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1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227" r:id="rId2"/>
    <p:sldId id="1253" r:id="rId3"/>
    <p:sldId id="1226" r:id="rId4"/>
    <p:sldId id="1228" r:id="rId5"/>
    <p:sldId id="1241" r:id="rId6"/>
    <p:sldId id="1230" r:id="rId7"/>
    <p:sldId id="1231" r:id="rId8"/>
    <p:sldId id="1232" r:id="rId9"/>
    <p:sldId id="1233" r:id="rId10"/>
    <p:sldId id="1234" r:id="rId11"/>
    <p:sldId id="1235" r:id="rId12"/>
    <p:sldId id="1236" r:id="rId13"/>
    <p:sldId id="1237" r:id="rId14"/>
    <p:sldId id="1238" r:id="rId15"/>
    <p:sldId id="1239" r:id="rId16"/>
    <p:sldId id="1242" r:id="rId17"/>
    <p:sldId id="1243" r:id="rId18"/>
    <p:sldId id="1244" r:id="rId19"/>
    <p:sldId id="1245" r:id="rId20"/>
    <p:sldId id="1246" r:id="rId21"/>
    <p:sldId id="1249" r:id="rId22"/>
    <p:sldId id="1250" r:id="rId23"/>
    <p:sldId id="1248" r:id="rId24"/>
    <p:sldId id="1251" r:id="rId25"/>
    <p:sldId id="1252" r:id="rId26"/>
    <p:sldId id="1254" r:id="rId27"/>
    <p:sldId id="1255" r:id="rId28"/>
    <p:sldId id="1256" r:id="rId29"/>
    <p:sldId id="1257" r:id="rId30"/>
    <p:sldId id="1258" r:id="rId31"/>
    <p:sldId id="1259" r:id="rId32"/>
    <p:sldId id="1262" r:id="rId33"/>
    <p:sldId id="1260" r:id="rId34"/>
    <p:sldId id="1261" r:id="rId35"/>
    <p:sldId id="1240" r:id="rId36"/>
  </p:sldIdLst>
  <p:sldSz cx="9144000" cy="6858000" type="screen4x3"/>
  <p:notesSz cx="6858000" cy="9144000"/>
  <p:custDataLst>
    <p:tags r:id="rId3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7797" autoAdjust="0"/>
  </p:normalViewPr>
  <p:slideViewPr>
    <p:cSldViewPr snapToGrid="0" snapToObjects="1">
      <p:cViewPr varScale="1">
        <p:scale>
          <a:sx n="64" d="100"/>
          <a:sy n="64" d="100"/>
        </p:scale>
        <p:origin x="20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9T19:52:39.85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45 24575,'0'-2'0,"1"1"0,-1 0 0,1 0 0,-1 0 0,1 0 0,-1 0 0,1 0 0,0 0 0,0 0 0,0 0 0,-1 0 0,1 0 0,0 0 0,0 1 0,0-1 0,0 0 0,1 1 0,-1-1 0,0 0 0,0 1 0,0 0 0,0-1 0,1 1 0,-1 0 0,0-1 0,0 1 0,3 0 0,39-5 0,-38 5 0,367 0 0,-230 12 0,91 2 0,-112-16 0,232 4 0,-222 11 0,58 1 0,45-13 0,167-4 0,-381 1-2,1-2 0,0 0 0,-1-2 0,0 0-1,38-18 1,4 0-1350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85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9526B-CACF-67E6-CD4C-31B1C2B4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D6BCDD-03FA-EAA5-0A9D-7448C666C5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6ECCE-30A9-9C09-9C18-F80E30CBE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1EB7E-CAE5-93D7-55AA-1A1D3E2C0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57848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BF159-74E4-EF81-CB13-4B5F73206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999575-DEC1-D1E2-178E-5D9755BE68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9ECA4-F01B-1344-855E-584D002FB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EEC2A-AB4E-712F-A821-5EB3932A0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09296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ADB36-BB2E-29E0-AF97-D7EE8CD3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794B1D-8991-63A8-ACAD-64589EFCAB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AF3B2-0C6A-D097-41C8-523809667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2211B-CB82-7C02-9810-204860C5D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09763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96D07-20E5-5C36-1F50-BE3D7FB9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29CBB-DA21-1B5F-895F-C0233E541D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2E4EC-FC97-E8F5-CE6A-62172225A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5E2FA-3981-0DC7-A954-6E917CA24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2114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E8379-2645-B85C-3C4E-3B8AF45AC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EE6C3-C438-38CE-7E95-49979DDCB3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B65B7-63B3-AF1A-4532-BE5FE58709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92C43-7437-A1E3-22A2-96C541D6B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821986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4B4A-8A84-3625-1B87-899EED301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E6B6A7-B422-326D-3572-1C2253DBA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FE28E8-4ECD-4237-70D9-A8D6E5D39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A440C-E294-C1C2-6063-8A2D17E58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77543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1BB84-9BD5-F82A-8C69-AB171A385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4AA71-252D-073E-F51D-1630D7C382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01304-CFAA-8472-124F-476431CA7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B6227-AFC6-E67D-F28B-E23DF59A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3265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20E4-E208-AF1E-E422-9E0EADAAF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18AA91-2CA6-640E-EC79-0E1233F77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A247C-FED4-7757-20CD-54EAF52AF7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B7C05-DD05-4319-FD0A-EE39C0A861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598276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E9878-3DFA-0B0D-CAAB-AB371CA2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279127-AFE2-398B-B59E-961C2F8F53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2C2203-252A-CC40-5C4A-1EE6800917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ECF34-441D-2827-8DA5-A305139E4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73610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4932A-DFA5-BE68-0C93-F08AA8453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250FC-9EBF-DE6F-4CD1-92E14E38A5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D81ABC-0D3C-B967-AABB-BD79DBFAFA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F0552-2339-DE41-CAF1-D89260BC3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274792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D41F7-3179-5A0F-A499-709C21FB5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DB126-C37D-7AF1-82A0-A9FA3274EF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183EF-8B26-2170-7BAD-65CBA2886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92440-3C84-7C21-2D42-7BF2A6FD3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40513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650C1-64DF-27DA-96E8-E897D33A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F038AA-F6AB-4C89-6D94-B50BE11C1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292458-99C0-BA25-CC57-44F9230F0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5DE05-947E-708B-028D-2BAEF47E6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76947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19490-2F20-A0CC-E057-FAD277465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2AA890-724D-430A-AAD5-082F282AB6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777E6D-C0D9-02D3-B551-B1000B6FE0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5D300-ECC6-090C-B6F6-BBA74BAEF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8250111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D966A-3395-7532-2F31-DB115504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1FF4D7-01C5-16C0-A206-188CE37C1B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32FB43-D785-E450-7C7D-30C3125EB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92F23-F459-B69C-7E14-3E52CEF00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687544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8ACB8-D83F-8677-8D57-2E9CCB0B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2A338F-9EF1-5B6B-39FF-FC426A1876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914CD-D53E-F045-FF78-969674924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16891-1317-3C6B-ED8E-5494C2B39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073136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DA2B-B484-4929-86C6-673C40F08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39394F-6D1B-3D49-99C1-A53F2659AE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A4E021-AD4E-2687-786E-6975949F1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6D037-17F9-C037-6BFF-72EB47B6F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91729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A2F16-81FE-71B5-2849-54DEB1E65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7CB5AF-A488-08AD-4776-9810B3DDBE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CE6905-F770-EC8C-73BE-45FC1AB206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sk-SK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8039A4-8DBD-B5D7-B0F4-5CB2BBEC9D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9453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83F7-EBFB-499A-D2C2-1C098E48A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E4FE0-A374-3C6B-AAFD-2DEFAE5301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72CEE9-FA15-9D3C-B7F1-34449C12C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11B4B-126E-9BD2-9FAF-4EB5ACCB7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577969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C0D33-A975-9B3B-C298-89C3E388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A794BA-6CB0-C8BD-83C8-5DC533C9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B73C4E-AE04-327C-CB28-88898B1DC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036E-9E9F-8461-1628-D5A3B9E35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62225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EF345-CF43-1705-63A9-3077943CA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48374-4D8E-D306-953E-0F3BFAC820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9CA1D6-8BCD-C47C-46D4-F416B14C1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B3C59-0914-D58D-44E9-2119DEF34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3259028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5487-7DFF-DCD6-285C-0762F34A1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BC728-4B93-1EE5-3970-CC7929340C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279D1D-C9FC-5803-7025-4F260AD7E8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4838C-9360-DC64-17A2-9AD9A68CF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976919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FA214-B4FA-8D55-5594-465FD06AF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5B68C-5E23-4C56-CB54-F2D9C08C0D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C6978-94A9-5D1D-3F13-3D7C3A71A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D3C7A-C6CD-E1A0-AD67-781BD4B4B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30235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22C0-91CC-9BD5-46FA-7149F5BC9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75723-8B8D-2874-A35F-DF92DF7927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1E608-FD7E-5490-2877-C99649216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876A8-92CC-9982-286E-A94A128BF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5582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DBCF2-CF75-7B2F-AB63-726138968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874F6E-12F2-DD71-966A-824F99CFA6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D7565-E793-026C-4BFC-94950D0E6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00F3A-43C0-D9FE-E29B-795C6B0E1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1522030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DC38D-F3E0-6E5B-88D3-B9FC160E7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B60335-32EA-8DC0-59B1-28AFB1C301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A7A92-7584-0C26-67F5-4A6A33359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A9235-D315-1EF0-E50E-949D2247A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75858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B09-77F0-70DE-BA93-E5CE76202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6CB14-6867-9DC2-5581-6658193FBD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84793-6285-F7D8-B0EE-95990C61C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8E8C7-92D2-46EE-4A1F-04111F0E4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07599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51D1-3B0D-16C1-C72C-3294BFE2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B41B44-23A7-D0B0-467A-D24AE1A399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99281-C42A-1048-365A-6E05DDD4C1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B93ED-D546-A1CC-6420-8178A659A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8772981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06E9C-7E64-5B76-8853-86099A261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25CBF7-E7DF-3A59-0052-AFAAC1524F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C33982-C147-D40D-B98C-6F92EB373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1DDAE-7C01-F6BD-3F55-43DCBBDC9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359764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497C1-20EE-F999-FA4D-4D386756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36610D-2066-0306-330F-ED9E193E0B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1D9C5-C265-6409-EC77-DFBB61772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197C6-C422-6E0E-C1FC-66CBDF505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62689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71394-FF2B-9050-73A0-2D71F04E4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A38DF9-B34B-AD30-F316-18389FED1F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AFED1B-0AF4-12A2-933C-22CE57A2A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6E40B-D530-CAEF-0201-698770855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03990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057E9-C955-C3B7-D7FD-431BD55E7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B2CCF2-C964-EB20-5187-E831BD46E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17B6A-02E8-C9FF-2A35-6CFFDAA3D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C1213-542B-FABE-6619-035219B9F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08739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AE174-3E86-84AE-F5F4-5B0787E0D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09158-E0A7-21C6-82FC-2CD6E8E191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E0FFD-8977-2562-202C-AFF483BCB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824B-9C29-F642-15E0-D89024E6C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19734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E5EB2-5BB9-A9BD-D733-AEA7E37C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D36CC-31E1-C7A6-CD19-B92D305145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212F8-414F-2D2D-AB77-A72855119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82FF8-2579-932F-B254-2FDD9AAEF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61446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51BDF-DF0B-45B9-1DE2-0210ABA29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1CC58B-7DB2-A376-C364-C6A01AB0DB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8E429-159B-6DE0-DF6E-937C3A988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0B859-5172-82CA-4F24-1B7536AAB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98687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4A181-05AA-75A3-DCC8-6811D2DD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11A2D-722B-04EF-1A31-9F3821FA69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91BE77-4AF8-93CA-4967-7628C6C58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523B0-15C0-0209-188F-18E9CE47C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6024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yaccount.google.com/intro/find-your-phon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customXml" Target="../ink/ink1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digital-building-blocks/DSS/webapp-demo/validation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199ACD-47B0-961A-00A9-11556C9B5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52610ED-D038-69F6-A378-AC0779E40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3C5F67-F8B6-0576-9B79-10B1CDB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C073A8-68F9-1FE2-1A8A-F0FABF751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BC4875-E1A7-5C56-D1F3-D62482238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746FCB-401B-1B37-15ED-2A6D2541C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B16BF1-0BF9-54C8-FFAB-9139ED84D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A021979-750F-6DE4-D510-7216D4846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9F04B-85F5-95CD-940B-3D27BA780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8. Základné zraniteľnosti smartfónov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8CCCBA-AEC3-ADC1-B83A-3238D3DB6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3CE81-2BF3-A0D3-DF92-C6829E0B1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939989D-51C3-7E6F-D3CC-9B622E2B3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BA544EA-D1CF-0AB4-AA1A-99D941809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8126ABF-6CEF-CE13-3373-AA99EF21F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3D840EAB-744A-45B0-1B40-D265D4209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C44101-171C-5744-E255-BEAA1196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Zálohovanie a cloud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675D6-86BF-662A-89C6-EB6AF1676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4561114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Útok na účet vs. útok na telefón:</a:t>
            </a:r>
            <a:r>
              <a:rPr lang="sk-SK" dirty="0"/>
              <a:t> Útočníkovi stačí prelomiť vaše heslo do cloudu (iCloud, Google), aby získal prístup k fotkám, kontaktom a zálohám.</a:t>
            </a:r>
          </a:p>
          <a:p>
            <a:r>
              <a:rPr lang="sk-SK" b="1" dirty="0"/>
              <a:t>Absencia 2FA:</a:t>
            </a:r>
            <a:r>
              <a:rPr lang="sk-SK" dirty="0"/>
              <a:t> Účet bez dvojfaktorového overenia je dnes považovaný za nezabezpečený.</a:t>
            </a:r>
          </a:p>
          <a:p>
            <a:r>
              <a:rPr lang="sk-SK" b="1" dirty="0"/>
              <a:t>Riziká synchronizácie:</a:t>
            </a:r>
            <a:r>
              <a:rPr lang="sk-SK" dirty="0"/>
              <a:t> Nechcené zdieľanie citlivých údajov v rámci rodinných účtov alebo prenos malvéru do záloh.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C7C30A-144B-818E-211D-8720DFD69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748" y="1902938"/>
            <a:ext cx="3413052" cy="478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42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BE245-147B-C64B-72A6-945E56E74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7959E0-3B71-9B4B-CC48-A7E49937D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0D727334-2159-5DC2-E001-5E654C8F6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64FC6EEB-745D-1209-2DD4-FFD096C8D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AB47E3C-72D4-9397-2D8A-91505A381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AAFFDC-AB9C-F714-A092-0178167E6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9 pilierov zabezpečenia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34F670-A370-31F0-64DD-12701676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55000" lnSpcReduction="20000"/>
          </a:bodyPr>
          <a:lstStyle/>
          <a:p>
            <a:r>
              <a:rPr lang="sk-SK" b="1" dirty="0"/>
              <a:t>Vstupná brána:</a:t>
            </a:r>
            <a:r>
              <a:rPr lang="sk-SK" dirty="0"/>
              <a:t> Silný PIN/heslo + biometria; skrytie obsahu notifikácií na zamknutej ploche.</a:t>
            </a:r>
          </a:p>
          <a:p>
            <a:r>
              <a:rPr lang="sk-SK" b="1" dirty="0"/>
              <a:t>Digitálna imunita:</a:t>
            </a:r>
            <a:r>
              <a:rPr lang="sk-SK" dirty="0"/>
              <a:t> Automatické aktualizácie systému a aplikácií – neodkladať!</a:t>
            </a:r>
          </a:p>
          <a:p>
            <a:r>
              <a:rPr lang="sk-SK" b="1" dirty="0"/>
              <a:t>Overené zdroje:</a:t>
            </a:r>
            <a:r>
              <a:rPr lang="sk-SK" dirty="0"/>
              <a:t> Inštalácia len z oficiálnych obchodov + kontrola reputácie vývojára.</a:t>
            </a:r>
          </a:p>
          <a:p>
            <a:r>
              <a:rPr lang="sk-SK" b="1" dirty="0"/>
              <a:t>Striktné oprávnenia:</a:t>
            </a:r>
            <a:r>
              <a:rPr lang="sk-SK" dirty="0"/>
              <a:t> Pravidlo „Povoliť len počas používania“; pravidelná revízia prístupov.</a:t>
            </a:r>
          </a:p>
          <a:p>
            <a:r>
              <a:rPr lang="sk-SK" b="1" dirty="0"/>
              <a:t>Bezpečné spojenie:</a:t>
            </a:r>
            <a:r>
              <a:rPr lang="sk-SK" dirty="0"/>
              <a:t> Používanie VPN na verejných Wi-Fi; vypínanie BT a NFC.</a:t>
            </a:r>
          </a:p>
          <a:p>
            <a:r>
              <a:rPr lang="sk-SK" b="1" dirty="0"/>
              <a:t>Záchranná sieť:</a:t>
            </a:r>
            <a:r>
              <a:rPr lang="sk-SK" dirty="0"/>
              <a:t> Šifrovanie dát, 2FA v cloude a pravidelné offline zálohy.</a:t>
            </a:r>
          </a:p>
          <a:p>
            <a:r>
              <a:rPr lang="sk-SK" b="1" dirty="0"/>
              <a:t>Kritické myslenie:</a:t>
            </a:r>
            <a:r>
              <a:rPr lang="sk-SK" dirty="0"/>
              <a:t> Ignorovanie správ vyvolávajúcich nátlak, strach alebo sľubujúcich výhry.</a:t>
            </a:r>
          </a:p>
          <a:p>
            <a:r>
              <a:rPr lang="sk-SK" b="1" dirty="0"/>
              <a:t>Plán pre stratu:</a:t>
            </a:r>
            <a:r>
              <a:rPr lang="sk-SK" dirty="0"/>
              <a:t> Aktívna funkcia „Nájsť moje zariadenie“ pre vzdialené vymazanie dát.</a:t>
            </a:r>
          </a:p>
          <a:p>
            <a:r>
              <a:rPr lang="sk-SK" b="1" dirty="0"/>
              <a:t>Varovné signály:</a:t>
            </a:r>
            <a:r>
              <a:rPr lang="sk-SK" dirty="0"/>
              <a:t> Pozor na prehrievanie, rýchle vybíjanie alebo podozrivú spotrebu dát.</a:t>
            </a:r>
          </a:p>
        </p:txBody>
      </p:sp>
    </p:spTree>
    <p:extLst>
      <p:ext uri="{BB962C8B-B14F-4D97-AF65-F5344CB8AC3E}">
        <p14:creationId xmlns:p14="http://schemas.microsoft.com/office/powerpoint/2010/main" val="2430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63DDD0-2A27-CA08-C5B0-800F4AA99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177CB37E-F7B4-FC56-5BF4-71AF9364C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A5F36A5D-618D-5839-A863-4F243DA47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FC8137C-300B-425A-EF60-AB7D096EF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C87D48A-7561-97A4-8BB3-2247B527B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877EF9-9951-6B2A-7C41-5139F678B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Modelové situácie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489822-0C41-7B81-12CF-FADA22D8E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k-SK" b="1" dirty="0"/>
              <a:t>Príklad 1: Nový mobil z „druhej ruky“ (Android)</a:t>
            </a:r>
            <a:endParaRPr lang="sk-SK" dirty="0"/>
          </a:p>
          <a:p>
            <a:r>
              <a:rPr lang="sk-SK" b="1" dirty="0"/>
              <a:t>Totálny reštart:</a:t>
            </a:r>
            <a:r>
              <a:rPr lang="sk-SK" dirty="0"/>
              <a:t> Vždy vykonať </a:t>
            </a:r>
            <a:r>
              <a:rPr lang="sk-SK" b="1" dirty="0"/>
              <a:t>továrenské nastavenia</a:t>
            </a:r>
            <a:r>
              <a:rPr lang="sk-SK" dirty="0"/>
              <a:t> (Factory Reset), aby ste odstránili cudzie účty a potenciálny malware.</a:t>
            </a:r>
          </a:p>
          <a:p>
            <a:r>
              <a:rPr lang="sk-SK" b="1" dirty="0"/>
              <a:t>Vlastná identita:</a:t>
            </a:r>
            <a:r>
              <a:rPr lang="sk-SK" dirty="0"/>
              <a:t> Prihlásenie vlastným účtom a okamžitá aktivácia zámku obrazovky a šifrovania.</a:t>
            </a:r>
          </a:p>
          <a:p>
            <a:r>
              <a:rPr lang="sk-SK" b="1" dirty="0"/>
              <a:t>Ochranný štít:</a:t>
            </a:r>
            <a:r>
              <a:rPr lang="sk-SK" dirty="0"/>
              <a:t> Zapnutie funkcie </a:t>
            </a:r>
            <a:r>
              <a:rPr lang="sk-SK" b="1" dirty="0"/>
              <a:t>Google Play Protect</a:t>
            </a:r>
            <a:r>
              <a:rPr lang="sk-SK" dirty="0"/>
              <a:t> a zákaz inštalácie aplikácií z neznámych zdrojov.</a:t>
            </a:r>
          </a:p>
          <a:p>
            <a:r>
              <a:rPr lang="sk-SK" b="1" dirty="0"/>
              <a:t>Príprava na stratu:</a:t>
            </a:r>
            <a:r>
              <a:rPr lang="sk-SK" dirty="0"/>
              <a:t> Aktivácia služby „Nájsť moje zariadenie“ (Find My Device).</a:t>
            </a:r>
          </a:p>
          <a:p>
            <a:pPr marL="0" indent="0">
              <a:buNone/>
            </a:pPr>
            <a:r>
              <a:rPr lang="sk-SK" b="1" dirty="0"/>
              <a:t>Príklad 2: Nepriestrelné zálohovanie</a:t>
            </a:r>
            <a:endParaRPr lang="sk-SK" dirty="0"/>
          </a:p>
          <a:p>
            <a:r>
              <a:rPr lang="sk-SK" b="1" dirty="0"/>
              <a:t>Cloud s ochranou:</a:t>
            </a:r>
            <a:r>
              <a:rPr lang="sk-SK" dirty="0"/>
              <a:t> Využívanie Google One alebo cloudu od výrobcu, ale </a:t>
            </a:r>
            <a:r>
              <a:rPr lang="sk-SK" b="1" dirty="0"/>
              <a:t>výhradne s 2FA</a:t>
            </a:r>
            <a:r>
              <a:rPr lang="sk-SK" dirty="0"/>
              <a:t> (dvojfaktorovým overením).</a:t>
            </a:r>
          </a:p>
          <a:p>
            <a:r>
              <a:rPr lang="sk-SK" b="1" dirty="0"/>
              <a:t>Pravidlo „Offline je istota“:</a:t>
            </a:r>
            <a:r>
              <a:rPr lang="sk-SK" dirty="0"/>
              <a:t> Pravidelné kopírovanie fotiek a dokumentov na PC alebo externý disk.</a:t>
            </a:r>
          </a:p>
          <a:p>
            <a:r>
              <a:rPr lang="sk-SK" b="1" dirty="0"/>
              <a:t>Kontrola prístupu:</a:t>
            </a:r>
            <a:r>
              <a:rPr lang="sk-SK" dirty="0"/>
              <a:t> Zálohy nesmú byť voľne prístupné – musia byť chránené heslom rovnako ako samotný telefón.</a:t>
            </a:r>
          </a:p>
        </p:txBody>
      </p:sp>
    </p:spTree>
    <p:extLst>
      <p:ext uri="{BB962C8B-B14F-4D97-AF65-F5344CB8AC3E}">
        <p14:creationId xmlns:p14="http://schemas.microsoft.com/office/powerpoint/2010/main" val="1095783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ADC76-436D-339E-F890-4D0B93BE1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7A30B8B6-A906-55C5-F538-0E0E851A1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57ADB76-C477-757D-0D53-A359965E1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0579B91-3F3F-47AB-8626-42DE22793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E0D71883-AE38-3BC3-C87F-8D7016358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5702E-7638-0425-5FE3-5A76A417D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D8DD6-A62C-56E1-4D7E-60662175F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Ktorá situácia predstavuje typický príklad zneužitia oprávnení aplikácie?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A. Fotoaparát potrebuje prístup ku kamere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B. Navigácia potrebuje prístup k polohe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C. Aplikácia baterky žiada prístup ku kontaktom a SMS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D. Hudobná aplikácia prehráva hudbu</a:t>
            </a:r>
          </a:p>
        </p:txBody>
      </p:sp>
    </p:spTree>
    <p:extLst>
      <p:ext uri="{BB962C8B-B14F-4D97-AF65-F5344CB8AC3E}">
        <p14:creationId xmlns:p14="http://schemas.microsoft.com/office/powerpoint/2010/main" val="158252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7926B-3757-D85A-46F6-FA57C58DC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182036-6855-F5A3-3B90-169B38F07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26603944-CB5B-C90A-D3B2-89F7FFBCC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E91A676-094B-E60D-DB6B-10D0EE898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FC4F43A-F3D1-99A1-BEBB-16E9E8D89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C1844C-4F62-75B4-3144-2069A19F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5C1DAA-E123-0168-ED8F-6BC0634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Aké je hlavné riziko používania verejných Wi-Fi sietí?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Vyššia spotreba dát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 Slabší signál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Útok typu man-in-the-middle a odpočúvanie komunikácie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Vyššia cena pripojenia</a:t>
            </a:r>
          </a:p>
        </p:txBody>
      </p:sp>
    </p:spTree>
    <p:extLst>
      <p:ext uri="{BB962C8B-B14F-4D97-AF65-F5344CB8AC3E}">
        <p14:creationId xmlns:p14="http://schemas.microsoft.com/office/powerpoint/2010/main" val="1347439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2A28C-763A-D3C1-B75A-C2850C192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4426C025-A3FE-DB3A-8304-ADCB3A9AD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D9210CDD-F35C-4644-108D-2381FFA98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B9FFA89F-3F5F-7637-28DC-C9805A7B9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544AE081-8331-3BE2-2ADF-92AD16076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9EA7CA-F393-B650-B64E-B84F7760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5A4007-701E-CE30-5BA7-2D08473F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Prečo je zabezpečenie cloudového účtu kľúčové pre bezpečnosť smartfónu?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slúži len na zálohovanie aplikácií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Útočník môže získať dáta aj bez fyzického prístupu k telefónu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zvyšuje výkon telefónu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neobsahuje citlivé údaje</a:t>
            </a:r>
          </a:p>
        </p:txBody>
      </p:sp>
    </p:spTree>
    <p:extLst>
      <p:ext uri="{BB962C8B-B14F-4D97-AF65-F5344CB8AC3E}">
        <p14:creationId xmlns:p14="http://schemas.microsoft.com/office/powerpoint/2010/main" val="2077032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7EB79-06D3-37D2-54BD-8D20CAC19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D66B19E-6D5C-39E4-A3DF-5412098A4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FF29928E-CD01-7A31-6403-88389F9C2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29BA6FE-C9FE-17D1-3A57-940F4B322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24AE987-E8B3-368F-34C0-977FB3492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B2DA16-3150-CF95-064B-DFBF1E0C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E14C2C-E7B4-5405-F94B-B65369853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Aké je hlavné riziko inštalácie aplikácií z neznámych zdrojov?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Aplikácie spotrebujú viac pamäte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Môžu obsahovať škodlivý kód alebo kradnúť údaje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Nezobrazujú reklamu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Nevyžadujú žiadne oprávnenia</a:t>
            </a:r>
          </a:p>
        </p:txBody>
      </p:sp>
    </p:spTree>
    <p:extLst>
      <p:ext uri="{BB962C8B-B14F-4D97-AF65-F5344CB8AC3E}">
        <p14:creationId xmlns:p14="http://schemas.microsoft.com/office/powerpoint/2010/main" val="1362848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3D652-72F5-396E-F63D-08EDEDB2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8E10047E-82BE-C10B-10E4-BEA310AAA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C2D41A14-EFDC-8D1D-831B-7848AAEFD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868F08D-9FA6-934F-E5FB-96F44811A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8616FD06-A3F0-4A10-7735-52AAD294C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2AB1C8-24E1-990A-5158-55361F3C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2D2388-BD3C-88B4-A8D2-5B5C1E300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Prečo sú prístupové práva aplikácií považované za častú zraniteľnosť?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Sú automaticky zakázané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Sú viditeľné len pre vývojárov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Používatelia ich často povoľujú bez premyslenia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Nemajú vplyv na súkromie</a:t>
            </a:r>
          </a:p>
        </p:txBody>
      </p:sp>
    </p:spTree>
    <p:extLst>
      <p:ext uri="{BB962C8B-B14F-4D97-AF65-F5344CB8AC3E}">
        <p14:creationId xmlns:p14="http://schemas.microsoft.com/office/powerpoint/2010/main" val="1919624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1A960-60D3-2212-B6FB-1C558A7FF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D888DFF-B433-E92F-B4C6-C522D48E3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BD51F275-A03D-159C-6C23-FDA07639E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44F983D6-942D-836D-0622-4133C49C6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B3F2EC80-DA42-D4B2-6632-DEC10042F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6FCC67-84F7-2C87-E9BA-37F2CDE4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43A270-668B-4519-D225-1F8D04A43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Ktorý príznak môže naznačovať možnú infekciu smartfónu?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Jasný displej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Rýchle vybíjanie batérie a zvýšená spotreba dát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Aktualizácia systému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Príchod SMS správy</a:t>
            </a:r>
          </a:p>
        </p:txBody>
      </p:sp>
    </p:spTree>
    <p:extLst>
      <p:ext uri="{BB962C8B-B14F-4D97-AF65-F5344CB8AC3E}">
        <p14:creationId xmlns:p14="http://schemas.microsoft.com/office/powerpoint/2010/main" val="2070958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0858C-707F-1CE8-17BC-053870034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94F05760-34AD-3BF2-BFD2-B24347D1C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A5A2003-75D9-B9EC-6A9B-60868E092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2395DA39-49DF-6F59-74E6-A6ECC0E65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24D061D-D692-0998-2B97-EF955F506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69BCA7-AE8E-1C65-EC37-707171D6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- Android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075C77-A014-1760-D3BD-EB4C54DFF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8229600" cy="383353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Zámok obrazovky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Nastavenia -&gt; Zabezpečenie -&gt; Zámok obrazovky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Odporúčané nastavenia: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PIN kód s minimálne 6 číslicami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Heslo (alfanumerické)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Biometria (odtlačok prsta / rozpoznanie tváre) v kombinácii s PIN-om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Nevhodné sú jednoduché kombinácie ako 1234, 0000 alebo jednoduché vzory. </a:t>
            </a:r>
            <a:r>
              <a:rPr lang="sk-SK" sz="2400" b="1" dirty="0"/>
              <a:t> 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54635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DCDCF-6E75-73C0-C4DC-ED678A5D9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6" name="Rectangle 4135">
            <a:extLst>
              <a:ext uri="{FF2B5EF4-FFF2-40B4-BE49-F238E27FC236}">
                <a16:creationId xmlns:a16="http://schemas.microsoft.com/office/drawing/2014/main" id="{91B9AAC5-5E79-2827-581C-3638067CA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C1060D-6214-A686-DF44-28639DD62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4224" y="1969573"/>
            <a:ext cx="9144000" cy="16675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sk-SK" sz="3200" dirty="0"/>
              <a:t>Predstavte si, že váš telefón zmizne… práve teraz. </a:t>
            </a:r>
            <a:br>
              <a:rPr lang="sk-SK" sz="3200" dirty="0"/>
            </a:br>
            <a:r>
              <a:rPr lang="sk-SK" sz="2400" i="1" dirty="0"/>
              <a:t>Čo by útočník získal za pár minút snahy?</a:t>
            </a:r>
            <a:endParaRPr lang="en-US" sz="3200" i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DD857F3B-19A0-33A3-92E0-AF885739C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0" name="Rectangle 4139">
            <a:extLst>
              <a:ext uri="{FF2B5EF4-FFF2-40B4-BE49-F238E27FC236}">
                <a16:creationId xmlns:a16="http://schemas.microsoft.com/office/drawing/2014/main" id="{079BB630-E7F4-47E5-47FB-F7833655A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18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53E308-8AD1-E362-351B-E78922C30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CDD24A60-BECE-16AE-7CAA-E420B9478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537296C9-A0C0-7CB4-D3DB-3EE32F44F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B417F03-C163-190D-84F9-ECDE075C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A1F1FE11-95FB-DC15-4A92-5741E4D24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CA3D40-0A0D-BA03-D06A-B4EDEE1CA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0F90B-B24B-4D3D-C7A0-083900794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5297791" cy="383353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Zámok obrazovky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Nastavenia -&gt; Zabezpečenie -&gt; Zámok obrazovky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Odporúčané nastavenia: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PIN kód s minimálne 6 číslicami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Heslo (alfanumerické)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Biometria (odtlačok prsta / rozpoznanie tváre) v kombinácii s PIN-om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Nevhodné sú jednoduché kombinácie ako 1234, 0000 alebo jednoduché vzory. </a:t>
            </a:r>
            <a:r>
              <a:rPr lang="sk-SK" sz="2400" b="1" dirty="0"/>
              <a:t> </a:t>
            </a:r>
            <a:endParaRPr lang="sk-SK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82C42-04CD-F3AD-049B-401A3F009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359" y="1688177"/>
            <a:ext cx="2429100" cy="48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3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65660-6FAE-49C8-0AC5-F9530D0D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758758EA-C0F2-F500-F852-B35FEBD28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D3BF8C36-97DD-9AF6-CCD5-39429E97B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1A2BD403-A5F6-8A01-37B8-DE3101DD2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C321B1DA-AC9C-256F-CDB7-E57F00B86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B22143-4F3D-7CCE-2091-A2102A352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12E92A-0F58-E6C4-9DFC-DA5A034AE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4494891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000" b="1" dirty="0"/>
              <a:t>Aktualizácia operačného systému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Bezpečnostné aktualizácie opravujú konkrétne zraniteľnosti, ktoré sú často verejne známe a zneužívané. 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Nastavenia -&gt; O telefóne -&gt; aktualizácie systému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417B58-B3E9-A9BF-725B-AA6784CA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842" y="1664639"/>
            <a:ext cx="2322842" cy="51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8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CCE3B-D558-CC7E-7201-EE81737A5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1AEB8EC4-4D1D-98B3-9CAD-86B1360A3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C426335A-D443-67B9-2FFE-D490892CD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1147743-E68B-8EC3-32E4-503C62B6D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8FD17399-21A5-0A3F-959D-F65723075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B28E5A-1E03-A02C-7B3A-5F02984A1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78A46-5243-2025-57DC-683F32F7C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3218541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000" b="1" dirty="0"/>
              <a:t>Ochrana súkromia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Nastavenia -&gt; Ochrana súkromia -&gt; Správca povolení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94E635-53DA-C23B-8FB9-8929CC0DB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223" y="1750526"/>
            <a:ext cx="2247902" cy="4669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CB07F2-0614-3DC4-FA47-C7DE24623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657" y="1750525"/>
            <a:ext cx="2216004" cy="466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07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7737D0-FC74-8648-BD6C-061E0A3EA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B078FA14-8985-5A42-43CF-B7FB37CD9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14209966-7829-A898-AADC-8CEB98335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546A5EE-5AA0-883B-A505-A13DCFBAE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0DD4E51D-3D7D-EAA4-8259-D0539C969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4D8845-38D0-6A07-8BA7-D8EAE6C18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1BB530-3378-9403-8978-F3F84CEC4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4494891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000" b="1" dirty="0"/>
              <a:t>Google Play Protect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Google Play -&gt; ikona profilu (vpravo hore) -&gt; Play Protect</a:t>
            </a:r>
          </a:p>
          <a:p>
            <a:pPr>
              <a:lnSpc>
                <a:spcPct val="150000"/>
              </a:lnSpc>
            </a:pPr>
            <a:r>
              <a:rPr lang="sk-SK" sz="2000" dirty="0"/>
              <a:t>Pozrite sa, či je Play Protect zapnutý a kedy bola posledná aktualizácia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48B112-D120-1343-3080-41C8CE6A1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176" y="1708048"/>
            <a:ext cx="2500550" cy="4741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42A7F1-BE0C-63EC-E692-C2545C23E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994" y="3608730"/>
            <a:ext cx="1862368" cy="297334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673511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F3FB65-5487-E6CB-BD67-28E45FF37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4868B434-F304-CE2F-C9BC-D9C0DF03C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50CCDABB-2726-C842-C95A-5F25C50E5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80BB00E-BFD3-7836-0860-50F439A07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665375B4-7BCB-EFC9-24F9-8248851A9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515D38-EC46-39BD-CE58-20B44413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Zabezpečenie smartfónu v praxi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803683-DBCA-071B-A409-C420457A2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000" b="1" dirty="0"/>
              <a:t>Find your device</a:t>
            </a:r>
          </a:p>
          <a:p>
            <a:pPr>
              <a:lnSpc>
                <a:spcPct val="150000"/>
              </a:lnSpc>
            </a:pPr>
            <a:r>
              <a:rPr lang="sk-SK" sz="2000" dirty="0">
                <a:hlinkClick r:id="rId3"/>
              </a:rPr>
              <a:t>https://myaccount.google.com/intro/find-your-phone</a:t>
            </a:r>
            <a:endParaRPr lang="sk-SK" sz="2000" dirty="0"/>
          </a:p>
          <a:p>
            <a:pPr>
              <a:lnSpc>
                <a:spcPct val="150000"/>
              </a:lnSpc>
            </a:pPr>
            <a:endParaRPr lang="sk-SK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0BE76F-2C73-9100-9FD3-FCA6D12E9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3665689"/>
            <a:ext cx="9144000" cy="32758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AC91BB8-6A23-092E-A1DE-89DE5C35B4D5}"/>
                  </a:ext>
                </a:extLst>
              </p14:cNvPr>
              <p14:cNvContentPartPr/>
              <p14:nvPr/>
            </p14:nvContentPartPr>
            <p14:xfrm>
              <a:off x="838095" y="3927420"/>
              <a:ext cx="891000" cy="26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AC91BB8-6A23-092E-A1DE-89DE5C35B4D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5455" y="3864420"/>
                <a:ext cx="1016640" cy="15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06920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50A67B-BED8-F752-59AF-FE25F54C1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BF5962E-5C87-F3FB-37B9-9491BF84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21ADE6-410F-C1AB-203A-74C87FA14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CFEB76-FED2-7185-4847-A4DCC8987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AB331D-785E-EFA7-81BD-9941C45FE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0D03DA-3FD0-B3BB-3482-D6A212EB4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C4EBE2-B777-26B2-AD90-4E915373A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1DB46CF-1089-F7A3-1AA0-CE7470004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6D9CBA-18D6-355B-84D3-92178F9C6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11. Digitálny podpis, elektronický podpis, časová pečiatka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4A52-3416-F7AA-C361-FE9F1139B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61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012A71-853B-4095-B270-D4EB28CE8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6132BB56-3C40-F199-0132-CB181A8BC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EDA34D9-01F9-C2FC-7F63-46C5ECBC0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B404E9CD-CA20-7E37-D05A-111CDEDD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6EC46F5E-9539-82BD-4DAA-1E8CE9D0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9BE988-BD58-0F77-648D-8C6C522D3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Pojmy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C6A0F7F0-7E51-FABC-44EF-999C8E0482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5463" y="2783728"/>
          <a:ext cx="7713662" cy="2374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6831">
                  <a:extLst>
                    <a:ext uri="{9D8B030D-6E8A-4147-A177-3AD203B41FA5}">
                      <a16:colId xmlns:a16="http://schemas.microsoft.com/office/drawing/2014/main" val="1646549791"/>
                    </a:ext>
                  </a:extLst>
                </a:gridCol>
                <a:gridCol w="3856831">
                  <a:extLst>
                    <a:ext uri="{9D8B030D-6E8A-4147-A177-3AD203B41FA5}">
                      <a16:colId xmlns:a16="http://schemas.microsoft.com/office/drawing/2014/main" val="3520826035"/>
                    </a:ext>
                  </a:extLst>
                </a:gridCol>
              </a:tblGrid>
              <a:tr h="30533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Pojem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Význam porozumenia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extLst>
                  <a:ext uri="{0D108BD9-81ED-4DB2-BD59-A6C34878D82A}">
                    <a16:rowId xmlns:a16="http://schemas.microsoft.com/office/drawing/2014/main" val="2556298802"/>
                  </a:ext>
                </a:extLst>
              </a:tr>
              <a:tr h="476747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Digitálny popis (metadáta)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Pomáha správne identifikovať, triediť a archivovať digitálne dokumenty. Umožňuje efektívne vyhľadávanie a správu.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extLst>
                  <a:ext uri="{0D108BD9-81ED-4DB2-BD59-A6C34878D82A}">
                    <a16:rowId xmlns:a16="http://schemas.microsoft.com/office/drawing/2014/main" val="1765988583"/>
                  </a:ext>
                </a:extLst>
              </a:tr>
              <a:tr h="64816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Elektronický podpis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Umožňuje overiť identitu podpisujúcej osoby a zabezpečiť integritu dokumentu. Je základným nástrojom pre digitálnu komunikáciu.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extLst>
                  <a:ext uri="{0D108BD9-81ED-4DB2-BD59-A6C34878D82A}">
                    <a16:rowId xmlns:a16="http://schemas.microsoft.com/office/drawing/2014/main" val="1528152025"/>
                  </a:ext>
                </a:extLst>
              </a:tr>
              <a:tr h="476747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Kvalifikovaný elektronický podpis (QES)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Má právnu silu vlastnoručného podpisu, je uznávaný úradmi a súdmi. Je nevyhnutný pre právne záväzné elektronické úkony.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62495" anchor="ctr"/>
                </a:tc>
                <a:extLst>
                  <a:ext uri="{0D108BD9-81ED-4DB2-BD59-A6C34878D82A}">
                    <a16:rowId xmlns:a16="http://schemas.microsoft.com/office/drawing/2014/main" val="3174756364"/>
                  </a:ext>
                </a:extLst>
              </a:tr>
              <a:tr h="46781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>
                          <a:effectLst/>
                        </a:rPr>
                        <a:t>Časová pečiatka</a:t>
                      </a:r>
                      <a:endParaRPr lang="sk-SK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5356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sk-SK" sz="1100" dirty="0">
                          <a:effectLst/>
                        </a:rPr>
                        <a:t>Zabezpečuje dôkaz o existencii dokumentu v konkrétnom čase. Chráni pred spätnými úpravami a zvyšuje dôveryhodnosť.</a:t>
                      </a:r>
                      <a:endParaRPr lang="sk-SK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134" marR="71423" marT="71423" marB="53567" anchor="ctr"/>
                </a:tc>
                <a:extLst>
                  <a:ext uri="{0D108BD9-81ED-4DB2-BD59-A6C34878D82A}">
                    <a16:rowId xmlns:a16="http://schemas.microsoft.com/office/drawing/2014/main" val="1039697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385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96ACC-3544-5F66-A053-8860061A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3B9F102-74F3-5AC3-9BBA-E049BE89F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EB734CD-6F11-ACF4-2CF7-5E5908E28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260F13A7-9A95-89BB-CE4A-04821CDA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DC595069-EECD-9B9F-28C0-3C845309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D64ED0-1B26-AB84-CF69-9A5AB0E4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Digitálny popis (metadata)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8D9E09-964C-E3A1-7E25-09134E3E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85000" lnSpcReduction="10000"/>
          </a:bodyPr>
          <a:lstStyle/>
          <a:p>
            <a:pPr marL="457200" lvl="1" indent="0">
              <a:buNone/>
            </a:pPr>
            <a:r>
              <a:rPr lang="sk-SK" i="1" dirty="0"/>
              <a:t>Označuje </a:t>
            </a:r>
            <a:r>
              <a:rPr lang="sk-SK" dirty="0"/>
              <a:t>informácie o digitálnom dokumente alebo súbore, ktoré nie sú priamo jeho obsahom, ale </a:t>
            </a:r>
            <a:r>
              <a:rPr lang="sk-SK" b="1" dirty="0"/>
              <a:t>opisujú ho</a:t>
            </a:r>
            <a:r>
              <a:rPr lang="sk-SK" dirty="0"/>
              <a:t>. Môže ísť napríklad o:</a:t>
            </a:r>
          </a:p>
          <a:p>
            <a:pPr lvl="0"/>
            <a:r>
              <a:rPr lang="sk-SK" b="1" dirty="0"/>
              <a:t>Názov dokumentu</a:t>
            </a:r>
            <a:endParaRPr lang="sk-SK" dirty="0"/>
          </a:p>
          <a:p>
            <a:pPr lvl="0"/>
            <a:r>
              <a:rPr lang="sk-SK" b="1" dirty="0"/>
              <a:t>Autor, dátum vytvorenia, dátum poslednej úpravy</a:t>
            </a:r>
            <a:endParaRPr lang="sk-SK" dirty="0"/>
          </a:p>
          <a:p>
            <a:pPr lvl="0"/>
            <a:r>
              <a:rPr lang="sk-SK" b="1" dirty="0"/>
              <a:t>Formát súboru, veľkosť</a:t>
            </a:r>
            <a:endParaRPr lang="sk-SK" dirty="0"/>
          </a:p>
          <a:p>
            <a:pPr lvl="0"/>
            <a:r>
              <a:rPr lang="sk-SK" b="1" dirty="0"/>
              <a:t>Kľúčové slová alebo jazyk dokumentu</a:t>
            </a:r>
            <a:endParaRPr lang="sk-SK" dirty="0"/>
          </a:p>
          <a:p>
            <a:r>
              <a:rPr lang="sk-SK" b="1" dirty="0"/>
              <a:t>Použitie:</a:t>
            </a:r>
            <a:r>
              <a:rPr lang="sk-SK" dirty="0"/>
              <a:t> Pomáha pri </a:t>
            </a:r>
            <a:r>
              <a:rPr lang="sk-SK" b="1" dirty="0"/>
              <a:t>vyhľadávaní, správe a archivácii dokumentov</a:t>
            </a:r>
            <a:r>
              <a:rPr lang="sk-S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631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23C34-270A-7EC8-C556-7D9E48FCA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773476B-9063-8A02-F440-F0C435F7D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12F7C16D-9C03-825B-DA91-B53A784CB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AE83411-10CE-7CCB-D9F3-0088FDA7E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2602A6DB-66C7-691F-115B-D203CF1E2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BAE0DB-17F1-E447-3445-A8C1F7191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Elektronický podpis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F81CD-9EAC-D743-FD73-D5B70648D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k-SK" dirty="0"/>
              <a:t>Úpripojený k elektronickému dokumentu, ktorý slúži na </a:t>
            </a:r>
            <a:r>
              <a:rPr lang="sk-SK" b="1" dirty="0"/>
              <a:t>overenie identity podpisujúcej osoby</a:t>
            </a:r>
            <a:r>
              <a:rPr lang="sk-SK" dirty="0"/>
              <a:t>. Môže byť:</a:t>
            </a:r>
          </a:p>
          <a:p>
            <a:pPr lvl="0"/>
            <a:r>
              <a:rPr lang="sk-SK" b="1" dirty="0"/>
              <a:t>Jednoduchý</a:t>
            </a:r>
            <a:r>
              <a:rPr lang="sk-SK" dirty="0"/>
              <a:t> – napríklad naskenovaný podpis alebo kliknutie na „Súhlasím“.</a:t>
            </a:r>
          </a:p>
          <a:p>
            <a:pPr lvl="0"/>
            <a:r>
              <a:rPr lang="sk-SK" b="1" dirty="0"/>
              <a:t>Pokročilý</a:t>
            </a:r>
            <a:r>
              <a:rPr lang="sk-SK" dirty="0"/>
              <a:t> – využíva šifrovanie a je </a:t>
            </a:r>
            <a:r>
              <a:rPr lang="sk-SK" b="1" dirty="0"/>
              <a:t>jednoznačne spojený s podpisujúcou osobou</a:t>
            </a:r>
            <a:r>
              <a:rPr lang="sk-SK" dirty="0"/>
              <a:t>.</a:t>
            </a:r>
          </a:p>
          <a:p>
            <a:r>
              <a:rPr lang="sk-SK" b="1" dirty="0"/>
              <a:t>Cieľ:</a:t>
            </a:r>
            <a:r>
              <a:rPr lang="sk-SK" dirty="0"/>
              <a:t> Zabezpečiť, že </a:t>
            </a:r>
            <a:r>
              <a:rPr lang="sk-SK" b="1" dirty="0"/>
              <a:t>dokument nebol po podpísaní zmenený</a:t>
            </a:r>
            <a:r>
              <a:rPr lang="sk-SK" dirty="0"/>
              <a:t> a že je jasné, </a:t>
            </a:r>
            <a:r>
              <a:rPr lang="sk-SK" b="1" dirty="0"/>
              <a:t>kto ho podpísal</a:t>
            </a:r>
            <a:r>
              <a:rPr lang="sk-S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245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42C394-1BDE-21E1-8628-C77DCDF3C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A99C3282-C3A0-F5DB-CF42-5FA2CEDA8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BED8AEAD-84A7-3800-14D8-EB664BC99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AF659779-5941-7C14-3D05-FA99D0A9B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4E1C020-43A8-79ED-4F2E-06312BF89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F16481-8994-EE42-85BF-387FF5017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Kvalifikovaný elektronický podpis (QES)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BFBCB-6D52-79B8-B960-97E37D424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85000" lnSpcReduction="20000"/>
          </a:bodyPr>
          <a:lstStyle/>
          <a:p>
            <a:r>
              <a:rPr lang="sk-SK" dirty="0"/>
              <a:t>Tento podpis je </a:t>
            </a:r>
            <a:r>
              <a:rPr lang="sk-SK" b="1" dirty="0"/>
              <a:t>najvyššou úrovňou elektronického podpisu podľa európskej legislatívy (eIDAS)</a:t>
            </a:r>
            <a:r>
              <a:rPr lang="sk-SK" dirty="0"/>
              <a:t>. Musí spĺňať tieto podmienky:</a:t>
            </a:r>
          </a:p>
          <a:p>
            <a:pPr lvl="0"/>
            <a:r>
              <a:rPr lang="sk-SK" dirty="0"/>
              <a:t>Je vytvorený pomocou </a:t>
            </a:r>
            <a:r>
              <a:rPr lang="sk-SK" b="1" dirty="0"/>
              <a:t>kvalifikovaného certifikátu</a:t>
            </a:r>
            <a:r>
              <a:rPr lang="sk-SK" dirty="0"/>
              <a:t> vydaného </a:t>
            </a:r>
            <a:r>
              <a:rPr lang="sk-SK" b="1" dirty="0"/>
              <a:t>dôveryhodnou autoritou</a:t>
            </a:r>
            <a:r>
              <a:rPr lang="sk-SK" dirty="0"/>
              <a:t>.</a:t>
            </a:r>
          </a:p>
          <a:p>
            <a:pPr lvl="0"/>
            <a:r>
              <a:rPr lang="sk-SK" dirty="0"/>
              <a:t>Je vytvorený pomocou </a:t>
            </a:r>
            <a:r>
              <a:rPr lang="sk-SK" b="1" dirty="0"/>
              <a:t>bezpečného zariadenia na vytváranie podpisu</a:t>
            </a:r>
            <a:r>
              <a:rPr lang="sk-SK" dirty="0"/>
              <a:t> (napr. čipová karta, USB token).</a:t>
            </a:r>
          </a:p>
          <a:p>
            <a:pPr lvl="0"/>
            <a:r>
              <a:rPr lang="sk-SK" dirty="0"/>
              <a:t>Má </a:t>
            </a:r>
            <a:r>
              <a:rPr lang="sk-SK" b="1" dirty="0"/>
              <a:t>právny účinok ako vlastnoručný podpis</a:t>
            </a:r>
            <a:r>
              <a:rPr lang="sk-SK" dirty="0"/>
              <a:t>.</a:t>
            </a:r>
          </a:p>
          <a:p>
            <a:r>
              <a:rPr lang="sk-SK" b="1" dirty="0"/>
              <a:t>Použitie:</a:t>
            </a:r>
            <a:r>
              <a:rPr lang="sk-SK" dirty="0"/>
              <a:t> Elektronické podpisovanie zmlúv, podania na úrady, komunikácia so štátnou správou.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27064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1166B-2CEE-C10E-221E-77D039E05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C83EE8DF-D3E5-9269-C8C5-557441372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5A9F25DE-283E-1456-4AC7-A5C4ABC04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1D5E793-58EE-28C9-CD6E-2D2CB2306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F21E3C2-62F8-6652-3D05-EE3E10444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27D03C-CA47-EF6C-DC61-CD9BBF03F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Bezpečnostné riziká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A653CB-1987-6BB5-44D7-FC7BB5F1E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5" y="1822348"/>
            <a:ext cx="4384431" cy="4519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dirty="0"/>
              <a:t>Smartfón: Viac než len telefón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Plnohodnotný počítač</a:t>
            </a:r>
            <a:r>
              <a:rPr lang="sk-SK" sz="2000" dirty="0"/>
              <a:t>: Zariadenie s permanentným pripojením a množstvom senzorov.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Centrum digitálnej identity: </a:t>
            </a:r>
            <a:r>
              <a:rPr lang="sk-SK" sz="2000" dirty="0"/>
              <a:t>Obsahuje účty, tokeny, autentifikačné aplikácie a biometriu.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Všestranné využitie: </a:t>
            </a:r>
            <a:r>
              <a:rPr lang="sk-SK" sz="2000" dirty="0"/>
              <a:t>Bankovníctvo, práca, navigácia a prístup do firemných systémov.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4294E-FA60-BD9F-49F4-293DE8BC6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707" y="1822348"/>
            <a:ext cx="3821724" cy="488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43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DDFAD-4371-23A7-4F74-5E471FF2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897AB3C5-BDED-AE0B-203D-74DE7D3DF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209584A1-0CC0-C409-CD4A-DC58F7B86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6CFEF434-F4A8-2D22-32C2-B441EEF26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38789988-B0E2-7E59-C680-902C3C5CF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1B5C9E-6CE1-26CD-7087-CF347D4A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Časové razítko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8B8DEC-1711-03B0-E5C3-E5224CF7F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92500" lnSpcReduction="20000"/>
          </a:bodyPr>
          <a:lstStyle/>
          <a:p>
            <a:r>
              <a:rPr lang="sk-SK" b="1" dirty="0"/>
              <a:t>Časová pečiatka</a:t>
            </a:r>
            <a:r>
              <a:rPr lang="sk-SK" dirty="0"/>
              <a:t> je dôkaz o tom, </a:t>
            </a:r>
            <a:r>
              <a:rPr lang="sk-SK" b="1" dirty="0"/>
              <a:t>kedy bol dokument vytvorený alebo podpísaný</a:t>
            </a:r>
            <a:r>
              <a:rPr lang="sk-SK" dirty="0"/>
              <a:t>. Vydáva ju </a:t>
            </a:r>
            <a:r>
              <a:rPr lang="sk-SK" b="1" dirty="0"/>
              <a:t>dôveryhodná autorita</a:t>
            </a:r>
            <a:r>
              <a:rPr lang="sk-SK" dirty="0"/>
              <a:t> (časová autorita – TSA) a obsahuje:</a:t>
            </a:r>
          </a:p>
          <a:p>
            <a:pPr lvl="0"/>
            <a:r>
              <a:rPr lang="sk-SK" b="1" dirty="0"/>
              <a:t>Dátum a čas</a:t>
            </a:r>
            <a:endParaRPr lang="sk-SK" dirty="0"/>
          </a:p>
          <a:p>
            <a:pPr lvl="0"/>
            <a:r>
              <a:rPr lang="sk-SK" b="1" dirty="0"/>
              <a:t>Odtlačok dokumentu (hash)</a:t>
            </a:r>
            <a:endParaRPr lang="sk-SK" dirty="0"/>
          </a:p>
          <a:p>
            <a:pPr lvl="0"/>
            <a:r>
              <a:rPr lang="sk-SK" b="1" dirty="0"/>
              <a:t>Elektronický podpis autority</a:t>
            </a:r>
            <a:endParaRPr lang="sk-SK" dirty="0"/>
          </a:p>
          <a:p>
            <a:r>
              <a:rPr lang="sk-SK" b="1" dirty="0"/>
              <a:t>Význam:</a:t>
            </a:r>
            <a:r>
              <a:rPr lang="sk-SK" dirty="0"/>
              <a:t> Zabezpečuje, že </a:t>
            </a:r>
            <a:r>
              <a:rPr lang="sk-SK" b="1" dirty="0"/>
              <a:t>dokument existoval v danom čase</a:t>
            </a:r>
            <a:r>
              <a:rPr lang="sk-SK" dirty="0"/>
              <a:t> a </a:t>
            </a:r>
            <a:r>
              <a:rPr lang="sk-SK" b="1" dirty="0"/>
              <a:t>nebol odvtedy zmenený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5612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D881D-5926-E5B9-40FC-30B0D404E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ADA36BCC-A4E1-9375-57DC-A1818E634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5085F8A4-8F78-DD24-3C04-34C6F9F9C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4EB4D935-BBD1-E3D0-58A0-A1624C6B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E5A464B-DB7F-D714-3A75-5BAD1F79E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B2925C-CD8A-132A-F27B-334B85B8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Úloha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D5CEE-E76E-C8F5-CD4F-12E67499E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b="1" dirty="0"/>
              <a:t>Scenáre:</a:t>
            </a:r>
            <a:endParaRPr lang="sk-SK" dirty="0"/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Posielate internú žiadosť o dovolenku.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Podpisujete zmluvu s úradom.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Registrujete sa na online portáli.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Podpisujete obchodnú zmluvu medzi firmami.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b="1" dirty="0"/>
              <a:t>Úlohy:</a:t>
            </a:r>
            <a:endParaRPr lang="sk-SK" dirty="0"/>
          </a:p>
          <a:p>
            <a:r>
              <a:rPr lang="sk-SK" dirty="0"/>
              <a:t>Ktorý typ podpisu je vhodný (jednoduchý, pokročilý, kvalifikovaný).</a:t>
            </a:r>
          </a:p>
        </p:txBody>
      </p:sp>
    </p:spTree>
    <p:extLst>
      <p:ext uri="{BB962C8B-B14F-4D97-AF65-F5344CB8AC3E}">
        <p14:creationId xmlns:p14="http://schemas.microsoft.com/office/powerpoint/2010/main" val="1057805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6E8089-EBFB-A566-9550-8FF347B0C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F12A904D-DCFB-F801-1E70-633B91FBC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3E1A61A-1A73-FC8C-6F12-8E2A41EA0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1366BDD-BD1A-69D2-D318-F9CDCD343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DBDB715-CD96-D7A4-20CF-CD4E349AA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D76C6A-4256-082B-79C1-F50919BBC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Úloha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AB5CF4-5E78-623E-A6BB-F037340FC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b="1" dirty="0"/>
              <a:t>Zadanie:</a:t>
            </a:r>
            <a:br>
              <a:rPr lang="sk-SK" dirty="0"/>
            </a:br>
            <a:r>
              <a:rPr lang="sk-SK" dirty="0"/>
              <a:t>Firma archivuje dôležité dokumenty o uzatvorených zmluvách. Po niekoľkých rokoch potrebuje dokázať, že zmluvy existovali v konkrétnom čase.</a:t>
            </a:r>
          </a:p>
          <a:p>
            <a:pPr marL="0" indent="0">
              <a:buNone/>
            </a:pPr>
            <a:r>
              <a:rPr lang="sk-SK" dirty="0"/>
              <a:t> </a:t>
            </a:r>
          </a:p>
          <a:p>
            <a:pPr marL="0" indent="0">
              <a:buNone/>
            </a:pPr>
            <a:r>
              <a:rPr lang="sk-SK" b="1" dirty="0"/>
              <a:t>Otázky:</a:t>
            </a:r>
            <a:endParaRPr lang="sk-SK" dirty="0"/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Akú úlohu tu zohráva časová pečiatka?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Kto ju vydáva a ako sa pridáva k dokumentu?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/>
              <a:t>Aké riziko vzniká, ak dokument nemá časovú pečiatku?</a:t>
            </a:r>
          </a:p>
        </p:txBody>
      </p:sp>
    </p:spTree>
    <p:extLst>
      <p:ext uri="{BB962C8B-B14F-4D97-AF65-F5344CB8AC3E}">
        <p14:creationId xmlns:p14="http://schemas.microsoft.com/office/powerpoint/2010/main" val="3992073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EB4742-C4B6-3E5E-5AC4-1DECE8CD3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4677DD9B-F480-4806-B768-B945B75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02329CAB-947A-1B02-5FD8-6BBF6D1E4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24B33084-53C5-CE29-F0E2-0BF1E27C8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823EFFC3-8F3B-68AF-6864-AD831319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4FEC75-EB8A-4C23-F48D-68C7975F8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Riešenie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E47F9-7D5A-2DB2-8D23-ED10E5A97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Link: </a:t>
            </a:r>
            <a:r>
              <a:rPr lang="sk-SK" dirty="0">
                <a:hlinkClick r:id="rId3"/>
              </a:rPr>
              <a:t>https://ec.europa.eu/digital-building-blocks/DSS/webapp-demo/validation</a:t>
            </a:r>
            <a:r>
              <a:rPr lang="sk-SK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A7146D-AD8E-7886-E08B-C366C5409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289" y="3024710"/>
            <a:ext cx="4708645" cy="383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8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D10A5-D29A-4506-2520-59E101B0B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8C49BE80-D9B6-1652-091D-E0D00CCF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A80B2449-7563-2A21-9E36-694BBC43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A23AC3E3-200D-C4E5-E1FA-1DCE8D607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B6DB122B-47FC-CD52-D536-395FED378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8E1D79-A659-F088-80EC-F9460BBDC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Riešenie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80C71C-3C44-D87A-AA7B-9BBD1FE7D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4" y="2054501"/>
            <a:ext cx="7714341" cy="38335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k-S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C69DD4-3114-D0CC-19A4-90A722018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64" y="2776424"/>
            <a:ext cx="6534576" cy="383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27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AC0334-C1FB-B180-865A-DCF7F393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8D20B64-B396-25FC-02F6-FB0A9A622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9862A8-B502-689D-17DE-4F47D50A4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11B6D7-3BC9-9067-CD5C-039313707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F8FAC3-2F0F-5162-4375-85A47AA52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53F8EA-6628-7AEF-6557-C2CBEA90D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FEEF3E-F911-2E4B-10DA-7FE18570C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DAD2A48-4BEB-3799-8F4A-D259A76C8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071C90-B83D-ABB6-EBC3-52CAFFADE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Ďakujem za pozornosť.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10A6A-4414-D0E6-2872-136DC4F12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3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81EC3E-649E-291A-9821-EAB4A867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6" name="Rectangle 4135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63B48F-843C-27D2-0998-3477E4967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1517" y="489508"/>
            <a:ext cx="4316172" cy="16675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sk-SK" sz="3500" kern="1200" dirty="0">
                <a:latin typeface="+mj-lt"/>
                <a:ea typeface="+mj-ea"/>
                <a:cs typeface="+mj-cs"/>
              </a:rPr>
              <a:t>Zastaralý softvé</a:t>
            </a:r>
            <a:endParaRPr lang="en-US" sz="35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0" name="Rectangle 4139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D6D2DB-DA6A-8811-7474-62E40DE9B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6" y="1066470"/>
            <a:ext cx="9011908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51789-DE27-C18F-9EAD-5CF67B41B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6" name="Rectangle 4135">
            <a:extLst>
              <a:ext uri="{FF2B5EF4-FFF2-40B4-BE49-F238E27FC236}">
                <a16:creationId xmlns:a16="http://schemas.microsoft.com/office/drawing/2014/main" id="{6977DE00-AEAF-AD2A-AF48-5661CF949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C013E82F-1394-37D3-30F2-87FC84DE2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0" name="Rectangle 4139">
            <a:extLst>
              <a:ext uri="{FF2B5EF4-FFF2-40B4-BE49-F238E27FC236}">
                <a16:creationId xmlns:a16="http://schemas.microsoft.com/office/drawing/2014/main" id="{9CE47EF8-1773-DF80-0690-30592064A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B8CF36-0DE8-D829-C3AF-88E680B4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787A05-3CA2-1F30-C71F-C81315E70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6" y="880707"/>
            <a:ext cx="9040487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9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A30A7-38A1-F82B-056E-6BB875C7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BA58505-455A-1FAA-42EB-955C1E565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821B4D3-0C07-7429-58AD-2181ABBB8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702A4468-1A75-2851-726A-9990DAE78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482C5FC9-A032-7E67-946B-963E52950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E12AF2-D563-F6D8-0AAE-231912C5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Slabé zabezpečenie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C04342-B9A2-2EA2-3098-84F83EE22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Zámok obrazovky ako prvá línia: </a:t>
            </a:r>
            <a:r>
              <a:rPr lang="sk-SK" dirty="0"/>
              <a:t>Telefón bez hesla je pri strate alebo krádeži „otvorenou knihou“. </a:t>
            </a:r>
          </a:p>
          <a:p>
            <a:r>
              <a:rPr lang="sk-SK" b="1" dirty="0"/>
              <a:t>Slabé miesta ochrany: </a:t>
            </a:r>
            <a:r>
              <a:rPr lang="sk-SK" dirty="0"/>
              <a:t>Jednoduché vzory, predvídateľné PIN kódy (napr. 1234) alebo opakovanie hesiel z iných služieb. </a:t>
            </a:r>
          </a:p>
          <a:p>
            <a:r>
              <a:rPr lang="sk-SK" b="1" dirty="0"/>
              <a:t>Riziko verejných sietí: </a:t>
            </a:r>
            <a:r>
              <a:rPr lang="sk-SK" dirty="0"/>
              <a:t>Automatické pripájanie k neznámym Wi-Fi a nekontrolované zdieľacie funkcie (Bluetooth, AirDrop). </a:t>
            </a:r>
          </a:p>
          <a:p>
            <a:r>
              <a:rPr lang="sk-SK" b="1" dirty="0"/>
              <a:t>Efektívne nástroje ochrany: </a:t>
            </a:r>
            <a:r>
              <a:rPr lang="sk-SK" dirty="0"/>
              <a:t>Biometria (tlačidlo prsta, tvár). Automatické uzamknutie po krátkom čase. Skrytie obsahu citlivých notifikácií na zamknutej ploche. </a:t>
            </a:r>
          </a:p>
          <a:p>
            <a:r>
              <a:rPr lang="sk-SK" b="1" dirty="0"/>
              <a:t>Šifrovanie dát: </a:t>
            </a:r>
            <a:r>
              <a:rPr lang="sk-SK" dirty="0"/>
              <a:t>Ochrana obsahu telefónu aj v prípade, že sa k nemu niekto dostane fyzicky.</a:t>
            </a:r>
          </a:p>
        </p:txBody>
      </p:sp>
    </p:spTree>
    <p:extLst>
      <p:ext uri="{BB962C8B-B14F-4D97-AF65-F5344CB8AC3E}">
        <p14:creationId xmlns:p14="http://schemas.microsoft.com/office/powerpoint/2010/main" val="58185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9070F-6CE0-7C85-EE27-3312B06C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3FDE8F0-5302-5645-96F4-4CD233B0C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F0CAC7B-68BD-38F8-F0FF-287182DC2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78EA063A-3FFB-F725-13C6-0231026CF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FE37D93-9260-5F0E-7129-9FDC439D6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651B3D-B216-EB40-66DD-4C0E7919D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Bezdrôtová komunikácia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86206F-C69E-5DFC-A517-B4CF04D54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4876800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Verejné</a:t>
            </a:r>
            <a:r>
              <a:rPr lang="sk-SK" dirty="0"/>
              <a:t> Wi-Fi: Riziko útoku Man-in-the-Middle (zachytávanie komunikácie) a falošných sietí s dôveryhodnými názvami. </a:t>
            </a:r>
          </a:p>
          <a:p>
            <a:r>
              <a:rPr lang="sk-SK" b="1" dirty="0"/>
              <a:t>Bluetooth podvody: </a:t>
            </a:r>
            <a:r>
              <a:rPr lang="sk-SK" dirty="0"/>
              <a:t>Neautorizovaný prístup cez staršie zraniteľnosti a riziko ponechanej „viditeľnosti“ zariadenia. </a:t>
            </a:r>
          </a:p>
          <a:p>
            <a:r>
              <a:rPr lang="sk-SK" b="1" dirty="0"/>
              <a:t>Zneužitie NFC: </a:t>
            </a:r>
            <a:r>
              <a:rPr lang="sk-SK" dirty="0"/>
              <a:t>Falošné tagy a nálepky, ktoré môžu po priložení telefónu spustiť škodlivý odkaz alebo platbu.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579467-C4C8-184F-0E28-25467DDA5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387" y="1992915"/>
            <a:ext cx="2776155" cy="413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5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0EB96-C8CF-EAAD-B4A1-64006B7F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4BD4FE0-78B7-CA0B-D5D2-08E52F1E7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EFD7C72-E754-C669-8C71-D56F1099C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D8FD7AFC-012F-DCD7-315D-43B1B8066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868B0B4-D4A7-19BB-9E8A-D3DF9B555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18BD81-A0DC-38EF-C9E6-067A8193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Oprávnenia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611D7A-3289-F65B-57DE-FFC94161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7500" lnSpcReduction="20000"/>
          </a:bodyPr>
          <a:lstStyle/>
          <a:p>
            <a:r>
              <a:rPr lang="sk-SK" b="1" dirty="0"/>
              <a:t>Nadužívanie prístupov: </a:t>
            </a:r>
            <a:r>
              <a:rPr lang="sk-SK" dirty="0"/>
              <a:t>Aplikácie často žiadajú prístup k mikrofónu, polohe či kontaktom aj bez funkčného opodstatnenia.</a:t>
            </a:r>
          </a:p>
          <a:p>
            <a:r>
              <a:rPr lang="sk-SK" b="1" dirty="0"/>
              <a:t>Automatický súhlas: </a:t>
            </a:r>
            <a:r>
              <a:rPr lang="sk-SK" dirty="0"/>
              <a:t>Najväčším rizikom je bezmyšlienkovité potvrdzovanie vyskakovacích okien pri prvom spustení.</a:t>
            </a:r>
          </a:p>
          <a:p>
            <a:r>
              <a:rPr lang="sk-SK" b="1" dirty="0"/>
              <a:t>Zber dát na pozadí: </a:t>
            </a:r>
            <a:r>
              <a:rPr lang="sk-SK" dirty="0"/>
              <a:t>Mnohé aplikácie zbierajú informácie o vašom pohybe a správaní, aj keď ich práve nepoužívate.</a:t>
            </a:r>
          </a:p>
          <a:p>
            <a:r>
              <a:rPr lang="sk-SK" b="1" dirty="0"/>
              <a:t>Logika vs. Podozrenie:</a:t>
            </a:r>
          </a:p>
          <a:p>
            <a:pPr lvl="1"/>
            <a:r>
              <a:rPr lang="sk-SK" dirty="0"/>
              <a:t>Logické: Úprava fotiek potrebuje prístup k Galérii.</a:t>
            </a:r>
          </a:p>
          <a:p>
            <a:pPr lvl="1"/>
            <a:r>
              <a:rPr lang="sk-SK" dirty="0"/>
              <a:t>Podozrivé: Jednoduchá hra alebo „baterka“ vyžaduje prístup k SMS, mikrofónu a kontaktom.</a:t>
            </a:r>
          </a:p>
        </p:txBody>
      </p:sp>
    </p:spTree>
    <p:extLst>
      <p:ext uri="{BB962C8B-B14F-4D97-AF65-F5344CB8AC3E}">
        <p14:creationId xmlns:p14="http://schemas.microsoft.com/office/powerpoint/2010/main" val="423040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7235C-A9DC-9FAD-441B-DAB86FFB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F7A12F-B400-FEBB-936B-F9560877E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0EBF1550-C0F8-1A3D-5376-62D8B464C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A4DC9B37-16EE-4079-6217-8FA033819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22D460C-769E-9C30-9227-1E0B6A785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1E84B3-82FE-A5CC-D22F-6DBFA53BF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Sociálne inžinierstvo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77CB9-D250-50F2-A628-7B11AD9FC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59430"/>
            <a:ext cx="4482561" cy="4166734"/>
          </a:xfrm>
        </p:spPr>
        <p:txBody>
          <a:bodyPr>
            <a:normAutofit/>
          </a:bodyPr>
          <a:lstStyle/>
          <a:p>
            <a:r>
              <a:rPr lang="sk-SK" sz="2800" dirty="0"/>
              <a:t>Manipulácia používateľa </a:t>
            </a:r>
          </a:p>
          <a:p>
            <a:r>
              <a:rPr lang="sk-SK" sz="2800" dirty="0"/>
              <a:t>Falošné SMS, emaily, notifikácie</a:t>
            </a:r>
          </a:p>
          <a:p>
            <a:r>
              <a:rPr lang="sk-SK" sz="2800" dirty="0"/>
              <a:t>Vylákanie prihlasovacích údajov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C0436-EF04-A354-05A7-B8FCD6D7B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961" y="1822348"/>
            <a:ext cx="3289839" cy="459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243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0.0.7308"/>
  <p:tag name="SLIDO_PRESENTATION_ID" val="ee556576-d7a5-441a-a9ee-bd3afe2d014b"/>
  <p:tag name="SLIDO_EVENT_UUID" val="a013b4f1-9fcb-4802-8f20-32f4da654e7d"/>
  <p:tag name="SLIDO_EVENT_SECTION_UUID" val="3840ee99-a8f7-4088-8887-930a8f4b5d7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5406</TotalTime>
  <Words>1496</Words>
  <Application>Microsoft Office PowerPoint</Application>
  <PresentationFormat>On-screen Show (4:3)</PresentationFormat>
  <Paragraphs>175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8. Základné zraniteľnosti smartfónov</vt:lpstr>
      <vt:lpstr>Predstavte si, že váš telefón zmizne… práve teraz.  Čo by útočník získal za pár minút snahy?</vt:lpstr>
      <vt:lpstr>Bezpečnostné riziká</vt:lpstr>
      <vt:lpstr>Zastaralý softvé</vt:lpstr>
      <vt:lpstr>PowerPoint Presentation</vt:lpstr>
      <vt:lpstr>Slabé zabezpečenie</vt:lpstr>
      <vt:lpstr>Bezdrôtová komunikácia</vt:lpstr>
      <vt:lpstr>Oprávnenia </vt:lpstr>
      <vt:lpstr>Sociálne inžinierstvo</vt:lpstr>
      <vt:lpstr>Zálohovanie a cloud</vt:lpstr>
      <vt:lpstr>9 pilierov zabezpečenia</vt:lpstr>
      <vt:lpstr>Modelové situácie</vt:lpstr>
      <vt:lpstr>Otázka</vt:lpstr>
      <vt:lpstr>Otázka</vt:lpstr>
      <vt:lpstr>Otázka</vt:lpstr>
      <vt:lpstr>Otázka</vt:lpstr>
      <vt:lpstr>Otázka</vt:lpstr>
      <vt:lpstr>Otázka</vt:lpstr>
      <vt:lpstr>Zabezpečenie smartfónu v praxi - Android</vt:lpstr>
      <vt:lpstr>Zabezpečenie smartfónu v praxi </vt:lpstr>
      <vt:lpstr>Zabezpečenie smartfónu v praxi </vt:lpstr>
      <vt:lpstr>Zabezpečenie smartfónu v praxi </vt:lpstr>
      <vt:lpstr>Zabezpečenie smartfónu v praxi </vt:lpstr>
      <vt:lpstr>Zabezpečenie smartfónu v praxi </vt:lpstr>
      <vt:lpstr>11. Digitálny podpis, elektronický podpis, časová pečiatka</vt:lpstr>
      <vt:lpstr>Pojmy</vt:lpstr>
      <vt:lpstr>Digitálny popis (metadata)</vt:lpstr>
      <vt:lpstr>Elektronický podpis</vt:lpstr>
      <vt:lpstr>Kvalifikovaný elektronický podpis (QES)</vt:lpstr>
      <vt:lpstr>Časové razítko</vt:lpstr>
      <vt:lpstr>Úloha</vt:lpstr>
      <vt:lpstr>Úloha</vt:lpstr>
      <vt:lpstr>Riešenie</vt:lpstr>
      <vt:lpstr>Riešenie</vt:lpstr>
      <vt:lpstr>Ďakujem za pozornosť.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Lívia Kelebercová</cp:lastModifiedBy>
  <cp:revision>154</cp:revision>
  <dcterms:created xsi:type="dcterms:W3CDTF">2013-01-27T09:14:16Z</dcterms:created>
  <dcterms:modified xsi:type="dcterms:W3CDTF">2026-02-24T11:12:43Z</dcterms:modified>
  <cp:category/>
</cp:coreProperties>
</file>