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  <p:sldMasterId id="2147483708" r:id="rId2"/>
  </p:sldMasterIdLst>
  <p:notesMasterIdLst>
    <p:notesMasterId r:id="rId42"/>
  </p:notesMasterIdLst>
  <p:handoutMasterIdLst>
    <p:handoutMasterId r:id="rId43"/>
  </p:handoutMasterIdLst>
  <p:sldIdLst>
    <p:sldId id="498" r:id="rId3"/>
    <p:sldId id="344" r:id="rId4"/>
    <p:sldId id="360" r:id="rId5"/>
    <p:sldId id="345" r:id="rId6"/>
    <p:sldId id="407" r:id="rId7"/>
    <p:sldId id="351" r:id="rId8"/>
    <p:sldId id="353" r:id="rId9"/>
    <p:sldId id="390" r:id="rId10"/>
    <p:sldId id="354" r:id="rId11"/>
    <p:sldId id="355" r:id="rId12"/>
    <p:sldId id="356" r:id="rId13"/>
    <p:sldId id="352" r:id="rId14"/>
    <p:sldId id="389" r:id="rId15"/>
    <p:sldId id="392" r:id="rId16"/>
    <p:sldId id="394" r:id="rId17"/>
    <p:sldId id="395" r:id="rId18"/>
    <p:sldId id="396" r:id="rId19"/>
    <p:sldId id="397" r:id="rId20"/>
    <p:sldId id="398" r:id="rId21"/>
    <p:sldId id="399" r:id="rId22"/>
    <p:sldId id="400" r:id="rId23"/>
    <p:sldId id="357" r:id="rId24"/>
    <p:sldId id="391" r:id="rId25"/>
    <p:sldId id="411" r:id="rId26"/>
    <p:sldId id="358" r:id="rId27"/>
    <p:sldId id="359" r:id="rId28"/>
    <p:sldId id="361" r:id="rId29"/>
    <p:sldId id="362" r:id="rId30"/>
    <p:sldId id="408" r:id="rId31"/>
    <p:sldId id="409" r:id="rId32"/>
    <p:sldId id="363" r:id="rId33"/>
    <p:sldId id="364" r:id="rId34"/>
    <p:sldId id="365" r:id="rId35"/>
    <p:sldId id="367" r:id="rId36"/>
    <p:sldId id="368" r:id="rId37"/>
    <p:sldId id="369" r:id="rId38"/>
    <p:sldId id="370" r:id="rId39"/>
    <p:sldId id="388" r:id="rId40"/>
    <p:sldId id="497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78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9"/>
  </p:normalViewPr>
  <p:slideViewPr>
    <p:cSldViewPr snapToGrid="0" snapToObjects="1" showGuides="1">
      <p:cViewPr varScale="1">
        <p:scale>
          <a:sx n="123" d="100"/>
          <a:sy n="123" d="100"/>
        </p:scale>
        <p:origin x="90" y="132"/>
      </p:cViewPr>
      <p:guideLst>
        <p:guide orient="horz" pos="4269"/>
        <p:guide pos="642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8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502DA-8148-CB4F-85DA-645740EB90E8}" type="datetimeFigureOut">
              <a:rPr lang="sk-SK" smtClean="0"/>
              <a:t>3. 6. 2026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DFB7D-B886-6745-B94F-52DE02489A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894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FFE76-6F31-4D4D-8BF7-9106041CABC4}" type="datetimeFigureOut">
              <a:rPr lang="sk-SK" smtClean="0"/>
              <a:t>3. 6. 2026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83E6-AE52-1147-BE81-09DBB48851D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9041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73379" y="4198461"/>
            <a:ext cx="6786562" cy="602139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sk-SK" noProof="0">
                <a:solidFill>
                  <a:schemeClr val="bg1"/>
                </a:solidFill>
                <a:latin typeface="+mj-lt"/>
              </a:rPr>
              <a:t>Podnázov prezentácie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3661410" y="2766218"/>
            <a:ext cx="7810500" cy="132556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/>
              <a:t>NÁZOV PREZENTÁCIE</a:t>
            </a:r>
            <a:endParaRPr lang="sk-SK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30194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SK"/>
              <a:t>Autor: Mgr. Jan Francisti, PhD</a:t>
            </a:r>
            <a:endParaRPr lang="en-SK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2978" y="5524182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002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1003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2222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322163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rgbClr val="878786"/>
                </a:solidFill>
                <a:latin typeface="+mn-lt"/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  <p:extLst>
      <p:ext uri="{BB962C8B-B14F-4D97-AF65-F5344CB8AC3E}">
        <p14:creationId xmlns:p14="http://schemas.microsoft.com/office/powerpoint/2010/main" val="680110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497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73379" y="4198461"/>
            <a:ext cx="6786562" cy="602139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sk-SK" noProof="0">
                <a:solidFill>
                  <a:schemeClr val="bg1"/>
                </a:solidFill>
                <a:latin typeface="+mj-lt"/>
              </a:rPr>
              <a:t>Podnázov prezentácie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3661410" y="2766218"/>
            <a:ext cx="7810500" cy="132556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/>
              <a:t>NÁZOV PREZENTÁCIE</a:t>
            </a:r>
            <a:endParaRPr lang="sk-SK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30194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SK"/>
              <a:t>Autor: Mgr. Jan Francisti, PhD</a:t>
            </a:r>
            <a:endParaRPr lang="en-SK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2978" y="5524182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</p:spTree>
    <p:extLst>
      <p:ext uri="{BB962C8B-B14F-4D97-AF65-F5344CB8AC3E}">
        <p14:creationId xmlns:p14="http://schemas.microsoft.com/office/powerpoint/2010/main" val="20993854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sk-SK"/>
              <a:t>Upravte štýly predlohy textu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sk-SK"/>
              <a:t>Upravte štýl predlohy textu.</a:t>
            </a:r>
          </a:p>
          <a:p>
            <a:pPr lvl="1" eaLnBrk="1" latinLnBrk="0" hangingPunct="1"/>
            <a:r>
              <a:rPr lang="sk-SK"/>
              <a:t>Druhá úroveň</a:t>
            </a:r>
          </a:p>
          <a:p>
            <a:pPr lvl="2" eaLnBrk="1" latinLnBrk="0" hangingPunct="1"/>
            <a:r>
              <a:rPr lang="sk-SK"/>
              <a:t>Tretia úroveň</a:t>
            </a:r>
          </a:p>
          <a:p>
            <a:pPr lvl="3" eaLnBrk="1" latinLnBrk="0" hangingPunct="1"/>
            <a:r>
              <a:rPr lang="sk-SK"/>
              <a:t>Štvrtá úroveň</a:t>
            </a:r>
          </a:p>
          <a:p>
            <a:pPr lvl="4" eaLnBrk="1" latinLnBrk="0" hangingPunct="1"/>
            <a:r>
              <a:rPr lang="sk-SK"/>
              <a:t>Piata úroveň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22821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A09A1-556C-4139-833C-58B94709283D}" type="slidenum">
              <a:rPr lang="sk-SK" altLang="sk-SK" smtClean="0"/>
              <a:pPr>
                <a:defRPr/>
              </a:pPr>
              <a:t>‹#›</a:t>
            </a:fld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1755476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762000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A09A1-556C-4139-833C-58B94709283D}" type="slidenum">
              <a:rPr lang="sk-SK" altLang="sk-SK" smtClean="0"/>
              <a:pPr>
                <a:defRPr/>
              </a:pPr>
              <a:t>‹#›</a:t>
            </a:fld>
            <a:endParaRPr lang="sk-SK" altLang="sk-S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9119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sk-SK"/>
              <a:t>Upravte štýly predlohy textu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sk-SK"/>
              <a:t>Upravte štýl predlohy textu.</a:t>
            </a:r>
          </a:p>
          <a:p>
            <a:pPr lvl="1" eaLnBrk="1" latinLnBrk="0" hangingPunct="1"/>
            <a:r>
              <a:rPr lang="sk-SK"/>
              <a:t>Druhá úroveň</a:t>
            </a:r>
          </a:p>
          <a:p>
            <a:pPr lvl="2" eaLnBrk="1" latinLnBrk="0" hangingPunct="1"/>
            <a:r>
              <a:rPr lang="sk-SK"/>
              <a:t>Tretia úroveň</a:t>
            </a:r>
          </a:p>
          <a:p>
            <a:pPr lvl="3" eaLnBrk="1" latinLnBrk="0" hangingPunct="1"/>
            <a:r>
              <a:rPr lang="sk-SK"/>
              <a:t>Štvrtá úroveň</a:t>
            </a:r>
          </a:p>
          <a:p>
            <a:pPr lvl="4" eaLnBrk="1" latinLnBrk="0" hangingPunct="1"/>
            <a:r>
              <a:rPr lang="sk-SK"/>
              <a:t>Piata úroveň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94950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118608" y="2792133"/>
            <a:ext cx="7810500" cy="1248331"/>
          </a:xfrm>
        </p:spPr>
        <p:txBody>
          <a:bodyPr>
            <a:noAutofit/>
          </a:bodyPr>
          <a:lstStyle>
            <a:lvl1pPr algn="ctr">
              <a:defRPr sz="6600">
                <a:solidFill>
                  <a:srgbClr val="8787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 dirty="0"/>
              <a:t>NÁZOV PREZENTÁCIE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87393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878786"/>
                </a:solidFill>
              </a:defRPr>
            </a:lvl1pPr>
          </a:lstStyle>
          <a:p>
            <a:pPr lvl="0"/>
            <a:r>
              <a:rPr lang="en-SK" dirty="0"/>
              <a:t>Autor: Mgr. Jan Francisti, PhD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14779" y="5448300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rgbClr val="878786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E0C4F4-342E-D54C-B5BA-6CAD8CE8CB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25110" y="4104480"/>
            <a:ext cx="5346700" cy="381000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rgbClr val="878786"/>
                </a:solidFill>
              </a:defRPr>
            </a:lvl1pPr>
            <a:lvl2pPr>
              <a:defRPr sz="4000">
                <a:solidFill>
                  <a:srgbClr val="878786"/>
                </a:solidFill>
              </a:defRPr>
            </a:lvl2pPr>
            <a:lvl3pPr>
              <a:defRPr sz="3600">
                <a:solidFill>
                  <a:srgbClr val="878786"/>
                </a:solidFill>
              </a:defRPr>
            </a:lvl3pPr>
            <a:lvl4pPr>
              <a:defRPr sz="3200">
                <a:solidFill>
                  <a:srgbClr val="878786"/>
                </a:solidFill>
              </a:defRPr>
            </a:lvl4pPr>
            <a:lvl5pPr>
              <a:defRPr sz="3200">
                <a:solidFill>
                  <a:srgbClr val="878786"/>
                </a:solidFill>
              </a:defRPr>
            </a:lvl5pPr>
          </a:lstStyle>
          <a:p>
            <a:pPr lvl="0"/>
            <a:r>
              <a:rPr lang="sk-SK" noProof="0" dirty="0"/>
              <a:t>Podnázov prezentácie</a:t>
            </a:r>
          </a:p>
        </p:txBody>
      </p:sp>
    </p:spTree>
    <p:extLst>
      <p:ext uri="{BB962C8B-B14F-4D97-AF65-F5344CB8AC3E}">
        <p14:creationId xmlns:p14="http://schemas.microsoft.com/office/powerpoint/2010/main" val="1901064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3. 6. 2026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08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16" r:id="rId7"/>
    <p:sldLayoutId id="214748371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3. 6. 2026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7430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8" r:id="rId7"/>
    <p:sldLayoutId id="2147483719" r:id="rId8"/>
    <p:sldLayoutId id="2147483720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bezpecnost/Bezpecnost_na_nete.pdf" TargetMode="Externa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oax.cz/" TargetMode="Externa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6AEB7-A65F-C7E3-7DC4-08B45A9EA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37962-FE82-E32F-5926-47011D2B5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5708" y="2758239"/>
            <a:ext cx="7810500" cy="1325563"/>
          </a:xfrm>
        </p:spPr>
        <p:txBody>
          <a:bodyPr anchor="b">
            <a:noAutofit/>
          </a:bodyPr>
          <a:lstStyle/>
          <a:p>
            <a:pPr algn="l"/>
            <a:r>
              <a:rPr lang="sk-SK" sz="4000" b="1" dirty="0"/>
              <a:t>Bezpečnosť </a:t>
            </a:r>
            <a:br>
              <a:rPr lang="sk-SK" sz="4000" b="1" dirty="0"/>
            </a:br>
            <a:r>
              <a:rPr lang="sk-SK" sz="4000" b="1" dirty="0"/>
              <a:t>na internete</a:t>
            </a:r>
            <a:endParaRPr lang="sk-SK" sz="2800" b="1" dirty="0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7DD1F2CD-DBD6-C06B-A8AD-45D92CAC5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8335" y="4527840"/>
            <a:ext cx="5672931" cy="470218"/>
          </a:xfrm>
        </p:spPr>
        <p:txBody>
          <a:bodyPr>
            <a:normAutofit/>
          </a:bodyPr>
          <a:lstStyle/>
          <a:p>
            <a:r>
              <a:rPr lang="sk-SK" sz="2000" dirty="0"/>
              <a:t>Prednáška 4</a:t>
            </a:r>
            <a:endParaRPr lang="en-GB" sz="2000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8A052154-0740-DA11-31BB-7438CF88D7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22821" y="4991317"/>
            <a:ext cx="5567362" cy="419100"/>
          </a:xfrm>
        </p:spPr>
        <p:txBody>
          <a:bodyPr/>
          <a:lstStyle/>
          <a:p>
            <a:endParaRPr lang="en-GB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67EC6B-C5DE-F173-69A2-F845CF33FB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2" r="436" b="2117"/>
          <a:stretch>
            <a:fillRect/>
          </a:stretch>
        </p:blipFill>
        <p:spPr>
          <a:xfrm>
            <a:off x="126569" y="5365890"/>
            <a:ext cx="11938862" cy="140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103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Warez</a:t>
            </a:r>
            <a:r>
              <a:rPr lang="sk-SK" dirty="0"/>
              <a:t> - </a:t>
            </a:r>
            <a:r>
              <a:rPr lang="sk-SK" dirty="0" err="1"/>
              <a:t>cracking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k-SK" b="1" dirty="0" err="1"/>
              <a:t>Warez</a:t>
            </a:r>
            <a:r>
              <a:rPr lang="sk-SK" dirty="0"/>
              <a:t> – autorské, s ktorými sa zaobchádza v rozpore s autorským právom</a:t>
            </a:r>
          </a:p>
          <a:p>
            <a:pPr lvl="1"/>
            <a:r>
              <a:rPr lang="sk-SK" dirty="0"/>
              <a:t>Neoznačuje iba nelegálne šírený softvér ale aj hry, filmy či hudbu</a:t>
            </a:r>
          </a:p>
          <a:p>
            <a:r>
              <a:rPr lang="sk-SK" b="1" dirty="0" err="1"/>
              <a:t>Cracking</a:t>
            </a:r>
            <a:r>
              <a:rPr lang="sk-SK" dirty="0"/>
              <a:t> – odstraňovanie ochrany na zabezpečenie autorského práva</a:t>
            </a:r>
          </a:p>
          <a:p>
            <a:pPr lvl="1"/>
            <a:r>
              <a:rPr lang="sk-SK" dirty="0"/>
              <a:t>Upravená aplikácia</a:t>
            </a:r>
          </a:p>
          <a:p>
            <a:pPr lvl="1"/>
            <a:r>
              <a:rPr lang="sk-SK" dirty="0"/>
              <a:t>Malý program </a:t>
            </a:r>
            <a:r>
              <a:rPr lang="en-US" dirty="0"/>
              <a:t>(crack), </a:t>
            </a:r>
            <a:r>
              <a:rPr lang="en-US" dirty="0" err="1"/>
              <a:t>ktor</a:t>
            </a:r>
            <a:r>
              <a:rPr lang="sk-SK" dirty="0"/>
              <a:t>ý po inštalácii nahradí pôvodný súbor</a:t>
            </a:r>
          </a:p>
          <a:p>
            <a:pPr lvl="1"/>
            <a:r>
              <a:rPr lang="sk-SK" dirty="0"/>
              <a:t>Softvér určený na generovanie sériových čísel </a:t>
            </a:r>
            <a:r>
              <a:rPr lang="en-US" dirty="0"/>
              <a:t>(</a:t>
            </a:r>
            <a:r>
              <a:rPr lang="en-US" dirty="0" err="1"/>
              <a:t>keygen</a:t>
            </a:r>
            <a:r>
              <a:rPr lang="en-US" dirty="0"/>
              <a:t>)</a:t>
            </a:r>
            <a:r>
              <a:rPr lang="sk-SK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8788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Hacking - cracking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Prelamovanie</a:t>
            </a:r>
            <a:r>
              <a:rPr lang="en-US" dirty="0"/>
              <a:t> </a:t>
            </a:r>
            <a:r>
              <a:rPr lang="en-US" dirty="0" err="1"/>
              <a:t>ochrany</a:t>
            </a:r>
            <a:r>
              <a:rPr lang="en-US" dirty="0"/>
              <a:t> </a:t>
            </a:r>
            <a:r>
              <a:rPr lang="en-US" dirty="0" err="1"/>
              <a:t>syst</a:t>
            </a:r>
            <a:r>
              <a:rPr lang="sk-SK" dirty="0"/>
              <a:t>é</a:t>
            </a:r>
            <a:r>
              <a:rPr lang="en-US" dirty="0" err="1"/>
              <a:t>mov</a:t>
            </a:r>
            <a:endParaRPr lang="en-US" dirty="0"/>
          </a:p>
          <a:p>
            <a:endParaRPr lang="sk-SK" dirty="0"/>
          </a:p>
          <a:p>
            <a:r>
              <a:rPr lang="sk-SK" dirty="0" err="1"/>
              <a:t>Hacker</a:t>
            </a:r>
            <a:r>
              <a:rPr lang="sk-SK" dirty="0"/>
              <a:t> – osoba na odborne vysokej úrovni zaoberajúca sa riešením náročných problémov, hľadaním riešení pomocou použitia nových technológií.</a:t>
            </a:r>
          </a:p>
        </p:txBody>
      </p:sp>
    </p:spTree>
    <p:extLst>
      <p:ext uri="{BB962C8B-B14F-4D97-AF65-F5344CB8AC3E}">
        <p14:creationId xmlns:p14="http://schemas.microsoft.com/office/powerpoint/2010/main" val="192679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Šifrovaná komunikácia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2238348" y="1500175"/>
            <a:ext cx="7772400" cy="4530725"/>
          </a:xfrm>
        </p:spPr>
        <p:txBody>
          <a:bodyPr>
            <a:normAutofit/>
          </a:bodyPr>
          <a:lstStyle/>
          <a:p>
            <a:r>
              <a:rPr lang="sk-SK" sz="2600" dirty="0"/>
              <a:t>Údaje v prostredí internetu putujú v základoch v textovej podobe.</a:t>
            </a:r>
            <a:endParaRPr lang="en-US" sz="2600" dirty="0"/>
          </a:p>
          <a:p>
            <a:r>
              <a:rPr lang="en-US" sz="2600" dirty="0" err="1"/>
              <a:t>Ak</a:t>
            </a:r>
            <a:r>
              <a:rPr lang="en-US" sz="2600" dirty="0"/>
              <a:t> </a:t>
            </a:r>
            <a:r>
              <a:rPr lang="en-US" sz="2600" dirty="0" err="1"/>
              <a:t>heslo</a:t>
            </a:r>
            <a:r>
              <a:rPr lang="en-US" sz="2600" dirty="0"/>
              <a:t> </a:t>
            </a:r>
            <a:r>
              <a:rPr lang="en-US" sz="2600" dirty="0" err="1"/>
              <a:t>nevid</a:t>
            </a:r>
            <a:r>
              <a:rPr lang="sk-SK" sz="2600" dirty="0" err="1"/>
              <a:t>íme</a:t>
            </a:r>
            <a:r>
              <a:rPr lang="sk-SK" sz="2600" dirty="0"/>
              <a:t>, neznamená že bude chránené!</a:t>
            </a:r>
          </a:p>
          <a:p>
            <a:r>
              <a:rPr lang="sk-SK" sz="2600" dirty="0"/>
              <a:t>SSL </a:t>
            </a:r>
            <a:r>
              <a:rPr lang="en-US" sz="2600" dirty="0"/>
              <a:t>(Secure Sockets Layer)  - </a:t>
            </a:r>
            <a:r>
              <a:rPr lang="sk-SK" sz="2600" dirty="0"/>
              <a:t>vrstva  a súčasne aj protokol</a:t>
            </a:r>
          </a:p>
          <a:p>
            <a:pPr lvl="1"/>
            <a:r>
              <a:rPr lang="sk-SK" dirty="0"/>
              <a:t>Stará sa o kryptovanie údajov pred odoslaním a </a:t>
            </a:r>
            <a:r>
              <a:rPr lang="sk-SK" dirty="0" err="1"/>
              <a:t>dekryptovanie</a:t>
            </a:r>
            <a:r>
              <a:rPr lang="sk-SK" dirty="0"/>
              <a:t> po prijatí</a:t>
            </a:r>
          </a:p>
          <a:p>
            <a:r>
              <a:rPr lang="sk-SK" sz="2600" dirty="0"/>
              <a:t>SSH </a:t>
            </a:r>
            <a:r>
              <a:rPr lang="en-US" sz="2600" dirty="0"/>
              <a:t>(Secure Shell) – </a:t>
            </a:r>
            <a:r>
              <a:rPr lang="en-US" sz="2600" dirty="0" err="1"/>
              <a:t>skupina</a:t>
            </a:r>
            <a:r>
              <a:rPr lang="en-US" sz="2600" dirty="0"/>
              <a:t> </a:t>
            </a:r>
            <a:r>
              <a:rPr lang="sk-SK" sz="2600" dirty="0"/>
              <a:t>štandardov a protokolov umožňujúca vytvoriť bezpečné spojenie</a:t>
            </a:r>
          </a:p>
          <a:p>
            <a:r>
              <a:rPr lang="sk-SK" sz="2600" dirty="0"/>
              <a:t>HTTPS – </a:t>
            </a:r>
            <a:r>
              <a:rPr lang="en-US" sz="2600" dirty="0" err="1"/>
              <a:t>kryptovanie</a:t>
            </a:r>
            <a:r>
              <a:rPr lang="en-US" sz="2600" dirty="0"/>
              <a:t> </a:t>
            </a:r>
            <a:r>
              <a:rPr lang="en-US" sz="2600" dirty="0" err="1"/>
              <a:t>protokolu</a:t>
            </a:r>
            <a:r>
              <a:rPr lang="en-US" sz="2600" dirty="0"/>
              <a:t> HTTP – port 443</a:t>
            </a:r>
            <a:endParaRPr lang="sk-SK" sz="2600" dirty="0"/>
          </a:p>
        </p:txBody>
      </p:sp>
    </p:spTree>
    <p:extLst>
      <p:ext uri="{BB962C8B-B14F-4D97-AF65-F5344CB8AC3E}">
        <p14:creationId xmlns:p14="http://schemas.microsoft.com/office/powerpoint/2010/main" val="3928076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2"/>
          <a:srcRect l="-986" r="-986"/>
          <a:stretch/>
        </p:blipFill>
        <p:spPr>
          <a:xfrm>
            <a:off x="1631504" y="2204865"/>
            <a:ext cx="1872208" cy="2314575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276872"/>
            <a:ext cx="1866900" cy="2305050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3356992"/>
            <a:ext cx="936104" cy="79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66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2"/>
          <a:srcRect l="-986" r="-986"/>
          <a:stretch/>
        </p:blipFill>
        <p:spPr>
          <a:xfrm>
            <a:off x="1631504" y="2204865"/>
            <a:ext cx="1872208" cy="2314575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276872"/>
            <a:ext cx="1866900" cy="2305050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3356992"/>
            <a:ext cx="936104" cy="798572"/>
          </a:xfrm>
          <a:prstGeom prst="rect">
            <a:avLst/>
          </a:prstGeom>
        </p:spPr>
      </p:pic>
      <p:pic>
        <p:nvPicPr>
          <p:cNvPr id="15" name="Obrázok 14"/>
          <p:cNvPicPr>
            <a:picLocks noChangeAspect="1"/>
          </p:cNvPicPr>
          <p:nvPr/>
        </p:nvPicPr>
        <p:blipFill rotWithShape="1">
          <a:blip r:embed="rId5"/>
          <a:srcRect b="6984"/>
          <a:stretch/>
        </p:blipFill>
        <p:spPr>
          <a:xfrm>
            <a:off x="3389067" y="3194304"/>
            <a:ext cx="419100" cy="522729"/>
          </a:xfrm>
          <a:prstGeom prst="rect">
            <a:avLst/>
          </a:prstGeom>
        </p:spPr>
      </p:pic>
      <p:pic>
        <p:nvPicPr>
          <p:cNvPr id="17" name="Obrázok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>
            <a:off x="3434484" y="2746643"/>
            <a:ext cx="354363" cy="33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243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2"/>
          <a:srcRect l="-986" r="-986"/>
          <a:stretch/>
        </p:blipFill>
        <p:spPr>
          <a:xfrm>
            <a:off x="1631504" y="2204865"/>
            <a:ext cx="1872208" cy="2314575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276872"/>
            <a:ext cx="1866900" cy="2305050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3645024"/>
            <a:ext cx="936104" cy="798572"/>
          </a:xfrm>
          <a:prstGeom prst="rect">
            <a:avLst/>
          </a:prstGeom>
        </p:spPr>
      </p:pic>
      <p:pic>
        <p:nvPicPr>
          <p:cNvPr id="15" name="Obrázok 14"/>
          <p:cNvPicPr>
            <a:picLocks noChangeAspect="1"/>
          </p:cNvPicPr>
          <p:nvPr/>
        </p:nvPicPr>
        <p:blipFill rotWithShape="1">
          <a:blip r:embed="rId5"/>
          <a:srcRect b="6984"/>
          <a:stretch/>
        </p:blipFill>
        <p:spPr>
          <a:xfrm>
            <a:off x="8213603" y="3482336"/>
            <a:ext cx="419100" cy="522729"/>
          </a:xfrm>
          <a:prstGeom prst="rect">
            <a:avLst/>
          </a:prstGeom>
        </p:spPr>
      </p:pic>
      <p:pic>
        <p:nvPicPr>
          <p:cNvPr id="17" name="Obrázok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>
            <a:off x="3434484" y="2746643"/>
            <a:ext cx="354363" cy="33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7860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2"/>
          <a:srcRect l="-986" r="-986"/>
          <a:stretch/>
        </p:blipFill>
        <p:spPr>
          <a:xfrm>
            <a:off x="1631504" y="2204865"/>
            <a:ext cx="1872208" cy="2314575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276872"/>
            <a:ext cx="1866900" cy="2305050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3645024"/>
            <a:ext cx="936104" cy="798572"/>
          </a:xfrm>
          <a:prstGeom prst="rect">
            <a:avLst/>
          </a:prstGeom>
        </p:spPr>
      </p:pic>
      <p:pic>
        <p:nvPicPr>
          <p:cNvPr id="15" name="Obrázok 14"/>
          <p:cNvPicPr>
            <a:picLocks noChangeAspect="1"/>
          </p:cNvPicPr>
          <p:nvPr/>
        </p:nvPicPr>
        <p:blipFill rotWithShape="1">
          <a:blip r:embed="rId5"/>
          <a:srcRect b="6984"/>
          <a:stretch/>
        </p:blipFill>
        <p:spPr>
          <a:xfrm>
            <a:off x="8213603" y="3482336"/>
            <a:ext cx="419100" cy="522729"/>
          </a:xfrm>
          <a:prstGeom prst="rect">
            <a:avLst/>
          </a:prstGeom>
        </p:spPr>
      </p:pic>
      <p:pic>
        <p:nvPicPr>
          <p:cNvPr id="17" name="Obrázok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>
            <a:off x="3434484" y="2746643"/>
            <a:ext cx="354363" cy="339554"/>
          </a:xfrm>
          <a:prstGeom prst="rect">
            <a:avLst/>
          </a:prstGeom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7171" y="2571847"/>
            <a:ext cx="438150" cy="514350"/>
          </a:xfrm>
          <a:prstGeom prst="rect">
            <a:avLst/>
          </a:prstGeom>
        </p:spPr>
      </p:pic>
      <p:pic>
        <p:nvPicPr>
          <p:cNvPr id="8" name="Obrázok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flipV="1">
            <a:off x="8837484" y="2741881"/>
            <a:ext cx="358304" cy="34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6094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2"/>
          <a:srcRect l="-986" r="-986"/>
          <a:stretch/>
        </p:blipFill>
        <p:spPr>
          <a:xfrm>
            <a:off x="1631504" y="2204865"/>
            <a:ext cx="1872208" cy="2314575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276872"/>
            <a:ext cx="1866900" cy="2305050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3645024"/>
            <a:ext cx="936104" cy="798572"/>
          </a:xfrm>
          <a:prstGeom prst="rect">
            <a:avLst/>
          </a:prstGeom>
        </p:spPr>
      </p:pic>
      <p:pic>
        <p:nvPicPr>
          <p:cNvPr id="15" name="Obrázok 14"/>
          <p:cNvPicPr>
            <a:picLocks noChangeAspect="1"/>
          </p:cNvPicPr>
          <p:nvPr/>
        </p:nvPicPr>
        <p:blipFill rotWithShape="1">
          <a:blip r:embed="rId5"/>
          <a:srcRect b="6984"/>
          <a:stretch/>
        </p:blipFill>
        <p:spPr>
          <a:xfrm>
            <a:off x="8213603" y="3482336"/>
            <a:ext cx="419100" cy="522729"/>
          </a:xfrm>
          <a:prstGeom prst="rect">
            <a:avLst/>
          </a:prstGeom>
        </p:spPr>
      </p:pic>
      <p:pic>
        <p:nvPicPr>
          <p:cNvPr id="17" name="Obrázok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>
            <a:off x="3434484" y="2746643"/>
            <a:ext cx="354363" cy="339554"/>
          </a:xfrm>
          <a:prstGeom prst="rect">
            <a:avLst/>
          </a:prstGeom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9943" y="3486524"/>
            <a:ext cx="438150" cy="514350"/>
          </a:xfrm>
          <a:prstGeom prst="rect">
            <a:avLst/>
          </a:prstGeom>
        </p:spPr>
      </p:pic>
      <p:pic>
        <p:nvPicPr>
          <p:cNvPr id="8" name="Obrázok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flipV="1">
            <a:off x="8837484" y="2741881"/>
            <a:ext cx="358304" cy="34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6943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2"/>
          <a:srcRect l="-986" r="-986"/>
          <a:stretch/>
        </p:blipFill>
        <p:spPr>
          <a:xfrm>
            <a:off x="1631504" y="2204865"/>
            <a:ext cx="1872208" cy="2314575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276872"/>
            <a:ext cx="1866900" cy="2305050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7717" y="3627976"/>
            <a:ext cx="936104" cy="798572"/>
          </a:xfrm>
          <a:prstGeom prst="rect">
            <a:avLst/>
          </a:prstGeom>
        </p:spPr>
      </p:pic>
      <p:pic>
        <p:nvPicPr>
          <p:cNvPr id="15" name="Obrázok 14"/>
          <p:cNvPicPr>
            <a:picLocks noChangeAspect="1"/>
          </p:cNvPicPr>
          <p:nvPr/>
        </p:nvPicPr>
        <p:blipFill rotWithShape="1">
          <a:blip r:embed="rId5"/>
          <a:srcRect b="6984"/>
          <a:stretch/>
        </p:blipFill>
        <p:spPr>
          <a:xfrm>
            <a:off x="4019136" y="3465288"/>
            <a:ext cx="419100" cy="522729"/>
          </a:xfrm>
          <a:prstGeom prst="rect">
            <a:avLst/>
          </a:prstGeom>
        </p:spPr>
      </p:pic>
      <p:pic>
        <p:nvPicPr>
          <p:cNvPr id="17" name="Obrázok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>
            <a:off x="3434484" y="2746643"/>
            <a:ext cx="354363" cy="339554"/>
          </a:xfrm>
          <a:prstGeom prst="rect">
            <a:avLst/>
          </a:prstGeom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5476" y="3469476"/>
            <a:ext cx="438150" cy="514350"/>
          </a:xfrm>
          <a:prstGeom prst="rect">
            <a:avLst/>
          </a:prstGeom>
        </p:spPr>
      </p:pic>
      <p:pic>
        <p:nvPicPr>
          <p:cNvPr id="8" name="Obrázok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flipV="1">
            <a:off x="8837484" y="2741881"/>
            <a:ext cx="358304" cy="34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6264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2"/>
          <a:srcRect l="-986" r="-986"/>
          <a:stretch/>
        </p:blipFill>
        <p:spPr>
          <a:xfrm>
            <a:off x="1631504" y="2204865"/>
            <a:ext cx="1872208" cy="2314575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276872"/>
            <a:ext cx="1866900" cy="2305050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7717" y="3627976"/>
            <a:ext cx="936104" cy="798572"/>
          </a:xfrm>
          <a:prstGeom prst="rect">
            <a:avLst/>
          </a:prstGeom>
        </p:spPr>
      </p:pic>
      <p:pic>
        <p:nvPicPr>
          <p:cNvPr id="15" name="Obrázok 14"/>
          <p:cNvPicPr>
            <a:picLocks noChangeAspect="1"/>
          </p:cNvPicPr>
          <p:nvPr/>
        </p:nvPicPr>
        <p:blipFill rotWithShape="1">
          <a:blip r:embed="rId5"/>
          <a:srcRect b="6984"/>
          <a:stretch/>
        </p:blipFill>
        <p:spPr>
          <a:xfrm>
            <a:off x="3369746" y="2102000"/>
            <a:ext cx="419100" cy="522729"/>
          </a:xfrm>
          <a:prstGeom prst="rect">
            <a:avLst/>
          </a:prstGeom>
        </p:spPr>
      </p:pic>
      <p:pic>
        <p:nvPicPr>
          <p:cNvPr id="17" name="Obrázok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>
            <a:off x="3434484" y="2746643"/>
            <a:ext cx="354363" cy="339554"/>
          </a:xfrm>
          <a:prstGeom prst="rect">
            <a:avLst/>
          </a:prstGeom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5476" y="3469476"/>
            <a:ext cx="438150" cy="514350"/>
          </a:xfrm>
          <a:prstGeom prst="rect">
            <a:avLst/>
          </a:prstGeom>
        </p:spPr>
      </p:pic>
      <p:pic>
        <p:nvPicPr>
          <p:cNvPr id="8" name="Obrázok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flipV="1">
            <a:off x="8837484" y="2741881"/>
            <a:ext cx="358304" cy="34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853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Netiketa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err="1"/>
              <a:t>Netiquette</a:t>
            </a:r>
            <a:r>
              <a:rPr lang="sk-SK" dirty="0"/>
              <a:t> </a:t>
            </a:r>
            <a:r>
              <a:rPr lang="sk-SK" dirty="0" err="1"/>
              <a:t>Guidelines</a:t>
            </a:r>
            <a:r>
              <a:rPr lang="sk-SK" dirty="0"/>
              <a:t> – schválená v roku 1995</a:t>
            </a:r>
          </a:p>
          <a:p>
            <a:r>
              <a:rPr lang="sk-SK" dirty="0"/>
              <a:t>Popisuje pravidlá slušného správania na internete</a:t>
            </a:r>
          </a:p>
          <a:p>
            <a:r>
              <a:rPr lang="sk-SK" dirty="0"/>
              <a:t>Popisuje:</a:t>
            </a:r>
          </a:p>
          <a:p>
            <a:pPr lvl="1"/>
            <a:r>
              <a:rPr lang="sk-SK" dirty="0"/>
              <a:t>Pravidlá pre webový obsah</a:t>
            </a:r>
          </a:p>
          <a:p>
            <a:pPr lvl="1"/>
            <a:r>
              <a:rPr lang="sk-SK" dirty="0"/>
              <a:t>Pravidlá pre diskusné fórum</a:t>
            </a:r>
          </a:p>
          <a:p>
            <a:pPr lvl="1"/>
            <a:r>
              <a:rPr lang="sk-SK" dirty="0"/>
              <a:t>Pravidlá pre e-mailovú komunikáciu</a:t>
            </a:r>
          </a:p>
          <a:p>
            <a:pPr lvl="1"/>
            <a:r>
              <a:rPr lang="sk-SK" dirty="0"/>
              <a:t>Pravidlá pre </a:t>
            </a:r>
            <a:r>
              <a:rPr lang="sk-SK" dirty="0" err="1"/>
              <a:t>chat</a:t>
            </a:r>
            <a:r>
              <a:rPr lang="sk-SK" dirty="0"/>
              <a:t> </a:t>
            </a:r>
            <a:r>
              <a:rPr lang="en-US" dirty="0"/>
              <a:t>(IRC)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346783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2"/>
          <a:srcRect l="-986" r="-986"/>
          <a:stretch/>
        </p:blipFill>
        <p:spPr>
          <a:xfrm>
            <a:off x="1631504" y="2204865"/>
            <a:ext cx="1872208" cy="2314575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276872"/>
            <a:ext cx="1866900" cy="2305050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3703025"/>
            <a:ext cx="936104" cy="798572"/>
          </a:xfrm>
          <a:prstGeom prst="rect">
            <a:avLst/>
          </a:prstGeom>
        </p:spPr>
      </p:pic>
      <p:pic>
        <p:nvPicPr>
          <p:cNvPr id="15" name="Obrázok 14"/>
          <p:cNvPicPr>
            <a:picLocks noChangeAspect="1"/>
          </p:cNvPicPr>
          <p:nvPr/>
        </p:nvPicPr>
        <p:blipFill rotWithShape="1">
          <a:blip r:embed="rId5"/>
          <a:srcRect b="6984"/>
          <a:stretch/>
        </p:blipFill>
        <p:spPr>
          <a:xfrm>
            <a:off x="3369746" y="2102000"/>
            <a:ext cx="419100" cy="522729"/>
          </a:xfrm>
          <a:prstGeom prst="rect">
            <a:avLst/>
          </a:prstGeom>
        </p:spPr>
      </p:pic>
      <p:pic>
        <p:nvPicPr>
          <p:cNvPr id="17" name="Obrázok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>
            <a:off x="3434484" y="2746643"/>
            <a:ext cx="354363" cy="339554"/>
          </a:xfrm>
          <a:prstGeom prst="rect">
            <a:avLst/>
          </a:prstGeom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41951" y="3544525"/>
            <a:ext cx="438150" cy="514350"/>
          </a:xfrm>
          <a:prstGeom prst="rect">
            <a:avLst/>
          </a:prstGeom>
        </p:spPr>
      </p:pic>
      <p:pic>
        <p:nvPicPr>
          <p:cNvPr id="8" name="Obrázok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flipV="1">
            <a:off x="8837484" y="2741881"/>
            <a:ext cx="358304" cy="34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7087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2"/>
          <a:srcRect l="-986" r="-986"/>
          <a:stretch/>
        </p:blipFill>
        <p:spPr>
          <a:xfrm>
            <a:off x="1631504" y="2204865"/>
            <a:ext cx="1872208" cy="2314575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276872"/>
            <a:ext cx="1866900" cy="2305050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3703025"/>
            <a:ext cx="936104" cy="798572"/>
          </a:xfrm>
          <a:prstGeom prst="rect">
            <a:avLst/>
          </a:prstGeom>
        </p:spPr>
      </p:pic>
      <p:pic>
        <p:nvPicPr>
          <p:cNvPr id="15" name="Obrázok 14"/>
          <p:cNvPicPr>
            <a:picLocks noChangeAspect="1"/>
          </p:cNvPicPr>
          <p:nvPr/>
        </p:nvPicPr>
        <p:blipFill rotWithShape="1">
          <a:blip r:embed="rId5"/>
          <a:srcRect b="6984"/>
          <a:stretch/>
        </p:blipFill>
        <p:spPr>
          <a:xfrm>
            <a:off x="3369746" y="2102000"/>
            <a:ext cx="419100" cy="522729"/>
          </a:xfrm>
          <a:prstGeom prst="rect">
            <a:avLst/>
          </a:prstGeom>
        </p:spPr>
      </p:pic>
      <p:pic>
        <p:nvPicPr>
          <p:cNvPr id="17" name="Obrázok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>
            <a:off x="3434484" y="2746643"/>
            <a:ext cx="354363" cy="339554"/>
          </a:xfrm>
          <a:prstGeom prst="rect">
            <a:avLst/>
          </a:prstGeom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57638" y="2110378"/>
            <a:ext cx="438150" cy="514350"/>
          </a:xfrm>
          <a:prstGeom prst="rect">
            <a:avLst/>
          </a:prstGeom>
        </p:spPr>
      </p:pic>
      <p:pic>
        <p:nvPicPr>
          <p:cNvPr id="8" name="Obrázok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flipV="1">
            <a:off x="8837484" y="2741881"/>
            <a:ext cx="358304" cy="34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5561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Cracking</a:t>
            </a:r>
            <a:r>
              <a:rPr lang="sk-SK" dirty="0"/>
              <a:t> - techniky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2381224" y="1428737"/>
            <a:ext cx="7772400" cy="4530725"/>
          </a:xfrm>
        </p:spPr>
        <p:txBody>
          <a:bodyPr/>
          <a:lstStyle/>
          <a:p>
            <a:r>
              <a:rPr lang="sk-SK" sz="2400" b="1" dirty="0"/>
              <a:t>Využívanie chýb </a:t>
            </a:r>
            <a:r>
              <a:rPr lang="en-US" sz="2400" b="1" dirty="0"/>
              <a:t>(</a:t>
            </a:r>
            <a:r>
              <a:rPr lang="en-US" sz="2400" b="1" dirty="0" err="1"/>
              <a:t>dier</a:t>
            </a:r>
            <a:r>
              <a:rPr lang="en-US" sz="2400" b="1" dirty="0"/>
              <a:t>) v </a:t>
            </a:r>
            <a:r>
              <a:rPr lang="en-US" sz="2400" b="1" dirty="0" err="1"/>
              <a:t>syst</a:t>
            </a:r>
            <a:r>
              <a:rPr lang="sk-SK" sz="2400" b="1" dirty="0" err="1"/>
              <a:t>éme</a:t>
            </a:r>
            <a:endParaRPr lang="sk-SK" sz="2400" b="1" dirty="0"/>
          </a:p>
          <a:p>
            <a:r>
              <a:rPr lang="sk-SK" sz="2400" b="1" dirty="0"/>
              <a:t>Útok hrubou silou </a:t>
            </a:r>
            <a:r>
              <a:rPr lang="sk-SK" sz="2400" dirty="0"/>
              <a:t>– hľadanie hesla skúšaním všetkých možných kombinácií znakov</a:t>
            </a:r>
          </a:p>
          <a:p>
            <a:endParaRPr lang="sk-SK" sz="2400" dirty="0"/>
          </a:p>
        </p:txBody>
      </p:sp>
      <p:graphicFrame>
        <p:nvGraphicFramePr>
          <p:cNvPr id="4" name="Tabuľka 3"/>
          <p:cNvGraphicFramePr>
            <a:graphicFrameLocks noGrp="1"/>
          </p:cNvGraphicFramePr>
          <p:nvPr/>
        </p:nvGraphicFramePr>
        <p:xfrm>
          <a:off x="1524000" y="2714621"/>
          <a:ext cx="8929718" cy="3575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7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9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56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56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56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756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26571">
                <a:tc rowSpan="2">
                  <a:txBody>
                    <a:bodyPr/>
                    <a:lstStyle/>
                    <a:p>
                      <a:r>
                        <a:rPr lang="sk-SK" dirty="0"/>
                        <a:t>typ</a:t>
                      </a:r>
                      <a:br>
                        <a:rPr lang="sk-SK" dirty="0"/>
                      </a:br>
                      <a:r>
                        <a:rPr lang="sk-SK" dirty="0"/>
                        <a:t>  hesla  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r>
                        <a:rPr lang="sk-SK"/>
                        <a:t>počet</a:t>
                      </a:r>
                      <a:br>
                        <a:rPr lang="sk-SK"/>
                      </a:br>
                      <a:r>
                        <a:rPr lang="sk-SK"/>
                        <a:t>znakov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r>
                        <a:rPr lang="sk-SK" dirty="0"/>
                        <a:t>dĺžka hesla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571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736">
                <a:tc>
                  <a:txBody>
                    <a:bodyPr/>
                    <a:lstStyle/>
                    <a:p>
                      <a:r>
                        <a:rPr lang="sk-SK"/>
                        <a:t>0-9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0 </a:t>
                      </a:r>
                      <a:r>
                        <a:rPr lang="sk-SK" dirty="0" err="1"/>
                        <a:t>sec</a:t>
                      </a:r>
                      <a:endParaRPr lang="sk-S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10 </a:t>
                      </a:r>
                      <a:r>
                        <a:rPr lang="sk-SK" dirty="0" err="1"/>
                        <a:t>sec</a:t>
                      </a:r>
                      <a:endParaRPr lang="sk-S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17 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3.17 roka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317 tis. rokov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r>
                        <a:rPr lang="sk-SK"/>
                        <a:t>a-z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30 </a:t>
                      </a:r>
                      <a:r>
                        <a:rPr lang="sk-SK" dirty="0" err="1"/>
                        <a:t>sec</a:t>
                      </a:r>
                      <a:endParaRPr lang="sk-S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6 hod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163 dní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5 mil. rokov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∞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r>
                        <a:rPr lang="sk-SK" dirty="0"/>
                        <a:t>a-z </a:t>
                      </a:r>
                      <a:r>
                        <a:rPr lang="sk-SK" dirty="0" err="1"/>
                        <a:t>A-Z</a:t>
                      </a:r>
                      <a:r>
                        <a:rPr lang="sk-SK" dirty="0"/>
                        <a:t> 0-9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62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1½ hod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253 dní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2660 rokov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∞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1357">
                <a:tc>
                  <a:txBody>
                    <a:bodyPr/>
                    <a:lstStyle/>
                    <a:p>
                      <a:r>
                        <a:rPr lang="pl-PL"/>
                        <a:t>a-z A-Z 0-9</a:t>
                      </a:r>
                      <a:br>
                        <a:rPr lang="pl-PL"/>
                      </a:br>
                      <a:r>
                        <a:rPr lang="pl-PL"/>
                        <a:t>+ špc. znaky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22 hod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23 rokov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212 tis. rokov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/>
                        <a:t>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k-SK" dirty="0"/>
                        <a:t>∞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590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/>
              <a:t>Všetci mi hovoria, že meno kocúra sa ako heslo pre </a:t>
            </a:r>
            <a:r>
              <a:rPr lang="sk-SK" dirty="0" err="1"/>
              <a:t>roota</a:t>
            </a:r>
            <a:r>
              <a:rPr lang="sk-SK" dirty="0"/>
              <a:t> nehodí. Ale keď ja som si tak privykol na môjho </a:t>
            </a:r>
            <a:r>
              <a:rPr lang="sk-SK" b="1" dirty="0"/>
              <a:t>qzb!7kw_2et! </a:t>
            </a:r>
            <a:br>
              <a:rPr lang="sk-SK" dirty="0"/>
            </a:b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257555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1D2135-826D-7242-187D-69B3EC500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960488C7-9015-FBBD-7084-BF9EA787887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3074" name="Picture 2" descr="PIN">
            <a:extLst>
              <a:ext uri="{FF2B5EF4-FFF2-40B4-BE49-F238E27FC236}">
                <a16:creationId xmlns:a16="http://schemas.microsoft.com/office/drawing/2014/main" id="{02BD55CD-5299-2136-9756-864638BF5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9" y="747714"/>
            <a:ext cx="4810125" cy="53625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4732492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Cracking</a:t>
            </a:r>
            <a:r>
              <a:rPr lang="sk-SK" dirty="0"/>
              <a:t> - techniky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2959608" y="1428736"/>
            <a:ext cx="7498080" cy="4800600"/>
          </a:xfrm>
        </p:spPr>
        <p:txBody>
          <a:bodyPr/>
          <a:lstStyle/>
          <a:p>
            <a:r>
              <a:rPr lang="sk-SK" sz="2400" b="1" dirty="0"/>
              <a:t>Slovníkový útok – </a:t>
            </a:r>
            <a:r>
              <a:rPr lang="sk-SK" sz="2400" dirty="0">
                <a:hlinkClick r:id="rId2" action="ppaction://hlinkfile"/>
              </a:rPr>
              <a:t>silné heslo</a:t>
            </a:r>
            <a:endParaRPr lang="sk-SK" sz="2400" dirty="0"/>
          </a:p>
          <a:p>
            <a:r>
              <a:rPr lang="sk-SK" sz="2400" b="1" dirty="0"/>
              <a:t>Odpočúvanie sieťovej komunikácie – </a:t>
            </a:r>
            <a:r>
              <a:rPr lang="sk-SK" sz="2400" dirty="0"/>
              <a:t>v prípade nepoužívania kryptovaného pripojenia. </a:t>
            </a:r>
          </a:p>
          <a:p>
            <a:pPr lvl="1"/>
            <a:r>
              <a:rPr lang="sk-SK" dirty="0"/>
              <a:t>Predpokladom je fyzický prístup k médiu – kábel, bezdrôtový signál, smerovače, prepínače...</a:t>
            </a:r>
          </a:p>
          <a:p>
            <a:r>
              <a:rPr lang="sk-SK" sz="2400" b="1" dirty="0"/>
              <a:t>Zadné vrátka </a:t>
            </a:r>
            <a:r>
              <a:rPr lang="en-US" sz="2400" b="1" dirty="0"/>
              <a:t>(backdoor)</a:t>
            </a:r>
            <a:r>
              <a:rPr lang="en-US" sz="2400" dirty="0"/>
              <a:t> – program, </a:t>
            </a:r>
            <a:r>
              <a:rPr lang="en-US" sz="2400" dirty="0" err="1"/>
              <a:t>ktor</a:t>
            </a:r>
            <a:r>
              <a:rPr lang="sk-SK" sz="2400" dirty="0"/>
              <a:t>ý počúva na inom porte a umožní manipuláciu s „infikovaným“ počítačom. </a:t>
            </a:r>
          </a:p>
          <a:p>
            <a:pPr lvl="1"/>
            <a:r>
              <a:rPr lang="sk-SK" dirty="0"/>
              <a:t>Najčastejšie sa tieto programy rozširujú pomocou e-mailov, alebo návštevou „nečistých“ stránok.</a:t>
            </a:r>
          </a:p>
        </p:txBody>
      </p:sp>
    </p:spTree>
    <p:extLst>
      <p:ext uri="{BB962C8B-B14F-4D97-AF65-F5344CB8AC3E}">
        <p14:creationId xmlns:p14="http://schemas.microsoft.com/office/powerpoint/2010/main" val="15004394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Cracking</a:t>
            </a:r>
            <a:r>
              <a:rPr lang="sk-SK" dirty="0"/>
              <a:t> - techniky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b="1" dirty="0" err="1"/>
              <a:t>Spyware</a:t>
            </a:r>
            <a:r>
              <a:rPr lang="sk-SK" dirty="0"/>
              <a:t> – špeciálny druh softvéru</a:t>
            </a:r>
          </a:p>
          <a:p>
            <a:pPr lvl="1"/>
            <a:r>
              <a:rPr lang="sk-SK" dirty="0"/>
              <a:t>Inštaluje sa do počítača spolu s inými programom</a:t>
            </a:r>
          </a:p>
          <a:p>
            <a:pPr lvl="1"/>
            <a:r>
              <a:rPr lang="sk-SK" dirty="0"/>
              <a:t>Sleduje činnosť používateľa v systéme</a:t>
            </a:r>
          </a:p>
          <a:p>
            <a:pPr lvl="2"/>
            <a:r>
              <a:rPr lang="sk-SK" dirty="0"/>
              <a:t>Neškodné? – sledovanie návštevnosti stránok, používania softvéru</a:t>
            </a:r>
          </a:p>
          <a:p>
            <a:pPr lvl="2"/>
            <a:r>
              <a:rPr lang="sk-SK" dirty="0"/>
              <a:t>Horšie – sledovanie systému a hesiel</a:t>
            </a:r>
          </a:p>
        </p:txBody>
      </p:sp>
    </p:spTree>
    <p:extLst>
      <p:ext uri="{BB962C8B-B14F-4D97-AF65-F5344CB8AC3E}">
        <p14:creationId xmlns:p14="http://schemas.microsoft.com/office/powerpoint/2010/main" val="9744733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xfrm>
            <a:off x="3886200" y="260648"/>
            <a:ext cx="6705600" cy="1440160"/>
          </a:xfrm>
        </p:spPr>
        <p:txBody>
          <a:bodyPr>
            <a:noAutofit/>
          </a:bodyPr>
          <a:lstStyle/>
          <a:p>
            <a:r>
              <a:rPr lang="sk-SK" sz="4400" dirty="0"/>
              <a:t>Najslabší článok ochrany je </a:t>
            </a:r>
            <a:r>
              <a:rPr lang="sk-SK" sz="4400" b="1" dirty="0"/>
              <a:t>sám používateľ</a:t>
            </a:r>
          </a:p>
        </p:txBody>
      </p:sp>
      <p:sp>
        <p:nvSpPr>
          <p:cNvPr id="2" name="BlokTextu 1"/>
          <p:cNvSpPr txBox="1"/>
          <p:nvPr/>
        </p:nvSpPr>
        <p:spPr>
          <a:xfrm>
            <a:off x="3431705" y="1871781"/>
            <a:ext cx="728899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sk-SK" sz="2800" dirty="0"/>
              <a:t>Nízke právne povedomie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sk-SK" sz="2800" dirty="0"/>
              <a:t>Neznalosť základných princípov ochrany súkromia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sk-SK" sz="2800" dirty="0"/>
              <a:t>Pocit anonymity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sk-SK" sz="2800" dirty="0"/>
              <a:t>Prehnaná dôvera v bezpečnosť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sk-SK" sz="2800" dirty="0"/>
              <a:t>Prehnaná dôvera v obsah</a:t>
            </a:r>
          </a:p>
        </p:txBody>
      </p:sp>
    </p:spTree>
    <p:extLst>
      <p:ext uri="{BB962C8B-B14F-4D97-AF65-F5344CB8AC3E}">
        <p14:creationId xmlns:p14="http://schemas.microsoft.com/office/powerpoint/2010/main" val="12449662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Sociálne inžinierstvo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2136648" y="1600200"/>
            <a:ext cx="8153400" cy="5186814"/>
          </a:xfrm>
        </p:spPr>
        <p:txBody>
          <a:bodyPr>
            <a:normAutofit/>
          </a:bodyPr>
          <a:lstStyle/>
          <a:p>
            <a:r>
              <a:rPr lang="sk-SK" dirty="0"/>
              <a:t>„...počas posledných týždňov sa začali množiť problémy s používaním našich platobných kariet. Na našej stránke si prosím overte či je vaša karta stále funkčná...“</a:t>
            </a:r>
          </a:p>
          <a:p>
            <a:r>
              <a:rPr lang="sk-SK" dirty="0"/>
              <a:t>Najúspešnejšia technika prelamovania ochrany</a:t>
            </a:r>
          </a:p>
          <a:p>
            <a:r>
              <a:rPr lang="sk-SK" dirty="0"/>
              <a:t>Šírenie pomocou mailu, </a:t>
            </a:r>
            <a:br>
              <a:rPr lang="sk-SK" dirty="0"/>
            </a:br>
            <a:r>
              <a:rPr lang="sk-SK" dirty="0"/>
              <a:t>alebo telefonátmi.</a:t>
            </a:r>
          </a:p>
          <a:p>
            <a:r>
              <a:rPr lang="sk-SK" dirty="0"/>
              <a:t>Heslo nepozná ani banka </a:t>
            </a:r>
            <a:br>
              <a:rPr lang="sk-SK" dirty="0"/>
            </a:br>
            <a:r>
              <a:rPr lang="sk-SK" dirty="0"/>
              <a:t>sama, ani administrátor </a:t>
            </a:r>
            <a:br>
              <a:rPr lang="sk-SK" dirty="0"/>
            </a:br>
            <a:r>
              <a:rPr lang="sk-SK" dirty="0"/>
              <a:t>systému....</a:t>
            </a: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3996440"/>
            <a:ext cx="4283968" cy="2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7249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Sociálne inžinierstvo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2136648" y="1600200"/>
            <a:ext cx="8153400" cy="5069160"/>
          </a:xfrm>
        </p:spPr>
        <p:txBody>
          <a:bodyPr>
            <a:normAutofit fontScale="92500" lnSpcReduction="10000"/>
          </a:bodyPr>
          <a:lstStyle/>
          <a:p>
            <a:r>
              <a:rPr lang="sk-SK" dirty="0"/>
              <a:t>Neistota – časový stres, netrpezlivosť</a:t>
            </a:r>
          </a:p>
          <a:p>
            <a:r>
              <a:rPr lang="sk-SK" dirty="0"/>
              <a:t>Neznalosť</a:t>
            </a:r>
          </a:p>
          <a:p>
            <a:r>
              <a:rPr lang="sk-SK" dirty="0"/>
              <a:t>Nesústredenosť</a:t>
            </a:r>
          </a:p>
          <a:p>
            <a:r>
              <a:rPr lang="sk-SK" dirty="0"/>
              <a:t>Povrchnosť</a:t>
            </a:r>
          </a:p>
          <a:p>
            <a:r>
              <a:rPr lang="sk-SK" dirty="0"/>
              <a:t>Manipulovateľnosť</a:t>
            </a:r>
          </a:p>
          <a:p>
            <a:r>
              <a:rPr lang="sk-SK" dirty="0"/>
              <a:t>Dôvera v technické vymoženosti</a:t>
            </a:r>
          </a:p>
          <a:p>
            <a:r>
              <a:rPr lang="sk-SK" dirty="0"/>
              <a:t>Anonymita pri komunikácii</a:t>
            </a:r>
          </a:p>
          <a:p>
            <a:r>
              <a:rPr lang="sk-SK" dirty="0"/>
              <a:t>Dôverčivosť, láskavosť, ľútosť</a:t>
            </a:r>
          </a:p>
          <a:p>
            <a:r>
              <a:rPr lang="sk-SK" dirty="0"/>
              <a:t>Ochota pomáhať</a:t>
            </a:r>
          </a:p>
          <a:p>
            <a:r>
              <a:rPr lang="sk-SK" dirty="0"/>
              <a:t>Obava z dôsledkov postoja, snaha vyhýbať sa konfliktom</a:t>
            </a:r>
          </a:p>
          <a:p>
            <a:r>
              <a:rPr lang="sk-SK" dirty="0"/>
              <a:t>Zvedavosť</a:t>
            </a:r>
          </a:p>
        </p:txBody>
      </p:sp>
      <p:sp>
        <p:nvSpPr>
          <p:cNvPr id="4" name="BlokTextu 3"/>
          <p:cNvSpPr txBox="1"/>
          <p:nvPr/>
        </p:nvSpPr>
        <p:spPr>
          <a:xfrm>
            <a:off x="7896200" y="6237313"/>
            <a:ext cx="20860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400" dirty="0"/>
              <a:t>Zdroj: www.preventista.sk</a:t>
            </a:r>
          </a:p>
        </p:txBody>
      </p:sp>
    </p:spTree>
    <p:extLst>
      <p:ext uri="{BB962C8B-B14F-4D97-AF65-F5344CB8AC3E}">
        <p14:creationId xmlns:p14="http://schemas.microsoft.com/office/powerpoint/2010/main" val="716467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Anonymita na internete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/>
              <a:t>Čo sa dá zistiť:</a:t>
            </a:r>
          </a:p>
          <a:p>
            <a:pPr lvl="1"/>
            <a:r>
              <a:rPr lang="sk-SK" dirty="0"/>
              <a:t>IP adresa, </a:t>
            </a:r>
          </a:p>
          <a:p>
            <a:pPr lvl="1"/>
            <a:r>
              <a:rPr lang="sk-SK" dirty="0"/>
              <a:t>operačný systém, </a:t>
            </a:r>
          </a:p>
          <a:p>
            <a:pPr lvl="1"/>
            <a:r>
              <a:rPr lang="sk-SK" dirty="0"/>
              <a:t>internetový prehliadač, </a:t>
            </a:r>
          </a:p>
          <a:p>
            <a:pPr lvl="1"/>
            <a:r>
              <a:rPr lang="sk-SK" dirty="0"/>
              <a:t>e-mailový klient, </a:t>
            </a:r>
          </a:p>
          <a:p>
            <a:pPr lvl="1"/>
            <a:r>
              <a:rPr lang="sk-SK" dirty="0"/>
              <a:t>rozlíšenie obrazovky </a:t>
            </a:r>
          </a:p>
          <a:p>
            <a:pPr lvl="1"/>
            <a:r>
              <a:rPr lang="sk-SK" dirty="0"/>
              <a:t>farebná škála.</a:t>
            </a:r>
          </a:p>
        </p:txBody>
      </p:sp>
    </p:spTree>
    <p:extLst>
      <p:ext uri="{BB962C8B-B14F-4D97-AF65-F5344CB8AC3E}">
        <p14:creationId xmlns:p14="http://schemas.microsoft.com/office/powerpoint/2010/main" val="2591004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Sociálne inžinierstvo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err="1"/>
              <a:t>Phishing</a:t>
            </a:r>
            <a:r>
              <a:rPr lang="sk-SK" dirty="0"/>
              <a:t> – lákanie hesiel</a:t>
            </a:r>
          </a:p>
          <a:p>
            <a:r>
              <a:rPr lang="sk-SK" dirty="0"/>
              <a:t>Žiadosť o návratnú finančnú pomoc</a:t>
            </a:r>
          </a:p>
          <a:p>
            <a:r>
              <a:rPr lang="sk-SK" dirty="0"/>
              <a:t>Ponuky na manželstvo</a:t>
            </a:r>
          </a:p>
          <a:p>
            <a:r>
              <a:rPr lang="sk-SK" dirty="0"/>
              <a:t>Ponuky na spoluprácu pri finančných transakciách</a:t>
            </a:r>
          </a:p>
          <a:p>
            <a:r>
              <a:rPr lang="sk-SK" dirty="0"/>
              <a:t>Ponuky na zamestnanie, zárobkovú činnosť</a:t>
            </a:r>
          </a:p>
        </p:txBody>
      </p:sp>
      <p:sp>
        <p:nvSpPr>
          <p:cNvPr id="4" name="BlokTextu 3"/>
          <p:cNvSpPr txBox="1"/>
          <p:nvPr/>
        </p:nvSpPr>
        <p:spPr>
          <a:xfrm>
            <a:off x="2279576" y="6437002"/>
            <a:ext cx="20860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400" dirty="0"/>
              <a:t>Zdroj: www.preventista.sk</a:t>
            </a:r>
          </a:p>
        </p:txBody>
      </p:sp>
    </p:spTree>
    <p:extLst>
      <p:ext uri="{BB962C8B-B14F-4D97-AF65-F5344CB8AC3E}">
        <p14:creationId xmlns:p14="http://schemas.microsoft.com/office/powerpoint/2010/main" val="37816086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Phishing</a:t>
            </a:r>
            <a:r>
              <a:rPr lang="sk-SK" dirty="0"/>
              <a:t> </a:t>
            </a:r>
            <a:r>
              <a:rPr lang="en-US" dirty="0"/>
              <a:t>(</a:t>
            </a:r>
            <a:r>
              <a:rPr lang="en-US" dirty="0" err="1"/>
              <a:t>ryb</a:t>
            </a:r>
            <a:r>
              <a:rPr lang="sk-SK" dirty="0" err="1"/>
              <a:t>árčenie</a:t>
            </a:r>
            <a:r>
              <a:rPr lang="en-US" dirty="0"/>
              <a:t>)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/>
              <a:t>Rozposlanie </a:t>
            </a:r>
            <a:r>
              <a:rPr lang="sk-SK" dirty="0" err="1"/>
              <a:t>dôverihodnej</a:t>
            </a:r>
            <a:r>
              <a:rPr lang="sk-SK" dirty="0"/>
              <a:t> správy a </a:t>
            </a:r>
            <a:r>
              <a:rPr lang="sk-SK" dirty="0" err="1"/>
              <a:t>dôverihodného</a:t>
            </a:r>
            <a:r>
              <a:rPr lang="sk-SK" dirty="0"/>
              <a:t> obsahu.</a:t>
            </a:r>
          </a:p>
          <a:p>
            <a:r>
              <a:rPr lang="sk-SK" dirty="0"/>
              <a:t>Po zadaní mena a hesla, presmeruje oklamaného na skutočnú stránku s tým, že sa spojenie nepodarilo.</a:t>
            </a:r>
          </a:p>
        </p:txBody>
      </p:sp>
    </p:spTree>
    <p:extLst>
      <p:ext uri="{BB962C8B-B14F-4D97-AF65-F5344CB8AC3E}">
        <p14:creationId xmlns:p14="http://schemas.microsoft.com/office/powerpoint/2010/main" val="3072826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Man-in-the-middle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/>
              <a:t>Vylepšenie </a:t>
            </a:r>
            <a:r>
              <a:rPr lang="sk-SK" dirty="0" err="1"/>
              <a:t>fishingu</a:t>
            </a:r>
            <a:r>
              <a:rPr lang="sk-SK" dirty="0"/>
              <a:t>.</a:t>
            </a:r>
          </a:p>
          <a:p>
            <a:r>
              <a:rPr lang="sk-SK" dirty="0"/>
              <a:t>Vstupuje do komunikácie a prihlási sa aj na stránku.</a:t>
            </a:r>
          </a:p>
          <a:p>
            <a:r>
              <a:rPr lang="sk-SK" dirty="0"/>
              <a:t>Obete netušia, že sú obeťami.</a:t>
            </a:r>
          </a:p>
        </p:txBody>
      </p:sp>
    </p:spTree>
    <p:extLst>
      <p:ext uri="{BB962C8B-B14F-4D97-AF65-F5344CB8AC3E}">
        <p14:creationId xmlns:p14="http://schemas.microsoft.com/office/powerpoint/2010/main" val="11530862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Pharming</a:t>
            </a:r>
            <a:r>
              <a:rPr lang="sk-SK" dirty="0"/>
              <a:t> </a:t>
            </a:r>
            <a:r>
              <a:rPr lang="en-US" dirty="0"/>
              <a:t>(farm</a:t>
            </a:r>
            <a:r>
              <a:rPr lang="sk-SK" dirty="0" err="1"/>
              <a:t>árčenie</a:t>
            </a:r>
            <a:r>
              <a:rPr lang="en-US" dirty="0"/>
              <a:t>)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/>
              <a:t>Vylepšenie </a:t>
            </a:r>
            <a:r>
              <a:rPr lang="sk-SK" dirty="0" err="1"/>
              <a:t>fishingu</a:t>
            </a:r>
            <a:endParaRPr lang="sk-SK" dirty="0"/>
          </a:p>
          <a:p>
            <a:r>
              <a:rPr lang="sk-SK" dirty="0"/>
              <a:t>Presmeruje adresu </a:t>
            </a:r>
            <a:r>
              <a:rPr lang="sk-SK" dirty="0" err="1"/>
              <a:t>stranky</a:t>
            </a:r>
            <a:r>
              <a:rPr lang="sk-SK" dirty="0"/>
              <a:t> na svoju IP adresu.</a:t>
            </a:r>
          </a:p>
          <a:p>
            <a:pPr lvl="1"/>
            <a:r>
              <a:rPr lang="sk-SK" dirty="0" err="1"/>
              <a:t>Pomocu</a:t>
            </a:r>
            <a:r>
              <a:rPr lang="sk-SK" dirty="0"/>
              <a:t> </a:t>
            </a:r>
            <a:r>
              <a:rPr lang="sk-SK" dirty="0" err="1"/>
              <a:t>etc</a:t>
            </a:r>
            <a:r>
              <a:rPr lang="sk-SK" dirty="0"/>
              <a:t>. a pod.</a:t>
            </a:r>
          </a:p>
        </p:txBody>
      </p:sp>
    </p:spTree>
    <p:extLst>
      <p:ext uri="{BB962C8B-B14F-4D97-AF65-F5344CB8AC3E}">
        <p14:creationId xmlns:p14="http://schemas.microsoft.com/office/powerpoint/2010/main" val="4478178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Ochrana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sk-SK" dirty="0"/>
              <a:t>Inštalovať záplaty systémov.</a:t>
            </a:r>
          </a:p>
          <a:p>
            <a:r>
              <a:rPr lang="sk-SK" dirty="0"/>
              <a:t>Používať </a:t>
            </a:r>
            <a:r>
              <a:rPr lang="sk-SK" dirty="0" err="1"/>
              <a:t>firewall</a:t>
            </a:r>
            <a:r>
              <a:rPr lang="sk-SK" dirty="0"/>
              <a:t> </a:t>
            </a:r>
            <a:r>
              <a:rPr lang="en-US" dirty="0"/>
              <a:t>(</a:t>
            </a:r>
            <a:r>
              <a:rPr lang="en-US" dirty="0" err="1"/>
              <a:t>hardverov</a:t>
            </a:r>
            <a:r>
              <a:rPr lang="sk-SK" dirty="0"/>
              <a:t>ý i softvérový</a:t>
            </a:r>
            <a:r>
              <a:rPr lang="en-US" dirty="0"/>
              <a:t>)</a:t>
            </a:r>
            <a:r>
              <a:rPr lang="sk-SK" dirty="0"/>
              <a:t>.</a:t>
            </a:r>
          </a:p>
          <a:p>
            <a:r>
              <a:rPr lang="sk-SK" dirty="0"/>
              <a:t>Používať silné heslá.</a:t>
            </a:r>
          </a:p>
          <a:p>
            <a:r>
              <a:rPr lang="sk-SK" dirty="0"/>
              <a:t>Neposkytovať nikomu heslo.</a:t>
            </a:r>
          </a:p>
          <a:p>
            <a:r>
              <a:rPr lang="sk-SK" dirty="0"/>
              <a:t>Používať </a:t>
            </a:r>
            <a:r>
              <a:rPr lang="en-US" dirty="0"/>
              <a:t>(</a:t>
            </a:r>
            <a:r>
              <a:rPr lang="en-US" dirty="0" err="1"/>
              <a:t>sledova</a:t>
            </a:r>
            <a:r>
              <a:rPr lang="sk-SK" dirty="0"/>
              <a:t>ť</a:t>
            </a:r>
            <a:r>
              <a:rPr lang="en-US" dirty="0"/>
              <a:t>) </a:t>
            </a:r>
            <a:r>
              <a:rPr lang="en-US" dirty="0" err="1"/>
              <a:t>kryptovan</a:t>
            </a:r>
            <a:r>
              <a:rPr lang="sk-SK" dirty="0"/>
              <a:t>ý komunikačný kanál.</a:t>
            </a:r>
          </a:p>
          <a:p>
            <a:r>
              <a:rPr lang="sk-SK" dirty="0"/>
              <a:t>Kontrolovať platnosť bezpečnostných certifikátov.</a:t>
            </a:r>
          </a:p>
          <a:p>
            <a:r>
              <a:rPr lang="sk-SK" dirty="0"/>
              <a:t>Nepoužívať nelegálny softvér.</a:t>
            </a:r>
          </a:p>
          <a:p>
            <a:r>
              <a:rPr lang="sk-SK" dirty="0"/>
              <a:t>Neotvárať prílohy v e-mailoch od neznámych zdrojov.</a:t>
            </a:r>
          </a:p>
          <a:p>
            <a:r>
              <a:rPr lang="sk-SK" dirty="0"/>
              <a:t>Používať antivírusové programy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9629337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dirty="0"/>
              <a:t>„Neškodná“ kriminalita</a:t>
            </a:r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167551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Spam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/>
              <a:t>Nevyžiadaná správa za účelom reklamy.</a:t>
            </a:r>
          </a:p>
          <a:p>
            <a:r>
              <a:rPr lang="sk-SK" dirty="0"/>
              <a:t>História – mäsová konzerva.</a:t>
            </a:r>
          </a:p>
          <a:p>
            <a:r>
              <a:rPr lang="sk-SK" dirty="0"/>
              <a:t>Neobmedzuje sa iba na e-mail.</a:t>
            </a:r>
          </a:p>
          <a:p>
            <a:r>
              <a:rPr lang="sk-SK" dirty="0"/>
              <a:t>Škodlivosť spočíva v:</a:t>
            </a:r>
          </a:p>
          <a:p>
            <a:pPr lvl="1"/>
            <a:r>
              <a:rPr lang="sk-SK" dirty="0"/>
              <a:t>Obťažovaní používateľov</a:t>
            </a:r>
          </a:p>
          <a:p>
            <a:pPr lvl="1"/>
            <a:r>
              <a:rPr lang="sk-SK" dirty="0"/>
              <a:t>Zneužívaní e-mailu</a:t>
            </a:r>
          </a:p>
          <a:p>
            <a:r>
              <a:rPr lang="sk-SK" dirty="0"/>
              <a:t>Neuvádzať e-mailovú adresu na internete</a:t>
            </a:r>
          </a:p>
          <a:p>
            <a:r>
              <a:rPr lang="sk-SK" dirty="0"/>
              <a:t>Používať </a:t>
            </a:r>
            <a:r>
              <a:rPr lang="sk-SK" dirty="0" err="1"/>
              <a:t>anispam</a:t>
            </a:r>
            <a:r>
              <a:rPr lang="sk-SK" dirty="0"/>
              <a:t> filtre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6636073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Hoax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/>
              <a:t>„...ak pri prepadnutí zadáte PIN kód odzadu, zalarmujete tým políciu...“</a:t>
            </a:r>
          </a:p>
          <a:p>
            <a:r>
              <a:rPr lang="sk-SK" dirty="0"/>
              <a:t>Varovná, poplašná ale hlavne falošná správa.</a:t>
            </a:r>
          </a:p>
          <a:p>
            <a:r>
              <a:rPr lang="sk-SK" dirty="0"/>
              <a:t>Môže obsahovať i návody na odstraňovanie vymyslených problémov.</a:t>
            </a:r>
          </a:p>
          <a:p>
            <a:r>
              <a:rPr lang="sk-SK" dirty="0"/>
              <a:t>Záťaž dátových liniek.</a:t>
            </a:r>
          </a:p>
          <a:p>
            <a:r>
              <a:rPr lang="sk-SK" dirty="0" err="1">
                <a:hlinkClick r:id="rId2"/>
              </a:rPr>
              <a:t>www.hoax.cz</a:t>
            </a:r>
            <a:r>
              <a:rPr lang="sk-SK" dirty="0"/>
              <a:t> – zoznam poplašných správ.</a:t>
            </a:r>
          </a:p>
        </p:txBody>
      </p:sp>
    </p:spTree>
    <p:extLst>
      <p:ext uri="{BB962C8B-B14F-4D97-AF65-F5344CB8AC3E}">
        <p14:creationId xmlns:p14="http://schemas.microsoft.com/office/powerpoint/2010/main" val="38461370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Bezpe</a:t>
            </a:r>
            <a:r>
              <a:rPr lang="sk-SK" dirty="0"/>
              <a:t>čnosť informačných systémov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err="1"/>
              <a:t>Injections</a:t>
            </a:r>
            <a:r>
              <a:rPr lang="sk-SK" dirty="0"/>
              <a:t>:</a:t>
            </a:r>
          </a:p>
          <a:p>
            <a:pPr lvl="1"/>
            <a:r>
              <a:rPr lang="sk-SK" dirty="0"/>
              <a:t>URL</a:t>
            </a:r>
          </a:p>
          <a:p>
            <a:pPr lvl="1"/>
            <a:r>
              <a:rPr lang="sk-SK" dirty="0"/>
              <a:t>SQL</a:t>
            </a:r>
          </a:p>
          <a:p>
            <a:pPr lvl="1"/>
            <a:endParaRPr lang="sk-SK" dirty="0"/>
          </a:p>
          <a:p>
            <a:pPr lvl="1"/>
            <a:endParaRPr lang="sk-SK" dirty="0"/>
          </a:p>
          <a:p>
            <a:pPr lvl="1"/>
            <a:r>
              <a:rPr lang="sk-SK" dirty="0"/>
              <a:t>ukážka</a:t>
            </a:r>
          </a:p>
        </p:txBody>
      </p:sp>
    </p:spTree>
    <p:extLst>
      <p:ext uri="{BB962C8B-B14F-4D97-AF65-F5344CB8AC3E}">
        <p14:creationId xmlns:p14="http://schemas.microsoft.com/office/powerpoint/2010/main" val="24579297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104C89D-4FE4-C08F-281C-8F452C913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Ďakujem za pozornosť</a:t>
            </a:r>
          </a:p>
        </p:txBody>
      </p:sp>
    </p:spTree>
    <p:extLst>
      <p:ext uri="{BB962C8B-B14F-4D97-AF65-F5344CB8AC3E}">
        <p14:creationId xmlns:p14="http://schemas.microsoft.com/office/powerpoint/2010/main" val="4292354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dirty="0"/>
              <a:t>Čo nám na internete hrozí?</a:t>
            </a:r>
          </a:p>
        </p:txBody>
      </p:sp>
      <p:sp>
        <p:nvSpPr>
          <p:cNvPr id="6" name="Podnadpis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93A06-2C91-43CE-A1FE-B975F4886548}" type="slidenum">
              <a:rPr lang="sk-SK" smtClean="0"/>
              <a:pPr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13158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Sociálny </a:t>
            </a:r>
            <a:r>
              <a:rPr lang="sk-SK" dirty="0" err="1"/>
              <a:t>hacking</a:t>
            </a:r>
            <a:endParaRPr lang="sk-SK" dirty="0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2133600" y="1589567"/>
            <a:ext cx="3886200" cy="5151801"/>
          </a:xfrm>
        </p:spPr>
        <p:txBody>
          <a:bodyPr>
            <a:normAutofit fontScale="92500" lnSpcReduction="10000"/>
          </a:bodyPr>
          <a:lstStyle/>
          <a:p>
            <a:r>
              <a:rPr lang="sk-SK" b="1" dirty="0"/>
              <a:t>Infiltrácie a nevyžiadaný obsah</a:t>
            </a:r>
          </a:p>
          <a:p>
            <a:pPr lvl="1"/>
            <a:r>
              <a:rPr lang="sk-SK" dirty="0"/>
              <a:t>vírusy, </a:t>
            </a:r>
            <a:r>
              <a:rPr lang="sk-SK" dirty="0" err="1"/>
              <a:t>mallware</a:t>
            </a:r>
            <a:r>
              <a:rPr lang="sk-SK" dirty="0"/>
              <a:t>, trójske kone, červy, spyware</a:t>
            </a:r>
          </a:p>
          <a:p>
            <a:r>
              <a:rPr lang="sk-SK" b="1" dirty="0"/>
              <a:t>Internetové podvody</a:t>
            </a:r>
          </a:p>
          <a:p>
            <a:pPr lvl="1"/>
            <a:r>
              <a:rPr lang="sk-SK" dirty="0" err="1"/>
              <a:t>hoax</a:t>
            </a:r>
            <a:r>
              <a:rPr lang="sk-SK" dirty="0"/>
              <a:t>, </a:t>
            </a:r>
            <a:r>
              <a:rPr lang="sk-SK" dirty="0" err="1"/>
              <a:t>phishing</a:t>
            </a:r>
            <a:r>
              <a:rPr lang="sk-SK" dirty="0"/>
              <a:t>, falošná inzercia, manipulácie na soc. sieťach</a:t>
            </a:r>
          </a:p>
          <a:p>
            <a:r>
              <a:rPr lang="sk-SK" b="1" dirty="0"/>
              <a:t>Nevhodný obsah</a:t>
            </a:r>
          </a:p>
          <a:p>
            <a:pPr lvl="1"/>
            <a:r>
              <a:rPr lang="sk-SK" dirty="0"/>
              <a:t>detská pornografia, poručenie autorských práv</a:t>
            </a:r>
          </a:p>
          <a:p>
            <a:r>
              <a:rPr lang="sk-SK" b="1" dirty="0"/>
              <a:t>Závislosti</a:t>
            </a:r>
          </a:p>
          <a:p>
            <a:pPr lvl="1"/>
            <a:r>
              <a:rPr lang="sk-SK" dirty="0"/>
              <a:t>počítačové hry, závislosť od internetu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half" idx="2"/>
          </p:nvPr>
        </p:nvSpPr>
        <p:spPr>
          <a:xfrm>
            <a:off x="6368901" y="1589567"/>
            <a:ext cx="3886200" cy="5079793"/>
          </a:xfrm>
        </p:spPr>
        <p:txBody>
          <a:bodyPr>
            <a:normAutofit fontScale="92500" lnSpcReduction="10000"/>
          </a:bodyPr>
          <a:lstStyle/>
          <a:p>
            <a:r>
              <a:rPr lang="sk-SK" b="1" dirty="0" err="1"/>
              <a:t>Kyberšikanovanie</a:t>
            </a:r>
            <a:endParaRPr lang="sk-SK" b="1" dirty="0"/>
          </a:p>
          <a:p>
            <a:pPr lvl="1"/>
            <a:r>
              <a:rPr lang="sk-SK" dirty="0"/>
              <a:t>ohováranie, vydieranie, vyhrážanie, zverejňovanie citlivých informácií</a:t>
            </a:r>
          </a:p>
          <a:p>
            <a:r>
              <a:rPr lang="sk-SK" b="1" dirty="0"/>
              <a:t>Zneužívanie osobných údajov</a:t>
            </a:r>
          </a:p>
          <a:p>
            <a:pPr lvl="1"/>
            <a:r>
              <a:rPr lang="sk-SK" dirty="0" err="1"/>
              <a:t>podvrch</a:t>
            </a:r>
            <a:r>
              <a:rPr lang="sk-SK" dirty="0"/>
              <a:t> identity, zisťovanie údajov o majetkových pomeroch</a:t>
            </a:r>
          </a:p>
          <a:p>
            <a:r>
              <a:rPr lang="sk-SK" b="1" dirty="0"/>
              <a:t>Internetové známosti</a:t>
            </a:r>
          </a:p>
          <a:p>
            <a:pPr lvl="1"/>
            <a:r>
              <a:rPr lang="sk-SK" dirty="0" err="1"/>
              <a:t>cybergrooming</a:t>
            </a:r>
            <a:endParaRPr lang="sk-SK" dirty="0"/>
          </a:p>
          <a:p>
            <a:r>
              <a:rPr lang="sk-SK" b="1" dirty="0"/>
              <a:t>Netolerancia</a:t>
            </a:r>
          </a:p>
          <a:p>
            <a:pPr lvl="1"/>
            <a:r>
              <a:rPr lang="sk-SK" dirty="0"/>
              <a:t>rasizmus, xenofóbia, diskriminácia, </a:t>
            </a:r>
            <a:r>
              <a:rPr lang="sk-SK" dirty="0" err="1"/>
              <a:t>extrémizus</a:t>
            </a:r>
            <a:endParaRPr lang="sk-SK" dirty="0"/>
          </a:p>
        </p:txBody>
      </p:sp>
      <p:sp>
        <p:nvSpPr>
          <p:cNvPr id="6" name="BlokTextu 5"/>
          <p:cNvSpPr txBox="1"/>
          <p:nvPr/>
        </p:nvSpPr>
        <p:spPr>
          <a:xfrm>
            <a:off x="2279576" y="6437002"/>
            <a:ext cx="20860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400" dirty="0"/>
              <a:t>Zdroj: www.preventista.sk</a:t>
            </a:r>
          </a:p>
        </p:txBody>
      </p:sp>
    </p:spTree>
    <p:extLst>
      <p:ext uri="{BB962C8B-B14F-4D97-AF65-F5344CB8AC3E}">
        <p14:creationId xmlns:p14="http://schemas.microsoft.com/office/powerpoint/2010/main" val="4134192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Prečo bezpečnosť?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k-SK" dirty="0"/>
          </a:p>
          <a:p>
            <a:r>
              <a:rPr lang="sk-SK" dirty="0"/>
              <a:t>„Pripojením počítača do počítačovej siete používateľ stráca svoju anonymitu a tým, že sa snaží využívať výhody, ktoré mu internet poskytuje, stáva sa zároveň aj </a:t>
            </a:r>
            <a:r>
              <a:rPr lang="sk-SK" dirty="0" err="1"/>
              <a:t>potencionálnou</a:t>
            </a:r>
            <a:r>
              <a:rPr lang="sk-SK" dirty="0"/>
              <a:t> obeťou útokov rozličných kategórií.“</a:t>
            </a:r>
          </a:p>
        </p:txBody>
      </p:sp>
    </p:spTree>
    <p:extLst>
      <p:ext uri="{BB962C8B-B14F-4D97-AF65-F5344CB8AC3E}">
        <p14:creationId xmlns:p14="http://schemas.microsoft.com/office/powerpoint/2010/main" val="194242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</a:t>
            </a:r>
            <a:r>
              <a:rPr lang="sk-SK" dirty="0" err="1"/>
              <a:t>čítačová</a:t>
            </a:r>
            <a:r>
              <a:rPr lang="sk-SK" dirty="0"/>
              <a:t> kriminalita</a:t>
            </a:r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20654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k-SK" dirty="0"/>
              <a:t>Minulý mesiac americká FBI konečne chytila počítačového </a:t>
            </a:r>
            <a:r>
              <a:rPr lang="sk-SK" dirty="0" err="1"/>
              <a:t>hackera</a:t>
            </a:r>
            <a:r>
              <a:rPr lang="sk-SK" dirty="0"/>
              <a:t>, známeho svojimi prienikmi do vládnych počítačových systémov. </a:t>
            </a:r>
            <a:endParaRPr lang="en-US" dirty="0"/>
          </a:p>
          <a:p>
            <a:r>
              <a:rPr lang="sk-SK" dirty="0"/>
              <a:t>Rýchly súd uložil </a:t>
            </a:r>
            <a:r>
              <a:rPr lang="sk-SK" dirty="0" err="1"/>
              <a:t>hackerovi</a:t>
            </a:r>
            <a:r>
              <a:rPr lang="sk-SK" dirty="0"/>
              <a:t> 10 rokov väzenia nepodmienečne. </a:t>
            </a:r>
            <a:endParaRPr lang="en-US" dirty="0"/>
          </a:p>
          <a:p>
            <a:r>
              <a:rPr lang="sk-SK" dirty="0"/>
              <a:t>Podľa údajov z ústredného informačného servera amerických väzníc bude </a:t>
            </a:r>
            <a:r>
              <a:rPr lang="sk-SK" dirty="0" err="1"/>
              <a:t>hacker</a:t>
            </a:r>
            <a:r>
              <a:rPr lang="sk-SK" dirty="0"/>
              <a:t> zajtra, po odpykaní si celého trestu, prepustený. </a:t>
            </a:r>
            <a:br>
              <a:rPr lang="sk-SK" dirty="0"/>
            </a:br>
            <a:br>
              <a:rPr lang="sk-SK" dirty="0"/>
            </a:br>
            <a:endParaRPr lang="sk-SK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38900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Počítačová kriminalita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k-SK" dirty="0"/>
              <a:t>„... každý ľudský vynález, ktorý možno zneužiť sa aj zneužije.“</a:t>
            </a:r>
          </a:p>
          <a:p>
            <a:r>
              <a:rPr lang="sk-SK" dirty="0"/>
              <a:t>činnosti zamerané proti počítačom ako aj trestné činy páchané pomocou počítačov, </a:t>
            </a:r>
          </a:p>
          <a:p>
            <a:endParaRPr lang="sk-SK" dirty="0"/>
          </a:p>
          <a:p>
            <a:r>
              <a:rPr lang="sk-SK" b="1" dirty="0"/>
              <a:t>Počítačové pirátstvo</a:t>
            </a:r>
            <a:r>
              <a:rPr lang="sk-SK" dirty="0"/>
              <a:t> – neoprávnené nakladanie s počítačovými programami takým spôsobom, ktorý prináleží len autorovi, alebo inému nositeľovi autorského práva.</a:t>
            </a:r>
          </a:p>
        </p:txBody>
      </p:sp>
    </p:spTree>
    <p:extLst>
      <p:ext uri="{BB962C8B-B14F-4D97-AF65-F5344CB8AC3E}">
        <p14:creationId xmlns:p14="http://schemas.microsoft.com/office/powerpoint/2010/main" val="2987706242"/>
      </p:ext>
    </p:extLst>
  </p:cSld>
  <p:clrMapOvr>
    <a:masterClrMapping/>
  </p:clrMapOvr>
</p:sld>
</file>

<file path=ppt/theme/theme1.xml><?xml version="1.0" encoding="utf-8"?>
<a:theme xmlns:a="http://schemas.openxmlformats.org/drawingml/2006/main" name="FPVAI_G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6F17F2B5-310B-2A48-AB2A-62A76C254F95}"/>
    </a:ext>
  </a:extLst>
</a:theme>
</file>

<file path=ppt/theme/theme2.xml><?xml version="1.0" encoding="utf-8"?>
<a:theme xmlns:a="http://schemas.openxmlformats.org/drawingml/2006/main" name="FPVAI_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E3EED27C-A93E-F44B-8F86-CE581C13413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IT_v_NR</Template>
  <TotalTime>4252</TotalTime>
  <Words>1053</Words>
  <Application>Microsoft Office PowerPoint</Application>
  <PresentationFormat>Širokouhlá</PresentationFormat>
  <Paragraphs>196</Paragraphs>
  <Slides>39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39</vt:i4>
      </vt:variant>
    </vt:vector>
  </HeadingPairs>
  <TitlesOfParts>
    <vt:vector size="45" baseType="lpstr">
      <vt:lpstr>Arial</vt:lpstr>
      <vt:lpstr>Calibri</vt:lpstr>
      <vt:lpstr>Calibri Light</vt:lpstr>
      <vt:lpstr>Wingdings</vt:lpstr>
      <vt:lpstr>FPVAI_GREEN</vt:lpstr>
      <vt:lpstr>FPVAI_WHITE</vt:lpstr>
      <vt:lpstr>Bezpečnosť  na internete</vt:lpstr>
      <vt:lpstr>Netiketa</vt:lpstr>
      <vt:lpstr>Anonymita na internete</vt:lpstr>
      <vt:lpstr>Čo nám na internete hrozí?</vt:lpstr>
      <vt:lpstr>Sociálny hacking</vt:lpstr>
      <vt:lpstr>Prečo bezpečnosť?</vt:lpstr>
      <vt:lpstr>Počítačová kriminalita</vt:lpstr>
      <vt:lpstr>Prezentácia programu PowerPoint</vt:lpstr>
      <vt:lpstr>Počítačová kriminalita</vt:lpstr>
      <vt:lpstr>Warez - cracking</vt:lpstr>
      <vt:lpstr>Hacking - cracking</vt:lpstr>
      <vt:lpstr>Šifrovaná komunikácia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Cracking - techniky</vt:lpstr>
      <vt:lpstr>Prezentácia programu PowerPoint</vt:lpstr>
      <vt:lpstr>Prezentácia programu PowerPoint</vt:lpstr>
      <vt:lpstr>Cracking - techniky</vt:lpstr>
      <vt:lpstr>Cracking - techniky</vt:lpstr>
      <vt:lpstr>Najslabší článok ochrany je sám používateľ</vt:lpstr>
      <vt:lpstr>Sociálne inžinierstvo</vt:lpstr>
      <vt:lpstr>Sociálne inžinierstvo</vt:lpstr>
      <vt:lpstr>Sociálne inžinierstvo</vt:lpstr>
      <vt:lpstr>Phishing (rybárčenie)</vt:lpstr>
      <vt:lpstr>Man-in-the-middle</vt:lpstr>
      <vt:lpstr>Pharming (farmárčenie)</vt:lpstr>
      <vt:lpstr>Ochrana</vt:lpstr>
      <vt:lpstr>„Neškodná“ kriminalita</vt:lpstr>
      <vt:lpstr>Spam</vt:lpstr>
      <vt:lpstr>Hoax</vt:lpstr>
      <vt:lpstr>Bezpečnosť informačných systémov</vt:lpstr>
      <vt:lpstr>Ďakujem za pozornosť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Umelá inteligencia</dc:title>
  <dc:creator>Jozef Kapusta</dc:creator>
  <cp:lastModifiedBy>Jozef Kapusta</cp:lastModifiedBy>
  <cp:revision>29</cp:revision>
  <dcterms:created xsi:type="dcterms:W3CDTF">2022-05-16T12:44:26Z</dcterms:created>
  <dcterms:modified xsi:type="dcterms:W3CDTF">2026-06-03T11:31:30Z</dcterms:modified>
</cp:coreProperties>
</file>