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1" r:id="rId1"/>
    <p:sldMasterId id="2147483708" r:id="rId2"/>
  </p:sldMasterIdLst>
  <p:notesMasterIdLst>
    <p:notesMasterId r:id="rId69"/>
  </p:notesMasterIdLst>
  <p:handoutMasterIdLst>
    <p:handoutMasterId r:id="rId70"/>
  </p:handoutMasterIdLst>
  <p:sldIdLst>
    <p:sldId id="294" r:id="rId3"/>
    <p:sldId id="500" r:id="rId4"/>
    <p:sldId id="383" r:id="rId5"/>
    <p:sldId id="438" r:id="rId6"/>
    <p:sldId id="501" r:id="rId7"/>
    <p:sldId id="296" r:id="rId8"/>
    <p:sldId id="384" r:id="rId9"/>
    <p:sldId id="488" r:id="rId10"/>
    <p:sldId id="299" r:id="rId11"/>
    <p:sldId id="380" r:id="rId12"/>
    <p:sldId id="301" r:id="rId13"/>
    <p:sldId id="300" r:id="rId14"/>
    <p:sldId id="312" r:id="rId15"/>
    <p:sldId id="421" r:id="rId16"/>
    <p:sldId id="381" r:id="rId17"/>
    <p:sldId id="302" r:id="rId18"/>
    <p:sldId id="303" r:id="rId19"/>
    <p:sldId id="304" r:id="rId20"/>
    <p:sldId id="305" r:id="rId21"/>
    <p:sldId id="482" r:id="rId22"/>
    <p:sldId id="394" r:id="rId23"/>
    <p:sldId id="392" r:id="rId24"/>
    <p:sldId id="393" r:id="rId25"/>
    <p:sldId id="306" r:id="rId26"/>
    <p:sldId id="307" r:id="rId27"/>
    <p:sldId id="502" r:id="rId28"/>
    <p:sldId id="308" r:id="rId29"/>
    <p:sldId id="309" r:id="rId30"/>
    <p:sldId id="506" r:id="rId31"/>
    <p:sldId id="390" r:id="rId32"/>
    <p:sldId id="391" r:id="rId33"/>
    <p:sldId id="310" r:id="rId34"/>
    <p:sldId id="311" r:id="rId35"/>
    <p:sldId id="507" r:id="rId36"/>
    <p:sldId id="508" r:id="rId37"/>
    <p:sldId id="420" r:id="rId38"/>
    <p:sldId id="509" r:id="rId39"/>
    <p:sldId id="510" r:id="rId40"/>
    <p:sldId id="387" r:id="rId41"/>
    <p:sldId id="436" r:id="rId42"/>
    <p:sldId id="389" r:id="rId43"/>
    <p:sldId id="511" r:id="rId44"/>
    <p:sldId id="512" r:id="rId45"/>
    <p:sldId id="499" r:id="rId46"/>
    <p:sldId id="257" r:id="rId47"/>
    <p:sldId id="258" r:id="rId48"/>
    <p:sldId id="259" r:id="rId49"/>
    <p:sldId id="260" r:id="rId50"/>
    <p:sldId id="261" r:id="rId51"/>
    <p:sldId id="262" r:id="rId52"/>
    <p:sldId id="263" r:id="rId53"/>
    <p:sldId id="264" r:id="rId54"/>
    <p:sldId id="265" r:id="rId55"/>
    <p:sldId id="266" r:id="rId56"/>
    <p:sldId id="267" r:id="rId57"/>
    <p:sldId id="268" r:id="rId58"/>
    <p:sldId id="269" r:id="rId59"/>
    <p:sldId id="270" r:id="rId60"/>
    <p:sldId id="271" r:id="rId61"/>
    <p:sldId id="272" r:id="rId62"/>
    <p:sldId id="273" r:id="rId63"/>
    <p:sldId id="274" r:id="rId64"/>
    <p:sldId id="275" r:id="rId65"/>
    <p:sldId id="276" r:id="rId66"/>
    <p:sldId id="277" r:id="rId67"/>
    <p:sldId id="497" r:id="rId6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69" userDrawn="1">
          <p15:clr>
            <a:srgbClr val="A4A3A4"/>
          </p15:clr>
        </p15:guide>
        <p15:guide id="2" pos="642" userDrawn="1">
          <p15:clr>
            <a:srgbClr val="A4A3A4"/>
          </p15:clr>
        </p15:guide>
        <p15:guide id="3" orient="horz" pos="75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87878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29"/>
  </p:normalViewPr>
  <p:slideViewPr>
    <p:cSldViewPr snapToGrid="0" snapToObjects="1" showGuides="1">
      <p:cViewPr varScale="1">
        <p:scale>
          <a:sx n="95" d="100"/>
          <a:sy n="95" d="100"/>
        </p:scale>
        <p:origin x="206" y="72"/>
      </p:cViewPr>
      <p:guideLst>
        <p:guide orient="horz" pos="4269"/>
        <p:guide pos="642"/>
        <p:guide orient="horz" pos="754"/>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93" d="100"/>
          <a:sy n="93" d="100"/>
        </p:scale>
        <p:origin x="3688" y="20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k-SK"/>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15502DA-8148-CB4F-85DA-645740EB90E8}" type="datetimeFigureOut">
              <a:rPr lang="sk-SK" smtClean="0"/>
              <a:t>3. 6. 2026</a:t>
            </a:fld>
            <a:endParaRPr lang="sk-SK"/>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sk-SK"/>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1CDFB7D-B886-6745-B94F-52DE02489AE4}" type="slidenum">
              <a:rPr lang="sk-SK" smtClean="0"/>
              <a:t>‹#›</a:t>
            </a:fld>
            <a:endParaRPr lang="sk-SK"/>
          </a:p>
        </p:txBody>
      </p:sp>
    </p:spTree>
    <p:extLst>
      <p:ext uri="{BB962C8B-B14F-4D97-AF65-F5344CB8AC3E}">
        <p14:creationId xmlns:p14="http://schemas.microsoft.com/office/powerpoint/2010/main" val="63894502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k-SK"/>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DFFE76-6F31-4D4D-8BF7-9106041CABC4}" type="datetimeFigureOut">
              <a:rPr lang="sk-SK" smtClean="0"/>
              <a:t>3. 6. 2026</a:t>
            </a:fld>
            <a:endParaRPr lang="sk-SK"/>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k-SK"/>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k-SK"/>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A583E6-AE52-1147-BE81-09DBB48851DA}" type="slidenum">
              <a:rPr lang="sk-SK" smtClean="0"/>
              <a:t>‹#›</a:t>
            </a:fld>
            <a:endParaRPr lang="sk-SK"/>
          </a:p>
        </p:txBody>
      </p:sp>
    </p:spTree>
    <p:extLst>
      <p:ext uri="{BB962C8B-B14F-4D97-AF65-F5344CB8AC3E}">
        <p14:creationId xmlns:p14="http://schemas.microsoft.com/office/powerpoint/2010/main" val="159904159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lstStyle/>
          <a:p>
            <a:endParaRPr lang="sk-SK" dirty="0"/>
          </a:p>
        </p:txBody>
      </p:sp>
      <p:sp>
        <p:nvSpPr>
          <p:cNvPr id="4" name="Zástupný symbol čísla snímky 3"/>
          <p:cNvSpPr>
            <a:spLocks noGrp="1"/>
          </p:cNvSpPr>
          <p:nvPr>
            <p:ph type="sldNum" sz="quarter" idx="10"/>
          </p:nvPr>
        </p:nvSpPr>
        <p:spPr/>
        <p:txBody>
          <a:bodyPr/>
          <a:lstStyle/>
          <a:p>
            <a:pPr>
              <a:defRPr/>
            </a:pPr>
            <a:fld id="{43DD573D-44B0-4938-BA32-9392811FBE37}" type="slidenum">
              <a:rPr lang="en-US" smtClean="0"/>
              <a:pPr>
                <a:defRPr/>
              </a:pPr>
              <a:t>13</a:t>
            </a:fld>
            <a:endParaRPr lang="en-US"/>
          </a:p>
        </p:txBody>
      </p:sp>
    </p:spTree>
    <p:extLst>
      <p:ext uri="{BB962C8B-B14F-4D97-AF65-F5344CB8AC3E}">
        <p14:creationId xmlns:p14="http://schemas.microsoft.com/office/powerpoint/2010/main" val="10164774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vý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Subtitle 2"/>
          <p:cNvSpPr>
            <a:spLocks noGrp="1"/>
          </p:cNvSpPr>
          <p:nvPr>
            <p:ph type="subTitle" idx="1" hasCustomPrompt="1"/>
          </p:nvPr>
        </p:nvSpPr>
        <p:spPr>
          <a:xfrm>
            <a:off x="4173379" y="4198461"/>
            <a:ext cx="6786562" cy="602139"/>
          </a:xfrm>
        </p:spPr>
        <p:txBody>
          <a:bodyPr>
            <a:normAutofit/>
          </a:bodyPr>
          <a:lstStyle>
            <a:lvl1pPr marL="0" indent="0" algn="ctr">
              <a:buFontTx/>
              <a:buNone/>
              <a:defRPr sz="3200">
                <a:solidFill>
                  <a:schemeClr val="bg1"/>
                </a:solidFill>
              </a:defRPr>
            </a:lvl1pPr>
          </a:lstStyle>
          <a:p>
            <a:r>
              <a:rPr lang="sk-SK" noProof="0">
                <a:solidFill>
                  <a:schemeClr val="bg1"/>
                </a:solidFill>
                <a:latin typeface="+mj-lt"/>
              </a:rPr>
              <a:t>Podnázov prezentácie</a:t>
            </a:r>
            <a:endParaRPr lang="sk-SK" sz="2800" noProof="0" dirty="0">
              <a:solidFill>
                <a:schemeClr val="bg1"/>
              </a:solidFill>
              <a:latin typeface="+mj-lt"/>
            </a:endParaRPr>
          </a:p>
        </p:txBody>
      </p:sp>
      <p:sp>
        <p:nvSpPr>
          <p:cNvPr id="11" name="Title 10"/>
          <p:cNvSpPr>
            <a:spLocks noGrp="1"/>
          </p:cNvSpPr>
          <p:nvPr>
            <p:ph type="title" hasCustomPrompt="1"/>
          </p:nvPr>
        </p:nvSpPr>
        <p:spPr>
          <a:xfrm>
            <a:off x="3661410" y="2766218"/>
            <a:ext cx="7810500" cy="1325563"/>
          </a:xfrm>
        </p:spPr>
        <p:txBody>
          <a:bodyPr>
            <a:noAutofit/>
          </a:bodyPr>
          <a:lstStyle>
            <a:lvl1pPr algn="ctr">
              <a:defRPr sz="6600">
                <a:solidFill>
                  <a:schemeClr val="bg1"/>
                </a:solidFill>
                <a:latin typeface="Calibri" panose="020F0502020204030204" pitchFamily="34" charset="0"/>
                <a:cs typeface="Calibri" panose="020F0502020204030204" pitchFamily="34" charset="0"/>
              </a:defRPr>
            </a:lvl1pPr>
          </a:lstStyle>
          <a:p>
            <a:r>
              <a:rPr lang="sk-SK" noProof="0"/>
              <a:t>NÁZOV PREZENTÁCIE</a:t>
            </a:r>
            <a:endParaRPr lang="sk-SK" noProof="0" dirty="0"/>
          </a:p>
        </p:txBody>
      </p:sp>
      <p:sp>
        <p:nvSpPr>
          <p:cNvPr id="29" name="Text Placeholder 28">
            <a:extLst>
              <a:ext uri="{FF2B5EF4-FFF2-40B4-BE49-F238E27FC236}">
                <a16:creationId xmlns:a16="http://schemas.microsoft.com/office/drawing/2014/main" id="{DC7407A4-12C5-0A48-B590-DCE05F4BFF03}"/>
              </a:ext>
            </a:extLst>
          </p:cNvPr>
          <p:cNvSpPr>
            <a:spLocks noGrp="1"/>
          </p:cNvSpPr>
          <p:nvPr>
            <p:ph type="body" sz="quarter" idx="10" hasCustomPrompt="1"/>
          </p:nvPr>
        </p:nvSpPr>
        <p:spPr>
          <a:xfrm>
            <a:off x="4730194" y="4978082"/>
            <a:ext cx="5672931" cy="470218"/>
          </a:xfrm>
        </p:spPr>
        <p:txBody>
          <a:bodyPr/>
          <a:lstStyle>
            <a:lvl1pPr marL="0" indent="0" algn="ctr">
              <a:buNone/>
              <a:defRPr b="1">
                <a:solidFill>
                  <a:schemeClr val="bg1"/>
                </a:solidFill>
              </a:defRPr>
            </a:lvl1pPr>
          </a:lstStyle>
          <a:p>
            <a:pPr lvl="0"/>
            <a:r>
              <a:rPr lang="en-SK"/>
              <a:t>Autor: Mgr. Jan Francisti, PhD</a:t>
            </a:r>
            <a:endParaRPr lang="en-SK" dirty="0"/>
          </a:p>
        </p:txBody>
      </p:sp>
      <p:sp>
        <p:nvSpPr>
          <p:cNvPr id="31" name="Text Placeholder 30">
            <a:extLst>
              <a:ext uri="{FF2B5EF4-FFF2-40B4-BE49-F238E27FC236}">
                <a16:creationId xmlns:a16="http://schemas.microsoft.com/office/drawing/2014/main" id="{9B4C2256-9A54-C143-8B7E-5760C4925358}"/>
              </a:ext>
            </a:extLst>
          </p:cNvPr>
          <p:cNvSpPr>
            <a:spLocks noGrp="1"/>
          </p:cNvSpPr>
          <p:nvPr>
            <p:ph type="body" sz="quarter" idx="11" hasCustomPrompt="1"/>
          </p:nvPr>
        </p:nvSpPr>
        <p:spPr>
          <a:xfrm>
            <a:off x="4782978" y="5524182"/>
            <a:ext cx="5567362" cy="419100"/>
          </a:xfrm>
        </p:spPr>
        <p:txBody>
          <a:bodyPr>
            <a:noAutofit/>
          </a:bodyPr>
          <a:lstStyle>
            <a:lvl1pPr marL="0" indent="0" algn="ctr">
              <a:buNone/>
              <a:defRPr sz="2400" cap="all" baseline="0">
                <a:solidFill>
                  <a:schemeClr val="bg1"/>
                </a:solidFill>
                <a:latin typeface="+mj-lt"/>
              </a:defRPr>
            </a:lvl1pPr>
          </a:lstStyle>
          <a:p>
            <a:pPr lvl="0"/>
            <a:r>
              <a:rPr lang="en-GB" dirty="0"/>
              <a:t>K</a:t>
            </a:r>
            <a:r>
              <a:rPr lang="en-SK" dirty="0"/>
              <a:t>ATEDRA INFORMATIKY</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rvý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itle 10"/>
          <p:cNvSpPr>
            <a:spLocks noGrp="1"/>
          </p:cNvSpPr>
          <p:nvPr>
            <p:ph type="title" hasCustomPrompt="1"/>
          </p:nvPr>
        </p:nvSpPr>
        <p:spPr>
          <a:xfrm>
            <a:off x="4118608" y="2792133"/>
            <a:ext cx="7810500" cy="1248331"/>
          </a:xfrm>
        </p:spPr>
        <p:txBody>
          <a:bodyPr>
            <a:noAutofit/>
          </a:bodyPr>
          <a:lstStyle>
            <a:lvl1pPr algn="ctr">
              <a:defRPr sz="6600">
                <a:solidFill>
                  <a:srgbClr val="878786"/>
                </a:solidFill>
                <a:latin typeface="Calibri" panose="020F0502020204030204" pitchFamily="34" charset="0"/>
                <a:cs typeface="Calibri" panose="020F0502020204030204" pitchFamily="34" charset="0"/>
              </a:defRPr>
            </a:lvl1pPr>
          </a:lstStyle>
          <a:p>
            <a:r>
              <a:rPr lang="sk-SK" noProof="0" dirty="0"/>
              <a:t>NÁZOV PREZENTÁCIE</a:t>
            </a:r>
          </a:p>
        </p:txBody>
      </p:sp>
      <p:sp>
        <p:nvSpPr>
          <p:cNvPr id="29" name="Text Placeholder 28">
            <a:extLst>
              <a:ext uri="{FF2B5EF4-FFF2-40B4-BE49-F238E27FC236}">
                <a16:creationId xmlns:a16="http://schemas.microsoft.com/office/drawing/2014/main" id="{DC7407A4-12C5-0A48-B590-DCE05F4BFF03}"/>
              </a:ext>
            </a:extLst>
          </p:cNvPr>
          <p:cNvSpPr>
            <a:spLocks noGrp="1"/>
          </p:cNvSpPr>
          <p:nvPr>
            <p:ph type="body" sz="quarter" idx="10" hasCustomPrompt="1"/>
          </p:nvPr>
        </p:nvSpPr>
        <p:spPr>
          <a:xfrm>
            <a:off x="5187393" y="4978082"/>
            <a:ext cx="5672931" cy="470218"/>
          </a:xfrm>
        </p:spPr>
        <p:txBody>
          <a:bodyPr/>
          <a:lstStyle>
            <a:lvl1pPr marL="0" indent="0" algn="ctr">
              <a:buNone/>
              <a:defRPr b="1">
                <a:solidFill>
                  <a:srgbClr val="878786"/>
                </a:solidFill>
              </a:defRPr>
            </a:lvl1pPr>
          </a:lstStyle>
          <a:p>
            <a:pPr lvl="0"/>
            <a:r>
              <a:rPr lang="en-SK" dirty="0"/>
              <a:t>Autor: Mgr. Jan Francisti, PhD</a:t>
            </a:r>
          </a:p>
        </p:txBody>
      </p:sp>
      <p:sp>
        <p:nvSpPr>
          <p:cNvPr id="31" name="Text Placeholder 30">
            <a:extLst>
              <a:ext uri="{FF2B5EF4-FFF2-40B4-BE49-F238E27FC236}">
                <a16:creationId xmlns:a16="http://schemas.microsoft.com/office/drawing/2014/main" id="{9B4C2256-9A54-C143-8B7E-5760C4925358}"/>
              </a:ext>
            </a:extLst>
          </p:cNvPr>
          <p:cNvSpPr>
            <a:spLocks noGrp="1"/>
          </p:cNvSpPr>
          <p:nvPr>
            <p:ph type="body" sz="quarter" idx="11" hasCustomPrompt="1"/>
          </p:nvPr>
        </p:nvSpPr>
        <p:spPr>
          <a:xfrm>
            <a:off x="5214779" y="5448300"/>
            <a:ext cx="5567362" cy="419100"/>
          </a:xfrm>
        </p:spPr>
        <p:txBody>
          <a:bodyPr>
            <a:noAutofit/>
          </a:bodyPr>
          <a:lstStyle>
            <a:lvl1pPr marL="0" indent="0" algn="ctr">
              <a:buNone/>
              <a:defRPr sz="2400" cap="all" baseline="0">
                <a:solidFill>
                  <a:srgbClr val="878786"/>
                </a:solidFill>
                <a:latin typeface="+mj-lt"/>
              </a:defRPr>
            </a:lvl1pPr>
          </a:lstStyle>
          <a:p>
            <a:pPr lvl="0"/>
            <a:r>
              <a:rPr lang="en-GB" dirty="0"/>
              <a:t>K</a:t>
            </a:r>
            <a:r>
              <a:rPr lang="en-SK" dirty="0"/>
              <a:t>ATEDRA INFORMATIKY</a:t>
            </a:r>
          </a:p>
        </p:txBody>
      </p:sp>
      <p:sp>
        <p:nvSpPr>
          <p:cNvPr id="5" name="Text Placeholder 4">
            <a:extLst>
              <a:ext uri="{FF2B5EF4-FFF2-40B4-BE49-F238E27FC236}">
                <a16:creationId xmlns:a16="http://schemas.microsoft.com/office/drawing/2014/main" id="{9FE0C4F4-342E-D54C-B5BA-6CAD8CE8CBDA}"/>
              </a:ext>
            </a:extLst>
          </p:cNvPr>
          <p:cNvSpPr>
            <a:spLocks noGrp="1"/>
          </p:cNvSpPr>
          <p:nvPr>
            <p:ph type="body" sz="quarter" idx="12" hasCustomPrompt="1"/>
          </p:nvPr>
        </p:nvSpPr>
        <p:spPr>
          <a:xfrm>
            <a:off x="5325110" y="4104480"/>
            <a:ext cx="5346700" cy="381000"/>
          </a:xfrm>
        </p:spPr>
        <p:txBody>
          <a:bodyPr>
            <a:noAutofit/>
          </a:bodyPr>
          <a:lstStyle>
            <a:lvl1pPr marL="0" indent="0" algn="ctr">
              <a:buNone/>
              <a:defRPr sz="3200">
                <a:solidFill>
                  <a:srgbClr val="878786"/>
                </a:solidFill>
              </a:defRPr>
            </a:lvl1pPr>
            <a:lvl2pPr>
              <a:defRPr sz="4000">
                <a:solidFill>
                  <a:srgbClr val="878786"/>
                </a:solidFill>
              </a:defRPr>
            </a:lvl2pPr>
            <a:lvl3pPr>
              <a:defRPr sz="3600">
                <a:solidFill>
                  <a:srgbClr val="878786"/>
                </a:solidFill>
              </a:defRPr>
            </a:lvl3pPr>
            <a:lvl4pPr>
              <a:defRPr sz="3200">
                <a:solidFill>
                  <a:srgbClr val="878786"/>
                </a:solidFill>
              </a:defRPr>
            </a:lvl4pPr>
            <a:lvl5pPr>
              <a:defRPr sz="3200">
                <a:solidFill>
                  <a:srgbClr val="878786"/>
                </a:solidFill>
              </a:defRPr>
            </a:lvl5pPr>
          </a:lstStyle>
          <a:p>
            <a:pPr lvl="0"/>
            <a:r>
              <a:rPr lang="sk-SK" noProof="0" dirty="0"/>
              <a:t>Podnázov prezentácie</a:t>
            </a:r>
          </a:p>
        </p:txBody>
      </p:sp>
    </p:spTree>
    <p:extLst>
      <p:ext uri="{BB962C8B-B14F-4D97-AF65-F5344CB8AC3E}">
        <p14:creationId xmlns:p14="http://schemas.microsoft.com/office/powerpoint/2010/main" val="1901064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ázov a obsah">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sk-SK" noProof="0" dirty="0"/>
              <a:t>Názov slide-u</a:t>
            </a:r>
          </a:p>
        </p:txBody>
      </p:sp>
      <p:sp>
        <p:nvSpPr>
          <p:cNvPr id="3" name="Content Placeholder 2"/>
          <p:cNvSpPr>
            <a:spLocks noGrp="1"/>
          </p:cNvSpPr>
          <p:nvPr>
            <p:ph idx="1"/>
          </p:nvPr>
        </p:nvSpPr>
        <p:spPr/>
        <p:txBody>
          <a:bodyPr/>
          <a:lstStyle>
            <a:lvl1pPr marL="228600" indent="-228600">
              <a:buFont typeface="Wingdings" charset="2"/>
              <a:buChar char="§"/>
              <a:defRPr>
                <a:latin typeface="+mj-lt"/>
              </a:defRPr>
            </a:lvl1pPr>
            <a:lvl2pPr marL="685800" indent="-228600">
              <a:buFont typeface="Wingdings" charset="2"/>
              <a:buChar char="§"/>
              <a:defRPr>
                <a:latin typeface="+mj-lt"/>
              </a:defRPr>
            </a:lvl2pPr>
            <a:lvl3pPr marL="1143000" indent="-228600">
              <a:buFont typeface="Wingdings" charset="2"/>
              <a:buChar char="§"/>
              <a:defRPr/>
            </a:lvl3pPr>
            <a:lvl4pPr marL="1600200" indent="-228600">
              <a:buFont typeface="Wingdings" charset="2"/>
              <a:buChar char="§"/>
              <a:defRPr/>
            </a:lvl4pPr>
            <a:lvl5pPr marL="2057400" indent="-228600">
              <a:buFont typeface="Wingdings" charset="2"/>
              <a:buChar cha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sk-SK" dirty="0"/>
          </a:p>
        </p:txBody>
      </p:sp>
      <p:pic>
        <p:nvPicPr>
          <p:cNvPr id="7" name="Content Placeholder 6"/>
          <p:cNvPicPr>
            <a:picLocks noChangeAspect="1"/>
          </p:cNvPicPr>
          <p:nvPr userDrawn="1"/>
        </p:nvPicPr>
        <p:blipFill>
          <a:blip r:embed="rId3"/>
          <a:srcRect/>
          <a:stretch/>
        </p:blipFill>
        <p:spPr>
          <a:xfrm>
            <a:off x="11661740" y="6456754"/>
            <a:ext cx="539496" cy="451671"/>
          </a:xfrm>
          <a:prstGeom prst="rect">
            <a:avLst/>
          </a:prstGeom>
        </p:spPr>
      </p:pic>
      <p:sp>
        <p:nvSpPr>
          <p:cNvPr id="6" name="Slide Number Placeholder 5"/>
          <p:cNvSpPr>
            <a:spLocks noGrp="1"/>
          </p:cNvSpPr>
          <p:nvPr>
            <p:ph type="sldNum" sz="quarter" idx="12"/>
          </p:nvPr>
        </p:nvSpPr>
        <p:spPr>
          <a:xfrm>
            <a:off x="9512300" y="6471389"/>
            <a:ext cx="2743200" cy="365125"/>
          </a:xfrm>
        </p:spPr>
        <p:txBody>
          <a:bodyPr/>
          <a:lstStyle>
            <a:lvl1pPr>
              <a:defRPr sz="1800">
                <a:solidFill>
                  <a:schemeClr val="bg1"/>
                </a:solidFill>
              </a:defRPr>
            </a:lvl1pPr>
          </a:lstStyle>
          <a:p>
            <a:fld id="{FCEDCBF8-15A4-1F49-85F6-A02F017E0111}" type="slidenum">
              <a:rPr lang="sk-SK" smtClean="0"/>
              <a:pPr/>
              <a:t>‹#›</a:t>
            </a:fld>
            <a:endParaRPr lang="sk-SK" dirty="0"/>
          </a:p>
        </p:txBody>
      </p:sp>
    </p:spTree>
    <p:extLst>
      <p:ext uri="{BB962C8B-B14F-4D97-AF65-F5344CB8AC3E}">
        <p14:creationId xmlns:p14="http://schemas.microsoft.com/office/powerpoint/2010/main" val="3800228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Dva stĺpce obsah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sk-SK" dirty="0"/>
              <a:t>Názov slide-u</a:t>
            </a:r>
          </a:p>
        </p:txBody>
      </p:sp>
      <p:sp>
        <p:nvSpPr>
          <p:cNvPr id="3" name="Content Placeholder 2"/>
          <p:cNvSpPr>
            <a:spLocks noGrp="1"/>
          </p:cNvSpPr>
          <p:nvPr>
            <p:ph sz="half" idx="1"/>
          </p:nvPr>
        </p:nvSpPr>
        <p:spPr>
          <a:xfrm>
            <a:off x="838200" y="1825625"/>
            <a:ext cx="5181600" cy="4351338"/>
          </a:xfrm>
        </p:spPr>
        <p:txBody>
          <a:bodyPr/>
          <a:lstStyle>
            <a:lvl1pPr marL="228600" indent="-228600">
              <a:buFont typeface="Wingdings" charset="2"/>
              <a:buChar char="§"/>
              <a:defRPr>
                <a:latin typeface="+mj-lt"/>
              </a:defRPr>
            </a:lvl1pPr>
            <a:lvl2pPr marL="685800" indent="-228600">
              <a:buFont typeface="Wingdings" charset="2"/>
              <a:buChar char="§"/>
              <a:defRPr>
                <a:latin typeface="+mj-lt"/>
              </a:defRPr>
            </a:lvl2pPr>
            <a:lvl3pPr marL="1143000" indent="-228600">
              <a:buFont typeface="Wingdings" charset="2"/>
              <a:buChar char="§"/>
              <a:defRPr>
                <a:latin typeface="+mj-lt"/>
              </a:defRPr>
            </a:lvl3pPr>
            <a:lvl4pPr marL="1600200" indent="-228600">
              <a:buFont typeface="Wingdings" charset="2"/>
              <a:buChar char="§"/>
              <a:defRPr>
                <a:latin typeface="+mj-lt"/>
              </a:defRPr>
            </a:lvl4pPr>
            <a:lvl5pPr marL="2057400" indent="-228600">
              <a:buFont typeface="Wingdings" charset="2"/>
              <a:buChar char="§"/>
              <a:defRPr>
                <a:latin typeface="+mj-l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sk-SK" dirty="0"/>
          </a:p>
        </p:txBody>
      </p:sp>
      <p:sp>
        <p:nvSpPr>
          <p:cNvPr id="4" name="Content Placeholder 3"/>
          <p:cNvSpPr>
            <a:spLocks noGrp="1"/>
          </p:cNvSpPr>
          <p:nvPr>
            <p:ph sz="half" idx="2"/>
          </p:nvPr>
        </p:nvSpPr>
        <p:spPr>
          <a:xfrm>
            <a:off x="6172200" y="1825625"/>
            <a:ext cx="5181600" cy="4351338"/>
          </a:xfrm>
        </p:spPr>
        <p:txBody>
          <a:bodyPr/>
          <a:lstStyle>
            <a:lvl1pPr marL="228600" indent="-228600">
              <a:buFont typeface="Wingdings" charset="2"/>
              <a:buChar char="§"/>
              <a:defRPr>
                <a:latin typeface="+mj-lt"/>
              </a:defRPr>
            </a:lvl1pPr>
            <a:lvl2pPr marL="685800" indent="-228600">
              <a:buFont typeface="Wingdings" charset="2"/>
              <a:buChar char="§"/>
              <a:defRPr>
                <a:latin typeface="+mj-lt"/>
              </a:defRPr>
            </a:lvl2pPr>
            <a:lvl3pPr marL="1143000" indent="-228600">
              <a:buFont typeface="Wingdings" charset="2"/>
              <a:buChar char="§"/>
              <a:defRPr>
                <a:latin typeface="+mj-lt"/>
              </a:defRPr>
            </a:lvl3pPr>
            <a:lvl4pPr marL="1600200" indent="-228600">
              <a:buFont typeface="Wingdings" charset="2"/>
              <a:buChar char="§"/>
              <a:defRPr>
                <a:latin typeface="+mj-lt"/>
              </a:defRPr>
            </a:lvl4pPr>
            <a:lvl5pPr marL="2057400" indent="-228600">
              <a:buFont typeface="Wingdings" charset="2"/>
              <a:buChar char="§"/>
              <a:defRPr>
                <a:latin typeface="+mj-l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sk-SK" dirty="0"/>
          </a:p>
        </p:txBody>
      </p:sp>
      <p:pic>
        <p:nvPicPr>
          <p:cNvPr id="8" name="Content Placeholder 6"/>
          <p:cNvPicPr>
            <a:picLocks noChangeAspect="1"/>
          </p:cNvPicPr>
          <p:nvPr userDrawn="1"/>
        </p:nvPicPr>
        <p:blipFill>
          <a:blip r:embed="rId3"/>
          <a:srcRect/>
          <a:stretch/>
        </p:blipFill>
        <p:spPr>
          <a:xfrm>
            <a:off x="11661740" y="6456754"/>
            <a:ext cx="539496" cy="451671"/>
          </a:xfrm>
          <a:prstGeom prst="rect">
            <a:avLst/>
          </a:prstGeom>
        </p:spPr>
      </p:pic>
      <p:sp>
        <p:nvSpPr>
          <p:cNvPr id="9" name="Slide Number Placeholder 5"/>
          <p:cNvSpPr txBox="1">
            <a:spLocks/>
          </p:cNvSpPr>
          <p:nvPr userDrawn="1"/>
        </p:nvSpPr>
        <p:spPr>
          <a:xfrm>
            <a:off x="9512300" y="6471389"/>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8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CEDCBF8-15A4-1F49-85F6-A02F017E0111}" type="slidenum">
              <a:rPr lang="sk-SK" smtClean="0"/>
              <a:pPr/>
              <a:t>‹#›</a:t>
            </a:fld>
            <a:endParaRPr lang="sk-SK" dirty="0"/>
          </a:p>
        </p:txBody>
      </p:sp>
    </p:spTree>
    <p:extLst>
      <p:ext uri="{BB962C8B-B14F-4D97-AF65-F5344CB8AC3E}">
        <p14:creationId xmlns:p14="http://schemas.microsoft.com/office/powerpoint/2010/main" val="1110035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Obsah s popisom">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sk-SK" dirty="0"/>
          </a:p>
        </p:txBody>
      </p:sp>
      <p:sp>
        <p:nvSpPr>
          <p:cNvPr id="3" name="Content Placeholder 2"/>
          <p:cNvSpPr>
            <a:spLocks noGrp="1"/>
          </p:cNvSpPr>
          <p:nvPr>
            <p:ph idx="1"/>
          </p:nvPr>
        </p:nvSpPr>
        <p:spPr>
          <a:xfrm>
            <a:off x="5183188" y="987425"/>
            <a:ext cx="6172200" cy="4873625"/>
          </a:xfrm>
        </p:spPr>
        <p:txBody>
          <a:bodyPr/>
          <a:lstStyle>
            <a:lvl1pPr marL="228600" indent="-228600">
              <a:buFont typeface="Wingdings" charset="2"/>
              <a:buChar char="§"/>
              <a:defRPr sz="3200">
                <a:latin typeface="+mj-lt"/>
              </a:defRPr>
            </a:lvl1pPr>
            <a:lvl2pPr marL="685800" indent="-228600">
              <a:buFont typeface="Wingdings" charset="2"/>
              <a:buChar char="§"/>
              <a:defRPr sz="2800">
                <a:latin typeface="+mj-lt"/>
              </a:defRPr>
            </a:lvl2pPr>
            <a:lvl3pPr marL="1143000" indent="-228600">
              <a:buFont typeface="Wingdings" charset="2"/>
              <a:buChar char="§"/>
              <a:defRPr sz="2400">
                <a:latin typeface="+mj-lt"/>
              </a:defRPr>
            </a:lvl3pPr>
            <a:lvl4pPr marL="1600200" indent="-228600">
              <a:buFont typeface="Wingdings" charset="2"/>
              <a:buChar char="§"/>
              <a:defRPr sz="2000">
                <a:latin typeface="+mj-lt"/>
              </a:defRPr>
            </a:lvl4pPr>
            <a:lvl5pPr marL="2057400" indent="-228600">
              <a:buFont typeface="Wingdings" charset="2"/>
              <a:buChar char="§"/>
              <a:defRPr sz="2000">
                <a:latin typeface="+mj-lt"/>
              </a:defRPr>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sk-SK"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Content Placeholder 6"/>
          <p:cNvPicPr>
            <a:picLocks noChangeAspect="1"/>
          </p:cNvPicPr>
          <p:nvPr userDrawn="1"/>
        </p:nvPicPr>
        <p:blipFill>
          <a:blip r:embed="rId3"/>
          <a:srcRect/>
          <a:stretch/>
        </p:blipFill>
        <p:spPr>
          <a:xfrm>
            <a:off x="11661740" y="6456754"/>
            <a:ext cx="539496" cy="451671"/>
          </a:xfrm>
          <a:prstGeom prst="rect">
            <a:avLst/>
          </a:prstGeom>
        </p:spPr>
      </p:pic>
      <p:sp>
        <p:nvSpPr>
          <p:cNvPr id="9" name="Slide Number Placeholder 5"/>
          <p:cNvSpPr>
            <a:spLocks noGrp="1"/>
          </p:cNvSpPr>
          <p:nvPr>
            <p:ph type="sldNum" sz="quarter" idx="12"/>
          </p:nvPr>
        </p:nvSpPr>
        <p:spPr>
          <a:xfrm>
            <a:off x="9512300" y="6471389"/>
            <a:ext cx="2743200" cy="365125"/>
          </a:xfrm>
        </p:spPr>
        <p:txBody>
          <a:bodyPr/>
          <a:lstStyle>
            <a:lvl1pPr>
              <a:defRPr sz="1800">
                <a:solidFill>
                  <a:schemeClr val="bg1"/>
                </a:solidFill>
              </a:defRPr>
            </a:lvl1pPr>
          </a:lstStyle>
          <a:p>
            <a:fld id="{FCEDCBF8-15A4-1F49-85F6-A02F017E0111}" type="slidenum">
              <a:rPr lang="sk-SK" smtClean="0"/>
              <a:pPr/>
              <a:t>‹#›</a:t>
            </a:fld>
            <a:endParaRPr lang="sk-SK" dirty="0"/>
          </a:p>
        </p:txBody>
      </p:sp>
    </p:spTree>
    <p:extLst>
      <p:ext uri="{BB962C8B-B14F-4D97-AF65-F5344CB8AC3E}">
        <p14:creationId xmlns:p14="http://schemas.microsoft.com/office/powerpoint/2010/main" val="1122220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sledný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0"/>
          <p:cNvSpPr>
            <a:spLocks noGrp="1"/>
          </p:cNvSpPr>
          <p:nvPr>
            <p:ph type="title" hasCustomPrompt="1"/>
          </p:nvPr>
        </p:nvSpPr>
        <p:spPr>
          <a:xfrm>
            <a:off x="322163" y="2918619"/>
            <a:ext cx="7810500" cy="1325563"/>
          </a:xfrm>
        </p:spPr>
        <p:txBody>
          <a:bodyPr>
            <a:noAutofit/>
          </a:bodyPr>
          <a:lstStyle>
            <a:lvl1pPr algn="ctr">
              <a:defRPr sz="5000" baseline="0">
                <a:solidFill>
                  <a:srgbClr val="878786"/>
                </a:solidFill>
                <a:latin typeface="+mn-lt"/>
              </a:defRPr>
            </a:lvl1pPr>
          </a:lstStyle>
          <a:p>
            <a:r>
              <a:rPr lang="sk-SK" noProof="0" dirty="0"/>
              <a:t>Poďakovanie za pozornosť</a:t>
            </a:r>
          </a:p>
        </p:txBody>
      </p:sp>
    </p:spTree>
    <p:extLst>
      <p:ext uri="{BB962C8B-B14F-4D97-AF65-F5344CB8AC3E}">
        <p14:creationId xmlns:p14="http://schemas.microsoft.com/office/powerpoint/2010/main" val="6801109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amp;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5497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ázov a obsah">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sk-SK" noProof="0" dirty="0"/>
              <a:t>Názov slide-u</a:t>
            </a:r>
          </a:p>
        </p:txBody>
      </p:sp>
      <p:sp>
        <p:nvSpPr>
          <p:cNvPr id="3" name="Content Placeholder 2"/>
          <p:cNvSpPr>
            <a:spLocks noGrp="1"/>
          </p:cNvSpPr>
          <p:nvPr>
            <p:ph idx="1"/>
          </p:nvPr>
        </p:nvSpPr>
        <p:spPr/>
        <p:txBody>
          <a:bodyPr/>
          <a:lstStyle>
            <a:lvl1pPr marL="228600" indent="-228600">
              <a:buFont typeface="Wingdings" charset="2"/>
              <a:buChar char="§"/>
              <a:defRPr>
                <a:latin typeface="+mj-lt"/>
              </a:defRPr>
            </a:lvl1pPr>
            <a:lvl2pPr marL="685800" indent="-228600">
              <a:buFont typeface="Wingdings" charset="2"/>
              <a:buChar char="§"/>
              <a:defRPr>
                <a:latin typeface="+mj-lt"/>
              </a:defRPr>
            </a:lvl2pPr>
            <a:lvl3pPr marL="1143000" indent="-228600">
              <a:buFont typeface="Wingdings" charset="2"/>
              <a:buChar char="§"/>
              <a:defRPr/>
            </a:lvl3pPr>
            <a:lvl4pPr marL="1600200" indent="-228600">
              <a:buFont typeface="Wingdings" charset="2"/>
              <a:buChar char="§"/>
              <a:defRPr/>
            </a:lvl4pPr>
            <a:lvl5pPr marL="2057400" indent="-228600">
              <a:buFont typeface="Wingdings" charset="2"/>
              <a:buChar char="§"/>
              <a:defRPr/>
            </a:lvl5pPr>
          </a:lstStyle>
          <a:p>
            <a:pPr lvl="0"/>
            <a:r>
              <a:rPr lang="sk-SK" dirty="0"/>
              <a:t>Kliknite sem a upravte štýly predlohy textu</a:t>
            </a:r>
          </a:p>
          <a:p>
            <a:pPr lvl="1"/>
            <a:r>
              <a:rPr lang="sk-SK" dirty="0"/>
              <a:t>Druhá úroveň</a:t>
            </a:r>
          </a:p>
          <a:p>
            <a:pPr lvl="2"/>
            <a:r>
              <a:rPr lang="sk-SK" dirty="0"/>
              <a:t>Tretia úroveň</a:t>
            </a:r>
          </a:p>
          <a:p>
            <a:pPr lvl="3"/>
            <a:r>
              <a:rPr lang="sk-SK" dirty="0"/>
              <a:t>Štvrtá úroveň</a:t>
            </a:r>
          </a:p>
          <a:p>
            <a:pPr lvl="4"/>
            <a:r>
              <a:rPr lang="sk-SK" dirty="0"/>
              <a:t>Piata úroveň</a:t>
            </a:r>
          </a:p>
        </p:txBody>
      </p:sp>
      <p:pic>
        <p:nvPicPr>
          <p:cNvPr id="7" name="Content Placeholder 6"/>
          <p:cNvPicPr>
            <a:picLocks noChangeAspect="1"/>
          </p:cNvPicPr>
          <p:nvPr userDrawn="1"/>
        </p:nvPicPr>
        <p:blipFill>
          <a:blip r:embed="rId3"/>
          <a:srcRect/>
          <a:stretch/>
        </p:blipFill>
        <p:spPr>
          <a:xfrm>
            <a:off x="11661740" y="6456754"/>
            <a:ext cx="539496" cy="451671"/>
          </a:xfrm>
          <a:prstGeom prst="rect">
            <a:avLst/>
          </a:prstGeom>
        </p:spPr>
      </p:pic>
      <p:sp>
        <p:nvSpPr>
          <p:cNvPr id="6" name="Slide Number Placeholder 5"/>
          <p:cNvSpPr>
            <a:spLocks noGrp="1"/>
          </p:cNvSpPr>
          <p:nvPr>
            <p:ph type="sldNum" sz="quarter" idx="12"/>
          </p:nvPr>
        </p:nvSpPr>
        <p:spPr>
          <a:xfrm>
            <a:off x="9512300" y="6471389"/>
            <a:ext cx="2743200" cy="365125"/>
          </a:xfrm>
        </p:spPr>
        <p:txBody>
          <a:bodyPr/>
          <a:lstStyle>
            <a:lvl1pPr>
              <a:defRPr sz="1800">
                <a:solidFill>
                  <a:schemeClr val="bg1"/>
                </a:solidFill>
              </a:defRPr>
            </a:lvl1pPr>
          </a:lstStyle>
          <a:p>
            <a:fld id="{FCEDCBF8-15A4-1F49-85F6-A02F017E0111}" type="slidenum">
              <a:rPr lang="sk-SK" smtClean="0"/>
              <a:pPr/>
              <a:t>‹#›</a:t>
            </a:fld>
            <a:endParaRPr lang="sk-SK"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va stĺpce obsah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sk-SK" dirty="0"/>
              <a:t>Názov slide-u</a:t>
            </a:r>
          </a:p>
        </p:txBody>
      </p:sp>
      <p:sp>
        <p:nvSpPr>
          <p:cNvPr id="3" name="Content Placeholder 2"/>
          <p:cNvSpPr>
            <a:spLocks noGrp="1"/>
          </p:cNvSpPr>
          <p:nvPr>
            <p:ph sz="half" idx="1"/>
          </p:nvPr>
        </p:nvSpPr>
        <p:spPr>
          <a:xfrm>
            <a:off x="838200" y="1825625"/>
            <a:ext cx="5181600" cy="4351338"/>
          </a:xfrm>
        </p:spPr>
        <p:txBody>
          <a:bodyPr/>
          <a:lstStyle>
            <a:lvl1pPr marL="228600" indent="-228600">
              <a:buFont typeface="Wingdings" charset="2"/>
              <a:buChar char="§"/>
              <a:defRPr>
                <a:latin typeface="+mj-lt"/>
              </a:defRPr>
            </a:lvl1pPr>
            <a:lvl2pPr marL="685800" indent="-228600">
              <a:buFont typeface="Wingdings" charset="2"/>
              <a:buChar char="§"/>
              <a:defRPr>
                <a:latin typeface="+mj-lt"/>
              </a:defRPr>
            </a:lvl2pPr>
            <a:lvl3pPr marL="1143000" indent="-228600">
              <a:buFont typeface="Wingdings" charset="2"/>
              <a:buChar char="§"/>
              <a:defRPr>
                <a:latin typeface="+mj-lt"/>
              </a:defRPr>
            </a:lvl3pPr>
            <a:lvl4pPr marL="1600200" indent="-228600">
              <a:buFont typeface="Wingdings" charset="2"/>
              <a:buChar char="§"/>
              <a:defRPr>
                <a:latin typeface="+mj-lt"/>
              </a:defRPr>
            </a:lvl4pPr>
            <a:lvl5pPr marL="2057400" indent="-228600">
              <a:buFont typeface="Wingdings" charset="2"/>
              <a:buChar char="§"/>
              <a:defRPr>
                <a:latin typeface="+mj-lt"/>
              </a:defRPr>
            </a:lvl5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sk-SK" dirty="0"/>
          </a:p>
        </p:txBody>
      </p:sp>
      <p:sp>
        <p:nvSpPr>
          <p:cNvPr id="4" name="Content Placeholder 3"/>
          <p:cNvSpPr>
            <a:spLocks noGrp="1"/>
          </p:cNvSpPr>
          <p:nvPr>
            <p:ph sz="half" idx="2"/>
          </p:nvPr>
        </p:nvSpPr>
        <p:spPr>
          <a:xfrm>
            <a:off x="6172200" y="1825625"/>
            <a:ext cx="5181600" cy="4351338"/>
          </a:xfrm>
        </p:spPr>
        <p:txBody>
          <a:bodyPr/>
          <a:lstStyle>
            <a:lvl1pPr marL="228600" indent="-228600">
              <a:buFont typeface="Wingdings" charset="2"/>
              <a:buChar char="§"/>
              <a:defRPr>
                <a:latin typeface="+mj-lt"/>
              </a:defRPr>
            </a:lvl1pPr>
            <a:lvl2pPr marL="685800" indent="-228600">
              <a:buFont typeface="Wingdings" charset="2"/>
              <a:buChar char="§"/>
              <a:defRPr>
                <a:latin typeface="+mj-lt"/>
              </a:defRPr>
            </a:lvl2pPr>
            <a:lvl3pPr marL="1143000" indent="-228600">
              <a:buFont typeface="Wingdings" charset="2"/>
              <a:buChar char="§"/>
              <a:defRPr>
                <a:latin typeface="+mj-lt"/>
              </a:defRPr>
            </a:lvl3pPr>
            <a:lvl4pPr marL="1600200" indent="-228600">
              <a:buFont typeface="Wingdings" charset="2"/>
              <a:buChar char="§"/>
              <a:defRPr>
                <a:latin typeface="+mj-lt"/>
              </a:defRPr>
            </a:lvl4pPr>
            <a:lvl5pPr marL="2057400" indent="-228600">
              <a:buFont typeface="Wingdings" charset="2"/>
              <a:buChar char="§"/>
              <a:defRPr>
                <a:latin typeface="+mj-lt"/>
              </a:defRPr>
            </a:lvl5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sk-SK" dirty="0"/>
          </a:p>
        </p:txBody>
      </p:sp>
      <p:pic>
        <p:nvPicPr>
          <p:cNvPr id="8" name="Content Placeholder 6"/>
          <p:cNvPicPr>
            <a:picLocks noChangeAspect="1"/>
          </p:cNvPicPr>
          <p:nvPr userDrawn="1"/>
        </p:nvPicPr>
        <p:blipFill>
          <a:blip r:embed="rId3"/>
          <a:srcRect/>
          <a:stretch/>
        </p:blipFill>
        <p:spPr>
          <a:xfrm>
            <a:off x="11661740" y="6456754"/>
            <a:ext cx="539496" cy="451671"/>
          </a:xfrm>
          <a:prstGeom prst="rect">
            <a:avLst/>
          </a:prstGeom>
        </p:spPr>
      </p:pic>
      <p:sp>
        <p:nvSpPr>
          <p:cNvPr id="9" name="Slide Number Placeholder 5"/>
          <p:cNvSpPr txBox="1">
            <a:spLocks/>
          </p:cNvSpPr>
          <p:nvPr userDrawn="1"/>
        </p:nvSpPr>
        <p:spPr>
          <a:xfrm>
            <a:off x="9512300" y="6471389"/>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8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CEDCBF8-15A4-1F49-85F6-A02F017E0111}" type="slidenum">
              <a:rPr lang="sk-SK" smtClean="0"/>
              <a:pPr/>
              <a:t>‹#›</a:t>
            </a:fld>
            <a:endParaRPr lang="sk-SK"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Obsah s popisom">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sk-SK"/>
              <a:t>Kliknutím upravte štýl predlohy nadpisu</a:t>
            </a:r>
            <a:endParaRPr lang="sk-SK" dirty="0"/>
          </a:p>
        </p:txBody>
      </p:sp>
      <p:sp>
        <p:nvSpPr>
          <p:cNvPr id="3" name="Content Placeholder 2"/>
          <p:cNvSpPr>
            <a:spLocks noGrp="1"/>
          </p:cNvSpPr>
          <p:nvPr>
            <p:ph idx="1"/>
          </p:nvPr>
        </p:nvSpPr>
        <p:spPr>
          <a:xfrm>
            <a:off x="5183188" y="987425"/>
            <a:ext cx="6172200" cy="4873625"/>
          </a:xfrm>
        </p:spPr>
        <p:txBody>
          <a:bodyPr/>
          <a:lstStyle>
            <a:lvl1pPr marL="228600" indent="-228600">
              <a:buFont typeface="Wingdings" charset="2"/>
              <a:buChar char="§"/>
              <a:defRPr sz="3200">
                <a:latin typeface="+mj-lt"/>
              </a:defRPr>
            </a:lvl1pPr>
            <a:lvl2pPr marL="685800" indent="-228600">
              <a:buFont typeface="Wingdings" charset="2"/>
              <a:buChar char="§"/>
              <a:defRPr sz="2800">
                <a:latin typeface="+mj-lt"/>
              </a:defRPr>
            </a:lvl2pPr>
            <a:lvl3pPr marL="1143000" indent="-228600">
              <a:buFont typeface="Wingdings" charset="2"/>
              <a:buChar char="§"/>
              <a:defRPr sz="2400">
                <a:latin typeface="+mj-lt"/>
              </a:defRPr>
            </a:lvl3pPr>
            <a:lvl4pPr marL="1600200" indent="-228600">
              <a:buFont typeface="Wingdings" charset="2"/>
              <a:buChar char="§"/>
              <a:defRPr sz="2000">
                <a:latin typeface="+mj-lt"/>
              </a:defRPr>
            </a:lvl4pPr>
            <a:lvl5pPr marL="2057400" indent="-228600">
              <a:buFont typeface="Wingdings" charset="2"/>
              <a:buChar char="§"/>
              <a:defRPr sz="2000">
                <a:latin typeface="+mj-lt"/>
              </a:defRPr>
            </a:lvl5pPr>
            <a:lvl6pPr>
              <a:defRPr sz="2000"/>
            </a:lvl6pPr>
            <a:lvl7pPr>
              <a:defRPr sz="2000"/>
            </a:lvl7pPr>
            <a:lvl8pPr>
              <a:defRPr sz="2000"/>
            </a:lvl8pPr>
            <a:lvl9pPr>
              <a:defRPr sz="20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sk-SK"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Kliknite sem a upravte štýly predlohy textu</a:t>
            </a:r>
          </a:p>
        </p:txBody>
      </p:sp>
      <p:pic>
        <p:nvPicPr>
          <p:cNvPr id="8" name="Content Placeholder 6"/>
          <p:cNvPicPr>
            <a:picLocks noChangeAspect="1"/>
          </p:cNvPicPr>
          <p:nvPr userDrawn="1"/>
        </p:nvPicPr>
        <p:blipFill>
          <a:blip r:embed="rId3"/>
          <a:srcRect/>
          <a:stretch/>
        </p:blipFill>
        <p:spPr>
          <a:xfrm>
            <a:off x="11661740" y="6456754"/>
            <a:ext cx="539496" cy="451671"/>
          </a:xfrm>
          <a:prstGeom prst="rect">
            <a:avLst/>
          </a:prstGeom>
        </p:spPr>
      </p:pic>
      <p:sp>
        <p:nvSpPr>
          <p:cNvPr id="9" name="Slide Number Placeholder 5"/>
          <p:cNvSpPr>
            <a:spLocks noGrp="1"/>
          </p:cNvSpPr>
          <p:nvPr>
            <p:ph type="sldNum" sz="quarter" idx="12"/>
          </p:nvPr>
        </p:nvSpPr>
        <p:spPr>
          <a:xfrm>
            <a:off x="9512300" y="6471389"/>
            <a:ext cx="2743200" cy="365125"/>
          </a:xfrm>
        </p:spPr>
        <p:txBody>
          <a:bodyPr/>
          <a:lstStyle>
            <a:lvl1pPr>
              <a:defRPr sz="1800">
                <a:solidFill>
                  <a:schemeClr val="bg1"/>
                </a:solidFill>
              </a:defRPr>
            </a:lvl1pPr>
          </a:lstStyle>
          <a:p>
            <a:fld id="{FCEDCBF8-15A4-1F49-85F6-A02F017E0111}" type="slidenum">
              <a:rPr lang="sk-SK" smtClean="0"/>
              <a:pPr/>
              <a:t>‹#›</a:t>
            </a:fld>
            <a:endParaRPr lang="sk-SK"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osledný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0"/>
          <p:cNvSpPr>
            <a:spLocks noGrp="1"/>
          </p:cNvSpPr>
          <p:nvPr>
            <p:ph type="title" hasCustomPrompt="1"/>
          </p:nvPr>
        </p:nvSpPr>
        <p:spPr>
          <a:xfrm>
            <a:off x="762000" y="2918619"/>
            <a:ext cx="7810500" cy="1325563"/>
          </a:xfrm>
        </p:spPr>
        <p:txBody>
          <a:bodyPr>
            <a:noAutofit/>
          </a:bodyPr>
          <a:lstStyle>
            <a:lvl1pPr algn="ctr">
              <a:defRPr sz="5000" baseline="0">
                <a:solidFill>
                  <a:schemeClr val="bg1"/>
                </a:solidFill>
              </a:defRPr>
            </a:lvl1pPr>
          </a:lstStyle>
          <a:p>
            <a:r>
              <a:rPr lang="sk-SK" noProof="0" dirty="0"/>
              <a:t>Poďakovanie za pozornosť</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amp;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45219" y="180357"/>
            <a:ext cx="10801640" cy="1280890"/>
          </a:xfrm>
        </p:spPr>
        <p:txBody>
          <a:bodyPr/>
          <a:lstStyle>
            <a:lvl1pPr>
              <a:defRPr b="1">
                <a:solidFill>
                  <a:schemeClr val="accent1">
                    <a:lumMod val="75000"/>
                  </a:schemeClr>
                </a:solidFill>
              </a:defRPr>
            </a:lvl1pPr>
          </a:lstStyle>
          <a:p>
            <a:r>
              <a:rPr lang="sk-SK"/>
              <a:t>Kliknutím upravte štýl predlohy nadpisu</a:t>
            </a:r>
            <a:endParaRPr lang="en-US" dirty="0"/>
          </a:p>
        </p:txBody>
      </p:sp>
      <p:sp>
        <p:nvSpPr>
          <p:cNvPr id="3" name="Content Placeholder 2"/>
          <p:cNvSpPr>
            <a:spLocks noGrp="1"/>
          </p:cNvSpPr>
          <p:nvPr>
            <p:ph idx="1"/>
          </p:nvPr>
        </p:nvSpPr>
        <p:spPr>
          <a:xfrm>
            <a:off x="1045219" y="1676400"/>
            <a:ext cx="10801639" cy="5006788"/>
          </a:xfrm>
        </p:spPr>
        <p:txBody>
          <a:bodyPr>
            <a:normAutofit/>
          </a:bodyPr>
          <a:lstStyle>
            <a:lvl1pPr>
              <a:defRPr sz="6000"/>
            </a:lvl1pPr>
            <a:lvl2pPr>
              <a:defRPr sz="3600"/>
            </a:lvl2pPr>
            <a:lvl3pPr>
              <a:defRPr sz="3200"/>
            </a:lvl3pPr>
            <a:lvl4pPr>
              <a:defRPr sz="2800"/>
            </a:lvl4pPr>
            <a:lvl5pPr>
              <a:defRPr sz="2800"/>
            </a:lvl5pPr>
          </a:lstStyle>
          <a:p>
            <a:pPr lvl="0"/>
            <a:r>
              <a:rPr lang="sk-SK" noProof="0" dirty="0"/>
              <a:t>Kliknite sem a upravte štýly predlohy textu</a:t>
            </a:r>
          </a:p>
          <a:p>
            <a:pPr lvl="1"/>
            <a:r>
              <a:rPr lang="sk-SK" noProof="0" dirty="0"/>
              <a:t>Druhá úroveň</a:t>
            </a:r>
          </a:p>
          <a:p>
            <a:pPr lvl="2"/>
            <a:r>
              <a:rPr lang="sk-SK" noProof="0" dirty="0"/>
              <a:t>Tretia úroveň</a:t>
            </a:r>
          </a:p>
          <a:p>
            <a:pPr lvl="3"/>
            <a:r>
              <a:rPr lang="sk-SK" noProof="0" dirty="0"/>
              <a:t>Štvrtá úroveň</a:t>
            </a:r>
          </a:p>
          <a:p>
            <a:pPr lvl="4"/>
            <a:r>
              <a:rPr lang="sk-SK" noProof="0" dirty="0"/>
              <a:t>Piata úroveň</a:t>
            </a:r>
            <a:endParaRPr lang="en-US" noProof="0" dirty="0"/>
          </a:p>
        </p:txBody>
      </p:sp>
      <p:sp>
        <p:nvSpPr>
          <p:cNvPr id="5" name="Footer Placeholder 4"/>
          <p:cNvSpPr>
            <a:spLocks noGrp="1"/>
          </p:cNvSpPr>
          <p:nvPr>
            <p:ph type="ftr" sz="quarter" idx="11"/>
          </p:nvPr>
        </p:nvSpPr>
        <p:spPr>
          <a:xfrm rot="16200000">
            <a:off x="-2511123" y="3657899"/>
            <a:ext cx="5535178" cy="317122"/>
          </a:xfrm>
        </p:spPr>
        <p:txBody>
          <a:bodyPr/>
          <a:lstStyle>
            <a:lvl1pPr algn="r">
              <a:defRPr sz="1200" b="1">
                <a:solidFill>
                  <a:schemeClr val="bg1"/>
                </a:solidFill>
              </a:defRPr>
            </a:lvl1pPr>
          </a:lstStyle>
          <a:p>
            <a:endParaRPr lang="en-GB"/>
          </a:p>
        </p:txBody>
      </p:sp>
    </p:spTree>
    <p:extLst>
      <p:ext uri="{BB962C8B-B14F-4D97-AF65-F5344CB8AC3E}">
        <p14:creationId xmlns:p14="http://schemas.microsoft.com/office/powerpoint/2010/main" val="1390479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Nadpis a obsah">
    <p:bg>
      <p:bgPr>
        <a:solidFill>
          <a:schemeClr val="bg1"/>
        </a:solidFill>
        <a:effectLst/>
      </p:bgPr>
    </p:bg>
    <p:spTree>
      <p:nvGrpSpPr>
        <p:cNvPr id="1" name=""/>
        <p:cNvGrpSpPr/>
        <p:nvPr/>
      </p:nvGrpSpPr>
      <p:grpSpPr>
        <a:xfrm>
          <a:off x="0" y="0"/>
          <a:ext cx="0" cy="0"/>
          <a:chOff x="0" y="0"/>
          <a:chExt cx="0" cy="0"/>
        </a:xfrm>
      </p:grpSpPr>
      <p:sp>
        <p:nvSpPr>
          <p:cNvPr id="4" name="Freeform 6">
            <a:extLst>
              <a:ext uri="{FF2B5EF4-FFF2-40B4-BE49-F238E27FC236}">
                <a16:creationId xmlns:a16="http://schemas.microsoft.com/office/drawing/2014/main" id="{9F59A5F1-78C9-24D6-12F4-CBBE71776F7C}"/>
              </a:ext>
            </a:extLst>
          </p:cNvPr>
          <p:cNvSpPr/>
          <p:nvPr/>
        </p:nvSpPr>
        <p:spPr bwMode="auto">
          <a:xfrm>
            <a:off x="0" y="0"/>
            <a:ext cx="12192000" cy="1268760"/>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p:spPr>
        <p:style>
          <a:lnRef idx="1">
            <a:schemeClr val="accent1"/>
          </a:lnRef>
          <a:fillRef idx="3">
            <a:schemeClr val="accent1"/>
          </a:fillRef>
          <a:effectRef idx="2">
            <a:schemeClr val="accent1"/>
          </a:effectRef>
          <a:fontRef idx="minor">
            <a:schemeClr val="lt1"/>
          </a:fontRef>
        </p:style>
        <p:txBody>
          <a:bodyPr/>
          <a:lstStyle/>
          <a:p>
            <a:endParaRPr lang="en-US" sz="1800"/>
          </a:p>
        </p:txBody>
      </p:sp>
      <p:sp>
        <p:nvSpPr>
          <p:cNvPr id="2" name="Title 1"/>
          <p:cNvSpPr>
            <a:spLocks noGrp="1"/>
          </p:cNvSpPr>
          <p:nvPr>
            <p:ph type="title"/>
          </p:nvPr>
        </p:nvSpPr>
        <p:spPr>
          <a:xfrm>
            <a:off x="431371" y="41652"/>
            <a:ext cx="11521280" cy="970450"/>
          </a:xfrm>
        </p:spPr>
        <p:txBody>
          <a:bodyPr/>
          <a:lstStyle>
            <a:lvl1pPr>
              <a:defRPr sz="3200"/>
            </a:lvl1pPr>
          </a:lstStyle>
          <a:p>
            <a:r>
              <a:rPr lang="sk-SK"/>
              <a:t>Kliknutím upravte štýl predlohy nadpisu</a:t>
            </a:r>
            <a:endParaRPr lang="en-US" dirty="0"/>
          </a:p>
        </p:txBody>
      </p:sp>
      <p:sp>
        <p:nvSpPr>
          <p:cNvPr id="3" name="Content Placeholder 2"/>
          <p:cNvSpPr>
            <a:spLocks noGrp="1"/>
          </p:cNvSpPr>
          <p:nvPr>
            <p:ph idx="1"/>
          </p:nvPr>
        </p:nvSpPr>
        <p:spPr>
          <a:xfrm>
            <a:off x="431370" y="1295021"/>
            <a:ext cx="11521281" cy="5446347"/>
          </a:xfrm>
          <a:effectLst/>
        </p:spPr>
        <p:txBody>
          <a:bodyPr anchor="t"/>
          <a:lstStyle>
            <a:lvl1pPr>
              <a:defRPr sz="3200" b="0" cap="none" spc="0">
                <a:ln>
                  <a:noFill/>
                </a:ln>
                <a:solidFill>
                  <a:schemeClr val="tx1"/>
                </a:solidFill>
                <a:effectLst/>
              </a:defRPr>
            </a:lvl1pPr>
            <a:lvl2pPr>
              <a:defRPr sz="2800" b="0" cap="none" spc="0">
                <a:ln>
                  <a:noFill/>
                </a:ln>
                <a:solidFill>
                  <a:schemeClr val="tx1"/>
                </a:solidFill>
                <a:effectLst/>
              </a:defRPr>
            </a:lvl2pPr>
            <a:lvl3pPr>
              <a:defRPr sz="2400" b="0" cap="none" spc="0">
                <a:ln>
                  <a:noFill/>
                </a:ln>
                <a:solidFill>
                  <a:schemeClr val="tx1"/>
                </a:solidFill>
                <a:effectLst/>
              </a:defRPr>
            </a:lvl3pPr>
            <a:lvl4pPr>
              <a:defRPr sz="2000" b="0" cap="none" spc="0">
                <a:ln>
                  <a:noFill/>
                </a:ln>
                <a:solidFill>
                  <a:schemeClr val="tx1"/>
                </a:solidFill>
                <a:effectLst/>
              </a:defRPr>
            </a:lvl4pPr>
            <a:lvl5pPr>
              <a:defRPr sz="2000" b="0" cap="none" spc="0">
                <a:ln>
                  <a:noFill/>
                </a:ln>
                <a:solidFill>
                  <a:schemeClr val="tx1"/>
                </a:solidFill>
                <a:effectLst/>
              </a:defRPr>
            </a:lvl5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Tree>
    <p:extLst>
      <p:ext uri="{BB962C8B-B14F-4D97-AF65-F5344CB8AC3E}">
        <p14:creationId xmlns:p14="http://schemas.microsoft.com/office/powerpoint/2010/main" val="2537569312"/>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Len nadpis">
    <p:bg>
      <p:bgPr>
        <a:solidFill>
          <a:schemeClr val="bg1"/>
        </a:solidFill>
        <a:effectLst/>
      </p:bgPr>
    </p:bg>
    <p:spTree>
      <p:nvGrpSpPr>
        <p:cNvPr id="1" name=""/>
        <p:cNvGrpSpPr/>
        <p:nvPr/>
      </p:nvGrpSpPr>
      <p:grpSpPr>
        <a:xfrm>
          <a:off x="0" y="0"/>
          <a:ext cx="0" cy="0"/>
          <a:chOff x="0" y="0"/>
          <a:chExt cx="0" cy="0"/>
        </a:xfrm>
      </p:grpSpPr>
      <p:sp>
        <p:nvSpPr>
          <p:cNvPr id="3" name="Freeform 6">
            <a:extLst>
              <a:ext uri="{FF2B5EF4-FFF2-40B4-BE49-F238E27FC236}">
                <a16:creationId xmlns:a16="http://schemas.microsoft.com/office/drawing/2014/main" id="{ED4BABFE-C2D2-8606-5565-3E9D28286CE2}"/>
              </a:ext>
            </a:extLst>
          </p:cNvPr>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sk-SK"/>
              <a:t>Kliknutím upravte štýl predlohy nadpisu</a:t>
            </a:r>
            <a:endParaRPr lang="en-US" dirty="0"/>
          </a:p>
        </p:txBody>
      </p:sp>
      <p:sp>
        <p:nvSpPr>
          <p:cNvPr id="4" name="Date Placeholder 2">
            <a:extLst>
              <a:ext uri="{FF2B5EF4-FFF2-40B4-BE49-F238E27FC236}">
                <a16:creationId xmlns:a16="http://schemas.microsoft.com/office/drawing/2014/main" id="{E8FA19FF-5C13-3913-5404-75655A0574BC}"/>
              </a:ext>
            </a:extLst>
          </p:cNvPr>
          <p:cNvSpPr>
            <a:spLocks noGrp="1"/>
          </p:cNvSpPr>
          <p:nvPr>
            <p:ph type="dt" sz="half" idx="10"/>
          </p:nvPr>
        </p:nvSpPr>
        <p:spPr/>
        <p:txBody>
          <a:bodyPr/>
          <a:lstStyle>
            <a:lvl1pPr>
              <a:defRPr/>
            </a:lvl1pPr>
          </a:lstStyle>
          <a:p>
            <a:pPr>
              <a:defRPr/>
            </a:pPr>
            <a:endParaRPr lang="en-US"/>
          </a:p>
        </p:txBody>
      </p:sp>
      <p:sp>
        <p:nvSpPr>
          <p:cNvPr id="5" name="Footer Placeholder 3">
            <a:extLst>
              <a:ext uri="{FF2B5EF4-FFF2-40B4-BE49-F238E27FC236}">
                <a16:creationId xmlns:a16="http://schemas.microsoft.com/office/drawing/2014/main" id="{D74CAE93-1934-286B-9A5F-9DD4BB84E0E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4">
            <a:extLst>
              <a:ext uri="{FF2B5EF4-FFF2-40B4-BE49-F238E27FC236}">
                <a16:creationId xmlns:a16="http://schemas.microsoft.com/office/drawing/2014/main" id="{D808FDA0-4CAE-28DE-EF18-5255BBD8996B}"/>
              </a:ext>
            </a:extLst>
          </p:cNvPr>
          <p:cNvSpPr>
            <a:spLocks noGrp="1"/>
          </p:cNvSpPr>
          <p:nvPr>
            <p:ph type="sldNum" sz="quarter" idx="12"/>
          </p:nvPr>
        </p:nvSpPr>
        <p:spPr/>
        <p:txBody>
          <a:bodyPr/>
          <a:lstStyle>
            <a:lvl1pPr>
              <a:defRPr/>
            </a:lvl1pPr>
          </a:lstStyle>
          <a:p>
            <a:pPr>
              <a:defRPr/>
            </a:pPr>
            <a:fld id="{E97BE4C5-6DCC-42A2-BB1D-EC9EAB237881}" type="slidenum">
              <a:rPr lang="en-US" smtClean="0"/>
              <a:pPr>
                <a:defRPr/>
              </a:pPr>
              <a:t>‹#›</a:t>
            </a:fld>
            <a:endParaRPr lang="en-US"/>
          </a:p>
        </p:txBody>
      </p:sp>
    </p:spTree>
    <p:extLst>
      <p:ext uri="{BB962C8B-B14F-4D97-AF65-F5344CB8AC3E}">
        <p14:creationId xmlns:p14="http://schemas.microsoft.com/office/powerpoint/2010/main" val="4146431724"/>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k-SK"/>
              <a:t>Kliknutím upravte štýl predlohy nadpisu</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74A6E3-FAE6-2C46-87B1-8CC204400471}" type="datetime1">
              <a:rPr lang="sk-SK" smtClean="0"/>
              <a:t>3. 6. 2026</a:t>
            </a:fld>
            <a:endParaRPr lang="sk-SK"/>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k-SK"/>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CEFBB7-CA9C-F545-AAC5-256F9A190217}" type="slidenum">
              <a:rPr lang="sk-SK" smtClean="0"/>
              <a:t>‹#›</a:t>
            </a:fld>
            <a:endParaRPr lang="sk-SK"/>
          </a:p>
        </p:txBody>
      </p:sp>
    </p:spTree>
    <p:extLst>
      <p:ext uri="{BB962C8B-B14F-4D97-AF65-F5344CB8AC3E}">
        <p14:creationId xmlns:p14="http://schemas.microsoft.com/office/powerpoint/2010/main" val="77087326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17" r:id="rId7"/>
    <p:sldLayoutId id="2147483718" r:id="rId8"/>
    <p:sldLayoutId id="2147483719" r:id="rId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sk-SK"/>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sk-SK"/>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74A6E3-FAE6-2C46-87B1-8CC204400471}" type="datetime1">
              <a:rPr lang="sk-SK" smtClean="0"/>
              <a:t>3. 6. 2026</a:t>
            </a:fld>
            <a:endParaRPr lang="sk-SK"/>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k-SK"/>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CEFBB7-CA9C-F545-AAC5-256F9A190217}" type="slidenum">
              <a:rPr lang="sk-SK" smtClean="0"/>
              <a:t>‹#›</a:t>
            </a:fld>
            <a:endParaRPr lang="sk-SK"/>
          </a:p>
        </p:txBody>
      </p:sp>
    </p:spTree>
    <p:extLst>
      <p:ext uri="{BB962C8B-B14F-4D97-AF65-F5344CB8AC3E}">
        <p14:creationId xmlns:p14="http://schemas.microsoft.com/office/powerpoint/2010/main" val="427430966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hyperlink" Target="http://www.shmu.sk/" TargetMode="External"/><Relationship Id="rId2" Type="http://schemas.openxmlformats.org/officeDocument/2006/relationships/hyperlink" Target="http://www.iana.org/domains/root/db/" TargetMode="Externa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wmf"/><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oleObject" Target="../embeddings/oleObject1.bin"/><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hyperlink" Target="http://www.apachefriends.de/" TargetMode="Externa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hyperlink" Target="mailto:jano@biflos.sk" TargetMode="Externa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oleObject" Target="../embeddings/oleObject2.bin"/><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3.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4.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5.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6.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8.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9.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10.xml"/></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11.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12.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13.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14.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15.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16.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17.xml"/></Relationships>
</file>

<file path=ppt/slides/_rels/slide6.xml.rels><?xml version="1.0" encoding="UTF-8" standalone="yes"?>
<Relationships xmlns="http://schemas.openxmlformats.org/package/2006/relationships"><Relationship Id="rId2" Type="http://schemas.openxmlformats.org/officeDocument/2006/relationships/hyperlink" Target="http://www.w3c.org/" TargetMode="Externa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18.xml"/></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19.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20.xml"/></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21.xml"/></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22.xml"/></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hemeOverride" Target="../theme/themeOverride2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hyperlink" Target="http://whatismyip.com/" TargetMode="Externa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5000" y="3478467"/>
            <a:ext cx="7810500" cy="1325563"/>
          </a:xfrm>
        </p:spPr>
        <p:txBody>
          <a:bodyPr anchor="b">
            <a:normAutofit fontScale="90000"/>
          </a:bodyPr>
          <a:lstStyle/>
          <a:p>
            <a:pPr algn="l"/>
            <a:r>
              <a:rPr lang="en-GB" sz="5400" dirty="0"/>
              <a:t>WEB (Internet, URL, HTTP,</a:t>
            </a:r>
            <a:br>
              <a:rPr lang="en-GB" sz="5400" dirty="0"/>
            </a:br>
            <a:r>
              <a:rPr lang="en-GB" sz="5400" dirty="0"/>
              <a:t>DNS a </a:t>
            </a:r>
            <a:r>
              <a:rPr lang="en-GB" sz="5400" dirty="0" err="1"/>
              <a:t>bezpečnosť</a:t>
            </a:r>
            <a:r>
              <a:rPr lang="en-GB" sz="5400" dirty="0"/>
              <a:t> HTTP/DNS)</a:t>
            </a:r>
            <a:br>
              <a:rPr lang="sk-SK" sz="5400" dirty="0"/>
            </a:br>
            <a:br>
              <a:rPr lang="sk-SK" sz="5400" dirty="0"/>
            </a:br>
            <a:r>
              <a:rPr lang="sk-SK" sz="3600" dirty="0"/>
              <a:t>Prednáška 1</a:t>
            </a:r>
            <a:endParaRPr lang="sk-SK" sz="4200" b="1" dirty="0"/>
          </a:p>
        </p:txBody>
      </p:sp>
      <p:sp>
        <p:nvSpPr>
          <p:cNvPr id="6" name="Zástupný text 5">
            <a:extLst>
              <a:ext uri="{FF2B5EF4-FFF2-40B4-BE49-F238E27FC236}">
                <a16:creationId xmlns:a16="http://schemas.microsoft.com/office/drawing/2014/main" id="{0CF65206-395B-46D0-1D62-79672DD94886}"/>
              </a:ext>
            </a:extLst>
          </p:cNvPr>
          <p:cNvSpPr>
            <a:spLocks noGrp="1"/>
          </p:cNvSpPr>
          <p:nvPr>
            <p:ph type="body" sz="quarter" idx="11"/>
          </p:nvPr>
        </p:nvSpPr>
        <p:spPr>
          <a:xfrm>
            <a:off x="3922821" y="4991317"/>
            <a:ext cx="5567362" cy="419100"/>
          </a:xfrm>
        </p:spPr>
        <p:txBody>
          <a:bodyPr/>
          <a:lstStyle/>
          <a:p>
            <a:endParaRPr lang="en-GB" sz="1800" dirty="0"/>
          </a:p>
        </p:txBody>
      </p:sp>
      <p:pic>
        <p:nvPicPr>
          <p:cNvPr id="4" name="Picture 3">
            <a:extLst>
              <a:ext uri="{FF2B5EF4-FFF2-40B4-BE49-F238E27FC236}">
                <a16:creationId xmlns:a16="http://schemas.microsoft.com/office/drawing/2014/main" id="{57A61B8C-BCED-AFE8-6F2E-0F209AAB955C}"/>
              </a:ext>
            </a:extLst>
          </p:cNvPr>
          <p:cNvPicPr>
            <a:picLocks noChangeAspect="1"/>
          </p:cNvPicPr>
          <p:nvPr/>
        </p:nvPicPr>
        <p:blipFill>
          <a:blip r:embed="rId2"/>
          <a:srcRect l="502" r="436" b="2117"/>
          <a:stretch>
            <a:fillRect/>
          </a:stretch>
        </p:blipFill>
        <p:spPr>
          <a:xfrm>
            <a:off x="126569" y="5365890"/>
            <a:ext cx="11938862" cy="140282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dirty="0"/>
              <a:t>IPv4 – IPv6</a:t>
            </a:r>
            <a:endParaRPr lang="sk-SK" dirty="0"/>
          </a:p>
        </p:txBody>
      </p:sp>
      <p:sp>
        <p:nvSpPr>
          <p:cNvPr id="3" name="Zástupný symbol obsahu 2"/>
          <p:cNvSpPr>
            <a:spLocks noGrp="1"/>
          </p:cNvSpPr>
          <p:nvPr>
            <p:ph idx="1"/>
          </p:nvPr>
        </p:nvSpPr>
        <p:spPr/>
        <p:txBody>
          <a:bodyPr>
            <a:normAutofit/>
          </a:bodyPr>
          <a:lstStyle/>
          <a:p>
            <a:r>
              <a:rPr lang="en-US" dirty="0">
                <a:latin typeface="+mj-lt"/>
              </a:rPr>
              <a:t>IPv4</a:t>
            </a:r>
            <a:r>
              <a:rPr lang="en-US" dirty="0"/>
              <a:t> </a:t>
            </a:r>
            <a:r>
              <a:rPr lang="sk-SK" dirty="0"/>
              <a:t>predstavuje 32-bitové číslo zapísané po jednotlivých bajtoch v dekadickom tvare </a:t>
            </a:r>
            <a:br>
              <a:rPr lang="sk-SK" dirty="0"/>
            </a:br>
            <a:r>
              <a:rPr lang="sk-SK" dirty="0"/>
              <a:t>napr</a:t>
            </a:r>
            <a:r>
              <a:rPr lang="sk-SK" dirty="0">
                <a:latin typeface="+mj-lt"/>
              </a:rPr>
              <a:t>. 158.192.4.134</a:t>
            </a:r>
          </a:p>
          <a:p>
            <a:pPr lvl="1"/>
            <a:r>
              <a:rPr lang="sk-SK" dirty="0"/>
              <a:t>problém je nedostatok voľných adries</a:t>
            </a:r>
          </a:p>
          <a:p>
            <a:r>
              <a:rPr lang="sk-SK" dirty="0"/>
              <a:t>IPv6 predstavuje 128-bitové číslo zapísané ako osem skupín hexadecimálnych čísel</a:t>
            </a:r>
            <a:br>
              <a:rPr lang="sk-SK" dirty="0"/>
            </a:br>
            <a:r>
              <a:rPr lang="sk-SK" dirty="0"/>
              <a:t>napr. </a:t>
            </a:r>
            <a:r>
              <a:rPr lang="sk-SK" dirty="0">
                <a:latin typeface="+mj-lt"/>
              </a:rPr>
              <a:t>2001:0DB8:0000:CD30:0123:4321:98AB:CF3E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Nadpis 1"/>
          <p:cNvSpPr>
            <a:spLocks noGrp="1"/>
          </p:cNvSpPr>
          <p:nvPr>
            <p:ph type="title"/>
          </p:nvPr>
        </p:nvSpPr>
        <p:spPr/>
        <p:txBody>
          <a:bodyPr/>
          <a:lstStyle/>
          <a:p>
            <a:pPr eaLnBrk="1" hangingPunct="1"/>
            <a:r>
              <a:rPr lang="sk-SK"/>
              <a:t>Doménové mená</a:t>
            </a:r>
          </a:p>
        </p:txBody>
      </p:sp>
      <p:sp>
        <p:nvSpPr>
          <p:cNvPr id="13315" name="Zástupný symbol obsahu 2"/>
          <p:cNvSpPr>
            <a:spLocks noGrp="1"/>
          </p:cNvSpPr>
          <p:nvPr>
            <p:ph idx="1"/>
          </p:nvPr>
        </p:nvSpPr>
        <p:spPr/>
        <p:txBody>
          <a:bodyPr/>
          <a:lstStyle/>
          <a:p>
            <a:pPr eaLnBrk="1" hangingPunct="1"/>
            <a:r>
              <a:rPr lang="sk-SK" dirty="0"/>
              <a:t>Pre používateľov však nie sú vhodné</a:t>
            </a:r>
          </a:p>
          <a:p>
            <a:pPr eaLnBrk="1" hangingPunct="1"/>
            <a:r>
              <a:rPr lang="sk-SK" dirty="0"/>
              <a:t>Domény – symbolické mená na internete</a:t>
            </a:r>
          </a:p>
          <a:p>
            <a:pPr eaLnBrk="1" hangingPunct="1"/>
            <a:r>
              <a:rPr lang="sk-SK" dirty="0"/>
              <a:t>DNS – </a:t>
            </a:r>
            <a:r>
              <a:rPr lang="sk-SK" dirty="0" err="1"/>
              <a:t>Domain</a:t>
            </a:r>
            <a:r>
              <a:rPr lang="sk-SK" dirty="0"/>
              <a:t> </a:t>
            </a:r>
            <a:r>
              <a:rPr lang="sk-SK" dirty="0" err="1"/>
              <a:t>Name</a:t>
            </a:r>
            <a:r>
              <a:rPr lang="sk-SK" dirty="0"/>
              <a:t> </a:t>
            </a:r>
            <a:r>
              <a:rPr lang="sk-SK" dirty="0" err="1"/>
              <a:t>System</a:t>
            </a:r>
            <a:r>
              <a:rPr lang="sk-SK" dirty="0"/>
              <a:t> – sústava vzájomne spolupracujúcich serverov s databázami o doménach.</a:t>
            </a:r>
          </a:p>
          <a:p>
            <a:pPr eaLnBrk="1" hangingPunct="1"/>
            <a:r>
              <a:rPr lang="sk-SK" dirty="0"/>
              <a:t>Prevod na IP adresy </a:t>
            </a:r>
            <a:br>
              <a:rPr lang="en-US" dirty="0"/>
            </a:br>
            <a:r>
              <a:rPr lang="sk-SK" dirty="0"/>
              <a:t>a späť</a:t>
            </a:r>
          </a:p>
          <a:p>
            <a:pPr eaLnBrk="1" hangingPunct="1"/>
            <a:endParaRPr lang="sk-SK" dirty="0"/>
          </a:p>
        </p:txBody>
      </p:sp>
      <p:pic>
        <p:nvPicPr>
          <p:cNvPr id="13316" name="Picture 2"/>
          <p:cNvPicPr>
            <a:picLocks noChangeAspect="1" noChangeArrowheads="1"/>
          </p:cNvPicPr>
          <p:nvPr/>
        </p:nvPicPr>
        <p:blipFill>
          <a:blip r:embed="rId2" cstate="print"/>
          <a:srcRect/>
          <a:stretch>
            <a:fillRect/>
          </a:stretch>
        </p:blipFill>
        <p:spPr bwMode="auto">
          <a:xfrm>
            <a:off x="5738816" y="3714753"/>
            <a:ext cx="4929184" cy="289918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Nadpis 1"/>
          <p:cNvSpPr>
            <a:spLocks noGrp="1"/>
          </p:cNvSpPr>
          <p:nvPr>
            <p:ph type="title"/>
          </p:nvPr>
        </p:nvSpPr>
        <p:spPr/>
        <p:txBody>
          <a:bodyPr/>
          <a:lstStyle/>
          <a:p>
            <a:pPr eaLnBrk="1" hangingPunct="1"/>
            <a:r>
              <a:rPr lang="sk-SK"/>
              <a:t>Domény</a:t>
            </a:r>
          </a:p>
        </p:txBody>
      </p:sp>
      <p:sp>
        <p:nvSpPr>
          <p:cNvPr id="14340" name="Zástupný symbol obsahu 5"/>
          <p:cNvSpPr>
            <a:spLocks noGrp="1"/>
          </p:cNvSpPr>
          <p:nvPr>
            <p:ph idx="1"/>
          </p:nvPr>
        </p:nvSpPr>
        <p:spPr/>
        <p:txBody>
          <a:bodyPr/>
          <a:lstStyle/>
          <a:p>
            <a:pPr eaLnBrk="1" hangingPunct="1"/>
            <a:endParaRPr lang="sk-SK"/>
          </a:p>
        </p:txBody>
      </p:sp>
      <p:pic>
        <p:nvPicPr>
          <p:cNvPr id="14339" name="Picture 2"/>
          <p:cNvPicPr>
            <a:picLocks noChangeAspect="1" noChangeArrowheads="1"/>
          </p:cNvPicPr>
          <p:nvPr/>
        </p:nvPicPr>
        <p:blipFill>
          <a:blip r:embed="rId2" cstate="print"/>
          <a:srcRect/>
          <a:stretch>
            <a:fillRect/>
          </a:stretch>
        </p:blipFill>
        <p:spPr bwMode="auto">
          <a:xfrm>
            <a:off x="3738563" y="2500313"/>
            <a:ext cx="5072062" cy="3325812"/>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Nadpis 1"/>
          <p:cNvSpPr>
            <a:spLocks noGrp="1"/>
          </p:cNvSpPr>
          <p:nvPr>
            <p:ph type="title"/>
          </p:nvPr>
        </p:nvSpPr>
        <p:spPr/>
        <p:txBody>
          <a:bodyPr/>
          <a:lstStyle/>
          <a:p>
            <a:r>
              <a:rPr lang="sk-SK" dirty="0"/>
              <a:t>Domény</a:t>
            </a:r>
          </a:p>
        </p:txBody>
      </p:sp>
      <p:sp>
        <p:nvSpPr>
          <p:cNvPr id="15363" name="Zástupný symbol obsahu 2"/>
          <p:cNvSpPr>
            <a:spLocks noGrp="1"/>
          </p:cNvSpPr>
          <p:nvPr>
            <p:ph idx="1"/>
          </p:nvPr>
        </p:nvSpPr>
        <p:spPr/>
        <p:txBody>
          <a:bodyPr>
            <a:normAutofit/>
          </a:bodyPr>
          <a:lstStyle/>
          <a:p>
            <a:r>
              <a:rPr lang="sk-SK" sz="2400" dirty="0"/>
              <a:t>Domény 1. rádu </a:t>
            </a:r>
            <a:r>
              <a:rPr lang="en-US" sz="2400" dirty="0"/>
              <a:t>(top-level) </a:t>
            </a:r>
            <a:r>
              <a:rPr lang="en-US" sz="2400" dirty="0" err="1"/>
              <a:t>rozli</a:t>
            </a:r>
            <a:r>
              <a:rPr lang="sk-SK" sz="2400" dirty="0" err="1"/>
              <a:t>šujeme</a:t>
            </a:r>
            <a:r>
              <a:rPr lang="sk-SK" sz="2400" dirty="0"/>
              <a:t>:</a:t>
            </a:r>
          </a:p>
          <a:p>
            <a:pPr lvl="1"/>
            <a:r>
              <a:rPr lang="sk-SK" sz="2000" dirty="0"/>
              <a:t>Generické –príslušnosť ku kategórii </a:t>
            </a:r>
            <a:r>
              <a:rPr lang="en-US" sz="2000" dirty="0"/>
              <a:t>(com, </a:t>
            </a:r>
            <a:r>
              <a:rPr lang="en-US" sz="2000" dirty="0" err="1"/>
              <a:t>edu</a:t>
            </a:r>
            <a:r>
              <a:rPr lang="en-US" sz="2000" dirty="0"/>
              <a:t>, org …)</a:t>
            </a:r>
          </a:p>
          <a:p>
            <a:pPr lvl="1"/>
            <a:r>
              <a:rPr lang="en-US" sz="2000" dirty="0"/>
              <a:t>N</a:t>
            </a:r>
            <a:r>
              <a:rPr lang="sk-SK" sz="2000" dirty="0" err="1"/>
              <a:t>árodné</a:t>
            </a:r>
            <a:r>
              <a:rPr lang="sk-SK" sz="2000" dirty="0"/>
              <a:t> </a:t>
            </a:r>
            <a:r>
              <a:rPr lang="en-US" sz="2000" dirty="0"/>
              <a:t> - </a:t>
            </a:r>
            <a:r>
              <a:rPr lang="sk-SK" sz="2000" dirty="0"/>
              <a:t>geografickú polohu </a:t>
            </a:r>
            <a:r>
              <a:rPr lang="en-US" sz="2000" dirty="0"/>
              <a:t>(</a:t>
            </a:r>
            <a:r>
              <a:rPr lang="sk-SK" sz="2000" dirty="0" err="1"/>
              <a:t>sk</a:t>
            </a:r>
            <a:r>
              <a:rPr lang="sk-SK" sz="2000" dirty="0"/>
              <a:t>, </a:t>
            </a:r>
            <a:r>
              <a:rPr lang="sk-SK" sz="2000" dirty="0" err="1"/>
              <a:t>cz</a:t>
            </a:r>
            <a:r>
              <a:rPr lang="sk-SK" sz="2000" dirty="0"/>
              <a:t>, </a:t>
            </a:r>
            <a:r>
              <a:rPr lang="sk-SK" sz="2000" dirty="0" err="1"/>
              <a:t>us</a:t>
            </a:r>
            <a:r>
              <a:rPr lang="sk-SK" sz="2000" dirty="0"/>
              <a:t>, </a:t>
            </a:r>
            <a:r>
              <a:rPr lang="sk-SK" sz="2000" dirty="0" err="1"/>
              <a:t>uk</a:t>
            </a:r>
            <a:r>
              <a:rPr lang="en-US" sz="2000" dirty="0"/>
              <a:t>)</a:t>
            </a:r>
            <a:endParaRPr lang="sk-SK" sz="2000" dirty="0"/>
          </a:p>
          <a:p>
            <a:pPr lvl="1"/>
            <a:r>
              <a:rPr lang="sk-SK" sz="2000" dirty="0" err="1"/>
              <a:t>Infraštruktúrne</a:t>
            </a:r>
            <a:r>
              <a:rPr lang="sk-SK" sz="2000" dirty="0"/>
              <a:t> – pre vnútorné mechanizmy </a:t>
            </a:r>
            <a:r>
              <a:rPr lang="en-US" sz="2000" dirty="0"/>
              <a:t>(</a:t>
            </a:r>
            <a:r>
              <a:rPr lang="sk-SK" sz="2000" dirty="0"/>
              <a:t>test, </a:t>
            </a:r>
            <a:r>
              <a:rPr lang="sk-SK" sz="2000" dirty="0" err="1"/>
              <a:t>arpa</a:t>
            </a:r>
            <a:r>
              <a:rPr lang="en-US" sz="2000" dirty="0"/>
              <a:t>)</a:t>
            </a:r>
            <a:endParaRPr lang="sk-SK" sz="2000" dirty="0"/>
          </a:p>
        </p:txBody>
      </p:sp>
      <p:pic>
        <p:nvPicPr>
          <p:cNvPr id="1026" name="Picture 2" descr="Tuvalu je prive&amp;lcaron;mi od&amp;lcaron;ahlé, &amp;ccaron;o bráni vä&amp;ccaron;šiemu záujmu turistov."/>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2362" y="3618239"/>
            <a:ext cx="4320480" cy="2868799"/>
          </a:xfrm>
          <a:prstGeom prst="rect">
            <a:avLst/>
          </a:prstGeom>
          <a:noFill/>
          <a:extLst>
            <a:ext uri="{909E8E84-426E-40DD-AFC4-6F175D3DCCD1}">
              <a14:hiddenFill xmlns:a14="http://schemas.microsoft.com/office/drawing/2010/main">
                <a:solidFill>
                  <a:srgbClr val="FFFFFF"/>
                </a:solidFill>
              </a14:hiddenFill>
            </a:ext>
          </a:extLst>
        </p:spPr>
      </p:pic>
      <p:sp>
        <p:nvSpPr>
          <p:cNvPr id="2" name="BlokTextu 1"/>
          <p:cNvSpPr txBox="1"/>
          <p:nvPr/>
        </p:nvSpPr>
        <p:spPr>
          <a:xfrm>
            <a:off x="1847527" y="3618239"/>
            <a:ext cx="4104456" cy="2585323"/>
          </a:xfrm>
          <a:prstGeom prst="rect">
            <a:avLst/>
          </a:prstGeom>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sk-SK" b="1" dirty="0">
                <a:solidFill>
                  <a:sysClr val="windowText" lastClr="000000"/>
                </a:solidFill>
              </a:rPr>
              <a:t>Tuvalu</a:t>
            </a:r>
            <a:endParaRPr lang="sk-SK" dirty="0">
              <a:solidFill>
                <a:sysClr val="windowText" lastClr="000000"/>
              </a:solidFill>
            </a:endParaRPr>
          </a:p>
          <a:p>
            <a:r>
              <a:rPr lang="sk-SK" dirty="0" err="1">
                <a:solidFill>
                  <a:sysClr val="windowText" lastClr="000000"/>
                </a:solidFill>
              </a:rPr>
              <a:t>Mikroštátik</a:t>
            </a:r>
            <a:r>
              <a:rPr lang="sk-SK" dirty="0">
                <a:solidFill>
                  <a:sysClr val="windowText" lastClr="000000"/>
                </a:solidFill>
              </a:rPr>
              <a:t> v Tichom oceáne východne od Austrálie má len 26 štvorcových kilometrov a 10 tisíc obyvateľov. Tomuto tropickému raju sa pre odľahlosť zatiaľ nedarí stať sa dôležitým turistickým rezortom. Desatinu príjmov krajiny však tvorí komerčné využitie internetovej domény Tuvalu - </a:t>
            </a:r>
            <a:r>
              <a:rPr lang="sk-SK" b="1" dirty="0">
                <a:solidFill>
                  <a:sysClr val="windowText" lastClr="000000"/>
                </a:solidFill>
              </a:rPr>
              <a:t>.</a:t>
            </a:r>
            <a:r>
              <a:rPr lang="sk-SK" b="1" dirty="0" err="1">
                <a:solidFill>
                  <a:sysClr val="windowText" lastClr="000000"/>
                </a:solidFill>
              </a:rPr>
              <a:t>tv</a:t>
            </a:r>
            <a:endParaRPr lang="sk-SK" dirty="0">
              <a:solidFill>
                <a:sysClr val="windowText" lastClr="00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Nadpis 1"/>
          <p:cNvSpPr>
            <a:spLocks noGrp="1"/>
          </p:cNvSpPr>
          <p:nvPr>
            <p:ph type="title"/>
          </p:nvPr>
        </p:nvSpPr>
        <p:spPr/>
        <p:txBody>
          <a:bodyPr/>
          <a:lstStyle/>
          <a:p>
            <a:r>
              <a:rPr lang="sk-SK"/>
              <a:t>Domény</a:t>
            </a:r>
          </a:p>
        </p:txBody>
      </p:sp>
      <p:sp>
        <p:nvSpPr>
          <p:cNvPr id="15363" name="Zástupný symbol obsahu 2"/>
          <p:cNvSpPr>
            <a:spLocks noGrp="1"/>
          </p:cNvSpPr>
          <p:nvPr>
            <p:ph idx="1"/>
          </p:nvPr>
        </p:nvSpPr>
        <p:spPr/>
        <p:txBody>
          <a:bodyPr>
            <a:normAutofit/>
          </a:bodyPr>
          <a:lstStyle/>
          <a:p>
            <a:r>
              <a:rPr lang="sk-SK" dirty="0" err="1"/>
              <a:t>Dozorovanie</a:t>
            </a:r>
            <a:r>
              <a:rPr lang="sk-SK" dirty="0"/>
              <a:t> domén -  IANA </a:t>
            </a:r>
            <a:r>
              <a:rPr lang="en-US" dirty="0"/>
              <a:t>(Internet Assigned Numbers Authority)</a:t>
            </a:r>
          </a:p>
          <a:p>
            <a:r>
              <a:rPr lang="en-US" dirty="0"/>
              <a:t>Dom</a:t>
            </a:r>
            <a:r>
              <a:rPr lang="sk-SK" dirty="0" err="1"/>
              <a:t>ény</a:t>
            </a:r>
            <a:r>
              <a:rPr lang="sk-SK" dirty="0"/>
              <a:t> 2. rádu – spravidla majiteľ – registrujú sa u NIC </a:t>
            </a:r>
            <a:r>
              <a:rPr lang="en-US" dirty="0"/>
              <a:t>(</a:t>
            </a:r>
            <a:r>
              <a:rPr lang="sk-SK" dirty="0" err="1"/>
              <a:t>Network</a:t>
            </a:r>
            <a:r>
              <a:rPr lang="sk-SK" dirty="0"/>
              <a:t> </a:t>
            </a:r>
            <a:r>
              <a:rPr lang="sk-SK" dirty="0" err="1"/>
              <a:t>Information</a:t>
            </a:r>
            <a:r>
              <a:rPr lang="sk-SK" dirty="0"/>
              <a:t> Center</a:t>
            </a:r>
            <a:r>
              <a:rPr lang="en-US" dirty="0"/>
              <a:t>)</a:t>
            </a:r>
            <a:endParaRPr lang="sk-SK" dirty="0"/>
          </a:p>
          <a:p>
            <a:r>
              <a:rPr lang="sk-SK" dirty="0"/>
              <a:t>V súčasnosti sa plánuje rozšíriť aj o národné znaky jednotlivých krajín, diakritiku, čínske znaky a pod.</a:t>
            </a:r>
          </a:p>
        </p:txBody>
      </p:sp>
    </p:spTree>
    <p:extLst>
      <p:ext uri="{BB962C8B-B14F-4D97-AF65-F5344CB8AC3E}">
        <p14:creationId xmlns:p14="http://schemas.microsoft.com/office/powerpoint/2010/main" val="30577191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dirty="0"/>
              <a:t>Domény</a:t>
            </a:r>
          </a:p>
        </p:txBody>
      </p:sp>
      <p:sp>
        <p:nvSpPr>
          <p:cNvPr id="3" name="Zástupný symbol obsahu 2"/>
          <p:cNvSpPr>
            <a:spLocks noGrp="1"/>
          </p:cNvSpPr>
          <p:nvPr>
            <p:ph idx="1"/>
          </p:nvPr>
        </p:nvSpPr>
        <p:spPr/>
        <p:txBody>
          <a:bodyPr/>
          <a:lstStyle/>
          <a:p>
            <a:r>
              <a:rPr lang="sk-SK" dirty="0">
                <a:hlinkClick r:id="rId2"/>
              </a:rPr>
              <a:t>http:</a:t>
            </a:r>
            <a:r>
              <a:rPr lang="en-US" dirty="0">
                <a:hlinkClick r:id="rId2"/>
              </a:rPr>
              <a:t>//www.iana.org/domains/root/db/</a:t>
            </a:r>
            <a:endParaRPr lang="en-US" dirty="0"/>
          </a:p>
          <a:p>
            <a:r>
              <a:rPr lang="en-US" dirty="0"/>
              <a:t>pr</a:t>
            </a:r>
            <a:r>
              <a:rPr lang="sk-SK" dirty="0" err="1"/>
              <a:t>íkaz</a:t>
            </a:r>
            <a:r>
              <a:rPr lang="sk-SK" dirty="0"/>
              <a:t> PING</a:t>
            </a:r>
          </a:p>
          <a:p>
            <a:r>
              <a:rPr lang="sk-SK" dirty="0"/>
              <a:t>Do webového prehliadača zadajte adresu 81.89.48.15 a </a:t>
            </a:r>
            <a:r>
              <a:rPr lang="sk-SK" dirty="0" err="1">
                <a:hlinkClick r:id="rId3"/>
              </a:rPr>
              <a:t>www.shmu.sk</a:t>
            </a:r>
            <a:r>
              <a:rPr lang="sk-SK" dirty="0"/>
              <a:t>. Porovnajte rozdiel</a:t>
            </a:r>
          </a:p>
          <a:p>
            <a:endParaRPr lang="sk-SK" dirty="0"/>
          </a:p>
          <a:p>
            <a:r>
              <a:rPr lang="sk-SK" dirty="0"/>
              <a:t>Súbor </a:t>
            </a:r>
            <a:r>
              <a:rPr lang="sk-SK" b="1" dirty="0"/>
              <a:t>HOST - </a:t>
            </a:r>
            <a:r>
              <a:rPr lang="sk-SK" dirty="0"/>
              <a:t>ukážka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pPr>
              <a:defRPr/>
            </a:pPr>
            <a:r>
              <a:rPr lang="sk-SK" dirty="0"/>
              <a:t>Identifikácia zdrojov na Internete</a:t>
            </a:r>
          </a:p>
        </p:txBody>
      </p:sp>
      <p:sp>
        <p:nvSpPr>
          <p:cNvPr id="16387" name="Zástupný symbol obsahu 2"/>
          <p:cNvSpPr>
            <a:spLocks noGrp="1"/>
          </p:cNvSpPr>
          <p:nvPr>
            <p:ph idx="1"/>
          </p:nvPr>
        </p:nvSpPr>
        <p:spPr/>
        <p:txBody>
          <a:bodyPr/>
          <a:lstStyle/>
          <a:p>
            <a:pPr eaLnBrk="1" hangingPunct="1"/>
            <a:r>
              <a:rPr lang="sk-SK"/>
              <a:t>Väčšina služieb internetu potrebuje možnosť idenfitikovať rôzne zdroje.</a:t>
            </a:r>
          </a:p>
          <a:p>
            <a:pPr eaLnBrk="1" hangingPunct="1"/>
            <a:r>
              <a:rPr lang="sk-SK"/>
              <a:t>Doménové mená indentifikujú iba uzly</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pPr>
              <a:defRPr/>
            </a:pPr>
            <a:r>
              <a:rPr lang="sk-SK" dirty="0"/>
              <a:t>URL – </a:t>
            </a:r>
            <a:r>
              <a:rPr lang="sk-SK" dirty="0" err="1"/>
              <a:t>Uniform</a:t>
            </a:r>
            <a:r>
              <a:rPr lang="sk-SK" dirty="0"/>
              <a:t> </a:t>
            </a:r>
            <a:r>
              <a:rPr lang="sk-SK" dirty="0" err="1"/>
              <a:t>Resource</a:t>
            </a:r>
            <a:r>
              <a:rPr lang="sk-SK" dirty="0"/>
              <a:t> </a:t>
            </a:r>
            <a:r>
              <a:rPr lang="sk-SK" dirty="0" err="1"/>
              <a:t>Locator</a:t>
            </a:r>
            <a:endParaRPr lang="sk-SK" dirty="0"/>
          </a:p>
        </p:txBody>
      </p:sp>
      <p:sp>
        <p:nvSpPr>
          <p:cNvPr id="17411" name="Zástupný symbol obsahu 2"/>
          <p:cNvSpPr>
            <a:spLocks noGrp="1"/>
          </p:cNvSpPr>
          <p:nvPr>
            <p:ph idx="1"/>
          </p:nvPr>
        </p:nvSpPr>
        <p:spPr>
          <a:xfrm>
            <a:off x="1542965" y="1548510"/>
            <a:ext cx="9144000" cy="4389437"/>
          </a:xfrm>
        </p:spPr>
        <p:txBody>
          <a:bodyPr>
            <a:normAutofit/>
          </a:bodyPr>
          <a:lstStyle/>
          <a:p>
            <a:pPr eaLnBrk="1" hangingPunct="1"/>
            <a:r>
              <a:rPr lang="sk-SK" dirty="0"/>
              <a:t>Adresa sieťového zdroja</a:t>
            </a:r>
          </a:p>
          <a:p>
            <a:pPr eaLnBrk="1" hangingPunct="1"/>
            <a:r>
              <a:rPr lang="sk-SK" dirty="0"/>
              <a:t>Konvencia o tom, ako jednoznačne ukázať na konkrétnu stránku, súbor, používateľa apod. </a:t>
            </a:r>
            <a:endParaRPr lang="en-US" dirty="0"/>
          </a:p>
          <a:p>
            <a:pPr eaLnBrk="1" hangingPunct="1"/>
            <a:r>
              <a:rPr lang="sk-SK" b="1" dirty="0"/>
              <a:t>Časti URL adresy:</a:t>
            </a:r>
          </a:p>
          <a:p>
            <a:pPr eaLnBrk="1" hangingPunct="1"/>
            <a:r>
              <a:rPr lang="sk-SK" dirty="0"/>
              <a:t>  </a:t>
            </a:r>
            <a:r>
              <a:rPr lang="en-US" dirty="0"/>
              <a:t>&lt;</a:t>
            </a:r>
            <a:r>
              <a:rPr lang="en-US" dirty="0" err="1"/>
              <a:t>sch</a:t>
            </a:r>
            <a:r>
              <a:rPr lang="sk-SK" dirty="0" err="1"/>
              <a:t>éma</a:t>
            </a:r>
            <a:r>
              <a:rPr lang="en-US" dirty="0"/>
              <a:t>&gt;</a:t>
            </a:r>
            <a:r>
              <a:rPr lang="sk-SK" dirty="0"/>
              <a:t>:</a:t>
            </a:r>
            <a:r>
              <a:rPr lang="en-US" dirty="0"/>
              <a:t>&lt;</a:t>
            </a:r>
            <a:r>
              <a:rPr lang="en-US" dirty="0" err="1"/>
              <a:t>meno</a:t>
            </a:r>
            <a:r>
              <a:rPr lang="en-US" dirty="0"/>
              <a:t> pod</a:t>
            </a:r>
            <a:r>
              <a:rPr lang="sk-SK" dirty="0"/>
              <a:t>ľa danej schémy</a:t>
            </a:r>
            <a:r>
              <a:rPr lang="en-US" dirty="0"/>
              <a:t>&gt;</a:t>
            </a:r>
            <a:endParaRPr lang="sk-SK" dirty="0"/>
          </a:p>
          <a:p>
            <a:pPr eaLnBrk="1" hangingPunct="1"/>
            <a:r>
              <a:rPr lang="sk-SK" dirty="0"/>
              <a:t>Formát väčšiny URL:</a:t>
            </a:r>
            <a:endParaRPr lang="en-US" dirty="0"/>
          </a:p>
          <a:p>
            <a:pPr eaLnBrk="1" hangingPunct="1">
              <a:buFont typeface="Wingdings 2" pitchFamily="18" charset="2"/>
              <a:buNone/>
            </a:pPr>
            <a:r>
              <a:rPr lang="en-US" sz="2400" b="1" dirty="0"/>
              <a:t>&lt;</a:t>
            </a:r>
            <a:r>
              <a:rPr lang="en-US" sz="2400" b="1" dirty="0" err="1"/>
              <a:t>protokol</a:t>
            </a:r>
            <a:r>
              <a:rPr lang="en-US" sz="2400" b="1" dirty="0"/>
              <a:t>&gt;://&lt;</a:t>
            </a:r>
            <a:r>
              <a:rPr lang="en-US" sz="2400" b="1" dirty="0" err="1"/>
              <a:t>pou</a:t>
            </a:r>
            <a:r>
              <a:rPr lang="sk-SK" sz="2400" b="1" dirty="0" err="1"/>
              <a:t>žívateľ</a:t>
            </a:r>
            <a:r>
              <a:rPr lang="en-US" sz="2400" b="1" dirty="0"/>
              <a:t>&gt;</a:t>
            </a:r>
            <a:r>
              <a:rPr lang="sk-SK" sz="2400" b="1" dirty="0"/>
              <a:t>:</a:t>
            </a:r>
            <a:r>
              <a:rPr lang="en-US" sz="2400" b="1" dirty="0"/>
              <a:t>&lt;</a:t>
            </a:r>
            <a:r>
              <a:rPr lang="sk-SK" sz="2400" b="1" dirty="0"/>
              <a:t>heslo</a:t>
            </a:r>
            <a:r>
              <a:rPr lang="en-US" sz="2400" b="1" dirty="0"/>
              <a:t>&gt;@&lt;</a:t>
            </a:r>
            <a:r>
              <a:rPr lang="en-US" sz="2400" b="1" dirty="0" err="1"/>
              <a:t>hostitel</a:t>
            </a:r>
            <a:r>
              <a:rPr lang="en-US" sz="2400" b="1" dirty="0"/>
              <a:t>&gt;:&lt;port&gt;/&lt;</a:t>
            </a:r>
            <a:r>
              <a:rPr lang="en-US" sz="2400" b="1" dirty="0" err="1"/>
              <a:t>cesta</a:t>
            </a:r>
            <a:r>
              <a:rPr lang="en-US" sz="2400" b="1" dirty="0"/>
              <a:t>&gt;</a:t>
            </a:r>
            <a:endParaRPr lang="sk-SK" sz="2400" b="1" dirty="0"/>
          </a:p>
        </p:txBody>
      </p:sp>
      <p:pic>
        <p:nvPicPr>
          <p:cNvPr id="4" name="Picture 3"/>
          <p:cNvPicPr>
            <a:picLocks noChangeAspect="1" noChangeArrowheads="1"/>
          </p:cNvPicPr>
          <p:nvPr/>
        </p:nvPicPr>
        <p:blipFill>
          <a:blip r:embed="rId2" cstate="print"/>
          <a:srcRect/>
          <a:stretch>
            <a:fillRect/>
          </a:stretch>
        </p:blipFill>
        <p:spPr bwMode="auto">
          <a:xfrm>
            <a:off x="2178371" y="5072050"/>
            <a:ext cx="8170207" cy="1785950"/>
          </a:xfrm>
          <a:prstGeom prst="rect">
            <a:avLst/>
          </a:prstGeom>
          <a:noFill/>
          <a:ln w="9525">
            <a:noFill/>
            <a:round/>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Nadpis 1"/>
          <p:cNvSpPr>
            <a:spLocks noGrp="1"/>
          </p:cNvSpPr>
          <p:nvPr>
            <p:ph type="title"/>
          </p:nvPr>
        </p:nvSpPr>
        <p:spPr/>
        <p:txBody>
          <a:bodyPr/>
          <a:lstStyle/>
          <a:p>
            <a:pPr eaLnBrk="1" hangingPunct="1"/>
            <a:r>
              <a:rPr lang="en-US"/>
              <a:t>Sh</a:t>
            </a:r>
            <a:r>
              <a:rPr lang="sk-SK"/>
              <a:t>émy URL</a:t>
            </a:r>
          </a:p>
        </p:txBody>
      </p:sp>
      <p:sp>
        <p:nvSpPr>
          <p:cNvPr id="18435" name="Zástupný symbol obsahu 2"/>
          <p:cNvSpPr>
            <a:spLocks noGrp="1"/>
          </p:cNvSpPr>
          <p:nvPr>
            <p:ph idx="1"/>
          </p:nvPr>
        </p:nvSpPr>
        <p:spPr/>
        <p:txBody>
          <a:bodyPr/>
          <a:lstStyle/>
          <a:p>
            <a:pPr eaLnBrk="1" hangingPunct="1"/>
            <a:r>
              <a:rPr lang="sk-SK" b="1" dirty="0"/>
              <a:t>http</a:t>
            </a:r>
            <a:r>
              <a:rPr lang="sk-SK" dirty="0"/>
              <a:t> – Protokol HTTP</a:t>
            </a:r>
          </a:p>
          <a:p>
            <a:pPr eaLnBrk="1" hangingPunct="1"/>
            <a:r>
              <a:rPr lang="sk-SK" b="1" dirty="0" err="1"/>
              <a:t>https</a:t>
            </a:r>
            <a:r>
              <a:rPr lang="sk-SK" dirty="0"/>
              <a:t> – Protokol HTTP  so šifrovaním v zabezpečenej vrstve SSL </a:t>
            </a:r>
            <a:r>
              <a:rPr lang="en-US" dirty="0"/>
              <a:t>(Secure Sockets Layer)</a:t>
            </a:r>
          </a:p>
          <a:p>
            <a:pPr eaLnBrk="1" hangingPunct="1"/>
            <a:r>
              <a:rPr lang="en-US" b="1" dirty="0"/>
              <a:t>mailto</a:t>
            </a:r>
            <a:r>
              <a:rPr lang="en-US" dirty="0"/>
              <a:t> – </a:t>
            </a:r>
            <a:r>
              <a:rPr lang="en-US" dirty="0" err="1"/>
              <a:t>emailov</a:t>
            </a:r>
            <a:r>
              <a:rPr lang="sk-SK" dirty="0"/>
              <a:t>á adresa</a:t>
            </a:r>
          </a:p>
          <a:p>
            <a:pPr eaLnBrk="1" hangingPunct="1"/>
            <a:r>
              <a:rPr lang="sk-SK" b="1" dirty="0"/>
              <a:t>FTP</a:t>
            </a:r>
            <a:r>
              <a:rPr lang="sk-SK" dirty="0"/>
              <a:t> – protokol FTP</a:t>
            </a:r>
          </a:p>
          <a:p>
            <a:pPr eaLnBrk="1" hangingPunct="1"/>
            <a:r>
              <a:rPr lang="sk-SK" b="1" dirty="0"/>
              <a:t>IRC</a:t>
            </a:r>
            <a:r>
              <a:rPr lang="sk-SK" dirty="0"/>
              <a:t> – relácia </a:t>
            </a:r>
            <a:r>
              <a:rPr lang="sk-SK" dirty="0" err="1"/>
              <a:t>protoklu</a:t>
            </a:r>
            <a:r>
              <a:rPr lang="sk-SK" dirty="0"/>
              <a:t> IRC </a:t>
            </a:r>
            <a:r>
              <a:rPr lang="en-US" dirty="0"/>
              <a:t>(Internet Relay Chat)</a:t>
            </a:r>
          </a:p>
          <a:p>
            <a:pPr eaLnBrk="1" hangingPunct="1"/>
            <a:r>
              <a:rPr lang="en-US" b="1" dirty="0"/>
              <a:t>telnet</a:t>
            </a:r>
            <a:r>
              <a:rPr lang="en-US" dirty="0"/>
              <a:t> – </a:t>
            </a:r>
            <a:r>
              <a:rPr lang="en-US" dirty="0" err="1"/>
              <a:t>rel</a:t>
            </a:r>
            <a:r>
              <a:rPr lang="sk-SK" dirty="0" err="1"/>
              <a:t>ácia</a:t>
            </a:r>
            <a:r>
              <a:rPr lang="sk-SK" dirty="0"/>
              <a:t> </a:t>
            </a:r>
            <a:r>
              <a:rPr lang="sk-SK" dirty="0" err="1"/>
              <a:t>Telnet</a:t>
            </a:r>
            <a:endParaRPr lang="sk-SK"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Nadpis 1"/>
          <p:cNvSpPr>
            <a:spLocks noGrp="1"/>
          </p:cNvSpPr>
          <p:nvPr>
            <p:ph type="title"/>
          </p:nvPr>
        </p:nvSpPr>
        <p:spPr>
          <a:xfrm>
            <a:off x="1738314" y="0"/>
            <a:ext cx="8015287" cy="1143000"/>
          </a:xfrm>
        </p:spPr>
        <p:txBody>
          <a:bodyPr/>
          <a:lstStyle/>
          <a:p>
            <a:pPr eaLnBrk="1" hangingPunct="1"/>
            <a:r>
              <a:rPr lang="sk-SK"/>
              <a:t>Komunikácia na webe</a:t>
            </a:r>
          </a:p>
        </p:txBody>
      </p:sp>
      <p:pic>
        <p:nvPicPr>
          <p:cNvPr id="56322" name="Picture 2" descr="C:\Program Files\Microsoft Office\MEDIA\CAGCAT10\j0285750.wmf"/>
          <p:cNvPicPr>
            <a:picLocks noGrp="1" noChangeAspect="1" noChangeArrowheads="1"/>
          </p:cNvPicPr>
          <p:nvPr>
            <p:ph idx="1"/>
          </p:nvPr>
        </p:nvPicPr>
        <p:blipFill>
          <a:blip r:embed="rId2" cstate="print"/>
          <a:srcRect/>
          <a:stretch>
            <a:fillRect/>
          </a:stretch>
        </p:blipFill>
        <p:spPr>
          <a:xfrm>
            <a:off x="2238375" y="2857501"/>
            <a:ext cx="1824038" cy="1120775"/>
          </a:xfrm>
          <a:noFill/>
        </p:spPr>
      </p:pic>
      <p:sp>
        <p:nvSpPr>
          <p:cNvPr id="5" name="BlokTextu 4"/>
          <p:cNvSpPr txBox="1">
            <a:spLocks noChangeArrowheads="1"/>
          </p:cNvSpPr>
          <p:nvPr/>
        </p:nvSpPr>
        <p:spPr bwMode="auto">
          <a:xfrm>
            <a:off x="2452689" y="2500313"/>
            <a:ext cx="848309" cy="369332"/>
          </a:xfrm>
          <a:prstGeom prst="rect">
            <a:avLst/>
          </a:prstGeom>
          <a:noFill/>
          <a:ln w="9525">
            <a:noFill/>
            <a:miter lim="800000"/>
            <a:headEnd/>
            <a:tailEnd/>
          </a:ln>
        </p:spPr>
        <p:txBody>
          <a:bodyPr wrap="none">
            <a:spAutoFit/>
          </a:bodyPr>
          <a:lstStyle/>
          <a:p>
            <a:r>
              <a:rPr lang="sk-SK" b="1"/>
              <a:t>KLIENT</a:t>
            </a:r>
          </a:p>
        </p:txBody>
      </p:sp>
      <p:sp>
        <p:nvSpPr>
          <p:cNvPr id="56323" name="server"/>
          <p:cNvSpPr>
            <a:spLocks noEditPoints="1" noChangeArrowheads="1"/>
          </p:cNvSpPr>
          <p:nvPr/>
        </p:nvSpPr>
        <p:spPr bwMode="auto">
          <a:xfrm>
            <a:off x="5381626" y="5643564"/>
            <a:ext cx="1166813" cy="1023937"/>
          </a:xfrm>
          <a:custGeom>
            <a:avLst/>
            <a:gdLst>
              <a:gd name="T0" fmla="*/ 0 w 21600"/>
              <a:gd name="T1" fmla="*/ 0 h 21600"/>
              <a:gd name="T2" fmla="*/ 31514973 w 21600"/>
              <a:gd name="T3" fmla="*/ 0 h 21600"/>
              <a:gd name="T4" fmla="*/ 63029946 w 21600"/>
              <a:gd name="T5" fmla="*/ 0 h 21600"/>
              <a:gd name="T6" fmla="*/ 63029946 w 21600"/>
              <a:gd name="T7" fmla="*/ 24269485 h 21600"/>
              <a:gd name="T8" fmla="*/ 63029946 w 21600"/>
              <a:gd name="T9" fmla="*/ 48538969 h 21600"/>
              <a:gd name="T10" fmla="*/ 31514973 w 21600"/>
              <a:gd name="T11" fmla="*/ 48538969 h 21600"/>
              <a:gd name="T12" fmla="*/ 0 w 21600"/>
              <a:gd name="T13" fmla="*/ 48538969 h 21600"/>
              <a:gd name="T14" fmla="*/ 0 w 21600"/>
              <a:gd name="T15" fmla="*/ 24269485 h 21600"/>
              <a:gd name="T16" fmla="*/ 0 60000 65536"/>
              <a:gd name="T17" fmla="*/ 0 60000 65536"/>
              <a:gd name="T18" fmla="*/ 0 60000 65536"/>
              <a:gd name="T19" fmla="*/ 0 60000 65536"/>
              <a:gd name="T20" fmla="*/ 0 60000 65536"/>
              <a:gd name="T21" fmla="*/ 0 60000 65536"/>
              <a:gd name="T22" fmla="*/ 0 60000 65536"/>
              <a:gd name="T23" fmla="*/ 0 60000 65536"/>
              <a:gd name="T24" fmla="*/ 761 w 21600"/>
              <a:gd name="T25" fmla="*/ 22454 h 21600"/>
              <a:gd name="T26" fmla="*/ 21069 w 21600"/>
              <a:gd name="T27" fmla="*/ 2828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0" y="0"/>
                </a:moveTo>
                <a:lnTo>
                  <a:pt x="21600" y="0"/>
                </a:lnTo>
                <a:lnTo>
                  <a:pt x="21600" y="21600"/>
                </a:lnTo>
                <a:lnTo>
                  <a:pt x="0" y="21600"/>
                </a:lnTo>
                <a:lnTo>
                  <a:pt x="0" y="0"/>
                </a:lnTo>
                <a:close/>
              </a:path>
              <a:path w="21600" h="21600" extrusionOk="0">
                <a:moveTo>
                  <a:pt x="1662" y="1709"/>
                </a:moveTo>
                <a:lnTo>
                  <a:pt x="9046" y="1709"/>
                </a:lnTo>
                <a:lnTo>
                  <a:pt x="9046" y="2331"/>
                </a:lnTo>
                <a:lnTo>
                  <a:pt x="1662" y="2331"/>
                </a:lnTo>
                <a:lnTo>
                  <a:pt x="1662" y="1709"/>
                </a:lnTo>
                <a:moveTo>
                  <a:pt x="0" y="4351"/>
                </a:moveTo>
                <a:lnTo>
                  <a:pt x="10892" y="4351"/>
                </a:lnTo>
                <a:lnTo>
                  <a:pt x="10892" y="14141"/>
                </a:lnTo>
                <a:lnTo>
                  <a:pt x="21600" y="14141"/>
                </a:lnTo>
                <a:moveTo>
                  <a:pt x="11631" y="1243"/>
                </a:moveTo>
                <a:lnTo>
                  <a:pt x="20492" y="1243"/>
                </a:lnTo>
                <a:lnTo>
                  <a:pt x="20492" y="1554"/>
                </a:lnTo>
                <a:lnTo>
                  <a:pt x="11631" y="1554"/>
                </a:lnTo>
                <a:lnTo>
                  <a:pt x="11631" y="1243"/>
                </a:lnTo>
                <a:moveTo>
                  <a:pt x="11631" y="3263"/>
                </a:moveTo>
                <a:lnTo>
                  <a:pt x="20492" y="3263"/>
                </a:lnTo>
                <a:lnTo>
                  <a:pt x="20492" y="3574"/>
                </a:lnTo>
                <a:lnTo>
                  <a:pt x="11631" y="3574"/>
                </a:lnTo>
                <a:lnTo>
                  <a:pt x="11631" y="3263"/>
                </a:lnTo>
                <a:moveTo>
                  <a:pt x="11631" y="6060"/>
                </a:moveTo>
                <a:lnTo>
                  <a:pt x="20492" y="6060"/>
                </a:lnTo>
                <a:lnTo>
                  <a:pt x="20492" y="6371"/>
                </a:lnTo>
                <a:lnTo>
                  <a:pt x="11631" y="6371"/>
                </a:lnTo>
                <a:lnTo>
                  <a:pt x="11631" y="6060"/>
                </a:lnTo>
                <a:moveTo>
                  <a:pt x="11631" y="8081"/>
                </a:moveTo>
                <a:lnTo>
                  <a:pt x="20308" y="8081"/>
                </a:lnTo>
                <a:lnTo>
                  <a:pt x="20308" y="8391"/>
                </a:lnTo>
                <a:lnTo>
                  <a:pt x="11631" y="8391"/>
                </a:lnTo>
                <a:lnTo>
                  <a:pt x="11631" y="8081"/>
                </a:lnTo>
                <a:moveTo>
                  <a:pt x="11631" y="4196"/>
                </a:moveTo>
                <a:lnTo>
                  <a:pt x="12369" y="4196"/>
                </a:lnTo>
                <a:lnTo>
                  <a:pt x="12369" y="4817"/>
                </a:lnTo>
                <a:lnTo>
                  <a:pt x="11631" y="4817"/>
                </a:lnTo>
                <a:lnTo>
                  <a:pt x="11631" y="4196"/>
                </a:lnTo>
                <a:moveTo>
                  <a:pt x="14400" y="4196"/>
                </a:moveTo>
                <a:lnTo>
                  <a:pt x="15138" y="4196"/>
                </a:lnTo>
                <a:lnTo>
                  <a:pt x="15138" y="4817"/>
                </a:lnTo>
                <a:lnTo>
                  <a:pt x="14400" y="4817"/>
                </a:lnTo>
                <a:lnTo>
                  <a:pt x="14400" y="4196"/>
                </a:lnTo>
                <a:moveTo>
                  <a:pt x="16985" y="4196"/>
                </a:moveTo>
                <a:lnTo>
                  <a:pt x="17723" y="4196"/>
                </a:lnTo>
                <a:lnTo>
                  <a:pt x="17723" y="4817"/>
                </a:lnTo>
                <a:lnTo>
                  <a:pt x="16985" y="4817"/>
                </a:lnTo>
                <a:lnTo>
                  <a:pt x="16985" y="4196"/>
                </a:lnTo>
                <a:moveTo>
                  <a:pt x="19754" y="4196"/>
                </a:moveTo>
                <a:lnTo>
                  <a:pt x="20492" y="4196"/>
                </a:lnTo>
                <a:lnTo>
                  <a:pt x="20492" y="4817"/>
                </a:lnTo>
                <a:lnTo>
                  <a:pt x="19754" y="4817"/>
                </a:lnTo>
                <a:lnTo>
                  <a:pt x="19754" y="4196"/>
                </a:lnTo>
                <a:moveTo>
                  <a:pt x="11631" y="9635"/>
                </a:moveTo>
                <a:lnTo>
                  <a:pt x="12369" y="9635"/>
                </a:lnTo>
                <a:lnTo>
                  <a:pt x="12369" y="10256"/>
                </a:lnTo>
                <a:lnTo>
                  <a:pt x="11631" y="10256"/>
                </a:lnTo>
                <a:lnTo>
                  <a:pt x="11631" y="9635"/>
                </a:lnTo>
                <a:moveTo>
                  <a:pt x="14400" y="9635"/>
                </a:moveTo>
                <a:lnTo>
                  <a:pt x="15138" y="9635"/>
                </a:lnTo>
                <a:lnTo>
                  <a:pt x="15138" y="10256"/>
                </a:lnTo>
                <a:lnTo>
                  <a:pt x="14400" y="10256"/>
                </a:lnTo>
                <a:lnTo>
                  <a:pt x="14400" y="9635"/>
                </a:lnTo>
                <a:moveTo>
                  <a:pt x="16985" y="9635"/>
                </a:moveTo>
                <a:lnTo>
                  <a:pt x="17723" y="9635"/>
                </a:lnTo>
                <a:lnTo>
                  <a:pt x="17723" y="10256"/>
                </a:lnTo>
                <a:lnTo>
                  <a:pt x="16985" y="10256"/>
                </a:lnTo>
                <a:lnTo>
                  <a:pt x="16985" y="9635"/>
                </a:lnTo>
                <a:moveTo>
                  <a:pt x="19754" y="9635"/>
                </a:moveTo>
                <a:lnTo>
                  <a:pt x="20492" y="9635"/>
                </a:lnTo>
                <a:lnTo>
                  <a:pt x="20492" y="10256"/>
                </a:lnTo>
                <a:lnTo>
                  <a:pt x="19754" y="10256"/>
                </a:lnTo>
                <a:lnTo>
                  <a:pt x="19754" y="9635"/>
                </a:lnTo>
                <a:moveTo>
                  <a:pt x="10892" y="14141"/>
                </a:moveTo>
                <a:lnTo>
                  <a:pt x="10892" y="15384"/>
                </a:lnTo>
                <a:lnTo>
                  <a:pt x="10892" y="20046"/>
                </a:lnTo>
                <a:lnTo>
                  <a:pt x="10892" y="21600"/>
                </a:lnTo>
                <a:lnTo>
                  <a:pt x="10892" y="14141"/>
                </a:lnTo>
                <a:moveTo>
                  <a:pt x="10892" y="4351"/>
                </a:moveTo>
                <a:lnTo>
                  <a:pt x="10892" y="3574"/>
                </a:lnTo>
                <a:lnTo>
                  <a:pt x="10892" y="932"/>
                </a:lnTo>
                <a:lnTo>
                  <a:pt x="10892" y="0"/>
                </a:lnTo>
                <a:lnTo>
                  <a:pt x="10892" y="4351"/>
                </a:lnTo>
              </a:path>
            </a:pathLst>
          </a:custGeom>
          <a:solidFill>
            <a:srgbClr val="FFFFCC"/>
          </a:solidFill>
          <a:ln w="9525">
            <a:solidFill>
              <a:srgbClr val="000000"/>
            </a:solidFill>
            <a:miter lim="800000"/>
            <a:headEnd/>
            <a:tailEnd/>
          </a:ln>
        </p:spPr>
        <p:txBody>
          <a:bodyPr/>
          <a:lstStyle/>
          <a:p>
            <a:endParaRPr lang="sk-SK"/>
          </a:p>
        </p:txBody>
      </p:sp>
      <p:sp>
        <p:nvSpPr>
          <p:cNvPr id="7" name="BlokTextu 6"/>
          <p:cNvSpPr txBox="1">
            <a:spLocks noChangeArrowheads="1"/>
          </p:cNvSpPr>
          <p:nvPr/>
        </p:nvSpPr>
        <p:spPr bwMode="auto">
          <a:xfrm>
            <a:off x="5667376" y="5286375"/>
            <a:ext cx="591829" cy="369332"/>
          </a:xfrm>
          <a:prstGeom prst="rect">
            <a:avLst/>
          </a:prstGeom>
          <a:noFill/>
          <a:ln w="9525">
            <a:noFill/>
            <a:miter lim="800000"/>
            <a:headEnd/>
            <a:tailEnd/>
          </a:ln>
        </p:spPr>
        <p:txBody>
          <a:bodyPr wrap="none">
            <a:spAutoFit/>
          </a:bodyPr>
          <a:lstStyle/>
          <a:p>
            <a:r>
              <a:rPr lang="sk-SK" b="1"/>
              <a:t>DNS</a:t>
            </a:r>
          </a:p>
        </p:txBody>
      </p:sp>
      <p:cxnSp>
        <p:nvCxnSpPr>
          <p:cNvPr id="9" name="Rovná spojovacia šípka 8"/>
          <p:cNvCxnSpPr/>
          <p:nvPr/>
        </p:nvCxnSpPr>
        <p:spPr>
          <a:xfrm rot="16200000" flipH="1">
            <a:off x="3738564" y="4071939"/>
            <a:ext cx="1571625" cy="15716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Rovná spojovacia šípka 11"/>
          <p:cNvCxnSpPr/>
          <p:nvPr/>
        </p:nvCxnSpPr>
        <p:spPr>
          <a:xfrm rot="16200000" flipV="1">
            <a:off x="3381375" y="4286250"/>
            <a:ext cx="1785938" cy="17859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BlokTextu 15"/>
          <p:cNvSpPr txBox="1">
            <a:spLocks noChangeArrowheads="1"/>
          </p:cNvSpPr>
          <p:nvPr/>
        </p:nvSpPr>
        <p:spPr bwMode="auto">
          <a:xfrm rot="2797334">
            <a:off x="4090195" y="4555333"/>
            <a:ext cx="1317625" cy="369887"/>
          </a:xfrm>
          <a:prstGeom prst="rect">
            <a:avLst/>
          </a:prstGeom>
          <a:noFill/>
          <a:ln w="9525">
            <a:noFill/>
            <a:miter lim="800000"/>
            <a:headEnd/>
            <a:tailEnd/>
          </a:ln>
        </p:spPr>
        <p:txBody>
          <a:bodyPr wrap="none">
            <a:spAutoFit/>
          </a:bodyPr>
          <a:lstStyle/>
          <a:p>
            <a:r>
              <a:rPr lang="sk-SK" b="1"/>
              <a:t>www.ukf.sk</a:t>
            </a:r>
          </a:p>
        </p:txBody>
      </p:sp>
      <p:sp>
        <p:nvSpPr>
          <p:cNvPr id="17" name="BlokTextu 16"/>
          <p:cNvSpPr txBox="1">
            <a:spLocks noChangeArrowheads="1"/>
          </p:cNvSpPr>
          <p:nvPr/>
        </p:nvSpPr>
        <p:spPr bwMode="auto">
          <a:xfrm rot="2797334">
            <a:off x="3225014" y="5208071"/>
            <a:ext cx="1771639" cy="369332"/>
          </a:xfrm>
          <a:prstGeom prst="rect">
            <a:avLst/>
          </a:prstGeom>
          <a:noFill/>
          <a:ln w="9525">
            <a:noFill/>
            <a:miter lim="800000"/>
            <a:headEnd/>
            <a:tailEnd/>
          </a:ln>
        </p:spPr>
        <p:txBody>
          <a:bodyPr wrap="none">
            <a:spAutoFit/>
          </a:bodyPr>
          <a:lstStyle/>
          <a:p>
            <a:r>
              <a:rPr lang="sk-SK" b="1"/>
              <a:t>194.160.210.142</a:t>
            </a:r>
          </a:p>
        </p:txBody>
      </p:sp>
      <p:sp>
        <p:nvSpPr>
          <p:cNvPr id="18" name="Obdĺžnik 17"/>
          <p:cNvSpPr/>
          <p:nvPr/>
        </p:nvSpPr>
        <p:spPr>
          <a:xfrm>
            <a:off x="6953250" y="2714625"/>
            <a:ext cx="1785938" cy="2071688"/>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k-SK"/>
          </a:p>
        </p:txBody>
      </p:sp>
      <p:sp>
        <p:nvSpPr>
          <p:cNvPr id="19" name="BlokTextu 18"/>
          <p:cNvSpPr txBox="1">
            <a:spLocks noChangeArrowheads="1"/>
          </p:cNvSpPr>
          <p:nvPr/>
        </p:nvSpPr>
        <p:spPr bwMode="auto">
          <a:xfrm>
            <a:off x="7167564" y="2143125"/>
            <a:ext cx="911211" cy="369332"/>
          </a:xfrm>
          <a:prstGeom prst="rect">
            <a:avLst/>
          </a:prstGeom>
          <a:noFill/>
          <a:ln w="9525">
            <a:noFill/>
            <a:miter lim="800000"/>
            <a:headEnd/>
            <a:tailEnd/>
          </a:ln>
        </p:spPr>
        <p:txBody>
          <a:bodyPr wrap="none">
            <a:spAutoFit/>
          </a:bodyPr>
          <a:lstStyle/>
          <a:p>
            <a:r>
              <a:rPr lang="sk-SK" b="1"/>
              <a:t>SERVER</a:t>
            </a:r>
          </a:p>
        </p:txBody>
      </p:sp>
      <p:sp>
        <p:nvSpPr>
          <p:cNvPr id="20" name="Obdĺžnik 19"/>
          <p:cNvSpPr/>
          <p:nvPr/>
        </p:nvSpPr>
        <p:spPr>
          <a:xfrm>
            <a:off x="7096125" y="2857500"/>
            <a:ext cx="1500188"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k-SK"/>
          </a:p>
        </p:txBody>
      </p:sp>
      <p:sp>
        <p:nvSpPr>
          <p:cNvPr id="21" name="BlokTextu 20"/>
          <p:cNvSpPr txBox="1">
            <a:spLocks noChangeArrowheads="1"/>
          </p:cNvSpPr>
          <p:nvPr/>
        </p:nvSpPr>
        <p:spPr bwMode="auto">
          <a:xfrm>
            <a:off x="7239000" y="2814638"/>
            <a:ext cx="1284262" cy="369332"/>
          </a:xfrm>
          <a:prstGeom prst="rect">
            <a:avLst/>
          </a:prstGeom>
          <a:noFill/>
          <a:ln w="9525">
            <a:noFill/>
            <a:miter lim="800000"/>
            <a:headEnd/>
            <a:tailEnd/>
          </a:ln>
        </p:spPr>
        <p:txBody>
          <a:bodyPr wrap="none">
            <a:spAutoFit/>
          </a:bodyPr>
          <a:lstStyle/>
          <a:p>
            <a:r>
              <a:rPr lang="sk-SK" b="1"/>
              <a:t>WEB server</a:t>
            </a:r>
          </a:p>
        </p:txBody>
      </p:sp>
      <p:sp>
        <p:nvSpPr>
          <p:cNvPr id="22" name="Obdĺžnik 21"/>
          <p:cNvSpPr/>
          <p:nvPr/>
        </p:nvSpPr>
        <p:spPr>
          <a:xfrm>
            <a:off x="7096125" y="3257550"/>
            <a:ext cx="1500188" cy="28575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k-SK"/>
          </a:p>
        </p:txBody>
      </p:sp>
      <p:sp>
        <p:nvSpPr>
          <p:cNvPr id="23" name="BlokTextu 22"/>
          <p:cNvSpPr txBox="1">
            <a:spLocks noChangeArrowheads="1"/>
          </p:cNvSpPr>
          <p:nvPr/>
        </p:nvSpPr>
        <p:spPr bwMode="auto">
          <a:xfrm>
            <a:off x="7239000" y="3214688"/>
            <a:ext cx="1175258" cy="369332"/>
          </a:xfrm>
          <a:prstGeom prst="rect">
            <a:avLst/>
          </a:prstGeom>
          <a:noFill/>
          <a:ln w="9525">
            <a:noFill/>
            <a:miter lim="800000"/>
            <a:headEnd/>
            <a:tailEnd/>
          </a:ln>
        </p:spPr>
        <p:txBody>
          <a:bodyPr wrap="none">
            <a:spAutoFit/>
          </a:bodyPr>
          <a:lstStyle/>
          <a:p>
            <a:r>
              <a:rPr lang="sk-SK" b="1"/>
              <a:t>FTP server</a:t>
            </a:r>
          </a:p>
        </p:txBody>
      </p:sp>
      <p:sp>
        <p:nvSpPr>
          <p:cNvPr id="24" name="Obdĺžnik 23"/>
          <p:cNvSpPr/>
          <p:nvPr/>
        </p:nvSpPr>
        <p:spPr>
          <a:xfrm>
            <a:off x="7096125" y="3686175"/>
            <a:ext cx="1500188" cy="28575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k-SK"/>
          </a:p>
        </p:txBody>
      </p:sp>
      <p:sp>
        <p:nvSpPr>
          <p:cNvPr id="25" name="BlokTextu 24"/>
          <p:cNvSpPr txBox="1">
            <a:spLocks noChangeArrowheads="1"/>
          </p:cNvSpPr>
          <p:nvPr/>
        </p:nvSpPr>
        <p:spPr bwMode="auto">
          <a:xfrm>
            <a:off x="7239000" y="3643313"/>
            <a:ext cx="1107932" cy="369332"/>
          </a:xfrm>
          <a:prstGeom prst="rect">
            <a:avLst/>
          </a:prstGeom>
          <a:noFill/>
          <a:ln w="9525">
            <a:noFill/>
            <a:miter lim="800000"/>
            <a:headEnd/>
            <a:tailEnd/>
          </a:ln>
        </p:spPr>
        <p:txBody>
          <a:bodyPr wrap="none">
            <a:spAutoFit/>
          </a:bodyPr>
          <a:lstStyle/>
          <a:p>
            <a:r>
              <a:rPr lang="sk-SK" b="1"/>
              <a:t>DB server</a:t>
            </a:r>
          </a:p>
        </p:txBody>
      </p:sp>
      <p:pic>
        <p:nvPicPr>
          <p:cNvPr id="56324" name="Picture 4"/>
          <p:cNvPicPr>
            <a:picLocks noChangeAspect="1" noChangeArrowheads="1"/>
          </p:cNvPicPr>
          <p:nvPr/>
        </p:nvPicPr>
        <p:blipFill>
          <a:blip r:embed="rId3" cstate="print"/>
          <a:srcRect/>
          <a:stretch>
            <a:fillRect/>
          </a:stretch>
        </p:blipFill>
        <p:spPr bwMode="auto">
          <a:xfrm>
            <a:off x="9096376" y="2571750"/>
            <a:ext cx="879475" cy="857250"/>
          </a:xfrm>
          <a:prstGeom prst="rect">
            <a:avLst/>
          </a:prstGeom>
          <a:noFill/>
          <a:ln w="9525">
            <a:noFill/>
            <a:miter lim="800000"/>
            <a:headEnd/>
            <a:tailEnd/>
          </a:ln>
        </p:spPr>
      </p:pic>
      <p:sp>
        <p:nvSpPr>
          <p:cNvPr id="27" name="Šípka doprava 26"/>
          <p:cNvSpPr/>
          <p:nvPr/>
        </p:nvSpPr>
        <p:spPr>
          <a:xfrm>
            <a:off x="8596313" y="2928938"/>
            <a:ext cx="500062" cy="2143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k-SK"/>
          </a:p>
        </p:txBody>
      </p:sp>
      <p:cxnSp>
        <p:nvCxnSpPr>
          <p:cNvPr id="28" name="Rovná spojovacia šípka 27"/>
          <p:cNvCxnSpPr/>
          <p:nvPr/>
        </p:nvCxnSpPr>
        <p:spPr>
          <a:xfrm>
            <a:off x="4238625" y="3643314"/>
            <a:ext cx="2571750" cy="714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BlokTextu 29"/>
          <p:cNvSpPr txBox="1">
            <a:spLocks noChangeArrowheads="1"/>
          </p:cNvSpPr>
          <p:nvPr/>
        </p:nvSpPr>
        <p:spPr bwMode="auto">
          <a:xfrm>
            <a:off x="4391026" y="3635375"/>
            <a:ext cx="1833515" cy="369332"/>
          </a:xfrm>
          <a:prstGeom prst="rect">
            <a:avLst/>
          </a:prstGeom>
          <a:noFill/>
          <a:ln w="9525">
            <a:noFill/>
            <a:miter lim="800000"/>
            <a:headEnd/>
            <a:tailEnd/>
          </a:ln>
        </p:spPr>
        <p:txBody>
          <a:bodyPr wrap="none">
            <a:spAutoFit/>
          </a:bodyPr>
          <a:lstStyle/>
          <a:p>
            <a:r>
              <a:rPr lang="sk-SK" b="1"/>
              <a:t>GET </a:t>
            </a:r>
            <a:r>
              <a:rPr lang="en-US" b="1"/>
              <a:t>/cesta/subor</a:t>
            </a:r>
            <a:endParaRPr lang="sk-SK" b="1"/>
          </a:p>
        </p:txBody>
      </p:sp>
      <p:cxnSp>
        <p:nvCxnSpPr>
          <p:cNvPr id="31" name="Rovná spojovacia šípka 30"/>
          <p:cNvCxnSpPr/>
          <p:nvPr/>
        </p:nvCxnSpPr>
        <p:spPr>
          <a:xfrm rot="10800000">
            <a:off x="4238625" y="3286125"/>
            <a:ext cx="2571750" cy="714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additive="base">
                                        <p:cTn id="7" dur="500" fill="hold"/>
                                        <p:tgtEl>
                                          <p:spTgt spid="56322"/>
                                        </p:tgtEl>
                                        <p:attrNameLst>
                                          <p:attrName>ppt_x</p:attrName>
                                        </p:attrNameLst>
                                      </p:cBhvr>
                                      <p:tavLst>
                                        <p:tav tm="0">
                                          <p:val>
                                            <p:strVal val="#ppt_x"/>
                                          </p:val>
                                        </p:tav>
                                        <p:tav tm="100000">
                                          <p:val>
                                            <p:strVal val="#ppt_x"/>
                                          </p:val>
                                        </p:tav>
                                      </p:tavLst>
                                    </p:anim>
                                    <p:anim calcmode="lin" valueType="num">
                                      <p:cBhvr additive="base">
                                        <p:cTn id="8" dur="500" fill="hold"/>
                                        <p:tgtEl>
                                          <p:spTgt spid="5632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6323"/>
                                        </p:tgtEl>
                                        <p:attrNameLst>
                                          <p:attrName>style.visibility</p:attrName>
                                        </p:attrNameLst>
                                      </p:cBhvr>
                                      <p:to>
                                        <p:strVal val="visible"/>
                                      </p:to>
                                    </p:set>
                                    <p:anim calcmode="lin" valueType="num">
                                      <p:cBhvr additive="base">
                                        <p:cTn id="39" dur="500" fill="hold"/>
                                        <p:tgtEl>
                                          <p:spTgt spid="56323"/>
                                        </p:tgtEl>
                                        <p:attrNameLst>
                                          <p:attrName>ppt_x</p:attrName>
                                        </p:attrNameLst>
                                      </p:cBhvr>
                                      <p:tavLst>
                                        <p:tav tm="0">
                                          <p:val>
                                            <p:strVal val="#ppt_x"/>
                                          </p:val>
                                        </p:tav>
                                        <p:tav tm="100000">
                                          <p:val>
                                            <p:strVal val="#ppt_x"/>
                                          </p:val>
                                        </p:tav>
                                      </p:tavLst>
                                    </p:anim>
                                    <p:anim calcmode="lin" valueType="num">
                                      <p:cBhvr additive="base">
                                        <p:cTn id="40" dur="500" fill="hold"/>
                                        <p:tgtEl>
                                          <p:spTgt spid="5632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ppt_x"/>
                                          </p:val>
                                        </p:tav>
                                        <p:tav tm="100000">
                                          <p:val>
                                            <p:strVal val="#ppt_x"/>
                                          </p:val>
                                        </p:tav>
                                      </p:tavLst>
                                    </p:anim>
                                    <p:anim calcmode="lin" valueType="num">
                                      <p:cBhvr additive="base">
                                        <p:cTn id="54" dur="500" fill="hold"/>
                                        <p:tgtEl>
                                          <p:spTgt spid="2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fill="hold"/>
                                        <p:tgtEl>
                                          <p:spTgt spid="23"/>
                                        </p:tgtEl>
                                        <p:attrNameLst>
                                          <p:attrName>ppt_x</p:attrName>
                                        </p:attrNameLst>
                                      </p:cBhvr>
                                      <p:tavLst>
                                        <p:tav tm="0">
                                          <p:val>
                                            <p:strVal val="#ppt_x"/>
                                          </p:val>
                                        </p:tav>
                                        <p:tav tm="100000">
                                          <p:val>
                                            <p:strVal val="#ppt_x"/>
                                          </p:val>
                                        </p:tav>
                                      </p:tavLst>
                                    </p:anim>
                                    <p:anim calcmode="lin" valueType="num">
                                      <p:cBhvr additive="base">
                                        <p:cTn id="58" dur="500" fill="hold"/>
                                        <p:tgtEl>
                                          <p:spTgt spid="23"/>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fill="hold"/>
                                        <p:tgtEl>
                                          <p:spTgt spid="25"/>
                                        </p:tgtEl>
                                        <p:attrNameLst>
                                          <p:attrName>ppt_x</p:attrName>
                                        </p:attrNameLst>
                                      </p:cBhvr>
                                      <p:tavLst>
                                        <p:tav tm="0">
                                          <p:val>
                                            <p:strVal val="#ppt_x"/>
                                          </p:val>
                                        </p:tav>
                                        <p:tav tm="100000">
                                          <p:val>
                                            <p:strVal val="#ppt_x"/>
                                          </p:val>
                                        </p:tav>
                                      </p:tavLst>
                                    </p:anim>
                                    <p:anim calcmode="lin" valueType="num">
                                      <p:cBhvr additive="base">
                                        <p:cTn id="62" dur="500" fill="hold"/>
                                        <p:tgtEl>
                                          <p:spTgt spid="2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500" fill="hold"/>
                                        <p:tgtEl>
                                          <p:spTgt spid="24"/>
                                        </p:tgtEl>
                                        <p:attrNameLst>
                                          <p:attrName>ppt_x</p:attrName>
                                        </p:attrNameLst>
                                      </p:cBhvr>
                                      <p:tavLst>
                                        <p:tav tm="0">
                                          <p:val>
                                            <p:strVal val="#ppt_x"/>
                                          </p:val>
                                        </p:tav>
                                        <p:tav tm="100000">
                                          <p:val>
                                            <p:strVal val="#ppt_x"/>
                                          </p:val>
                                        </p:tav>
                                      </p:tavLst>
                                    </p:anim>
                                    <p:anim calcmode="lin" valueType="num">
                                      <p:cBhvr additive="base">
                                        <p:cTn id="66" dur="500" fill="hold"/>
                                        <p:tgtEl>
                                          <p:spTgt spid="24"/>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fill="hold"/>
                                        <p:tgtEl>
                                          <p:spTgt spid="22"/>
                                        </p:tgtEl>
                                        <p:attrNameLst>
                                          <p:attrName>ppt_x</p:attrName>
                                        </p:attrNameLst>
                                      </p:cBhvr>
                                      <p:tavLst>
                                        <p:tav tm="0">
                                          <p:val>
                                            <p:strVal val="#ppt_x"/>
                                          </p:val>
                                        </p:tav>
                                        <p:tav tm="100000">
                                          <p:val>
                                            <p:strVal val="#ppt_x"/>
                                          </p:val>
                                        </p:tav>
                                      </p:tavLst>
                                    </p:anim>
                                    <p:anim calcmode="lin" valueType="num">
                                      <p:cBhvr additive="base">
                                        <p:cTn id="70" dur="500" fill="hold"/>
                                        <p:tgtEl>
                                          <p:spTgt spid="22"/>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fill="hold"/>
                                        <p:tgtEl>
                                          <p:spTgt spid="20"/>
                                        </p:tgtEl>
                                        <p:attrNameLst>
                                          <p:attrName>ppt_x</p:attrName>
                                        </p:attrNameLst>
                                      </p:cBhvr>
                                      <p:tavLst>
                                        <p:tav tm="0">
                                          <p:val>
                                            <p:strVal val="#ppt_x"/>
                                          </p:val>
                                        </p:tav>
                                        <p:tav tm="100000">
                                          <p:val>
                                            <p:strVal val="#ppt_x"/>
                                          </p:val>
                                        </p:tav>
                                      </p:tavLst>
                                    </p:anim>
                                    <p:anim calcmode="lin" valueType="num">
                                      <p:cBhvr additive="base">
                                        <p:cTn id="7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additive="base">
                                        <p:cTn id="79" dur="500" fill="hold"/>
                                        <p:tgtEl>
                                          <p:spTgt spid="30"/>
                                        </p:tgtEl>
                                        <p:attrNameLst>
                                          <p:attrName>ppt_x</p:attrName>
                                        </p:attrNameLst>
                                      </p:cBhvr>
                                      <p:tavLst>
                                        <p:tav tm="0">
                                          <p:val>
                                            <p:strVal val="#ppt_x"/>
                                          </p:val>
                                        </p:tav>
                                        <p:tav tm="100000">
                                          <p:val>
                                            <p:strVal val="#ppt_x"/>
                                          </p:val>
                                        </p:tav>
                                      </p:tavLst>
                                    </p:anim>
                                    <p:anim calcmode="lin" valueType="num">
                                      <p:cBhvr additive="base">
                                        <p:cTn id="80" dur="500" fill="hold"/>
                                        <p:tgtEl>
                                          <p:spTgt spid="30"/>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500" fill="hold"/>
                                        <p:tgtEl>
                                          <p:spTgt spid="28"/>
                                        </p:tgtEl>
                                        <p:attrNameLst>
                                          <p:attrName>ppt_x</p:attrName>
                                        </p:attrNameLst>
                                      </p:cBhvr>
                                      <p:tavLst>
                                        <p:tav tm="0">
                                          <p:val>
                                            <p:strVal val="#ppt_x"/>
                                          </p:val>
                                        </p:tav>
                                        <p:tav tm="100000">
                                          <p:val>
                                            <p:strVal val="#ppt_x"/>
                                          </p:val>
                                        </p:tav>
                                      </p:tavLst>
                                    </p:anim>
                                    <p:anim calcmode="lin" valueType="num">
                                      <p:cBhvr additive="base">
                                        <p:cTn id="8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27"/>
                                        </p:tgtEl>
                                        <p:attrNameLst>
                                          <p:attrName>style.visibility</p:attrName>
                                        </p:attrNameLst>
                                      </p:cBhvr>
                                      <p:to>
                                        <p:strVal val="visible"/>
                                      </p:to>
                                    </p:set>
                                    <p:anim calcmode="lin" valueType="num">
                                      <p:cBhvr additive="base">
                                        <p:cTn id="89" dur="500" fill="hold"/>
                                        <p:tgtEl>
                                          <p:spTgt spid="27"/>
                                        </p:tgtEl>
                                        <p:attrNameLst>
                                          <p:attrName>ppt_x</p:attrName>
                                        </p:attrNameLst>
                                      </p:cBhvr>
                                      <p:tavLst>
                                        <p:tav tm="0">
                                          <p:val>
                                            <p:strVal val="#ppt_x"/>
                                          </p:val>
                                        </p:tav>
                                        <p:tav tm="100000">
                                          <p:val>
                                            <p:strVal val="#ppt_x"/>
                                          </p:val>
                                        </p:tav>
                                      </p:tavLst>
                                    </p:anim>
                                    <p:anim calcmode="lin" valueType="num">
                                      <p:cBhvr additive="base">
                                        <p:cTn id="90" dur="500" fill="hold"/>
                                        <p:tgtEl>
                                          <p:spTgt spid="27"/>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0"/>
                                  </p:stCondLst>
                                  <p:childTnLst>
                                    <p:set>
                                      <p:cBhvr>
                                        <p:cTn id="92" dur="1" fill="hold">
                                          <p:stCondLst>
                                            <p:cond delay="0"/>
                                          </p:stCondLst>
                                        </p:cTn>
                                        <p:tgtEl>
                                          <p:spTgt spid="56324"/>
                                        </p:tgtEl>
                                        <p:attrNameLst>
                                          <p:attrName>style.visibility</p:attrName>
                                        </p:attrNameLst>
                                      </p:cBhvr>
                                      <p:to>
                                        <p:strVal val="visible"/>
                                      </p:to>
                                    </p:set>
                                    <p:anim calcmode="lin" valueType="num">
                                      <p:cBhvr additive="base">
                                        <p:cTn id="93" dur="500" fill="hold"/>
                                        <p:tgtEl>
                                          <p:spTgt spid="56324"/>
                                        </p:tgtEl>
                                        <p:attrNameLst>
                                          <p:attrName>ppt_x</p:attrName>
                                        </p:attrNameLst>
                                      </p:cBhvr>
                                      <p:tavLst>
                                        <p:tav tm="0">
                                          <p:val>
                                            <p:strVal val="#ppt_x"/>
                                          </p:val>
                                        </p:tav>
                                        <p:tav tm="100000">
                                          <p:val>
                                            <p:strVal val="#ppt_x"/>
                                          </p:val>
                                        </p:tav>
                                      </p:tavLst>
                                    </p:anim>
                                    <p:anim calcmode="lin" valueType="num">
                                      <p:cBhvr additive="base">
                                        <p:cTn id="94" dur="500" fill="hold"/>
                                        <p:tgtEl>
                                          <p:spTgt spid="56324"/>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nodeType="clickEffect">
                                  <p:stCondLst>
                                    <p:cond delay="0"/>
                                  </p:stCondLst>
                                  <p:childTnLst>
                                    <p:set>
                                      <p:cBhvr>
                                        <p:cTn id="98" dur="1" fill="hold">
                                          <p:stCondLst>
                                            <p:cond delay="0"/>
                                          </p:stCondLst>
                                        </p:cTn>
                                        <p:tgtEl>
                                          <p:spTgt spid="31"/>
                                        </p:tgtEl>
                                        <p:attrNameLst>
                                          <p:attrName>style.visibility</p:attrName>
                                        </p:attrNameLst>
                                      </p:cBhvr>
                                      <p:to>
                                        <p:strVal val="visible"/>
                                      </p:to>
                                    </p:set>
                                    <p:anim calcmode="lin" valueType="num">
                                      <p:cBhvr additive="base">
                                        <p:cTn id="99" dur="500" fill="hold"/>
                                        <p:tgtEl>
                                          <p:spTgt spid="31"/>
                                        </p:tgtEl>
                                        <p:attrNameLst>
                                          <p:attrName>ppt_x</p:attrName>
                                        </p:attrNameLst>
                                      </p:cBhvr>
                                      <p:tavLst>
                                        <p:tav tm="0">
                                          <p:val>
                                            <p:strVal val="#ppt_x"/>
                                          </p:val>
                                        </p:tav>
                                        <p:tav tm="100000">
                                          <p:val>
                                            <p:strVal val="#ppt_x"/>
                                          </p:val>
                                        </p:tav>
                                      </p:tavLst>
                                    </p:anim>
                                    <p:anim calcmode="lin" valueType="num">
                                      <p:cBhvr additive="base">
                                        <p:cTn id="10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6323" grpId="0" animBg="1"/>
      <p:bldP spid="7" grpId="0"/>
      <p:bldP spid="16" grpId="0"/>
      <p:bldP spid="17" grpId="0"/>
      <p:bldP spid="18" grpId="0" animBg="1"/>
      <p:bldP spid="19" grpId="0"/>
      <p:bldP spid="20" grpId="0" animBg="1"/>
      <p:bldP spid="21" grpId="0"/>
      <p:bldP spid="22" grpId="0" animBg="1"/>
      <p:bldP spid="23" grpId="0"/>
      <p:bldP spid="24" grpId="0" animBg="1"/>
      <p:bldP spid="25" grpId="0"/>
      <p:bldP spid="27" grpId="0" animBg="1"/>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2CAA6-8587-EC4B-A168-A0A65133351B}"/>
              </a:ext>
            </a:extLst>
          </p:cNvPr>
          <p:cNvSpPr>
            <a:spLocks noGrp="1"/>
          </p:cNvSpPr>
          <p:nvPr>
            <p:ph type="title"/>
          </p:nvPr>
        </p:nvSpPr>
        <p:spPr/>
        <p:txBody>
          <a:bodyPr/>
          <a:lstStyle/>
          <a:p>
            <a:r>
              <a:rPr lang="en-US" dirty="0"/>
              <a:t>The Web</a:t>
            </a:r>
          </a:p>
        </p:txBody>
      </p:sp>
      <p:pic>
        <p:nvPicPr>
          <p:cNvPr id="4" name="Picture 3">
            <a:extLst>
              <a:ext uri="{FF2B5EF4-FFF2-40B4-BE49-F238E27FC236}">
                <a16:creationId xmlns:a16="http://schemas.microsoft.com/office/drawing/2014/main" id="{2A7F1DCB-1750-B949-97E5-F7191E04B0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51585" y="1916832"/>
            <a:ext cx="2980067" cy="4012532"/>
          </a:xfrm>
          <a:prstGeom prst="rect">
            <a:avLst/>
          </a:prstGeom>
        </p:spPr>
      </p:pic>
      <p:sp>
        <p:nvSpPr>
          <p:cNvPr id="5" name="TextBox 4">
            <a:extLst>
              <a:ext uri="{FF2B5EF4-FFF2-40B4-BE49-F238E27FC236}">
                <a16:creationId xmlns:a16="http://schemas.microsoft.com/office/drawing/2014/main" id="{A7E0261B-FB3F-B04D-AF70-79A805C39EC4}"/>
              </a:ext>
            </a:extLst>
          </p:cNvPr>
          <p:cNvSpPr txBox="1"/>
          <p:nvPr/>
        </p:nvSpPr>
        <p:spPr>
          <a:xfrm>
            <a:off x="6278233" y="1484784"/>
            <a:ext cx="4096566" cy="4616648"/>
          </a:xfrm>
          <a:prstGeom prst="rect">
            <a:avLst/>
          </a:prstGeom>
          <a:noFill/>
        </p:spPr>
        <p:txBody>
          <a:bodyPr wrap="square" rtlCol="0">
            <a:spAutoFit/>
          </a:bodyPr>
          <a:lstStyle/>
          <a:p>
            <a:r>
              <a:rPr lang="en-US" sz="2100" b="1" dirty="0">
                <a:latin typeface="Helvetica" charset="0"/>
                <a:ea typeface="Helvetica" charset="0"/>
                <a:cs typeface="Helvetica" charset="0"/>
              </a:rPr>
              <a:t>Tim Berners-Lee</a:t>
            </a:r>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spôsob</a:t>
            </a:r>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správy</a:t>
            </a:r>
            <a:r>
              <a:rPr lang="en-US" sz="2100" dirty="0">
                <a:latin typeface="Helvetica" charset="0"/>
                <a:ea typeface="Helvetica" charset="0"/>
                <a:cs typeface="Helvetica" charset="0"/>
              </a:rPr>
              <a:t> a </a:t>
            </a:r>
            <a:r>
              <a:rPr lang="en-US" sz="2100" dirty="0" err="1">
                <a:latin typeface="Helvetica" charset="0"/>
                <a:ea typeface="Helvetica" charset="0"/>
                <a:cs typeface="Helvetica" charset="0"/>
              </a:rPr>
              <a:t>prístupu</a:t>
            </a:r>
            <a:r>
              <a:rPr lang="en-US" sz="2100" dirty="0">
                <a:latin typeface="Helvetica" charset="0"/>
                <a:ea typeface="Helvetica" charset="0"/>
                <a:cs typeface="Helvetica" charset="0"/>
              </a:rPr>
              <a:t> k </a:t>
            </a:r>
            <a:r>
              <a:rPr lang="en-US" sz="2100" dirty="0" err="1">
                <a:latin typeface="Helvetica" charset="0"/>
                <a:ea typeface="Helvetica" charset="0"/>
                <a:cs typeface="Helvetica" charset="0"/>
              </a:rPr>
              <a:t>dokumentom</a:t>
            </a:r>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vo</a:t>
            </a:r>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výskumnom</a:t>
            </a:r>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laboratóriu</a:t>
            </a:r>
            <a:r>
              <a:rPr lang="en-US" sz="2100" dirty="0">
                <a:latin typeface="Helvetica" charset="0"/>
                <a:ea typeface="Helvetica" charset="0"/>
                <a:cs typeface="Helvetica" charset="0"/>
              </a:rPr>
              <a:t> CERN</a:t>
            </a:r>
            <a:endParaRPr lang="sk-SK" sz="2100" dirty="0">
              <a:latin typeface="Helvetica" charset="0"/>
              <a:ea typeface="Helvetica" charset="0"/>
              <a:cs typeface="Helvetica" charset="0"/>
            </a:endParaRPr>
          </a:p>
          <a:p>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Informácie</a:t>
            </a:r>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obsahujúce</a:t>
            </a:r>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odkazy</a:t>
            </a:r>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na</a:t>
            </a:r>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iné</a:t>
            </a:r>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informácie</a:t>
            </a:r>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prístupné</a:t>
            </a:r>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na</a:t>
            </a:r>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diaľku</a:t>
            </a:r>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prostredníctvom</a:t>
            </a:r>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štandardizovaného</a:t>
            </a:r>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mechanizmu</a:t>
            </a:r>
            <a:r>
              <a:rPr lang="en-US" sz="2100" dirty="0">
                <a:latin typeface="Helvetica" charset="0"/>
                <a:ea typeface="Helvetica" charset="0"/>
                <a:cs typeface="Helvetica" charset="0"/>
              </a:rPr>
              <a:t>.
</a:t>
            </a:r>
            <a:endParaRPr lang="sk-SK" sz="2100" dirty="0">
              <a:latin typeface="Helvetica" charset="0"/>
              <a:ea typeface="Helvetica" charset="0"/>
              <a:cs typeface="Helvetica" charset="0"/>
            </a:endParaRPr>
          </a:p>
          <a:p>
            <a:r>
              <a:rPr lang="en-US" sz="2100" dirty="0" err="1">
                <a:latin typeface="Helvetica" charset="0"/>
                <a:ea typeface="Helvetica" charset="0"/>
                <a:cs typeface="Helvetica" charset="0"/>
              </a:rPr>
              <a:t>Jeho</a:t>
            </a:r>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šéf</a:t>
            </a:r>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údajne</a:t>
            </a:r>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napísal</a:t>
            </a:r>
            <a:r>
              <a:rPr lang="en-US" sz="2100" dirty="0">
                <a:latin typeface="Helvetica" charset="0"/>
                <a:ea typeface="Helvetica" charset="0"/>
                <a:cs typeface="Helvetica" charset="0"/>
              </a:rPr>
              <a:t> o </a:t>
            </a:r>
            <a:r>
              <a:rPr lang="en-US" sz="2100" dirty="0" err="1">
                <a:latin typeface="Helvetica" charset="0"/>
                <a:ea typeface="Helvetica" charset="0"/>
                <a:cs typeface="Helvetica" charset="0"/>
              </a:rPr>
              <a:t>jeho</a:t>
            </a:r>
            <a:r>
              <a:rPr lang="en-US" sz="2100" dirty="0">
                <a:latin typeface="Helvetica" charset="0"/>
                <a:ea typeface="Helvetica" charset="0"/>
                <a:cs typeface="Helvetica" charset="0"/>
              </a:rPr>
              <a:t> </a:t>
            </a:r>
            <a:r>
              <a:rPr lang="en-US" sz="2100" dirty="0" err="1">
                <a:latin typeface="Helvetica" charset="0"/>
                <a:ea typeface="Helvetica" charset="0"/>
                <a:cs typeface="Helvetica" charset="0"/>
              </a:rPr>
              <a:t>návrhu</a:t>
            </a:r>
            <a:r>
              <a:rPr lang="en-US" sz="2100" dirty="0">
                <a:latin typeface="Helvetica" charset="0"/>
                <a:ea typeface="Helvetica" charset="0"/>
                <a:cs typeface="Helvetica" charset="0"/>
              </a:rPr>
              <a:t>:
“</a:t>
            </a:r>
            <a:r>
              <a:rPr lang="en-US" sz="2100" b="1" dirty="0">
                <a:latin typeface="Helvetica" charset="0"/>
                <a:ea typeface="Helvetica" charset="0"/>
                <a:cs typeface="Helvetica" charset="0"/>
              </a:rPr>
              <a:t>vague, but exciting</a:t>
            </a:r>
            <a:r>
              <a:rPr lang="en-US" sz="2100" dirty="0">
                <a:latin typeface="Helvetica" charset="0"/>
                <a:ea typeface="Helvetica" charset="0"/>
                <a:cs typeface="Helvetica" charset="0"/>
              </a:rPr>
              <a:t>”</a:t>
            </a:r>
            <a:r>
              <a:rPr lang="sk-SK" sz="2100" dirty="0">
                <a:latin typeface="Helvetica" charset="0"/>
                <a:ea typeface="Helvetica" charset="0"/>
                <a:cs typeface="Helvetica" charset="0"/>
              </a:rPr>
              <a:t> </a:t>
            </a:r>
            <a:r>
              <a:rPr lang="en-US" sz="2100" dirty="0">
                <a:latin typeface="Helvetica" charset="0"/>
                <a:ea typeface="Helvetica" charset="0"/>
                <a:cs typeface="Helvetica" charset="0"/>
              </a:rPr>
              <a:t>("</a:t>
            </a:r>
            <a:r>
              <a:rPr lang="en-US" sz="2100" dirty="0" err="1">
                <a:latin typeface="Helvetica" charset="0"/>
                <a:ea typeface="Helvetica" charset="0"/>
                <a:cs typeface="Helvetica" charset="0"/>
              </a:rPr>
              <a:t>nejasné</a:t>
            </a:r>
            <a:r>
              <a:rPr lang="en-US" sz="2100" dirty="0">
                <a:latin typeface="Helvetica" charset="0"/>
                <a:ea typeface="Helvetica" charset="0"/>
                <a:cs typeface="Helvetica" charset="0"/>
              </a:rPr>
              <a:t>, ale </a:t>
            </a:r>
            <a:r>
              <a:rPr lang="en-US" sz="2100" dirty="0" err="1">
                <a:latin typeface="Helvetica" charset="0"/>
                <a:ea typeface="Helvetica" charset="0"/>
                <a:cs typeface="Helvetica" charset="0"/>
              </a:rPr>
              <a:t>vzrušujúce</a:t>
            </a:r>
            <a:r>
              <a:rPr lang="en-US" sz="2100" dirty="0">
                <a:latin typeface="Helvetica" charset="0"/>
                <a:ea typeface="Helvetica" charset="0"/>
                <a:cs typeface="Helvetica" charset="0"/>
              </a:rPr>
              <a:t>“)</a:t>
            </a:r>
          </a:p>
        </p:txBody>
      </p:sp>
    </p:spTree>
    <p:extLst>
      <p:ext uri="{BB962C8B-B14F-4D97-AF65-F5344CB8AC3E}">
        <p14:creationId xmlns:p14="http://schemas.microsoft.com/office/powerpoint/2010/main" val="34143192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1C3A7CB3-4D02-4148-9D9F-1911F91E2D10}"/>
              </a:ext>
            </a:extLst>
          </p:cNvPr>
          <p:cNvSpPr>
            <a:spLocks noGrp="1"/>
          </p:cNvSpPr>
          <p:nvPr>
            <p:ph type="title"/>
          </p:nvPr>
        </p:nvSpPr>
        <p:spPr/>
        <p:txBody>
          <a:bodyPr/>
          <a:lstStyle/>
          <a:p>
            <a:r>
              <a:rPr lang="en-US" altLang="en-US" dirty="0"/>
              <a:t>Client server connection</a:t>
            </a:r>
          </a:p>
        </p:txBody>
      </p:sp>
      <p:graphicFrame>
        <p:nvGraphicFramePr>
          <p:cNvPr id="16" name="Content Placeholder 15">
            <a:extLst>
              <a:ext uri="{FF2B5EF4-FFF2-40B4-BE49-F238E27FC236}">
                <a16:creationId xmlns:a16="http://schemas.microsoft.com/office/drawing/2014/main" id="{23AF20A3-0353-3A4B-BB87-73F2924CDDF0}"/>
              </a:ext>
            </a:extLst>
          </p:cNvPr>
          <p:cNvGraphicFramePr>
            <a:graphicFrameLocks noGrp="1"/>
          </p:cNvGraphicFramePr>
          <p:nvPr>
            <p:ph idx="1"/>
          </p:nvPr>
        </p:nvGraphicFramePr>
        <p:xfrm>
          <a:off x="5242321" y="2110978"/>
          <a:ext cx="2739628" cy="1043712"/>
        </p:xfrm>
        <a:graphic>
          <a:graphicData uri="http://schemas.openxmlformats.org/drawingml/2006/table">
            <a:tbl>
              <a:tblPr firstRow="1" bandRow="1">
                <a:tableStyleId>{5C22544A-7EE6-4342-B048-85BDC9FD1C3A}</a:tableStyleId>
              </a:tblPr>
              <a:tblGrid>
                <a:gridCol w="1369814">
                  <a:extLst>
                    <a:ext uri="{9D8B030D-6E8A-4147-A177-3AD203B41FA5}">
                      <a16:colId xmlns:a16="http://schemas.microsoft.com/office/drawing/2014/main" val="20000"/>
                    </a:ext>
                  </a:extLst>
                </a:gridCol>
                <a:gridCol w="1369814">
                  <a:extLst>
                    <a:ext uri="{9D8B030D-6E8A-4147-A177-3AD203B41FA5}">
                      <a16:colId xmlns:a16="http://schemas.microsoft.com/office/drawing/2014/main" val="20001"/>
                    </a:ext>
                  </a:extLst>
                </a:gridCol>
              </a:tblGrid>
              <a:tr h="274244">
                <a:tc>
                  <a:txBody>
                    <a:bodyPr/>
                    <a:lstStyle/>
                    <a:p>
                      <a:r>
                        <a:rPr lang="en-US" sz="1400" dirty="0"/>
                        <a:t>Hostname</a:t>
                      </a:r>
                    </a:p>
                  </a:txBody>
                  <a:tcPr marL="68580" marR="68580" marT="34252" marB="34252"/>
                </a:tc>
                <a:tc>
                  <a:txBody>
                    <a:bodyPr/>
                    <a:lstStyle/>
                    <a:p>
                      <a:r>
                        <a:rPr lang="en-US" sz="1400" dirty="0"/>
                        <a:t>IP address</a:t>
                      </a:r>
                    </a:p>
                  </a:txBody>
                  <a:tcPr marL="68580" marR="68580" marT="34252" marB="34252"/>
                </a:tc>
                <a:extLst>
                  <a:ext uri="{0D108BD9-81ED-4DB2-BD59-A6C34878D82A}">
                    <a16:rowId xmlns:a16="http://schemas.microsoft.com/office/drawing/2014/main" val="10000"/>
                  </a:ext>
                </a:extLst>
              </a:tr>
              <a:tr h="479984">
                <a:tc>
                  <a:txBody>
                    <a:bodyPr/>
                    <a:lstStyle/>
                    <a:p>
                      <a:r>
                        <a:rPr lang="en-US" sz="1400" dirty="0" err="1"/>
                        <a:t>Cs.Rutgers.edu</a:t>
                      </a:r>
                      <a:endParaRPr lang="en-US" sz="1400" dirty="0"/>
                    </a:p>
                  </a:txBody>
                  <a:tcPr marL="68580" marR="68580" marT="34252" marB="34252"/>
                </a:tc>
                <a:tc>
                  <a:txBody>
                    <a:bodyPr/>
                    <a:lstStyle/>
                    <a:p>
                      <a:r>
                        <a:rPr lang="en-US" sz="1400" dirty="0"/>
                        <a:t>10.0.1.2</a:t>
                      </a:r>
                    </a:p>
                  </a:txBody>
                  <a:tcPr marL="68580" marR="68580" marT="34252" marB="34252"/>
                </a:tc>
                <a:extLst>
                  <a:ext uri="{0D108BD9-81ED-4DB2-BD59-A6C34878D82A}">
                    <a16:rowId xmlns:a16="http://schemas.microsoft.com/office/drawing/2014/main" val="10001"/>
                  </a:ext>
                </a:extLst>
              </a:tr>
              <a:tr h="274244">
                <a:tc>
                  <a:txBody>
                    <a:bodyPr/>
                    <a:lstStyle/>
                    <a:p>
                      <a:endParaRPr lang="en-US" sz="1400"/>
                    </a:p>
                  </a:txBody>
                  <a:tcPr marL="68580" marR="68580" marT="34252" marB="34252"/>
                </a:tc>
                <a:tc>
                  <a:txBody>
                    <a:bodyPr/>
                    <a:lstStyle/>
                    <a:p>
                      <a:endParaRPr lang="en-US" sz="1400" dirty="0"/>
                    </a:p>
                  </a:txBody>
                  <a:tcPr marL="68580" marR="68580" marT="34252" marB="34252"/>
                </a:tc>
                <a:extLst>
                  <a:ext uri="{0D108BD9-81ED-4DB2-BD59-A6C34878D82A}">
                    <a16:rowId xmlns:a16="http://schemas.microsoft.com/office/drawing/2014/main" val="10002"/>
                  </a:ext>
                </a:extLst>
              </a:tr>
            </a:tbl>
          </a:graphicData>
        </a:graphic>
      </p:graphicFrame>
      <p:sp>
        <p:nvSpPr>
          <p:cNvPr id="32785" name="Slide Number Placeholder 3">
            <a:extLst>
              <a:ext uri="{FF2B5EF4-FFF2-40B4-BE49-F238E27FC236}">
                <a16:creationId xmlns:a16="http://schemas.microsoft.com/office/drawing/2014/main" id="{D0F39F92-8786-B040-A735-E6F0AF88C2A7}"/>
              </a:ext>
            </a:extLst>
          </p:cNvPr>
          <p:cNvSpPr>
            <a:spLocks noGrp="1"/>
          </p:cNvSpPr>
          <p:nvPr>
            <p:ph type="sldNum" sz="quarter" idx="12"/>
          </p:nvPr>
        </p:nvSpPr>
        <p:spPr>
          <a:xfrm>
            <a:off x="10134600" y="6356351"/>
            <a:ext cx="2743200" cy="3651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FontTx/>
              <a:buNone/>
            </a:pPr>
            <a:fld id="{C5AB7A7F-ECAC-A944-82A9-768B682C8238}" type="slidenum">
              <a:rPr lang="en-US" smtClean="0"/>
              <a:pPr>
                <a:buFontTx/>
                <a:buNone/>
              </a:pPr>
              <a:t>20</a:t>
            </a:fld>
            <a:endParaRPr lang="en-US" altLang="en-US" sz="1050">
              <a:latin typeface="Times New Roman" panose="02020603050405020304" pitchFamily="18" charset="0"/>
            </a:endParaRPr>
          </a:p>
        </p:txBody>
      </p:sp>
      <p:graphicFrame>
        <p:nvGraphicFramePr>
          <p:cNvPr id="32786" name="Object 1024">
            <a:extLst>
              <a:ext uri="{FF2B5EF4-FFF2-40B4-BE49-F238E27FC236}">
                <a16:creationId xmlns:a16="http://schemas.microsoft.com/office/drawing/2014/main" id="{1AE67006-AA87-734C-87F0-57136B711456}"/>
              </a:ext>
            </a:extLst>
          </p:cNvPr>
          <p:cNvGraphicFramePr>
            <a:graphicFrameLocks noChangeAspect="1"/>
          </p:cNvGraphicFramePr>
          <p:nvPr/>
        </p:nvGraphicFramePr>
        <p:xfrm>
          <a:off x="3488533" y="3365898"/>
          <a:ext cx="564356" cy="447675"/>
        </p:xfrm>
        <a:graphic>
          <a:graphicData uri="http://schemas.openxmlformats.org/presentationml/2006/ole">
            <mc:AlternateContent xmlns:mc="http://schemas.openxmlformats.org/markup-compatibility/2006">
              <mc:Choice xmlns:v="urn:schemas-microsoft-com:vml" Requires="v">
                <p:oleObj name="Clip" r:id="rId2" imgW="17462500" imgH="14478000" progId="MS_ClipArt_Gallery.2">
                  <p:embed/>
                </p:oleObj>
              </mc:Choice>
              <mc:Fallback>
                <p:oleObj name="Clip" r:id="rId2" imgW="17462500" imgH="14478000" progId="MS_ClipArt_Gallery.2">
                  <p:embed/>
                  <p:pic>
                    <p:nvPicPr>
                      <p:cNvPr id="32786" name="Object 1024">
                        <a:extLst>
                          <a:ext uri="{FF2B5EF4-FFF2-40B4-BE49-F238E27FC236}">
                            <a16:creationId xmlns:a16="http://schemas.microsoft.com/office/drawing/2014/main" id="{1AE67006-AA87-734C-87F0-57136B7114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8533" y="3365898"/>
                        <a:ext cx="564356" cy="447675"/>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2787" name="Group 10">
            <a:extLst>
              <a:ext uri="{FF2B5EF4-FFF2-40B4-BE49-F238E27FC236}">
                <a16:creationId xmlns:a16="http://schemas.microsoft.com/office/drawing/2014/main" id="{E5A05822-91CC-E047-A45D-1319025C49F3}"/>
              </a:ext>
            </a:extLst>
          </p:cNvPr>
          <p:cNvGrpSpPr>
            <a:grpSpLocks/>
          </p:cNvGrpSpPr>
          <p:nvPr/>
        </p:nvGrpSpPr>
        <p:grpSpPr bwMode="auto">
          <a:xfrm>
            <a:off x="8116493" y="3451622"/>
            <a:ext cx="378619" cy="803672"/>
            <a:chOff x="4180" y="783"/>
            <a:chExt cx="150" cy="307"/>
          </a:xfrm>
        </p:grpSpPr>
        <p:sp>
          <p:nvSpPr>
            <p:cNvPr id="32800" name="AutoShape 11">
              <a:extLst>
                <a:ext uri="{FF2B5EF4-FFF2-40B4-BE49-F238E27FC236}">
                  <a16:creationId xmlns:a16="http://schemas.microsoft.com/office/drawing/2014/main" id="{C2273A68-04CE-C541-BD89-02C7E15967B4}"/>
                </a:ext>
              </a:extLst>
            </p:cNvPr>
            <p:cNvSpPr>
              <a:spLocks noChangeArrowheads="1"/>
            </p:cNvSpPr>
            <p:nvPr/>
          </p:nvSpPr>
          <p:spPr bwMode="auto">
            <a:xfrm>
              <a:off x="4180" y="1019"/>
              <a:ext cx="150" cy="71"/>
            </a:xfrm>
            <a:prstGeom prst="parallelogram">
              <a:avLst>
                <a:gd name="adj" fmla="val 81387"/>
              </a:avLst>
            </a:prstGeom>
            <a:solidFill>
              <a:srgbClr val="33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endParaRPr lang="en-US" altLang="en-US" sz="1800"/>
            </a:p>
          </p:txBody>
        </p:sp>
        <p:sp>
          <p:nvSpPr>
            <p:cNvPr id="32801" name="Rectangle 12">
              <a:extLst>
                <a:ext uri="{FF2B5EF4-FFF2-40B4-BE49-F238E27FC236}">
                  <a16:creationId xmlns:a16="http://schemas.microsoft.com/office/drawing/2014/main" id="{B6DFC602-3F7C-3340-B743-E39889DEDFA1}"/>
                </a:ext>
              </a:extLst>
            </p:cNvPr>
            <p:cNvSpPr>
              <a:spLocks noChangeArrowheads="1"/>
            </p:cNvSpPr>
            <p:nvPr/>
          </p:nvSpPr>
          <p:spPr bwMode="auto">
            <a:xfrm>
              <a:off x="4256" y="785"/>
              <a:ext cx="69" cy="236"/>
            </a:xfrm>
            <a:prstGeom prst="rect">
              <a:avLst/>
            </a:prstGeom>
            <a:solidFill>
              <a:srgbClr val="33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endParaRPr lang="en-US" altLang="en-US" sz="1800"/>
            </a:p>
          </p:txBody>
        </p:sp>
        <p:sp>
          <p:nvSpPr>
            <p:cNvPr id="32802" name="Rectangle 13">
              <a:extLst>
                <a:ext uri="{FF2B5EF4-FFF2-40B4-BE49-F238E27FC236}">
                  <a16:creationId xmlns:a16="http://schemas.microsoft.com/office/drawing/2014/main" id="{00342262-2D01-4748-97EC-8466A35EAB2B}"/>
                </a:ext>
              </a:extLst>
            </p:cNvPr>
            <p:cNvSpPr>
              <a:spLocks noChangeArrowheads="1"/>
            </p:cNvSpPr>
            <p:nvPr/>
          </p:nvSpPr>
          <p:spPr bwMode="auto">
            <a:xfrm>
              <a:off x="4181" y="852"/>
              <a:ext cx="95" cy="236"/>
            </a:xfrm>
            <a:prstGeom prst="rect">
              <a:avLst/>
            </a:prstGeom>
            <a:solidFill>
              <a:srgbClr val="33CCCC"/>
            </a:solidFill>
            <a:ln w="9525">
              <a:solidFill>
                <a:schemeClr val="tx1"/>
              </a:solidFill>
              <a:miter lim="800000"/>
              <a:headEnd/>
              <a:tailEnd/>
            </a:ln>
          </p:spPr>
          <p:txBody>
            <a:bodyPr wrap="none" anchor="ct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endParaRPr lang="en-US" altLang="en-US" sz="1800"/>
            </a:p>
          </p:txBody>
        </p:sp>
        <p:sp>
          <p:nvSpPr>
            <p:cNvPr id="32803" name="AutoShape 14">
              <a:extLst>
                <a:ext uri="{FF2B5EF4-FFF2-40B4-BE49-F238E27FC236}">
                  <a16:creationId xmlns:a16="http://schemas.microsoft.com/office/drawing/2014/main" id="{93A94A23-7972-D34D-B581-7D823A87AAA3}"/>
                </a:ext>
              </a:extLst>
            </p:cNvPr>
            <p:cNvSpPr>
              <a:spLocks noChangeArrowheads="1"/>
            </p:cNvSpPr>
            <p:nvPr/>
          </p:nvSpPr>
          <p:spPr bwMode="auto">
            <a:xfrm>
              <a:off x="4180" y="783"/>
              <a:ext cx="150" cy="71"/>
            </a:xfrm>
            <a:prstGeom prst="parallelogram">
              <a:avLst>
                <a:gd name="adj" fmla="val 81387"/>
              </a:avLst>
            </a:prstGeom>
            <a:solidFill>
              <a:srgbClr val="33CCCC"/>
            </a:solidFill>
            <a:ln w="9525">
              <a:solidFill>
                <a:schemeClr val="tx1"/>
              </a:solidFill>
              <a:miter lim="800000"/>
              <a:headEnd/>
              <a:tailEnd/>
            </a:ln>
          </p:spPr>
          <p:txBody>
            <a:bodyPr wrap="none" anchor="ct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endParaRPr lang="en-US" altLang="en-US" sz="1800"/>
            </a:p>
          </p:txBody>
        </p:sp>
        <p:sp>
          <p:nvSpPr>
            <p:cNvPr id="32804" name="Line 15">
              <a:extLst>
                <a:ext uri="{FF2B5EF4-FFF2-40B4-BE49-F238E27FC236}">
                  <a16:creationId xmlns:a16="http://schemas.microsoft.com/office/drawing/2014/main" id="{65187DE9-C495-734C-92DB-7B3E14EE4627}"/>
                </a:ext>
              </a:extLst>
            </p:cNvPr>
            <p:cNvSpPr>
              <a:spLocks noChangeShapeType="1"/>
            </p:cNvSpPr>
            <p:nvPr/>
          </p:nvSpPr>
          <p:spPr bwMode="auto">
            <a:xfrm>
              <a:off x="4330" y="788"/>
              <a:ext cx="0" cy="23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805" name="Line 16">
              <a:extLst>
                <a:ext uri="{FF2B5EF4-FFF2-40B4-BE49-F238E27FC236}">
                  <a16:creationId xmlns:a16="http://schemas.microsoft.com/office/drawing/2014/main" id="{FAAC6F02-0268-174B-9D40-0C0389BA2C46}"/>
                </a:ext>
              </a:extLst>
            </p:cNvPr>
            <p:cNvSpPr>
              <a:spLocks noChangeShapeType="1"/>
            </p:cNvSpPr>
            <p:nvPr/>
          </p:nvSpPr>
          <p:spPr bwMode="auto">
            <a:xfrm flipH="1">
              <a:off x="4276" y="1019"/>
              <a:ext cx="54" cy="6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806" name="Rectangle 17">
              <a:extLst>
                <a:ext uri="{FF2B5EF4-FFF2-40B4-BE49-F238E27FC236}">
                  <a16:creationId xmlns:a16="http://schemas.microsoft.com/office/drawing/2014/main" id="{79283C59-BB57-254F-B996-95E4E29D7B4A}"/>
                </a:ext>
              </a:extLst>
            </p:cNvPr>
            <p:cNvSpPr>
              <a:spLocks noChangeArrowheads="1"/>
            </p:cNvSpPr>
            <p:nvPr/>
          </p:nvSpPr>
          <p:spPr bwMode="auto">
            <a:xfrm>
              <a:off x="4193" y="883"/>
              <a:ext cx="63" cy="136"/>
            </a:xfrm>
            <a:prstGeom prst="rect">
              <a:avLst/>
            </a:prstGeom>
            <a:solidFill>
              <a:schemeClr val="accent2"/>
            </a:solidFill>
            <a:ln w="9525">
              <a:solidFill>
                <a:schemeClr val="tx1"/>
              </a:solidFill>
              <a:miter lim="800000"/>
              <a:headEnd/>
              <a:tailEnd/>
            </a:ln>
          </p:spPr>
          <p:txBody>
            <a:bodyPr wrap="none" anchor="ct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endParaRPr lang="en-US" altLang="en-US" sz="1800"/>
            </a:p>
          </p:txBody>
        </p:sp>
        <p:sp>
          <p:nvSpPr>
            <p:cNvPr id="32807" name="Rectangle 18">
              <a:extLst>
                <a:ext uri="{FF2B5EF4-FFF2-40B4-BE49-F238E27FC236}">
                  <a16:creationId xmlns:a16="http://schemas.microsoft.com/office/drawing/2014/main" id="{2BD0199C-CBEC-5C4C-8A97-45D0E80C3FD3}"/>
                </a:ext>
              </a:extLst>
            </p:cNvPr>
            <p:cNvSpPr>
              <a:spLocks noChangeArrowheads="1"/>
            </p:cNvSpPr>
            <p:nvPr/>
          </p:nvSpPr>
          <p:spPr bwMode="auto">
            <a:xfrm>
              <a:off x="4202" y="924"/>
              <a:ext cx="48" cy="4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endParaRPr lang="en-US" altLang="en-US" sz="1800"/>
            </a:p>
          </p:txBody>
        </p:sp>
      </p:grpSp>
      <p:cxnSp>
        <p:nvCxnSpPr>
          <p:cNvPr id="32788" name="Straight Arrow Connector 17">
            <a:extLst>
              <a:ext uri="{FF2B5EF4-FFF2-40B4-BE49-F238E27FC236}">
                <a16:creationId xmlns:a16="http://schemas.microsoft.com/office/drawing/2014/main" id="{63AE6AE5-21BE-724F-8DC7-4C54E74220D4}"/>
              </a:ext>
            </a:extLst>
          </p:cNvPr>
          <p:cNvCxnSpPr>
            <a:cxnSpLocks noChangeShapeType="1"/>
          </p:cNvCxnSpPr>
          <p:nvPr/>
        </p:nvCxnSpPr>
        <p:spPr bwMode="auto">
          <a:xfrm flipV="1">
            <a:off x="4038602" y="2625330"/>
            <a:ext cx="1189435" cy="771525"/>
          </a:xfrm>
          <a:prstGeom prst="straightConnector1">
            <a:avLst/>
          </a:prstGeom>
          <a:noFill/>
          <a:ln w="9525" algn="ctr">
            <a:solidFill>
              <a:schemeClr val="tx2"/>
            </a:solidFill>
            <a:round/>
            <a:headEnd/>
            <a:tailEnd type="arrow" w="med" len="med"/>
          </a:ln>
          <a:extLst>
            <a:ext uri="{909E8E84-426E-40DD-AFC4-6F175D3DCCD1}">
              <a14:hiddenFill xmlns:a14="http://schemas.microsoft.com/office/drawing/2010/main">
                <a:noFill/>
              </a14:hiddenFill>
            </a:ext>
          </a:extLst>
        </p:spPr>
      </p:cxnSp>
      <p:cxnSp>
        <p:nvCxnSpPr>
          <p:cNvPr id="32789" name="Straight Arrow Connector 19">
            <a:extLst>
              <a:ext uri="{FF2B5EF4-FFF2-40B4-BE49-F238E27FC236}">
                <a16:creationId xmlns:a16="http://schemas.microsoft.com/office/drawing/2014/main" id="{3B0AE718-DC9C-7245-9F71-F30147A1CA9B}"/>
              </a:ext>
            </a:extLst>
          </p:cNvPr>
          <p:cNvCxnSpPr>
            <a:cxnSpLocks noChangeShapeType="1"/>
          </p:cNvCxnSpPr>
          <p:nvPr/>
        </p:nvCxnSpPr>
        <p:spPr bwMode="auto">
          <a:xfrm flipH="1">
            <a:off x="4052890" y="2893219"/>
            <a:ext cx="1175147" cy="696516"/>
          </a:xfrm>
          <a:prstGeom prst="straightConnector1">
            <a:avLst/>
          </a:prstGeom>
          <a:noFill/>
          <a:ln w="9525" algn="ctr">
            <a:solidFill>
              <a:schemeClr val="tx2"/>
            </a:solidFill>
            <a:round/>
            <a:headEnd/>
            <a:tailEnd type="arrow" w="med" len="med"/>
          </a:ln>
          <a:extLst>
            <a:ext uri="{909E8E84-426E-40DD-AFC4-6F175D3DCCD1}">
              <a14:hiddenFill xmlns:a14="http://schemas.microsoft.com/office/drawing/2010/main">
                <a:noFill/>
              </a14:hiddenFill>
            </a:ext>
          </a:extLst>
        </p:spPr>
      </p:cxnSp>
      <p:sp>
        <p:nvSpPr>
          <p:cNvPr id="32790" name="TextBox 20">
            <a:extLst>
              <a:ext uri="{FF2B5EF4-FFF2-40B4-BE49-F238E27FC236}">
                <a16:creationId xmlns:a16="http://schemas.microsoft.com/office/drawing/2014/main" id="{3A528E30-E85D-2A4D-B7C7-A04D1EC45330}"/>
              </a:ext>
            </a:extLst>
          </p:cNvPr>
          <p:cNvSpPr txBox="1">
            <a:spLocks noChangeArrowheads="1"/>
          </p:cNvSpPr>
          <p:nvPr/>
        </p:nvSpPr>
        <p:spPr bwMode="auto">
          <a:xfrm>
            <a:off x="3502820" y="2536032"/>
            <a:ext cx="13003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r>
              <a:rPr lang="en-US" altLang="en-US" sz="1800">
                <a:latin typeface="Helvetica" pitchFamily="2" charset="0"/>
              </a:rPr>
              <a:t>Host name</a:t>
            </a:r>
          </a:p>
        </p:txBody>
      </p:sp>
      <p:sp>
        <p:nvSpPr>
          <p:cNvPr id="32791" name="TextBox 21">
            <a:extLst>
              <a:ext uri="{FF2B5EF4-FFF2-40B4-BE49-F238E27FC236}">
                <a16:creationId xmlns:a16="http://schemas.microsoft.com/office/drawing/2014/main" id="{482AB3F6-2676-AD41-A4B9-8BB066A36A0C}"/>
              </a:ext>
            </a:extLst>
          </p:cNvPr>
          <p:cNvSpPr txBox="1">
            <a:spLocks noChangeArrowheads="1"/>
          </p:cNvSpPr>
          <p:nvPr/>
        </p:nvSpPr>
        <p:spPr bwMode="auto">
          <a:xfrm>
            <a:off x="4467225" y="3277791"/>
            <a:ext cx="12962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r>
              <a:rPr lang="en-US" altLang="en-US" sz="1800">
                <a:latin typeface="Helvetica" pitchFamily="2" charset="0"/>
              </a:rPr>
              <a:t>IP Address</a:t>
            </a:r>
          </a:p>
        </p:txBody>
      </p:sp>
      <p:sp>
        <p:nvSpPr>
          <p:cNvPr id="32792" name="TextBox 22">
            <a:extLst>
              <a:ext uri="{FF2B5EF4-FFF2-40B4-BE49-F238E27FC236}">
                <a16:creationId xmlns:a16="http://schemas.microsoft.com/office/drawing/2014/main" id="{BB2DD28A-3DCB-5B4F-8BB9-8FC0FA6E259E}"/>
              </a:ext>
            </a:extLst>
          </p:cNvPr>
          <p:cNvSpPr txBox="1">
            <a:spLocks noChangeArrowheads="1"/>
          </p:cNvSpPr>
          <p:nvPr/>
        </p:nvSpPr>
        <p:spPr bwMode="auto">
          <a:xfrm>
            <a:off x="5795964" y="1774032"/>
            <a:ext cx="6719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r>
              <a:rPr lang="en-US" altLang="en-US" sz="1800" dirty="0">
                <a:latin typeface="Helvetica" pitchFamily="2" charset="0"/>
              </a:rPr>
              <a:t>DNS</a:t>
            </a:r>
          </a:p>
        </p:txBody>
      </p:sp>
      <p:cxnSp>
        <p:nvCxnSpPr>
          <p:cNvPr id="32793" name="Straight Arrow Connector 24">
            <a:extLst>
              <a:ext uri="{FF2B5EF4-FFF2-40B4-BE49-F238E27FC236}">
                <a16:creationId xmlns:a16="http://schemas.microsoft.com/office/drawing/2014/main" id="{924D0F0A-E8EC-974D-BDC9-2C901EDF1C36}"/>
              </a:ext>
            </a:extLst>
          </p:cNvPr>
          <p:cNvCxnSpPr>
            <a:cxnSpLocks noChangeShapeType="1"/>
          </p:cNvCxnSpPr>
          <p:nvPr/>
        </p:nvCxnSpPr>
        <p:spPr bwMode="auto">
          <a:xfrm>
            <a:off x="4038601" y="3713561"/>
            <a:ext cx="4077891" cy="355997"/>
          </a:xfrm>
          <a:prstGeom prst="straightConnector1">
            <a:avLst/>
          </a:prstGeom>
          <a:noFill/>
          <a:ln w="9525" algn="ctr">
            <a:solidFill>
              <a:schemeClr val="tx2"/>
            </a:solidFill>
            <a:round/>
            <a:headEnd/>
            <a:tailEnd type="arrow" w="med" len="med"/>
          </a:ln>
          <a:extLst>
            <a:ext uri="{909E8E84-426E-40DD-AFC4-6F175D3DCCD1}">
              <a14:hiddenFill xmlns:a14="http://schemas.microsoft.com/office/drawing/2010/main">
                <a:noFill/>
              </a14:hiddenFill>
            </a:ext>
          </a:extLst>
        </p:spPr>
      </p:cxnSp>
      <p:sp>
        <p:nvSpPr>
          <p:cNvPr id="32794" name="TextBox 25">
            <a:extLst>
              <a:ext uri="{FF2B5EF4-FFF2-40B4-BE49-F238E27FC236}">
                <a16:creationId xmlns:a16="http://schemas.microsoft.com/office/drawing/2014/main" id="{FF06B9D9-B8D0-3C4E-8950-4F5FF1A218B8}"/>
              </a:ext>
            </a:extLst>
          </p:cNvPr>
          <p:cNvSpPr txBox="1">
            <a:spLocks noChangeArrowheads="1"/>
          </p:cNvSpPr>
          <p:nvPr/>
        </p:nvSpPr>
        <p:spPr bwMode="auto">
          <a:xfrm rot="286625">
            <a:off x="5216851" y="3930992"/>
            <a:ext cx="16809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r>
              <a:rPr lang="en-US" altLang="en-US" sz="1800" dirty="0">
                <a:latin typeface="Helvetica" pitchFamily="2" charset="0"/>
              </a:rPr>
              <a:t>IP Address, </a:t>
            </a:r>
            <a:r>
              <a:rPr lang="en-US" altLang="en-US" sz="1800" dirty="0">
                <a:solidFill>
                  <a:srgbClr val="C00000"/>
                </a:solidFill>
                <a:latin typeface="Helvetica" pitchFamily="2" charset="0"/>
              </a:rPr>
              <a:t>80</a:t>
            </a:r>
          </a:p>
        </p:txBody>
      </p:sp>
      <p:cxnSp>
        <p:nvCxnSpPr>
          <p:cNvPr id="32795" name="Straight Connector 27">
            <a:extLst>
              <a:ext uri="{FF2B5EF4-FFF2-40B4-BE49-F238E27FC236}">
                <a16:creationId xmlns:a16="http://schemas.microsoft.com/office/drawing/2014/main" id="{56C06757-EEDF-3F40-8987-DE6DBE4FB006}"/>
              </a:ext>
            </a:extLst>
          </p:cNvPr>
          <p:cNvCxnSpPr>
            <a:cxnSpLocks noChangeShapeType="1"/>
          </p:cNvCxnSpPr>
          <p:nvPr/>
        </p:nvCxnSpPr>
        <p:spPr bwMode="auto">
          <a:xfrm>
            <a:off x="3738563" y="3820718"/>
            <a:ext cx="0" cy="1913333"/>
          </a:xfrm>
          <a:prstGeom prst="line">
            <a:avLst/>
          </a:prstGeom>
          <a:noFill/>
          <a:ln w="28575" algn="ctr">
            <a:solidFill>
              <a:schemeClr val="tx2"/>
            </a:solidFill>
            <a:round/>
            <a:headEnd/>
            <a:tailEnd type="arrow" w="med" len="med"/>
          </a:ln>
          <a:extLst>
            <a:ext uri="{909E8E84-426E-40DD-AFC4-6F175D3DCCD1}">
              <a14:hiddenFill xmlns:a14="http://schemas.microsoft.com/office/drawing/2010/main">
                <a:noFill/>
              </a14:hiddenFill>
            </a:ext>
          </a:extLst>
        </p:spPr>
      </p:cxnSp>
      <p:cxnSp>
        <p:nvCxnSpPr>
          <p:cNvPr id="32796" name="Straight Connector 28">
            <a:extLst>
              <a:ext uri="{FF2B5EF4-FFF2-40B4-BE49-F238E27FC236}">
                <a16:creationId xmlns:a16="http://schemas.microsoft.com/office/drawing/2014/main" id="{AFF0DC42-1F82-BB49-BFB2-2FFD180B964B}"/>
              </a:ext>
            </a:extLst>
          </p:cNvPr>
          <p:cNvCxnSpPr>
            <a:cxnSpLocks noChangeShapeType="1"/>
          </p:cNvCxnSpPr>
          <p:nvPr/>
        </p:nvCxnSpPr>
        <p:spPr bwMode="auto">
          <a:xfrm>
            <a:off x="8293894" y="4249342"/>
            <a:ext cx="0" cy="1484709"/>
          </a:xfrm>
          <a:prstGeom prst="line">
            <a:avLst/>
          </a:prstGeom>
          <a:noFill/>
          <a:ln w="28575" algn="ctr">
            <a:solidFill>
              <a:schemeClr val="tx2"/>
            </a:solidFill>
            <a:round/>
            <a:headEnd/>
            <a:tailEnd type="arrow" w="med" len="med"/>
          </a:ln>
          <a:extLst>
            <a:ext uri="{909E8E84-426E-40DD-AFC4-6F175D3DCCD1}">
              <a14:hiddenFill xmlns:a14="http://schemas.microsoft.com/office/drawing/2010/main">
                <a:noFill/>
              </a14:hiddenFill>
            </a:ext>
          </a:extLst>
        </p:spPr>
      </p:cxnSp>
      <p:cxnSp>
        <p:nvCxnSpPr>
          <p:cNvPr id="32798" name="Straight Arrow Connector 32">
            <a:extLst>
              <a:ext uri="{FF2B5EF4-FFF2-40B4-BE49-F238E27FC236}">
                <a16:creationId xmlns:a16="http://schemas.microsoft.com/office/drawing/2014/main" id="{403A01A4-3E8D-5F4D-AA71-D0AC62ADAC18}"/>
              </a:ext>
            </a:extLst>
          </p:cNvPr>
          <p:cNvCxnSpPr>
            <a:cxnSpLocks noChangeShapeType="1"/>
          </p:cNvCxnSpPr>
          <p:nvPr/>
        </p:nvCxnSpPr>
        <p:spPr bwMode="auto">
          <a:xfrm flipH="1">
            <a:off x="3738563" y="4830536"/>
            <a:ext cx="4554618" cy="280818"/>
          </a:xfrm>
          <a:prstGeom prst="straightConnector1">
            <a:avLst/>
          </a:prstGeom>
          <a:noFill/>
          <a:ln w="9525" algn="ctr">
            <a:solidFill>
              <a:schemeClr val="tx2"/>
            </a:solidFill>
            <a:round/>
            <a:headEnd/>
            <a:tailEnd type="arrow" w="med" len="med"/>
          </a:ln>
          <a:extLst>
            <a:ext uri="{909E8E84-426E-40DD-AFC4-6F175D3DCCD1}">
              <a14:hiddenFill xmlns:a14="http://schemas.microsoft.com/office/drawing/2010/main">
                <a:noFill/>
              </a14:hiddenFill>
            </a:ext>
          </a:extLst>
        </p:spPr>
      </p:cxnSp>
      <p:sp>
        <p:nvSpPr>
          <p:cNvPr id="32799" name="TextBox 33">
            <a:extLst>
              <a:ext uri="{FF2B5EF4-FFF2-40B4-BE49-F238E27FC236}">
                <a16:creationId xmlns:a16="http://schemas.microsoft.com/office/drawing/2014/main" id="{C474D03E-BD09-374D-B04F-760801C8985A}"/>
              </a:ext>
            </a:extLst>
          </p:cNvPr>
          <p:cNvSpPr txBox="1">
            <a:spLocks noChangeArrowheads="1"/>
          </p:cNvSpPr>
          <p:nvPr/>
        </p:nvSpPr>
        <p:spPr bwMode="auto">
          <a:xfrm>
            <a:off x="5092588" y="5451276"/>
            <a:ext cx="1898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r>
              <a:rPr lang="en-US" altLang="en-US" sz="1800" dirty="0">
                <a:latin typeface="Helvetica" pitchFamily="2" charset="0"/>
              </a:rPr>
              <a:t>HTTP messages</a:t>
            </a:r>
          </a:p>
        </p:txBody>
      </p:sp>
      <p:sp>
        <p:nvSpPr>
          <p:cNvPr id="2" name="TextBox 1">
            <a:extLst>
              <a:ext uri="{FF2B5EF4-FFF2-40B4-BE49-F238E27FC236}">
                <a16:creationId xmlns:a16="http://schemas.microsoft.com/office/drawing/2014/main" id="{439506B9-DE05-7343-B73C-7D7AE8B7CA38}"/>
              </a:ext>
            </a:extLst>
          </p:cNvPr>
          <p:cNvSpPr txBox="1"/>
          <p:nvPr/>
        </p:nvSpPr>
        <p:spPr>
          <a:xfrm>
            <a:off x="8530829" y="3606565"/>
            <a:ext cx="1742455" cy="1015663"/>
          </a:xfrm>
          <a:prstGeom prst="rect">
            <a:avLst/>
          </a:prstGeom>
          <a:noFill/>
        </p:spPr>
        <p:txBody>
          <a:bodyPr wrap="square" rtlCol="0">
            <a:spAutoFit/>
          </a:bodyPr>
          <a:lstStyle/>
          <a:p>
            <a:pPr algn="l"/>
            <a:r>
              <a:rPr lang="en-US" sz="1500" dirty="0">
                <a:solidFill>
                  <a:srgbClr val="C00000"/>
                </a:solidFill>
                <a:latin typeface="Helvetica" pitchFamily="2" charset="0"/>
              </a:rPr>
              <a:t>HTTP application typically associated with port 80</a:t>
            </a:r>
          </a:p>
        </p:txBody>
      </p:sp>
      <p:sp>
        <p:nvSpPr>
          <p:cNvPr id="3" name="TextBox 2">
            <a:extLst>
              <a:ext uri="{FF2B5EF4-FFF2-40B4-BE49-F238E27FC236}">
                <a16:creationId xmlns:a16="http://schemas.microsoft.com/office/drawing/2014/main" id="{0923737F-505F-1E41-9262-A57BE1B96EED}"/>
              </a:ext>
            </a:extLst>
          </p:cNvPr>
          <p:cNvSpPr txBox="1"/>
          <p:nvPr/>
        </p:nvSpPr>
        <p:spPr>
          <a:xfrm rot="313250">
            <a:off x="5287948" y="4095658"/>
            <a:ext cx="1455850" cy="646331"/>
          </a:xfrm>
          <a:prstGeom prst="rect">
            <a:avLst/>
          </a:prstGeom>
          <a:noFill/>
        </p:spPr>
        <p:txBody>
          <a:bodyPr wrap="square" rtlCol="0">
            <a:spAutoFit/>
          </a:bodyPr>
          <a:lstStyle/>
          <a:p>
            <a:pPr algn="l"/>
            <a:r>
              <a:rPr lang="en-US" dirty="0">
                <a:latin typeface="Helvetica" pitchFamily="2" charset="0"/>
              </a:rPr>
              <a:t>HTTP request</a:t>
            </a:r>
          </a:p>
        </p:txBody>
      </p:sp>
      <p:sp>
        <p:nvSpPr>
          <p:cNvPr id="31" name="TextBox 30">
            <a:extLst>
              <a:ext uri="{FF2B5EF4-FFF2-40B4-BE49-F238E27FC236}">
                <a16:creationId xmlns:a16="http://schemas.microsoft.com/office/drawing/2014/main" id="{E6A61D42-80E0-0945-9A09-B049F7DEF8D9}"/>
              </a:ext>
            </a:extLst>
          </p:cNvPr>
          <p:cNvSpPr txBox="1"/>
          <p:nvPr/>
        </p:nvSpPr>
        <p:spPr>
          <a:xfrm rot="21414183">
            <a:off x="5434108" y="4825404"/>
            <a:ext cx="1455850" cy="646331"/>
          </a:xfrm>
          <a:prstGeom prst="rect">
            <a:avLst/>
          </a:prstGeom>
          <a:noFill/>
        </p:spPr>
        <p:txBody>
          <a:bodyPr wrap="square" rtlCol="0">
            <a:spAutoFit/>
          </a:bodyPr>
          <a:lstStyle/>
          <a:p>
            <a:pPr algn="l"/>
            <a:r>
              <a:rPr lang="en-US" dirty="0">
                <a:latin typeface="Helvetica" pitchFamily="2" charset="0"/>
              </a:rPr>
              <a:t>HTTP response</a:t>
            </a:r>
          </a:p>
        </p:txBody>
      </p:sp>
    </p:spTree>
    <p:extLst>
      <p:ext uri="{BB962C8B-B14F-4D97-AF65-F5344CB8AC3E}">
        <p14:creationId xmlns:p14="http://schemas.microsoft.com/office/powerpoint/2010/main" val="3496718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9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79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279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94" grpId="0"/>
      <p:bldP spid="2" grpId="0"/>
      <p:bldP spid="3"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dirty="0"/>
              <a:t>Čo je to port</a:t>
            </a:r>
          </a:p>
        </p:txBody>
      </p:sp>
      <p:sp>
        <p:nvSpPr>
          <p:cNvPr id="3" name="Zástupný symbol obsahu 2"/>
          <p:cNvSpPr>
            <a:spLocks noGrp="1"/>
          </p:cNvSpPr>
          <p:nvPr>
            <p:ph idx="1"/>
          </p:nvPr>
        </p:nvSpPr>
        <p:spPr>
          <a:xfrm>
            <a:off x="2136648" y="1600200"/>
            <a:ext cx="8153400" cy="5257800"/>
          </a:xfrm>
        </p:spPr>
        <p:txBody>
          <a:bodyPr>
            <a:normAutofit fontScale="85000" lnSpcReduction="20000"/>
          </a:bodyPr>
          <a:lstStyle/>
          <a:p>
            <a:r>
              <a:rPr lang="sk-SK" dirty="0" err="1"/>
              <a:t>WebServer</a:t>
            </a:r>
            <a:endParaRPr lang="sk-SK" dirty="0"/>
          </a:p>
          <a:p>
            <a:pPr lvl="1"/>
            <a:r>
              <a:rPr lang="sk-SK" dirty="0"/>
              <a:t>80</a:t>
            </a:r>
          </a:p>
          <a:p>
            <a:pPr lvl="1"/>
            <a:r>
              <a:rPr lang="sk-SK" dirty="0"/>
              <a:t>8080</a:t>
            </a:r>
          </a:p>
          <a:p>
            <a:r>
              <a:rPr lang="sk-SK" dirty="0"/>
              <a:t>FTP</a:t>
            </a:r>
          </a:p>
          <a:p>
            <a:pPr lvl="1"/>
            <a:r>
              <a:rPr lang="sk-SK" dirty="0"/>
              <a:t>20</a:t>
            </a:r>
          </a:p>
          <a:p>
            <a:pPr lvl="1"/>
            <a:r>
              <a:rPr lang="sk-SK" dirty="0"/>
              <a:t>21</a:t>
            </a:r>
          </a:p>
          <a:p>
            <a:r>
              <a:rPr lang="sk-SK" dirty="0"/>
              <a:t>E-mail</a:t>
            </a:r>
          </a:p>
          <a:p>
            <a:pPr lvl="1"/>
            <a:r>
              <a:rPr lang="sk-SK" dirty="0"/>
              <a:t>SMTP </a:t>
            </a:r>
            <a:r>
              <a:rPr lang="en-US" dirty="0"/>
              <a:t>(Simple Mail Transfer </a:t>
            </a:r>
            <a:r>
              <a:rPr lang="en-US" dirty="0" err="1"/>
              <a:t>Protokol</a:t>
            </a:r>
            <a:r>
              <a:rPr lang="en-US" dirty="0"/>
              <a:t>) </a:t>
            </a:r>
            <a:r>
              <a:rPr lang="sk-SK" dirty="0"/>
              <a:t>– odchádzajúca pošta </a:t>
            </a:r>
            <a:r>
              <a:rPr lang="en-US" dirty="0"/>
              <a:t>– port 25</a:t>
            </a:r>
            <a:endParaRPr lang="sk-SK" dirty="0"/>
          </a:p>
          <a:p>
            <a:pPr lvl="1"/>
            <a:r>
              <a:rPr lang="sk-SK" dirty="0"/>
              <a:t>POP3 </a:t>
            </a:r>
            <a:r>
              <a:rPr lang="en-US" dirty="0"/>
              <a:t>(Post Office Protocol version 3) – port 110</a:t>
            </a:r>
          </a:p>
          <a:p>
            <a:pPr lvl="2"/>
            <a:r>
              <a:rPr lang="en-US" dirty="0" err="1"/>
              <a:t>Spr</a:t>
            </a:r>
            <a:r>
              <a:rPr lang="sk-SK" dirty="0" err="1"/>
              <a:t>ávy</a:t>
            </a:r>
            <a:r>
              <a:rPr lang="sk-SK" dirty="0"/>
              <a:t> na serveri stiahne do lokálneho počítača a na serveri ich zmaže</a:t>
            </a:r>
          </a:p>
          <a:p>
            <a:pPr lvl="1"/>
            <a:r>
              <a:rPr lang="sk-SK" dirty="0"/>
              <a:t>IMAP </a:t>
            </a:r>
            <a:r>
              <a:rPr lang="en-US" dirty="0"/>
              <a:t>(Internet Message Access Protocol) – port 143</a:t>
            </a:r>
          </a:p>
          <a:p>
            <a:pPr lvl="2"/>
            <a:r>
              <a:rPr lang="en-US" dirty="0" err="1"/>
              <a:t>Umo</a:t>
            </a:r>
            <a:r>
              <a:rPr lang="sk-SK" dirty="0" err="1"/>
              <a:t>žňuje</a:t>
            </a:r>
            <a:r>
              <a:rPr lang="sk-SK" dirty="0"/>
              <a:t> prácu so správami priamo na </a:t>
            </a:r>
            <a:r>
              <a:rPr lang="sk-SK" dirty="0" err="1"/>
              <a:t>servre</a:t>
            </a:r>
            <a:endParaRPr lang="sk-SK" dirty="0"/>
          </a:p>
          <a:p>
            <a:pPr lvl="1"/>
            <a:r>
              <a:rPr lang="sk-SK" dirty="0" err="1"/>
              <a:t>Webmail</a:t>
            </a:r>
            <a:r>
              <a:rPr lang="sk-SK" dirty="0"/>
              <a:t> – akým portom komunikuje </a:t>
            </a:r>
            <a:r>
              <a:rPr lang="sk-SK" dirty="0" err="1"/>
              <a:t>webmail</a:t>
            </a:r>
            <a:r>
              <a:rPr lang="sk-SK" dirty="0"/>
              <a:t>?</a:t>
            </a:r>
          </a:p>
          <a:p>
            <a:endParaRPr lang="sk-SK"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dirty="0" err="1"/>
              <a:t>WebServer</a:t>
            </a:r>
            <a:endParaRPr lang="sk-SK" dirty="0"/>
          </a:p>
        </p:txBody>
      </p:sp>
      <p:sp>
        <p:nvSpPr>
          <p:cNvPr id="3" name="Zástupný symbol obsahu 2"/>
          <p:cNvSpPr>
            <a:spLocks noGrp="1"/>
          </p:cNvSpPr>
          <p:nvPr>
            <p:ph idx="1"/>
          </p:nvPr>
        </p:nvSpPr>
        <p:spPr/>
        <p:txBody>
          <a:bodyPr/>
          <a:lstStyle/>
          <a:p>
            <a:r>
              <a:rPr lang="sk-SK" dirty="0" err="1"/>
              <a:t>WebServer</a:t>
            </a:r>
            <a:r>
              <a:rPr lang="sk-SK" dirty="0"/>
              <a:t>:</a:t>
            </a:r>
          </a:p>
          <a:p>
            <a:pPr lvl="1"/>
            <a:r>
              <a:rPr lang="sk-SK" dirty="0" err="1"/>
              <a:t>Internetova</a:t>
            </a:r>
            <a:r>
              <a:rPr lang="sk-SK" dirty="0"/>
              <a:t> informačná služba</a:t>
            </a:r>
          </a:p>
          <a:p>
            <a:pPr lvl="1"/>
            <a:r>
              <a:rPr lang="sk-SK" b="1" dirty="0" err="1">
                <a:solidFill>
                  <a:srgbClr val="FF0000"/>
                </a:solidFill>
              </a:rPr>
              <a:t>Apache</a:t>
            </a:r>
            <a:endParaRPr lang="sk-SK" b="1" dirty="0">
              <a:solidFill>
                <a:srgbClr val="FF0000"/>
              </a:solidFill>
            </a:endParaRPr>
          </a:p>
          <a:p>
            <a:pPr lvl="1"/>
            <a:r>
              <a:rPr lang="sk-SK" dirty="0" err="1"/>
              <a:t>Tomcat</a:t>
            </a:r>
            <a:endParaRPr lang="sk-SK" dirty="0"/>
          </a:p>
          <a:p>
            <a:r>
              <a:rPr lang="sk-SK" dirty="0"/>
              <a:t>Databáza:</a:t>
            </a:r>
          </a:p>
          <a:p>
            <a:pPr lvl="1"/>
            <a:r>
              <a:rPr lang="sk-SK" dirty="0"/>
              <a:t>Oracle</a:t>
            </a:r>
          </a:p>
          <a:p>
            <a:pPr lvl="1"/>
            <a:r>
              <a:rPr lang="sk-SK" dirty="0"/>
              <a:t>MS SQL</a:t>
            </a:r>
          </a:p>
          <a:p>
            <a:pPr lvl="1"/>
            <a:r>
              <a:rPr lang="sk-SK" b="1" dirty="0" err="1">
                <a:solidFill>
                  <a:srgbClr val="FF0000"/>
                </a:solidFill>
              </a:rPr>
              <a:t>MySQL</a:t>
            </a:r>
            <a:endParaRPr lang="sk-SK" b="1" dirty="0">
              <a:solidFill>
                <a:srgbClr val="FF0000"/>
              </a:solidFill>
            </a:endParaRPr>
          </a:p>
          <a:p>
            <a:r>
              <a:rPr lang="sk-SK" b="1" dirty="0">
                <a:solidFill>
                  <a:srgbClr val="FF0000"/>
                </a:solidFill>
              </a:rPr>
              <a:t>PHP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dirty="0"/>
              <a:t>XAMPP</a:t>
            </a:r>
          </a:p>
        </p:txBody>
      </p:sp>
      <p:sp>
        <p:nvSpPr>
          <p:cNvPr id="3" name="Zástupný symbol obsahu 2"/>
          <p:cNvSpPr>
            <a:spLocks noGrp="1"/>
          </p:cNvSpPr>
          <p:nvPr>
            <p:ph idx="1"/>
          </p:nvPr>
        </p:nvSpPr>
        <p:spPr/>
        <p:txBody>
          <a:bodyPr/>
          <a:lstStyle/>
          <a:p>
            <a:r>
              <a:rPr lang="sk-SK" dirty="0" err="1">
                <a:hlinkClick r:id="rId2"/>
              </a:rPr>
              <a:t>www.apachefriends.de</a:t>
            </a:r>
            <a:endParaRPr lang="sk-SK" dirty="0"/>
          </a:p>
          <a:p>
            <a:r>
              <a:rPr lang="sk-SK" dirty="0"/>
              <a:t>HTDOCS</a:t>
            </a:r>
          </a:p>
          <a:p>
            <a:r>
              <a:rPr lang="sk-SK" dirty="0" err="1"/>
              <a:t>phpmyadmin</a:t>
            </a:r>
            <a:endParaRPr lang="sk-SK"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Nadpis 1"/>
          <p:cNvSpPr>
            <a:spLocks noGrp="1"/>
          </p:cNvSpPr>
          <p:nvPr>
            <p:ph type="title"/>
          </p:nvPr>
        </p:nvSpPr>
        <p:spPr/>
        <p:txBody>
          <a:bodyPr/>
          <a:lstStyle/>
          <a:p>
            <a:pPr eaLnBrk="1" hangingPunct="1"/>
            <a:r>
              <a:rPr lang="en-US" sz="4000" dirty="0"/>
              <a:t>HTTP (Hypertext Transfer Protocol)</a:t>
            </a:r>
            <a:endParaRPr lang="sk-SK" sz="4000" dirty="0"/>
          </a:p>
        </p:txBody>
      </p:sp>
      <p:sp>
        <p:nvSpPr>
          <p:cNvPr id="20483" name="Zástupný symbol obsahu 2"/>
          <p:cNvSpPr>
            <a:spLocks noGrp="1"/>
          </p:cNvSpPr>
          <p:nvPr>
            <p:ph idx="1"/>
          </p:nvPr>
        </p:nvSpPr>
        <p:spPr/>
        <p:txBody>
          <a:bodyPr/>
          <a:lstStyle/>
          <a:p>
            <a:pPr eaLnBrk="1" hangingPunct="1"/>
            <a:r>
              <a:rPr lang="en-US" dirty="0" err="1"/>
              <a:t>Definuje</a:t>
            </a:r>
            <a:r>
              <a:rPr lang="en-US" dirty="0"/>
              <a:t> </a:t>
            </a:r>
            <a:r>
              <a:rPr lang="en-US" dirty="0" err="1"/>
              <a:t>pravidl</a:t>
            </a:r>
            <a:r>
              <a:rPr lang="sk-SK" dirty="0"/>
              <a:t>á pre komunikáciu medzi dvoma partnermi.</a:t>
            </a:r>
          </a:p>
          <a:p>
            <a:pPr eaLnBrk="1" hangingPunct="1"/>
            <a:r>
              <a:rPr lang="sk-SK" dirty="0"/>
              <a:t>Definuje tvar prenášaných informácií</a:t>
            </a:r>
          </a:p>
          <a:p>
            <a:pPr eaLnBrk="1" hangingPunct="1"/>
            <a:r>
              <a:rPr lang="sk-SK" dirty="0"/>
              <a:t>„Rozumie“ adresám URL</a:t>
            </a:r>
          </a:p>
          <a:p>
            <a:pPr eaLnBrk="1" hangingPunct="1"/>
            <a:r>
              <a:rPr lang="sk-SK" dirty="0"/>
              <a:t>Je typu </a:t>
            </a:r>
            <a:r>
              <a:rPr lang="sk-SK" dirty="0" err="1"/>
              <a:t>klient-server</a:t>
            </a:r>
            <a:r>
              <a:rPr lang="sk-SK" dirty="0"/>
              <a:t>, vychádza z modelu </a:t>
            </a:r>
            <a:r>
              <a:rPr lang="sk-SK" dirty="0" err="1"/>
              <a:t>požiadavka-odpoveď</a:t>
            </a:r>
            <a:endParaRPr lang="sk-SK" dirty="0"/>
          </a:p>
          <a:p>
            <a:pPr eaLnBrk="1" hangingPunct="1"/>
            <a:r>
              <a:rPr lang="sk-SK" dirty="0"/>
              <a:t>Neudržuje si informácie o spojeniach, t.j. je </a:t>
            </a:r>
            <a:r>
              <a:rPr lang="sk-SK" dirty="0" err="1"/>
              <a:t>bezstavový</a:t>
            </a:r>
            <a:endParaRPr lang="sk-SK" dirty="0"/>
          </a:p>
          <a:p>
            <a:pPr eaLnBrk="1" hangingPunct="1"/>
            <a:endParaRPr lang="sk-SK"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Nadpis 1"/>
          <p:cNvSpPr>
            <a:spLocks noGrp="1"/>
          </p:cNvSpPr>
          <p:nvPr>
            <p:ph type="title"/>
          </p:nvPr>
        </p:nvSpPr>
        <p:spPr/>
        <p:txBody>
          <a:bodyPr/>
          <a:lstStyle/>
          <a:p>
            <a:pPr eaLnBrk="1" hangingPunct="1"/>
            <a:r>
              <a:rPr lang="sk-SK"/>
              <a:t>Formát požiadavky</a:t>
            </a:r>
          </a:p>
        </p:txBody>
      </p:sp>
      <p:sp>
        <p:nvSpPr>
          <p:cNvPr id="21507" name="Zástupný symbol obsahu 2"/>
          <p:cNvSpPr>
            <a:spLocks noGrp="1"/>
          </p:cNvSpPr>
          <p:nvPr>
            <p:ph idx="1"/>
          </p:nvPr>
        </p:nvSpPr>
        <p:spPr/>
        <p:txBody>
          <a:bodyPr/>
          <a:lstStyle/>
          <a:p>
            <a:pPr eaLnBrk="1" hangingPunct="1"/>
            <a:r>
              <a:rPr lang="sk-SK">
                <a:latin typeface="Courier New" pitchFamily="49" charset="0"/>
                <a:cs typeface="Courier New" pitchFamily="49" charset="0"/>
              </a:rPr>
              <a:t>GET </a:t>
            </a:r>
            <a:r>
              <a:rPr lang="en-US">
                <a:latin typeface="Courier New" pitchFamily="49" charset="0"/>
                <a:cs typeface="Courier New" pitchFamily="49" charset="0"/>
              </a:rPr>
              <a:t>/pracovnici.html HTTP/1.0</a:t>
            </a:r>
          </a:p>
          <a:p>
            <a:pPr eaLnBrk="1" hangingPunct="1"/>
            <a:r>
              <a:rPr lang="en-US">
                <a:latin typeface="Courier New" pitchFamily="49" charset="0"/>
                <a:cs typeface="Courier New" pitchFamily="49" charset="0"/>
              </a:rPr>
              <a:t>Accept: text/html</a:t>
            </a:r>
          </a:p>
          <a:p>
            <a:pPr eaLnBrk="1" hangingPunct="1"/>
            <a:r>
              <a:rPr lang="en-US">
                <a:latin typeface="Courier New" pitchFamily="49" charset="0"/>
                <a:cs typeface="Courier New" pitchFamily="49" charset="0"/>
              </a:rPr>
              <a:t>Accept: image/gif</a:t>
            </a:r>
          </a:p>
          <a:p>
            <a:pPr eaLnBrk="1" hangingPunct="1"/>
            <a:r>
              <a:rPr lang="en-US">
                <a:latin typeface="Courier New" pitchFamily="49" charset="0"/>
                <a:cs typeface="Courier New" pitchFamily="49" charset="0"/>
              </a:rPr>
              <a:t>User-Agent: mozilla</a:t>
            </a:r>
          </a:p>
          <a:p>
            <a:pPr eaLnBrk="1" hangingPunct="1"/>
            <a:r>
              <a:rPr lang="en-US">
                <a:latin typeface="Courier New" pitchFamily="49" charset="0"/>
                <a:cs typeface="Courier New" pitchFamily="49" charset="0"/>
              </a:rPr>
              <a:t>From: </a:t>
            </a:r>
            <a:r>
              <a:rPr lang="en-US">
                <a:latin typeface="Courier New" pitchFamily="49" charset="0"/>
                <a:cs typeface="Courier New" pitchFamily="49" charset="0"/>
                <a:hlinkClick r:id="rId2"/>
              </a:rPr>
              <a:t>jano@biflos.sk</a:t>
            </a:r>
            <a:endParaRPr lang="en-US">
              <a:latin typeface="Courier New" pitchFamily="49" charset="0"/>
              <a:cs typeface="Courier New" pitchFamily="49" charset="0"/>
            </a:endParaRPr>
          </a:p>
          <a:p>
            <a:pPr eaLnBrk="1" hangingPunct="1"/>
            <a:endParaRPr lang="en-US">
              <a:latin typeface="Courier New" pitchFamily="49" charset="0"/>
              <a:cs typeface="Courier New" pitchFamily="49" charset="0"/>
            </a:endParaRPr>
          </a:p>
          <a:p>
            <a:pPr eaLnBrk="1" hangingPunct="1"/>
            <a:r>
              <a:rPr lang="en-US">
                <a:latin typeface="Courier New" pitchFamily="49" charset="0"/>
                <a:cs typeface="Courier New" pitchFamily="49" charset="0"/>
              </a:rPr>
              <a:t>*prazdny riadok*</a:t>
            </a:r>
            <a:endParaRPr lang="sk-SK">
              <a:latin typeface="Courier New" pitchFamily="49" charset="0"/>
              <a:cs typeface="Courier New" pitchFamily="49"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4">
            <a:extLst>
              <a:ext uri="{FF2B5EF4-FFF2-40B4-BE49-F238E27FC236}">
                <a16:creationId xmlns:a16="http://schemas.microsoft.com/office/drawing/2014/main" id="{69D9DD20-310B-2B43-810E-F85FC6C63C6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har char="r"/>
              <a:defRPr sz="2100">
                <a:solidFill>
                  <a:schemeClr val="tx1"/>
                </a:solidFill>
                <a:latin typeface="Comic Sans MS" panose="030F0902030302020204" pitchFamily="66" charset="0"/>
              </a:defRPr>
            </a:lvl1pPr>
            <a:lvl2pPr marL="557213" indent="-214313">
              <a:buSzPct val="75000"/>
              <a:buFont typeface="Wingdings" pitchFamily="2" charset="2"/>
              <a:buChar char="v"/>
              <a:defRPr sz="1800">
                <a:solidFill>
                  <a:schemeClr val="tx1"/>
                </a:solidFill>
                <a:latin typeface="Comic Sans MS" panose="030F0902030302020204" pitchFamily="66" charset="0"/>
              </a:defRPr>
            </a:lvl2pPr>
            <a:lvl3pPr marL="857250" indent="-171450">
              <a:buChar char="•"/>
              <a:defRPr sz="1500">
                <a:solidFill>
                  <a:schemeClr val="tx1"/>
                </a:solidFill>
                <a:latin typeface="Comic Sans MS" panose="030F0902030302020204" pitchFamily="66" charset="0"/>
              </a:defRPr>
            </a:lvl3pPr>
            <a:lvl4pPr marL="1200150" indent="-171450">
              <a:buChar char="–"/>
              <a:defRPr sz="1500">
                <a:solidFill>
                  <a:schemeClr val="tx1"/>
                </a:solidFill>
                <a:latin typeface="Times New Roman" panose="02020603050405020304" pitchFamily="18" charset="0"/>
              </a:defRPr>
            </a:lvl4pPr>
            <a:lvl5pPr marL="1543050" indent="-171450">
              <a:buChar char="»"/>
              <a:defRPr sz="1500">
                <a:solidFill>
                  <a:schemeClr val="tx1"/>
                </a:solidFill>
                <a:latin typeface="Times New Roman" panose="02020603050405020304" pitchFamily="18" charset="0"/>
              </a:defRPr>
            </a:lvl5pPr>
            <a:lvl6pPr marL="1885950" indent="-171450" eaLnBrk="0" fontAlgn="base" hangingPunct="0">
              <a:spcBef>
                <a:spcPct val="20000"/>
              </a:spcBef>
              <a:spcAft>
                <a:spcPct val="0"/>
              </a:spcAft>
              <a:buChar char="»"/>
              <a:defRPr sz="1500">
                <a:solidFill>
                  <a:schemeClr val="tx1"/>
                </a:solidFill>
                <a:latin typeface="Times New Roman" panose="02020603050405020304" pitchFamily="18" charset="0"/>
              </a:defRPr>
            </a:lvl6pPr>
            <a:lvl7pPr marL="2228850" indent="-171450" eaLnBrk="0" fontAlgn="base" hangingPunct="0">
              <a:spcBef>
                <a:spcPct val="20000"/>
              </a:spcBef>
              <a:spcAft>
                <a:spcPct val="0"/>
              </a:spcAft>
              <a:buChar char="»"/>
              <a:defRPr sz="1500">
                <a:solidFill>
                  <a:schemeClr val="tx1"/>
                </a:solidFill>
                <a:latin typeface="Times New Roman" panose="02020603050405020304" pitchFamily="18" charset="0"/>
              </a:defRPr>
            </a:lvl7pPr>
            <a:lvl8pPr marL="2571750" indent="-171450" eaLnBrk="0" fontAlgn="base" hangingPunct="0">
              <a:spcBef>
                <a:spcPct val="20000"/>
              </a:spcBef>
              <a:spcAft>
                <a:spcPct val="0"/>
              </a:spcAft>
              <a:buChar char="»"/>
              <a:defRPr sz="1500">
                <a:solidFill>
                  <a:schemeClr val="tx1"/>
                </a:solidFill>
                <a:latin typeface="Times New Roman" panose="02020603050405020304" pitchFamily="18" charset="0"/>
              </a:defRPr>
            </a:lvl8pPr>
            <a:lvl9pPr marL="2914650" indent="-171450" eaLnBrk="0" fontAlgn="base" hangingPunct="0">
              <a:spcBef>
                <a:spcPct val="20000"/>
              </a:spcBef>
              <a:spcAft>
                <a:spcPct val="0"/>
              </a:spcAft>
              <a:buChar char="»"/>
              <a:defRPr sz="1500">
                <a:solidFill>
                  <a:schemeClr val="tx1"/>
                </a:solidFill>
                <a:latin typeface="Times New Roman" panose="02020603050405020304" pitchFamily="18" charset="0"/>
              </a:defRPr>
            </a:lvl9pPr>
          </a:lstStyle>
          <a:p>
            <a:pPr>
              <a:buFontTx/>
              <a:buNone/>
            </a:pPr>
            <a:fld id="{2A681EBE-B919-EE4C-91A4-F9F9125974B6}" type="slidenum">
              <a:rPr lang="en-US" altLang="en-US" sz="1050">
                <a:latin typeface="Times New Roman" panose="02020603050405020304" pitchFamily="18" charset="0"/>
              </a:rPr>
              <a:pPr>
                <a:buFontTx/>
                <a:buNone/>
              </a:pPr>
              <a:t>26</a:t>
            </a:fld>
            <a:endParaRPr lang="en-US" altLang="en-US" sz="1050">
              <a:latin typeface="Times New Roman" panose="02020603050405020304" pitchFamily="18" charset="0"/>
            </a:endParaRPr>
          </a:p>
        </p:txBody>
      </p:sp>
      <p:pic>
        <p:nvPicPr>
          <p:cNvPr id="33796" name="Picture 3" descr="HTTPrequest">
            <a:extLst>
              <a:ext uri="{FF2B5EF4-FFF2-40B4-BE49-F238E27FC236}">
                <a16:creationId xmlns:a16="http://schemas.microsoft.com/office/drawing/2014/main" id="{D8407ECF-8299-F045-BEE8-C92756B531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7581" y="2094310"/>
            <a:ext cx="5634038" cy="283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TextBox 4">
            <a:extLst>
              <a:ext uri="{FF2B5EF4-FFF2-40B4-BE49-F238E27FC236}">
                <a16:creationId xmlns:a16="http://schemas.microsoft.com/office/drawing/2014/main" id="{BCE02CB8-FA86-1049-9DB9-AA3BA9FBB929}"/>
              </a:ext>
            </a:extLst>
          </p:cNvPr>
          <p:cNvSpPr txBox="1">
            <a:spLocks noChangeArrowheads="1"/>
          </p:cNvSpPr>
          <p:nvPr/>
        </p:nvSpPr>
        <p:spPr bwMode="auto">
          <a:xfrm>
            <a:off x="2859881" y="5563792"/>
            <a:ext cx="396294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r>
              <a:rPr lang="en-US" altLang="en-US" sz="1050" dirty="0">
                <a:latin typeface="Helvetica" pitchFamily="2" charset="0"/>
              </a:rPr>
              <a:t>http://www.w3.org/Protocols/rfc2616/rfc2616-sec14.html#sec14</a:t>
            </a:r>
          </a:p>
        </p:txBody>
      </p:sp>
      <p:sp>
        <p:nvSpPr>
          <p:cNvPr id="3" name="Title 2">
            <a:extLst>
              <a:ext uri="{FF2B5EF4-FFF2-40B4-BE49-F238E27FC236}">
                <a16:creationId xmlns:a16="http://schemas.microsoft.com/office/drawing/2014/main" id="{3BB63068-2D3E-4C4E-A57C-A59C44094F51}"/>
              </a:ext>
            </a:extLst>
          </p:cNvPr>
          <p:cNvSpPr>
            <a:spLocks noGrp="1"/>
          </p:cNvSpPr>
          <p:nvPr>
            <p:ph type="title"/>
          </p:nvPr>
        </p:nvSpPr>
        <p:spPr/>
        <p:txBody>
          <a:bodyPr/>
          <a:lstStyle/>
          <a:p>
            <a:r>
              <a:rPr lang="en-US" altLang="en-US" dirty="0"/>
              <a:t>HTTP Request: General format</a:t>
            </a:r>
            <a:endParaRPr lang="en-US" dirty="0"/>
          </a:p>
        </p:txBody>
      </p:sp>
    </p:spTree>
    <p:extLst>
      <p:ext uri="{BB962C8B-B14F-4D97-AF65-F5344CB8AC3E}">
        <p14:creationId xmlns:p14="http://schemas.microsoft.com/office/powerpoint/2010/main" val="17772129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Nadpis 1"/>
          <p:cNvSpPr>
            <a:spLocks noGrp="1"/>
          </p:cNvSpPr>
          <p:nvPr>
            <p:ph type="title"/>
          </p:nvPr>
        </p:nvSpPr>
        <p:spPr/>
        <p:txBody>
          <a:bodyPr/>
          <a:lstStyle/>
          <a:p>
            <a:pPr eaLnBrk="1" hangingPunct="1"/>
            <a:r>
              <a:rPr lang="en-US"/>
              <a:t>Form</a:t>
            </a:r>
            <a:r>
              <a:rPr lang="sk-SK"/>
              <a:t>át kladnej odpoved</a:t>
            </a:r>
            <a:r>
              <a:rPr lang="en-US"/>
              <a:t>e</a:t>
            </a:r>
            <a:endParaRPr lang="sk-SK"/>
          </a:p>
        </p:txBody>
      </p:sp>
      <p:sp>
        <p:nvSpPr>
          <p:cNvPr id="22531" name="Zástupný symbol obsahu 2"/>
          <p:cNvSpPr>
            <a:spLocks noGrp="1"/>
          </p:cNvSpPr>
          <p:nvPr>
            <p:ph idx="1"/>
          </p:nvPr>
        </p:nvSpPr>
        <p:spPr/>
        <p:txBody>
          <a:bodyPr>
            <a:normAutofit/>
          </a:bodyPr>
          <a:lstStyle/>
          <a:p>
            <a:pPr eaLnBrk="1" hangingPunct="1"/>
            <a:r>
              <a:rPr lang="en-US" sz="2000">
                <a:latin typeface="Courier New" pitchFamily="49" charset="0"/>
                <a:cs typeface="Courier New" pitchFamily="49" charset="0"/>
              </a:rPr>
              <a:t>HTTP/1.0 200 OK</a:t>
            </a:r>
          </a:p>
          <a:p>
            <a:pPr eaLnBrk="1" hangingPunct="1"/>
            <a:r>
              <a:rPr lang="en-US" sz="2000">
                <a:latin typeface="Courier New" pitchFamily="49" charset="0"/>
                <a:cs typeface="Courier New" pitchFamily="49" charset="0"/>
              </a:rPr>
              <a:t>Server: Netspace-Enterprise/2.0a</a:t>
            </a:r>
          </a:p>
          <a:p>
            <a:pPr eaLnBrk="1" hangingPunct="1"/>
            <a:r>
              <a:rPr lang="en-US" sz="2000">
                <a:latin typeface="Courier New" pitchFamily="49" charset="0"/>
                <a:cs typeface="Courier New" pitchFamily="49" charset="0"/>
              </a:rPr>
              <a:t>Date: Thu, 06 Mar 2009 16:23:43 GMT</a:t>
            </a:r>
          </a:p>
          <a:p>
            <a:pPr eaLnBrk="1" hangingPunct="1"/>
            <a:r>
              <a:rPr lang="en-US" sz="2000">
                <a:latin typeface="Courier New" pitchFamily="49" charset="0"/>
                <a:cs typeface="Courier New" pitchFamily="49" charset="0"/>
              </a:rPr>
              <a:t>Accept-ranges: bytes</a:t>
            </a:r>
          </a:p>
          <a:p>
            <a:pPr eaLnBrk="1" hangingPunct="1"/>
            <a:r>
              <a:rPr lang="en-US" sz="2000">
                <a:latin typeface="Courier New" pitchFamily="49" charset="0"/>
                <a:cs typeface="Courier New" pitchFamily="49" charset="0"/>
              </a:rPr>
              <a:t>Last-modified: Fri, 22 Dec 1995 17:41:00 GMT</a:t>
            </a:r>
          </a:p>
          <a:p>
            <a:pPr eaLnBrk="1" hangingPunct="1"/>
            <a:r>
              <a:rPr lang="en-US" sz="2000">
                <a:latin typeface="Courier New" pitchFamily="49" charset="0"/>
                <a:cs typeface="Courier New" pitchFamily="49" charset="0"/>
              </a:rPr>
              <a:t>Content-length:1032</a:t>
            </a:r>
          </a:p>
          <a:p>
            <a:pPr eaLnBrk="1" hangingPunct="1"/>
            <a:r>
              <a:rPr lang="en-US" sz="2000">
                <a:latin typeface="Courier New" pitchFamily="49" charset="0"/>
                <a:cs typeface="Courier New" pitchFamily="49" charset="0"/>
              </a:rPr>
              <a:t>Content-type: text/html</a:t>
            </a:r>
          </a:p>
          <a:p>
            <a:pPr eaLnBrk="1" hangingPunct="1"/>
            <a:endParaRPr lang="en-US" sz="2000">
              <a:latin typeface="Courier New" pitchFamily="49" charset="0"/>
              <a:cs typeface="Courier New" pitchFamily="49" charset="0"/>
            </a:endParaRPr>
          </a:p>
          <a:p>
            <a:pPr eaLnBrk="1" hangingPunct="1"/>
            <a:r>
              <a:rPr lang="en-US" sz="2000">
                <a:latin typeface="Courier New" pitchFamily="49" charset="0"/>
                <a:cs typeface="Courier New" pitchFamily="49" charset="0"/>
              </a:rPr>
              <a:t>&lt;html&gt;</a:t>
            </a:r>
          </a:p>
          <a:p>
            <a:pPr eaLnBrk="1" hangingPunct="1"/>
            <a:r>
              <a:rPr lang="en-US" sz="2000">
                <a:latin typeface="Courier New" pitchFamily="49" charset="0"/>
                <a:cs typeface="Courier New" pitchFamily="49" charset="0"/>
              </a:rPr>
              <a:t>&lt;head&gt;</a:t>
            </a:r>
          </a:p>
          <a:p>
            <a:pPr eaLnBrk="1" hangingPunct="1"/>
            <a:r>
              <a:rPr lang="en-US" sz="2000">
                <a:latin typeface="Courier New" pitchFamily="49" charset="0"/>
                <a:cs typeface="Courier New" pitchFamily="49" charset="0"/>
              </a:rPr>
              <a:t>  &lt;title&gt;</a:t>
            </a:r>
          </a:p>
          <a:p>
            <a:pPr eaLnBrk="1" hangingPunct="1"/>
            <a:r>
              <a:rPr lang="en-US" sz="2000">
                <a:latin typeface="Courier New" pitchFamily="49" charset="0"/>
                <a:cs typeface="Courier New" pitchFamily="49" charset="0"/>
              </a:rPr>
              <a:t>…</a:t>
            </a:r>
            <a:endParaRPr lang="sk-SK" sz="2000">
              <a:latin typeface="Courier New" pitchFamily="49" charset="0"/>
              <a:cs typeface="Courier New" pitchFamily="49"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Nadpis 1"/>
          <p:cNvSpPr>
            <a:spLocks noGrp="1"/>
          </p:cNvSpPr>
          <p:nvPr>
            <p:ph type="title"/>
          </p:nvPr>
        </p:nvSpPr>
        <p:spPr/>
        <p:txBody>
          <a:bodyPr/>
          <a:lstStyle/>
          <a:p>
            <a:pPr eaLnBrk="1" hangingPunct="1"/>
            <a:r>
              <a:rPr lang="en-US"/>
              <a:t>Form</a:t>
            </a:r>
            <a:r>
              <a:rPr lang="sk-SK"/>
              <a:t>át </a:t>
            </a:r>
            <a:r>
              <a:rPr lang="en-US"/>
              <a:t>z</a:t>
            </a:r>
            <a:r>
              <a:rPr lang="sk-SK"/>
              <a:t>ápornej odpovede</a:t>
            </a:r>
          </a:p>
        </p:txBody>
      </p:sp>
      <p:sp>
        <p:nvSpPr>
          <p:cNvPr id="23555" name="Zástupný symbol obsahu 2"/>
          <p:cNvSpPr>
            <a:spLocks noGrp="1"/>
          </p:cNvSpPr>
          <p:nvPr>
            <p:ph idx="1"/>
          </p:nvPr>
        </p:nvSpPr>
        <p:spPr/>
        <p:txBody>
          <a:bodyPr>
            <a:normAutofit/>
          </a:bodyPr>
          <a:lstStyle/>
          <a:p>
            <a:pPr eaLnBrk="1" hangingPunct="1"/>
            <a:r>
              <a:rPr lang="en-US" sz="2000">
                <a:latin typeface="Courier New" pitchFamily="49" charset="0"/>
                <a:cs typeface="Courier New" pitchFamily="49" charset="0"/>
              </a:rPr>
              <a:t>HTTP/1.0 </a:t>
            </a:r>
            <a:r>
              <a:rPr lang="sk-SK" sz="2000">
                <a:latin typeface="Courier New" pitchFamily="49" charset="0"/>
                <a:cs typeface="Courier New" pitchFamily="49" charset="0"/>
              </a:rPr>
              <a:t>404</a:t>
            </a:r>
            <a:r>
              <a:rPr lang="en-US" sz="2000">
                <a:latin typeface="Courier New" pitchFamily="49" charset="0"/>
                <a:cs typeface="Courier New" pitchFamily="49" charset="0"/>
              </a:rPr>
              <a:t> </a:t>
            </a:r>
            <a:r>
              <a:rPr lang="sk-SK" sz="2000">
                <a:latin typeface="Courier New" pitchFamily="49" charset="0"/>
                <a:cs typeface="Courier New" pitchFamily="49" charset="0"/>
              </a:rPr>
              <a:t>Not found</a:t>
            </a:r>
            <a:endParaRPr lang="en-US" sz="2000">
              <a:latin typeface="Courier New" pitchFamily="49" charset="0"/>
              <a:cs typeface="Courier New" pitchFamily="49" charset="0"/>
            </a:endParaRPr>
          </a:p>
          <a:p>
            <a:pPr eaLnBrk="1" hangingPunct="1"/>
            <a:r>
              <a:rPr lang="en-US" sz="2000">
                <a:latin typeface="Courier New" pitchFamily="49" charset="0"/>
                <a:cs typeface="Courier New" pitchFamily="49" charset="0"/>
              </a:rPr>
              <a:t>Server: Netspace-Enterprise/2.0a</a:t>
            </a:r>
          </a:p>
          <a:p>
            <a:pPr eaLnBrk="1" hangingPunct="1"/>
            <a:r>
              <a:rPr lang="en-US" sz="2000">
                <a:latin typeface="Courier New" pitchFamily="49" charset="0"/>
                <a:cs typeface="Courier New" pitchFamily="49" charset="0"/>
              </a:rPr>
              <a:t>Date: Thu, 06 Mar 2009 16:23:43 GMT</a:t>
            </a:r>
          </a:p>
          <a:p>
            <a:pPr eaLnBrk="1" hangingPunct="1"/>
            <a:r>
              <a:rPr lang="en-US" sz="2000">
                <a:latin typeface="Courier New" pitchFamily="49" charset="0"/>
                <a:cs typeface="Courier New" pitchFamily="49" charset="0"/>
              </a:rPr>
              <a:t>Content-length:</a:t>
            </a:r>
            <a:r>
              <a:rPr lang="sk-SK" sz="2000">
                <a:latin typeface="Courier New" pitchFamily="49" charset="0"/>
                <a:cs typeface="Courier New" pitchFamily="49" charset="0"/>
              </a:rPr>
              <a:t>207</a:t>
            </a:r>
            <a:endParaRPr lang="en-US" sz="2000">
              <a:latin typeface="Courier New" pitchFamily="49" charset="0"/>
              <a:cs typeface="Courier New" pitchFamily="49" charset="0"/>
            </a:endParaRPr>
          </a:p>
          <a:p>
            <a:pPr eaLnBrk="1" hangingPunct="1"/>
            <a:r>
              <a:rPr lang="en-US" sz="2000">
                <a:latin typeface="Courier New" pitchFamily="49" charset="0"/>
                <a:cs typeface="Courier New" pitchFamily="49" charset="0"/>
              </a:rPr>
              <a:t>Content-type: text/html</a:t>
            </a:r>
          </a:p>
          <a:p>
            <a:pPr eaLnBrk="1" hangingPunct="1"/>
            <a:endParaRPr lang="en-US" sz="2000">
              <a:latin typeface="Courier New" pitchFamily="49" charset="0"/>
              <a:cs typeface="Courier New" pitchFamily="49" charset="0"/>
            </a:endParaRPr>
          </a:p>
          <a:p>
            <a:pPr eaLnBrk="1" hangingPunct="1"/>
            <a:r>
              <a:rPr lang="en-US" sz="2000">
                <a:latin typeface="Courier New" pitchFamily="49" charset="0"/>
                <a:cs typeface="Courier New" pitchFamily="49" charset="0"/>
              </a:rPr>
              <a:t>&lt;html&gt;</a:t>
            </a:r>
          </a:p>
          <a:p>
            <a:pPr eaLnBrk="1" hangingPunct="1"/>
            <a:r>
              <a:rPr lang="en-US" sz="2000">
                <a:latin typeface="Courier New" pitchFamily="49" charset="0"/>
                <a:cs typeface="Courier New" pitchFamily="49" charset="0"/>
              </a:rPr>
              <a:t>&lt;head&gt;</a:t>
            </a:r>
          </a:p>
          <a:p>
            <a:pPr eaLnBrk="1" hangingPunct="1"/>
            <a:r>
              <a:rPr lang="en-US" sz="2000">
                <a:latin typeface="Courier New" pitchFamily="49" charset="0"/>
                <a:cs typeface="Courier New" pitchFamily="49" charset="0"/>
              </a:rPr>
              <a:t>  &lt;title&gt;</a:t>
            </a:r>
            <a:r>
              <a:rPr lang="sk-SK" sz="2000">
                <a:latin typeface="Courier New" pitchFamily="49" charset="0"/>
                <a:cs typeface="Courier New" pitchFamily="49" charset="0"/>
              </a:rPr>
              <a:t>Not Found</a:t>
            </a:r>
            <a:r>
              <a:rPr lang="en-US" sz="2000">
                <a:latin typeface="Courier New" pitchFamily="49" charset="0"/>
                <a:cs typeface="Courier New" pitchFamily="49" charset="0"/>
              </a:rPr>
              <a:t>&lt;/title&gt;</a:t>
            </a:r>
          </a:p>
          <a:p>
            <a:pPr eaLnBrk="1" hangingPunct="1"/>
            <a:r>
              <a:rPr lang="en-US" sz="2000">
                <a:latin typeface="Courier New" pitchFamily="49" charset="0"/>
                <a:cs typeface="Courier New" pitchFamily="49" charset="0"/>
              </a:rPr>
              <a:t>&lt;head&gt;</a:t>
            </a:r>
          </a:p>
          <a:p>
            <a:pPr eaLnBrk="1" hangingPunct="1"/>
            <a:r>
              <a:rPr lang="en-US" sz="2000">
                <a:latin typeface="Courier New" pitchFamily="49" charset="0"/>
                <a:cs typeface="Courier New" pitchFamily="49" charset="0"/>
              </a:rPr>
              <a:t>&lt;body&gt;</a:t>
            </a:r>
          </a:p>
          <a:p>
            <a:pPr eaLnBrk="1" hangingPunct="1"/>
            <a:r>
              <a:rPr lang="en-US" sz="2000">
                <a:latin typeface="Courier New" pitchFamily="49" charset="0"/>
                <a:cs typeface="Courier New" pitchFamily="49" charset="0"/>
              </a:rPr>
              <a:t> &lt;h1&gt;Stranka sa nenasla&lt;/h1&gt;</a:t>
            </a:r>
          </a:p>
          <a:p>
            <a:pPr eaLnBrk="1" hangingPunct="1"/>
            <a:r>
              <a:rPr lang="en-US" sz="2000">
                <a:latin typeface="Courier New" pitchFamily="49" charset="0"/>
                <a:cs typeface="Courier New" pitchFamily="49" charset="0"/>
              </a:rPr>
              <a: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D796C-6F23-7A43-9475-F61F358845BB}"/>
              </a:ext>
            </a:extLst>
          </p:cNvPr>
          <p:cNvSpPr>
            <a:spLocks noGrp="1"/>
          </p:cNvSpPr>
          <p:nvPr>
            <p:ph type="title"/>
          </p:nvPr>
        </p:nvSpPr>
        <p:spPr/>
        <p:txBody>
          <a:bodyPr/>
          <a:lstStyle/>
          <a:p>
            <a:r>
              <a:rPr lang="en-US" dirty="0"/>
              <a:t>Difference between HEAD and GET</a:t>
            </a:r>
          </a:p>
        </p:txBody>
      </p:sp>
      <p:sp>
        <p:nvSpPr>
          <p:cNvPr id="3" name="Content Placeholder 2">
            <a:extLst>
              <a:ext uri="{FF2B5EF4-FFF2-40B4-BE49-F238E27FC236}">
                <a16:creationId xmlns:a16="http://schemas.microsoft.com/office/drawing/2014/main" id="{F63FF4DE-4AF9-FD49-BE51-0E4405F2AF40}"/>
              </a:ext>
            </a:extLst>
          </p:cNvPr>
          <p:cNvSpPr>
            <a:spLocks noGrp="1"/>
          </p:cNvSpPr>
          <p:nvPr>
            <p:ph idx="1"/>
          </p:nvPr>
        </p:nvSpPr>
        <p:spPr>
          <a:xfrm>
            <a:off x="1847528" y="1295021"/>
            <a:ext cx="8640961" cy="4538529"/>
          </a:xfrm>
        </p:spPr>
        <p:txBody>
          <a:bodyPr/>
          <a:lstStyle/>
          <a:p>
            <a:r>
              <a:rPr lang="en-US" b="1" dirty="0"/>
              <a:t>GET</a:t>
            </a:r>
            <a:r>
              <a:rPr lang="en-US" dirty="0"/>
              <a:t>:  </a:t>
            </a:r>
            <a:r>
              <a:rPr lang="en-US" dirty="0" err="1"/>
              <a:t>vrátiť</a:t>
            </a:r>
            <a:r>
              <a:rPr lang="en-US" dirty="0"/>
              <a:t> </a:t>
            </a:r>
            <a:r>
              <a:rPr lang="en-US" dirty="0" err="1"/>
              <a:t>požadovaný</a:t>
            </a:r>
            <a:r>
              <a:rPr lang="en-US" dirty="0"/>
              <a:t> </a:t>
            </a:r>
            <a:r>
              <a:rPr lang="en-US" dirty="0" err="1"/>
              <a:t>prostriedok</a:t>
            </a:r>
            <a:r>
              <a:rPr lang="en-US" dirty="0"/>
              <a:t> v tele entity </a:t>
            </a:r>
            <a:r>
              <a:rPr lang="en-US" dirty="0" err="1"/>
              <a:t>odpovede</a:t>
            </a:r>
            <a:r>
              <a:rPr lang="en-US" dirty="0"/>
              <a:t> </a:t>
            </a:r>
            <a:r>
              <a:rPr lang="en-US" dirty="0" err="1"/>
              <a:t>spolu</a:t>
            </a:r>
            <a:r>
              <a:rPr lang="en-US" dirty="0"/>
              <a:t> s </a:t>
            </a:r>
            <a:r>
              <a:rPr lang="en-US" dirty="0" err="1"/>
              <a:t>hlavičkami</a:t>
            </a:r>
            <a:r>
              <a:rPr lang="en-US" dirty="0"/>
              <a:t> </a:t>
            </a:r>
            <a:r>
              <a:rPr lang="en-US" dirty="0" err="1"/>
              <a:t>odpovedí</a:t>
            </a:r>
            <a:r>
              <a:rPr lang="en-US" dirty="0"/>
              <a:t> (</a:t>
            </a:r>
            <a:r>
              <a:rPr lang="en-US" dirty="0" err="1"/>
              <a:t>uvidíme</a:t>
            </a:r>
            <a:r>
              <a:rPr lang="en-US" dirty="0"/>
              <a:t> ich </a:t>
            </a:r>
            <a:r>
              <a:rPr lang="sk-SK" dirty="0"/>
              <a:t>hneď</a:t>
            </a:r>
            <a:r>
              <a:rPr lang="en-US" dirty="0"/>
              <a:t>)</a:t>
            </a:r>
            <a:endParaRPr lang="sk-SK" dirty="0"/>
          </a:p>
          <a:p>
            <a:r>
              <a:rPr lang="en-US" b="1" dirty="0"/>
              <a:t>HEAD</a:t>
            </a:r>
            <a:r>
              <a:rPr lang="en-US" dirty="0"/>
              <a:t>: </a:t>
            </a:r>
            <a:r>
              <a:rPr lang="en-US" dirty="0" err="1"/>
              <a:t>vrátiť</a:t>
            </a:r>
            <a:r>
              <a:rPr lang="en-US" dirty="0"/>
              <a:t> </a:t>
            </a:r>
            <a:r>
              <a:rPr lang="en-US" dirty="0" err="1"/>
              <a:t>všetky</a:t>
            </a:r>
            <a:r>
              <a:rPr lang="en-US" dirty="0"/>
              <a:t> </a:t>
            </a:r>
            <a:r>
              <a:rPr lang="en-US" dirty="0" err="1"/>
              <a:t>hlavičky</a:t>
            </a:r>
            <a:r>
              <a:rPr lang="en-US" dirty="0"/>
              <a:t> </a:t>
            </a:r>
            <a:r>
              <a:rPr lang="en-US" dirty="0" err="1"/>
              <a:t>odpovedí</a:t>
            </a:r>
            <a:r>
              <a:rPr lang="en-US" dirty="0"/>
              <a:t> v </a:t>
            </a:r>
            <a:r>
              <a:rPr lang="en-US" dirty="0" err="1"/>
              <a:t>odpovedi</a:t>
            </a:r>
            <a:r>
              <a:rPr lang="en-US" dirty="0"/>
              <a:t> GET, ale bez </a:t>
            </a:r>
            <a:r>
              <a:rPr lang="en-US" dirty="0" err="1"/>
              <a:t>prostriedku</a:t>
            </a:r>
            <a:r>
              <a:rPr lang="en-US" dirty="0"/>
              <a:t> v tele entity</a:t>
            </a:r>
          </a:p>
        </p:txBody>
      </p:sp>
    </p:spTree>
    <p:extLst>
      <p:ext uri="{BB962C8B-B14F-4D97-AF65-F5344CB8AC3E}">
        <p14:creationId xmlns:p14="http://schemas.microsoft.com/office/powerpoint/2010/main" val="1111815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CA" sz="4800" dirty="0" err="1">
                <a:latin typeface="Times New Roman" pitchFamily="16" charset="0"/>
              </a:rPr>
              <a:t>Vznik</a:t>
            </a:r>
            <a:endParaRPr lang="sk-SK" dirty="0"/>
          </a:p>
        </p:txBody>
      </p:sp>
      <p:sp>
        <p:nvSpPr>
          <p:cNvPr id="3" name="Zástupný symbol pro obsah 2"/>
          <p:cNvSpPr>
            <a:spLocks noGrp="1"/>
          </p:cNvSpPr>
          <p:nvPr>
            <p:ph idx="1"/>
          </p:nvPr>
        </p:nvSpPr>
        <p:spPr>
          <a:xfrm>
            <a:off x="1631505" y="1916832"/>
            <a:ext cx="8928991" cy="4941168"/>
          </a:xfrm>
        </p:spPr>
        <p:txBody>
          <a:bodyPr>
            <a:normAutofit/>
          </a:bodyPr>
          <a:lstStyle/>
          <a:p>
            <a:pPr marL="215900" indent="-215900" algn="just">
              <a:lnSpc>
                <a:spcPct val="95000"/>
              </a:lnSpc>
              <a:spcAft>
                <a:spcPct val="0"/>
              </a:spcAft>
              <a:buSzPct val="45000"/>
              <a:buFont typeface="Wingdings" charset="2"/>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lang="en-CA" dirty="0"/>
              <a:t>Tim Berners-Lee</a:t>
            </a:r>
            <a:r>
              <a:rPr lang="sk-SK" dirty="0"/>
              <a:t> – vynálezca webu</a:t>
            </a:r>
            <a:r>
              <a:rPr lang="en-CA" dirty="0"/>
              <a:t>, </a:t>
            </a:r>
          </a:p>
          <a:p>
            <a:pPr marL="431800" lvl="1" indent="-215900" algn="just">
              <a:lnSpc>
                <a:spcPct val="95000"/>
              </a:lnSpc>
              <a:spcAft>
                <a:spcPct val="0"/>
              </a:spcAft>
              <a:buSzPct val="45000"/>
              <a:buFont typeface="Wingdings" charset="2"/>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lang="en-CA" sz="2900" dirty="0" err="1"/>
              <a:t>prelom</a:t>
            </a:r>
            <a:r>
              <a:rPr lang="en-CA" sz="2900" dirty="0"/>
              <a:t> 80. a 90. </a:t>
            </a:r>
            <a:r>
              <a:rPr lang="en-CA" sz="2900" dirty="0" err="1"/>
              <a:t>rokov</a:t>
            </a:r>
            <a:r>
              <a:rPr lang="en-CA" sz="2900" dirty="0"/>
              <a:t> 20. </a:t>
            </a:r>
            <a:r>
              <a:rPr lang="en-CA" sz="2900" dirty="0" err="1"/>
              <a:t>storočia</a:t>
            </a:r>
            <a:r>
              <a:rPr lang="en-CA" sz="2900" dirty="0"/>
              <a:t> CERN, </a:t>
            </a:r>
          </a:p>
          <a:p>
            <a:pPr marL="215900" indent="-215900" algn="just">
              <a:lnSpc>
                <a:spcPct val="95000"/>
              </a:lnSpc>
              <a:spcAft>
                <a:spcPct val="0"/>
              </a:spcAft>
              <a:buSzPct val="4500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lang="en-CA" dirty="0"/>
          </a:p>
          <a:p>
            <a:pPr marL="215900" indent="-215900" algn="just">
              <a:lnSpc>
                <a:spcPct val="95000"/>
              </a:lnSpc>
              <a:spcAft>
                <a:spcPct val="0"/>
              </a:spcAft>
              <a:buSzPct val="45000"/>
              <a:buFont typeface="Wingdings" charset="2"/>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lang="en-CA" dirty="0"/>
              <a:t>V </a:t>
            </a:r>
            <a:r>
              <a:rPr lang="en-CA" dirty="0" err="1"/>
              <a:t>roku</a:t>
            </a:r>
            <a:r>
              <a:rPr lang="en-CA" dirty="0"/>
              <a:t> 1994 </a:t>
            </a:r>
            <a:r>
              <a:rPr lang="en-CA" dirty="0" err="1"/>
              <a:t>vzniká</a:t>
            </a:r>
            <a:r>
              <a:rPr lang="en-CA" dirty="0"/>
              <a:t> pod </a:t>
            </a:r>
            <a:r>
              <a:rPr lang="en-CA" dirty="0" err="1"/>
              <a:t>jeho</a:t>
            </a:r>
            <a:r>
              <a:rPr lang="en-CA" dirty="0"/>
              <a:t> </a:t>
            </a:r>
            <a:r>
              <a:rPr lang="en-CA" dirty="0" err="1"/>
              <a:t>vedením</a:t>
            </a:r>
            <a:r>
              <a:rPr lang="en-CA" dirty="0"/>
              <a:t> </a:t>
            </a:r>
            <a:r>
              <a:rPr lang="en-CA" dirty="0" err="1"/>
              <a:t>konzorcium</a:t>
            </a:r>
            <a:r>
              <a:rPr lang="en-CA" dirty="0"/>
              <a:t> W3C, </a:t>
            </a:r>
          </a:p>
          <a:p>
            <a:pPr marL="431800" lvl="1" indent="-215900" algn="just">
              <a:lnSpc>
                <a:spcPct val="95000"/>
              </a:lnSpc>
              <a:spcAft>
                <a:spcPct val="0"/>
              </a:spcAft>
              <a:buSzPct val="45000"/>
              <a:buFont typeface="Wingdings" charset="2"/>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lang="en-CA" sz="2900" dirty="0" err="1"/>
              <a:t>následný</a:t>
            </a:r>
            <a:r>
              <a:rPr lang="en-CA" sz="2900" dirty="0"/>
              <a:t> </a:t>
            </a:r>
            <a:r>
              <a:rPr lang="en-CA" sz="2900" dirty="0" err="1"/>
              <a:t>vývoj</a:t>
            </a:r>
            <a:r>
              <a:rPr lang="en-CA" sz="2900" dirty="0"/>
              <a:t> do </a:t>
            </a:r>
            <a:r>
              <a:rPr lang="en-CA" sz="2900" dirty="0" err="1"/>
              <a:t>súčasnosti</a:t>
            </a:r>
            <a:r>
              <a:rPr lang="en-CA" sz="2900" dirty="0"/>
              <a:t>,</a:t>
            </a:r>
          </a:p>
          <a:p>
            <a:pPr marL="431800" lvl="1" indent="-215900" algn="just">
              <a:lnSpc>
                <a:spcPct val="95000"/>
              </a:lnSpc>
              <a:spcAft>
                <a:spcPct val="0"/>
              </a:spcAft>
              <a:buSzPct val="45000"/>
              <a:buFont typeface="Wingdings" charset="2"/>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lang="en-CA" sz="2900" dirty="0"/>
              <a:t>v </a:t>
            </a:r>
            <a:r>
              <a:rPr lang="en-CA" sz="2900" dirty="0" err="1"/>
              <a:t>roku</a:t>
            </a:r>
            <a:r>
              <a:rPr lang="en-CA" sz="2900" dirty="0"/>
              <a:t> 2001 </a:t>
            </a:r>
            <a:r>
              <a:rPr lang="en-CA" sz="2900" dirty="0" err="1"/>
              <a:t>predstavil</a:t>
            </a:r>
            <a:r>
              <a:rPr lang="en-CA" sz="2900" dirty="0"/>
              <a:t> </a:t>
            </a:r>
            <a:r>
              <a:rPr lang="en-CA" sz="2900" dirty="0" err="1"/>
              <a:t>svetu</a:t>
            </a:r>
            <a:r>
              <a:rPr lang="en-CA" sz="2900" dirty="0"/>
              <a:t> </a:t>
            </a:r>
            <a:r>
              <a:rPr lang="en-CA" sz="2900" dirty="0" err="1"/>
              <a:t>víziu</a:t>
            </a:r>
            <a:r>
              <a:rPr lang="en-CA" sz="2900" dirty="0"/>
              <a:t> </a:t>
            </a:r>
            <a:r>
              <a:rPr lang="en-CA" sz="2900" dirty="0" err="1"/>
              <a:t>webu</a:t>
            </a:r>
            <a:r>
              <a:rPr lang="en-CA" sz="2900" dirty="0"/>
              <a:t> </a:t>
            </a:r>
            <a:r>
              <a:rPr lang="en-CA" sz="2900" dirty="0" err="1"/>
              <a:t>budúcnosti</a:t>
            </a:r>
            <a:r>
              <a:rPr lang="en-CA" sz="2900" dirty="0"/>
              <a:t>, </a:t>
            </a:r>
            <a:r>
              <a:rPr lang="en-CA" sz="2900" dirty="0" err="1"/>
              <a:t>sémantický</a:t>
            </a:r>
            <a:r>
              <a:rPr lang="en-CA" sz="2900" dirty="0"/>
              <a:t> web. </a:t>
            </a:r>
          </a:p>
          <a:p>
            <a:endParaRPr lang="sk-SK" dirty="0"/>
          </a:p>
        </p:txBody>
      </p:sp>
      <p:pic>
        <p:nvPicPr>
          <p:cNvPr id="4" name="Picture 3"/>
          <p:cNvPicPr>
            <a:picLocks noChangeAspect="1" noChangeArrowheads="1"/>
          </p:cNvPicPr>
          <p:nvPr/>
        </p:nvPicPr>
        <p:blipFill>
          <a:blip r:embed="rId2" cstate="print"/>
          <a:srcRect/>
          <a:stretch>
            <a:fillRect/>
          </a:stretch>
        </p:blipFill>
        <p:spPr bwMode="auto">
          <a:xfrm>
            <a:off x="8882083" y="285729"/>
            <a:ext cx="1528763" cy="1520825"/>
          </a:xfrm>
          <a:prstGeom prst="rect">
            <a:avLst/>
          </a:prstGeom>
          <a:noFill/>
          <a:ln w="9525">
            <a:noFill/>
            <a:round/>
            <a:headEnd/>
            <a:tailEnd/>
          </a:ln>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dirty="0"/>
              <a:t>Pr</a:t>
            </a:r>
            <a:r>
              <a:rPr lang="sk-SK" dirty="0" err="1"/>
              <a:t>íkazy</a:t>
            </a:r>
            <a:r>
              <a:rPr lang="sk-SK" dirty="0"/>
              <a:t> HTTP</a:t>
            </a:r>
          </a:p>
        </p:txBody>
      </p:sp>
      <p:sp>
        <p:nvSpPr>
          <p:cNvPr id="3" name="Zástupný symbol obsahu 2"/>
          <p:cNvSpPr>
            <a:spLocks noGrp="1"/>
          </p:cNvSpPr>
          <p:nvPr>
            <p:ph idx="1"/>
          </p:nvPr>
        </p:nvSpPr>
        <p:spPr/>
        <p:txBody>
          <a:bodyPr>
            <a:noAutofit/>
          </a:bodyPr>
          <a:lstStyle/>
          <a:p>
            <a:r>
              <a:rPr lang="sk-SK" sz="2200" b="1" dirty="0"/>
              <a:t>Príkaz HEAD</a:t>
            </a:r>
            <a:br>
              <a:rPr lang="sk-SK" sz="2200" dirty="0"/>
            </a:br>
            <a:r>
              <a:rPr lang="sk-SK" sz="2200" dirty="0"/>
              <a:t>Príkaz podobá príkazu GET, nevracia ale súbor zadaný URL adresou, ale iba </a:t>
            </a:r>
            <a:r>
              <a:rPr lang="sk-SK" sz="2200" dirty="0" err="1"/>
              <a:t>matainformácie</a:t>
            </a:r>
            <a:r>
              <a:rPr lang="sk-SK" sz="2200" dirty="0"/>
              <a:t> o tejto adrese. Odpoveď teda neobsahuje žiadne telo. Klient tento príkaz využíva napr. pri testovaní dostupnosti alebo zmien adresy URL. </a:t>
            </a:r>
            <a:br>
              <a:rPr lang="sk-SK" sz="2200" dirty="0"/>
            </a:br>
            <a:br>
              <a:rPr lang="sk-SK" sz="2200" dirty="0"/>
            </a:br>
            <a:r>
              <a:rPr lang="sk-SK" sz="2200" b="1" dirty="0"/>
              <a:t>Príkaz POST</a:t>
            </a:r>
            <a:br>
              <a:rPr lang="sk-SK" sz="2200" dirty="0"/>
            </a:br>
            <a:r>
              <a:rPr lang="sk-SK" sz="2200" dirty="0"/>
              <a:t>Zatiaľ čo príkazy GET a HEAD slúžia k načítaniu informácií zo serveru, príkazom POST sa dáta posielajú opačným smerom - z klienta na server. Väčšina </a:t>
            </a:r>
            <a:r>
              <a:rPr lang="sk-SK" sz="2200" dirty="0" err="1"/>
              <a:t>web-dokumentov</a:t>
            </a:r>
            <a:r>
              <a:rPr lang="sk-SK" sz="2200" dirty="0"/>
              <a:t> je určená iba na čítanie a používatelia s webovým prehliadačom žiadne nové súbory na server neposielajú. Používateľ ale môže vyplniť určitý formulár (napr. objednávku podľa katalógu). Informácie zapísané do takýchto formulárov odosiela klient HTTP na server práve príkazom POST.</a:t>
            </a:r>
            <a:br>
              <a:rPr lang="sk-SK" sz="2200" dirty="0"/>
            </a:br>
            <a:br>
              <a:rPr lang="sk-SK" sz="2200" dirty="0"/>
            </a:br>
            <a:endParaRPr lang="sk-SK" sz="22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dirty="0"/>
              <a:t>Príkazy HTTP</a:t>
            </a:r>
          </a:p>
        </p:txBody>
      </p:sp>
      <p:sp>
        <p:nvSpPr>
          <p:cNvPr id="3" name="Zástupný symbol obsahu 2"/>
          <p:cNvSpPr>
            <a:spLocks noGrp="1"/>
          </p:cNvSpPr>
          <p:nvPr>
            <p:ph idx="1"/>
          </p:nvPr>
        </p:nvSpPr>
        <p:spPr/>
        <p:txBody>
          <a:bodyPr>
            <a:noAutofit/>
          </a:bodyPr>
          <a:lstStyle/>
          <a:p>
            <a:r>
              <a:rPr lang="sk-SK" sz="2100" b="1" dirty="0"/>
              <a:t>Príkaz PUT</a:t>
            </a:r>
            <a:br>
              <a:rPr lang="sk-SK" sz="2100" dirty="0"/>
            </a:br>
            <a:r>
              <a:rPr lang="sk-SK" sz="2100" dirty="0"/>
              <a:t>Príkaz je menej používaný ako príkaz POST - nebýva bežne podporovaný. Slúži k odoslaniu dát z klienta na server.</a:t>
            </a:r>
            <a:br>
              <a:rPr lang="sk-SK" sz="2100" dirty="0"/>
            </a:br>
            <a:br>
              <a:rPr lang="sk-SK" sz="2100" dirty="0"/>
            </a:br>
            <a:r>
              <a:rPr lang="sk-SK" sz="2100" b="1" dirty="0"/>
              <a:t>Príkaz DELETE</a:t>
            </a:r>
            <a:br>
              <a:rPr lang="sk-SK" sz="2100" dirty="0"/>
            </a:br>
            <a:r>
              <a:rPr lang="sk-SK" sz="2100" dirty="0"/>
              <a:t>Príkazom žiada klient HTTP svoj server o odstránenie zadaného URL. S ohľadom na anonymitu klientov a vzhľadom k obecnej povahe Webu, ktorý je určený hlavne na čítanie, nie je príkaz bežne podporovaný.</a:t>
            </a:r>
            <a:br>
              <a:rPr lang="sk-SK" sz="2100" dirty="0"/>
            </a:br>
            <a:br>
              <a:rPr lang="sk-SK" sz="2100" dirty="0"/>
            </a:br>
            <a:r>
              <a:rPr lang="sk-SK" sz="2100" b="1" dirty="0"/>
              <a:t>Príkaz LINK</a:t>
            </a:r>
            <a:br>
              <a:rPr lang="sk-SK" sz="2100" dirty="0"/>
            </a:br>
            <a:r>
              <a:rPr lang="sk-SK" sz="2100" dirty="0"/>
              <a:t>Príkaz slúži k prepojeniu určitej adresy URL s inými zdrojmi. Nie je bežne podporovaný. </a:t>
            </a:r>
            <a:br>
              <a:rPr lang="sk-SK" sz="2100" dirty="0"/>
            </a:br>
            <a:br>
              <a:rPr lang="sk-SK" sz="2100" dirty="0"/>
            </a:br>
            <a:r>
              <a:rPr lang="sk-SK" sz="2100" b="1" dirty="0"/>
              <a:t>Príkaz UNLINK</a:t>
            </a:r>
            <a:br>
              <a:rPr lang="sk-SK" sz="2100" dirty="0"/>
            </a:br>
            <a:r>
              <a:rPr lang="sk-SK" sz="2100" dirty="0"/>
              <a:t>Príkaz odpojuje danú adresu URL od iných zdrojom. Nie je bežne podporovaný.</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Nadpis 1"/>
          <p:cNvSpPr>
            <a:spLocks noGrp="1"/>
          </p:cNvSpPr>
          <p:nvPr>
            <p:ph type="title"/>
          </p:nvPr>
        </p:nvSpPr>
        <p:spPr/>
        <p:txBody>
          <a:bodyPr/>
          <a:lstStyle/>
          <a:p>
            <a:pPr eaLnBrk="1" hangingPunct="1"/>
            <a:r>
              <a:rPr lang="en-US" sz="4000" dirty="0" err="1"/>
              <a:t>Kateg</a:t>
            </a:r>
            <a:r>
              <a:rPr lang="sk-SK" sz="4000" dirty="0" err="1"/>
              <a:t>órie</a:t>
            </a:r>
            <a:r>
              <a:rPr lang="sk-SK" sz="4000" dirty="0"/>
              <a:t> stavových kódov HTTP</a:t>
            </a:r>
          </a:p>
        </p:txBody>
      </p:sp>
      <p:graphicFrame>
        <p:nvGraphicFramePr>
          <p:cNvPr id="4" name="Zástupný symbol obsahu 3"/>
          <p:cNvGraphicFramePr>
            <a:graphicFrameLocks noGrp="1"/>
          </p:cNvGraphicFramePr>
          <p:nvPr>
            <p:ph idx="1"/>
          </p:nvPr>
        </p:nvGraphicFramePr>
        <p:xfrm>
          <a:off x="1847850" y="1295400"/>
          <a:ext cx="8640762" cy="3901440"/>
        </p:xfrm>
        <a:graphic>
          <a:graphicData uri="http://schemas.openxmlformats.org/drawingml/2006/table">
            <a:tbl>
              <a:tblPr firstRow="1" bandRow="1">
                <a:tableStyleId>{5C22544A-7EE6-4342-B048-85BDC9FD1C3A}</a:tableStyleId>
              </a:tblPr>
              <a:tblGrid>
                <a:gridCol w="2880254">
                  <a:extLst>
                    <a:ext uri="{9D8B030D-6E8A-4147-A177-3AD203B41FA5}">
                      <a16:colId xmlns:a16="http://schemas.microsoft.com/office/drawing/2014/main" val="20000"/>
                    </a:ext>
                  </a:extLst>
                </a:gridCol>
                <a:gridCol w="2880254">
                  <a:extLst>
                    <a:ext uri="{9D8B030D-6E8A-4147-A177-3AD203B41FA5}">
                      <a16:colId xmlns:a16="http://schemas.microsoft.com/office/drawing/2014/main" val="20001"/>
                    </a:ext>
                  </a:extLst>
                </a:gridCol>
                <a:gridCol w="2880254">
                  <a:extLst>
                    <a:ext uri="{9D8B030D-6E8A-4147-A177-3AD203B41FA5}">
                      <a16:colId xmlns:a16="http://schemas.microsoft.com/office/drawing/2014/main" val="20002"/>
                    </a:ext>
                  </a:extLst>
                </a:gridCol>
              </a:tblGrid>
              <a:tr h="370840">
                <a:tc>
                  <a:txBody>
                    <a:bodyPr/>
                    <a:lstStyle/>
                    <a:p>
                      <a:r>
                        <a:rPr lang="sk-SK" sz="2000" dirty="0"/>
                        <a:t>Kategória</a:t>
                      </a:r>
                    </a:p>
                  </a:txBody>
                  <a:tcPr marL="96008" marR="96008"/>
                </a:tc>
                <a:tc>
                  <a:txBody>
                    <a:bodyPr/>
                    <a:lstStyle/>
                    <a:p>
                      <a:r>
                        <a:rPr lang="sk-SK" sz="2000" dirty="0"/>
                        <a:t>Čísla stavových kódov</a:t>
                      </a:r>
                    </a:p>
                  </a:txBody>
                  <a:tcPr marL="96008" marR="96008"/>
                </a:tc>
                <a:tc>
                  <a:txBody>
                    <a:bodyPr/>
                    <a:lstStyle/>
                    <a:p>
                      <a:r>
                        <a:rPr lang="sk-SK" sz="2000" dirty="0"/>
                        <a:t>Popis</a:t>
                      </a:r>
                    </a:p>
                  </a:txBody>
                  <a:tcPr marL="96008" marR="96008"/>
                </a:tc>
                <a:extLst>
                  <a:ext uri="{0D108BD9-81ED-4DB2-BD59-A6C34878D82A}">
                    <a16:rowId xmlns:a16="http://schemas.microsoft.com/office/drawing/2014/main" val="10000"/>
                  </a:ext>
                </a:extLst>
              </a:tr>
              <a:tr h="370840">
                <a:tc>
                  <a:txBody>
                    <a:bodyPr/>
                    <a:lstStyle/>
                    <a:p>
                      <a:r>
                        <a:rPr lang="sk-SK" sz="2000" dirty="0"/>
                        <a:t>Informačné</a:t>
                      </a:r>
                    </a:p>
                  </a:txBody>
                  <a:tcPr marL="96008" marR="96008"/>
                </a:tc>
                <a:tc>
                  <a:txBody>
                    <a:bodyPr/>
                    <a:lstStyle/>
                    <a:p>
                      <a:r>
                        <a:rPr lang="sk-SK" sz="2000" dirty="0"/>
                        <a:t>100-199</a:t>
                      </a:r>
                    </a:p>
                  </a:txBody>
                  <a:tcPr marL="96008" marR="96008"/>
                </a:tc>
                <a:tc>
                  <a:txBody>
                    <a:bodyPr/>
                    <a:lstStyle/>
                    <a:p>
                      <a:r>
                        <a:rPr lang="sk-SK" sz="2000" dirty="0"/>
                        <a:t>Správy definované konkrétnou aplikáciou</a:t>
                      </a:r>
                    </a:p>
                  </a:txBody>
                  <a:tcPr marL="96008" marR="96008"/>
                </a:tc>
                <a:extLst>
                  <a:ext uri="{0D108BD9-81ED-4DB2-BD59-A6C34878D82A}">
                    <a16:rowId xmlns:a16="http://schemas.microsoft.com/office/drawing/2014/main" val="10001"/>
                  </a:ext>
                </a:extLst>
              </a:tr>
              <a:tr h="370840">
                <a:tc>
                  <a:txBody>
                    <a:bodyPr/>
                    <a:lstStyle/>
                    <a:p>
                      <a:r>
                        <a:rPr lang="sk-SK" sz="2000" dirty="0"/>
                        <a:t>Úspech</a:t>
                      </a:r>
                    </a:p>
                  </a:txBody>
                  <a:tcPr marL="96008" marR="96008"/>
                </a:tc>
                <a:tc>
                  <a:txBody>
                    <a:bodyPr/>
                    <a:lstStyle/>
                    <a:p>
                      <a:r>
                        <a:rPr lang="sk-SK" sz="2000" dirty="0"/>
                        <a:t>200-299</a:t>
                      </a:r>
                    </a:p>
                  </a:txBody>
                  <a:tcPr marL="96008" marR="96008"/>
                </a:tc>
                <a:tc>
                  <a:txBody>
                    <a:bodyPr/>
                    <a:lstStyle/>
                    <a:p>
                      <a:r>
                        <a:rPr lang="sk-SK" sz="2000" dirty="0"/>
                        <a:t>Požiadavka</a:t>
                      </a:r>
                      <a:r>
                        <a:rPr lang="sk-SK" sz="2000" baseline="0" dirty="0"/>
                        <a:t> bola úspešne spracovaná</a:t>
                      </a:r>
                      <a:endParaRPr lang="sk-SK" sz="2000" dirty="0"/>
                    </a:p>
                  </a:txBody>
                  <a:tcPr marL="96008" marR="96008"/>
                </a:tc>
                <a:extLst>
                  <a:ext uri="{0D108BD9-81ED-4DB2-BD59-A6C34878D82A}">
                    <a16:rowId xmlns:a16="http://schemas.microsoft.com/office/drawing/2014/main" val="10002"/>
                  </a:ext>
                </a:extLst>
              </a:tr>
              <a:tr h="370840">
                <a:tc>
                  <a:txBody>
                    <a:bodyPr/>
                    <a:lstStyle/>
                    <a:p>
                      <a:r>
                        <a:rPr lang="sk-SK" sz="2000" dirty="0"/>
                        <a:t>Presmerovanie</a:t>
                      </a:r>
                    </a:p>
                  </a:txBody>
                  <a:tcPr marL="96008" marR="96008"/>
                </a:tc>
                <a:tc>
                  <a:txBody>
                    <a:bodyPr/>
                    <a:lstStyle/>
                    <a:p>
                      <a:r>
                        <a:rPr lang="sk-SK" sz="2000" dirty="0"/>
                        <a:t>300-399</a:t>
                      </a:r>
                    </a:p>
                  </a:txBody>
                  <a:tcPr marL="96008" marR="96008"/>
                </a:tc>
                <a:tc>
                  <a:txBody>
                    <a:bodyPr/>
                    <a:lstStyle/>
                    <a:p>
                      <a:r>
                        <a:rPr lang="sk-SK" sz="2000" dirty="0"/>
                        <a:t>Klient musí pre konečné spracovanie vykonať ďalšiu činnosť</a:t>
                      </a:r>
                    </a:p>
                  </a:txBody>
                  <a:tcPr marL="96008" marR="96008"/>
                </a:tc>
                <a:extLst>
                  <a:ext uri="{0D108BD9-81ED-4DB2-BD59-A6C34878D82A}">
                    <a16:rowId xmlns:a16="http://schemas.microsoft.com/office/drawing/2014/main" val="10003"/>
                  </a:ext>
                </a:extLst>
              </a:tr>
              <a:tr h="370840">
                <a:tc>
                  <a:txBody>
                    <a:bodyPr/>
                    <a:lstStyle/>
                    <a:p>
                      <a:r>
                        <a:rPr lang="sk-SK" sz="2000" dirty="0"/>
                        <a:t>Chyba klienta</a:t>
                      </a:r>
                    </a:p>
                  </a:txBody>
                  <a:tcPr marL="96008" marR="96008"/>
                </a:tc>
                <a:tc>
                  <a:txBody>
                    <a:bodyPr/>
                    <a:lstStyle/>
                    <a:p>
                      <a:r>
                        <a:rPr lang="sk-SK" sz="2000" dirty="0"/>
                        <a:t>400-499</a:t>
                      </a:r>
                    </a:p>
                  </a:txBody>
                  <a:tcPr marL="96008" marR="96008"/>
                </a:tc>
                <a:tc>
                  <a:txBody>
                    <a:bodyPr/>
                    <a:lstStyle/>
                    <a:p>
                      <a:r>
                        <a:rPr lang="sk-SK" sz="2000" dirty="0"/>
                        <a:t>Problém</a:t>
                      </a:r>
                      <a:r>
                        <a:rPr lang="sk-SK" sz="2000" baseline="0" dirty="0"/>
                        <a:t> na strane klienta</a:t>
                      </a:r>
                      <a:endParaRPr lang="sk-SK" sz="2000" dirty="0"/>
                    </a:p>
                  </a:txBody>
                  <a:tcPr marL="96008" marR="96008"/>
                </a:tc>
                <a:extLst>
                  <a:ext uri="{0D108BD9-81ED-4DB2-BD59-A6C34878D82A}">
                    <a16:rowId xmlns:a16="http://schemas.microsoft.com/office/drawing/2014/main" val="10004"/>
                  </a:ext>
                </a:extLst>
              </a:tr>
              <a:tr h="370840">
                <a:tc>
                  <a:txBody>
                    <a:bodyPr/>
                    <a:lstStyle/>
                    <a:p>
                      <a:r>
                        <a:rPr lang="sk-SK" sz="2000" dirty="0"/>
                        <a:t>Chyba</a:t>
                      </a:r>
                      <a:r>
                        <a:rPr lang="sk-SK" sz="2000" baseline="0" dirty="0"/>
                        <a:t> servera</a:t>
                      </a:r>
                      <a:endParaRPr lang="sk-SK" sz="2000" dirty="0"/>
                    </a:p>
                  </a:txBody>
                  <a:tcPr marL="96008" marR="96008"/>
                </a:tc>
                <a:tc>
                  <a:txBody>
                    <a:bodyPr/>
                    <a:lstStyle/>
                    <a:p>
                      <a:r>
                        <a:rPr lang="sk-SK" sz="2000" dirty="0"/>
                        <a:t>500-599</a:t>
                      </a:r>
                    </a:p>
                  </a:txBody>
                  <a:tcPr marL="96008" marR="96008"/>
                </a:tc>
                <a:tc>
                  <a:txBody>
                    <a:bodyPr/>
                    <a:lstStyle/>
                    <a:p>
                      <a:r>
                        <a:rPr lang="sk-SK" sz="2000" dirty="0"/>
                        <a:t>Problém na strane serveru</a:t>
                      </a:r>
                    </a:p>
                  </a:txBody>
                  <a:tcPr marL="96008" marR="96008"/>
                </a:tc>
                <a:extLst>
                  <a:ext uri="{0D108BD9-81ED-4DB2-BD59-A6C34878D82A}">
                    <a16:rowId xmlns:a16="http://schemas.microsoft.com/office/drawing/2014/main" val="10005"/>
                  </a:ext>
                </a:extLst>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Nadpis 1"/>
          <p:cNvSpPr>
            <a:spLocks noGrp="1"/>
          </p:cNvSpPr>
          <p:nvPr>
            <p:ph type="title"/>
          </p:nvPr>
        </p:nvSpPr>
        <p:spPr/>
        <p:txBody>
          <a:bodyPr/>
          <a:lstStyle/>
          <a:p>
            <a:pPr eaLnBrk="1" hangingPunct="1"/>
            <a:r>
              <a:rPr lang="sk-SK"/>
              <a:t>Príklady stavových kódov</a:t>
            </a:r>
          </a:p>
        </p:txBody>
      </p:sp>
      <p:graphicFrame>
        <p:nvGraphicFramePr>
          <p:cNvPr id="5" name="Zástupný symbol obsahu 4"/>
          <p:cNvGraphicFramePr>
            <a:graphicFrameLocks noGrp="1"/>
          </p:cNvGraphicFramePr>
          <p:nvPr>
            <p:ph idx="1"/>
          </p:nvPr>
        </p:nvGraphicFramePr>
        <p:xfrm>
          <a:off x="1847851" y="1295400"/>
          <a:ext cx="8640763" cy="4632960"/>
        </p:xfrm>
        <a:graphic>
          <a:graphicData uri="http://schemas.openxmlformats.org/drawingml/2006/table">
            <a:tbl>
              <a:tblPr firstRow="1" bandRow="1">
                <a:tableStyleId>{5C22544A-7EE6-4342-B048-85BDC9FD1C3A}</a:tableStyleId>
              </a:tblPr>
              <a:tblGrid>
                <a:gridCol w="8640763">
                  <a:extLst>
                    <a:ext uri="{9D8B030D-6E8A-4147-A177-3AD203B41FA5}">
                      <a16:colId xmlns:a16="http://schemas.microsoft.com/office/drawing/2014/main" val="20000"/>
                    </a:ext>
                  </a:extLst>
                </a:gridCol>
              </a:tblGrid>
              <a:tr h="370840">
                <a:tc>
                  <a:txBody>
                    <a:bodyPr/>
                    <a:lstStyle/>
                    <a:p>
                      <a:r>
                        <a:rPr lang="sk-SK" sz="3200" dirty="0"/>
                        <a:t>Stavový</a:t>
                      </a:r>
                      <a:r>
                        <a:rPr lang="sk-SK" sz="3200" baseline="0" dirty="0"/>
                        <a:t> kód</a:t>
                      </a:r>
                      <a:endParaRPr lang="sk-SK" sz="3200" dirty="0"/>
                    </a:p>
                  </a:txBody>
                  <a:tcPr marL="96008" marR="96008"/>
                </a:tc>
                <a:extLst>
                  <a:ext uri="{0D108BD9-81ED-4DB2-BD59-A6C34878D82A}">
                    <a16:rowId xmlns:a16="http://schemas.microsoft.com/office/drawing/2014/main" val="10000"/>
                  </a:ext>
                </a:extLst>
              </a:tr>
              <a:tr h="370840">
                <a:tc>
                  <a:txBody>
                    <a:bodyPr/>
                    <a:lstStyle/>
                    <a:p>
                      <a:r>
                        <a:rPr lang="en-US" sz="3200" dirty="0">
                          <a:latin typeface="Courier New" pitchFamily="49" charset="0"/>
                          <a:cs typeface="Courier New" pitchFamily="49" charset="0"/>
                        </a:rPr>
                        <a:t>200 OK</a:t>
                      </a:r>
                      <a:endParaRPr lang="sk-SK" sz="3200" dirty="0">
                        <a:latin typeface="Courier New" pitchFamily="49" charset="0"/>
                        <a:cs typeface="Courier New" pitchFamily="49" charset="0"/>
                      </a:endParaRPr>
                    </a:p>
                  </a:txBody>
                  <a:tcPr marL="96008" marR="96008"/>
                </a:tc>
                <a:extLst>
                  <a:ext uri="{0D108BD9-81ED-4DB2-BD59-A6C34878D82A}">
                    <a16:rowId xmlns:a16="http://schemas.microsoft.com/office/drawing/2014/main" val="10001"/>
                  </a:ext>
                </a:extLst>
              </a:tr>
              <a:tr h="370840">
                <a:tc>
                  <a:txBody>
                    <a:bodyPr/>
                    <a:lstStyle/>
                    <a:p>
                      <a:r>
                        <a:rPr lang="en-US" sz="3200" dirty="0">
                          <a:latin typeface="Courier New" pitchFamily="49" charset="0"/>
                          <a:cs typeface="Courier New" pitchFamily="49" charset="0"/>
                        </a:rPr>
                        <a:t>201 Created</a:t>
                      </a:r>
                      <a:endParaRPr lang="sk-SK" sz="3200" dirty="0">
                        <a:latin typeface="Courier New" pitchFamily="49" charset="0"/>
                        <a:cs typeface="Courier New" pitchFamily="49" charset="0"/>
                      </a:endParaRPr>
                    </a:p>
                  </a:txBody>
                  <a:tcPr marL="96008" marR="96008"/>
                </a:tc>
                <a:extLst>
                  <a:ext uri="{0D108BD9-81ED-4DB2-BD59-A6C34878D82A}">
                    <a16:rowId xmlns:a16="http://schemas.microsoft.com/office/drawing/2014/main" val="10002"/>
                  </a:ext>
                </a:extLst>
              </a:tr>
              <a:tr h="370840">
                <a:tc>
                  <a:txBody>
                    <a:bodyPr/>
                    <a:lstStyle/>
                    <a:p>
                      <a:r>
                        <a:rPr lang="en-US" sz="3200" dirty="0">
                          <a:latin typeface="Courier New" pitchFamily="49" charset="0"/>
                          <a:cs typeface="Courier New" pitchFamily="49" charset="0"/>
                        </a:rPr>
                        <a:t>301 Moved Permanently</a:t>
                      </a:r>
                      <a:endParaRPr lang="sk-SK" sz="3200" dirty="0">
                        <a:latin typeface="Courier New" pitchFamily="49" charset="0"/>
                        <a:cs typeface="Courier New" pitchFamily="49" charset="0"/>
                      </a:endParaRPr>
                    </a:p>
                  </a:txBody>
                  <a:tcPr marL="96008" marR="96008"/>
                </a:tc>
                <a:extLst>
                  <a:ext uri="{0D108BD9-81ED-4DB2-BD59-A6C34878D82A}">
                    <a16:rowId xmlns:a16="http://schemas.microsoft.com/office/drawing/2014/main" val="10003"/>
                  </a:ext>
                </a:extLst>
              </a:tr>
              <a:tr h="370840">
                <a:tc>
                  <a:txBody>
                    <a:bodyPr/>
                    <a:lstStyle/>
                    <a:p>
                      <a:r>
                        <a:rPr lang="en-US" sz="3200" dirty="0">
                          <a:latin typeface="Courier New" pitchFamily="49" charset="0"/>
                          <a:cs typeface="Courier New" pitchFamily="49" charset="0"/>
                        </a:rPr>
                        <a:t>400 Bad Request</a:t>
                      </a:r>
                      <a:endParaRPr lang="sk-SK" sz="3200" dirty="0">
                        <a:latin typeface="Courier New" pitchFamily="49" charset="0"/>
                        <a:cs typeface="Courier New" pitchFamily="49" charset="0"/>
                      </a:endParaRPr>
                    </a:p>
                  </a:txBody>
                  <a:tcPr marL="96008" marR="96008"/>
                </a:tc>
                <a:extLst>
                  <a:ext uri="{0D108BD9-81ED-4DB2-BD59-A6C34878D82A}">
                    <a16:rowId xmlns:a16="http://schemas.microsoft.com/office/drawing/2014/main" val="10004"/>
                  </a:ext>
                </a:extLst>
              </a:tr>
              <a:tr h="370840">
                <a:tc>
                  <a:txBody>
                    <a:bodyPr/>
                    <a:lstStyle/>
                    <a:p>
                      <a:r>
                        <a:rPr lang="en-US" sz="3200" dirty="0">
                          <a:latin typeface="Courier New" pitchFamily="49" charset="0"/>
                          <a:cs typeface="Courier New" pitchFamily="49" charset="0"/>
                        </a:rPr>
                        <a:t>403 Forbidden</a:t>
                      </a:r>
                      <a:endParaRPr lang="sk-SK" sz="3200" dirty="0">
                        <a:latin typeface="Courier New" pitchFamily="49" charset="0"/>
                        <a:cs typeface="Courier New" pitchFamily="49" charset="0"/>
                      </a:endParaRPr>
                    </a:p>
                  </a:txBody>
                  <a:tcPr marL="96008" marR="96008"/>
                </a:tc>
                <a:extLst>
                  <a:ext uri="{0D108BD9-81ED-4DB2-BD59-A6C34878D82A}">
                    <a16:rowId xmlns:a16="http://schemas.microsoft.com/office/drawing/2014/main" val="10005"/>
                  </a:ext>
                </a:extLst>
              </a:tr>
              <a:tr h="370840">
                <a:tc>
                  <a:txBody>
                    <a:bodyPr/>
                    <a:lstStyle/>
                    <a:p>
                      <a:r>
                        <a:rPr lang="en-US" sz="3200" dirty="0">
                          <a:latin typeface="Courier New" pitchFamily="49" charset="0"/>
                          <a:cs typeface="Courier New" pitchFamily="49" charset="0"/>
                        </a:rPr>
                        <a:t>404 Not Found</a:t>
                      </a:r>
                      <a:endParaRPr lang="sk-SK" sz="3200" dirty="0">
                        <a:latin typeface="Courier New" pitchFamily="49" charset="0"/>
                        <a:cs typeface="Courier New" pitchFamily="49" charset="0"/>
                      </a:endParaRPr>
                    </a:p>
                  </a:txBody>
                  <a:tcPr marL="96008" marR="96008"/>
                </a:tc>
                <a:extLst>
                  <a:ext uri="{0D108BD9-81ED-4DB2-BD59-A6C34878D82A}">
                    <a16:rowId xmlns:a16="http://schemas.microsoft.com/office/drawing/2014/main" val="10006"/>
                  </a:ext>
                </a:extLst>
              </a:tr>
              <a:tr h="370840">
                <a:tc>
                  <a:txBody>
                    <a:bodyPr/>
                    <a:lstStyle/>
                    <a:p>
                      <a:r>
                        <a:rPr lang="en-US" sz="3200" dirty="0">
                          <a:latin typeface="Courier New" pitchFamily="49" charset="0"/>
                          <a:cs typeface="Courier New" pitchFamily="49" charset="0"/>
                        </a:rPr>
                        <a:t>500 Internal Server Error</a:t>
                      </a:r>
                      <a:endParaRPr lang="sk-SK" sz="3200" dirty="0">
                        <a:latin typeface="Courier New" pitchFamily="49" charset="0"/>
                        <a:cs typeface="Courier New" pitchFamily="49" charset="0"/>
                      </a:endParaRPr>
                    </a:p>
                  </a:txBody>
                  <a:tcPr marL="96008" marR="96008"/>
                </a:tc>
                <a:extLst>
                  <a:ext uri="{0D108BD9-81ED-4DB2-BD59-A6C34878D82A}">
                    <a16:rowId xmlns:a16="http://schemas.microsoft.com/office/drawing/2014/main" val="10007"/>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7132B4-8F24-774E-BEE1-BE030B37CB0F}"/>
              </a:ext>
            </a:extLst>
          </p:cNvPr>
          <p:cNvSpPr>
            <a:spLocks noGrp="1"/>
          </p:cNvSpPr>
          <p:nvPr>
            <p:ph type="title"/>
          </p:nvPr>
        </p:nvSpPr>
        <p:spPr/>
        <p:txBody>
          <a:bodyPr/>
          <a:lstStyle/>
          <a:p>
            <a:r>
              <a:rPr lang="en-US" altLang="en-US" dirty="0"/>
              <a:t>HTTP connections</a:t>
            </a:r>
            <a:endParaRPr lang="en-US" dirty="0"/>
          </a:p>
        </p:txBody>
      </p:sp>
      <p:sp>
        <p:nvSpPr>
          <p:cNvPr id="261124" name="Rectangle 4">
            <a:extLst>
              <a:ext uri="{FF2B5EF4-FFF2-40B4-BE49-F238E27FC236}">
                <a16:creationId xmlns:a16="http://schemas.microsoft.com/office/drawing/2014/main" id="{3CD6232D-04B9-2842-9593-8AE73994917D}"/>
              </a:ext>
            </a:extLst>
          </p:cNvPr>
          <p:cNvSpPr>
            <a:spLocks noGrp="1" noChangeArrowheads="1"/>
          </p:cNvSpPr>
          <p:nvPr>
            <p:ph idx="1"/>
          </p:nvPr>
        </p:nvSpPr>
        <p:spPr>
          <a:xfrm>
            <a:off x="1847528" y="1295021"/>
            <a:ext cx="8640961" cy="4006188"/>
          </a:xfrm>
        </p:spPr>
        <p:txBody>
          <a:bodyPr>
            <a:normAutofit fontScale="92500" lnSpcReduction="20000"/>
          </a:bodyPr>
          <a:lstStyle/>
          <a:p>
            <a:pPr>
              <a:buFont typeface="ZapfDingbats" pitchFamily="82" charset="2"/>
              <a:buNone/>
            </a:pPr>
            <a:r>
              <a:rPr lang="en-US" altLang="en-US" b="1" dirty="0">
                <a:solidFill>
                  <a:srgbClr val="C00000"/>
                </a:solidFill>
              </a:rPr>
              <a:t>Persistent HTTP</a:t>
            </a:r>
          </a:p>
          <a:p>
            <a:r>
              <a:rPr lang="en-US" altLang="en-US" dirty="0" err="1"/>
              <a:t>Viac</a:t>
            </a:r>
            <a:r>
              <a:rPr lang="en-US" altLang="en-US" dirty="0"/>
              <a:t> </a:t>
            </a:r>
            <a:r>
              <a:rPr lang="en-US" altLang="en-US" dirty="0" err="1"/>
              <a:t>objektov</a:t>
            </a:r>
            <a:r>
              <a:rPr lang="en-US" altLang="en-US" dirty="0"/>
              <a:t> je </a:t>
            </a:r>
            <a:r>
              <a:rPr lang="en-US" altLang="en-US" dirty="0" err="1"/>
              <a:t>možné</a:t>
            </a:r>
            <a:r>
              <a:rPr lang="en-US" altLang="en-US" dirty="0"/>
              <a:t> </a:t>
            </a:r>
            <a:r>
              <a:rPr lang="en-US" altLang="en-US" dirty="0" err="1"/>
              <a:t>odoslať</a:t>
            </a:r>
            <a:r>
              <a:rPr lang="en-US" altLang="en-US" dirty="0"/>
              <a:t> </a:t>
            </a:r>
            <a:r>
              <a:rPr lang="en-US" altLang="en-US" dirty="0" err="1"/>
              <a:t>cez</a:t>
            </a:r>
            <a:r>
              <a:rPr lang="en-US" altLang="en-US" dirty="0"/>
              <a:t> </a:t>
            </a:r>
            <a:r>
              <a:rPr lang="en-US" altLang="en-US" dirty="0" err="1"/>
              <a:t>jedno</a:t>
            </a:r>
            <a:r>
              <a:rPr lang="en-US" altLang="en-US" dirty="0"/>
              <a:t> TCP </a:t>
            </a:r>
            <a:r>
              <a:rPr lang="en-US" altLang="en-US" dirty="0" err="1"/>
              <a:t>spojenie</a:t>
            </a:r>
            <a:r>
              <a:rPr lang="en-US" altLang="en-US" dirty="0"/>
              <a:t> </a:t>
            </a:r>
            <a:r>
              <a:rPr lang="en-US" altLang="en-US" dirty="0" err="1"/>
              <a:t>medzi</a:t>
            </a:r>
            <a:r>
              <a:rPr lang="en-US" altLang="en-US" dirty="0"/>
              <a:t> </a:t>
            </a:r>
            <a:r>
              <a:rPr lang="en-US" altLang="en-US" dirty="0" err="1"/>
              <a:t>klientom</a:t>
            </a:r>
            <a:r>
              <a:rPr lang="en-US" altLang="en-US" dirty="0"/>
              <a:t> a </a:t>
            </a:r>
            <a:r>
              <a:rPr lang="en-US" altLang="en-US" dirty="0" err="1"/>
              <a:t>serverom</a:t>
            </a:r>
            <a:r>
              <a:rPr lang="en-US" altLang="en-US" dirty="0"/>
              <a:t>.
HTTP/1.1 </a:t>
            </a:r>
            <a:r>
              <a:rPr lang="en-US" altLang="en-US" dirty="0" err="1"/>
              <a:t>používa</a:t>
            </a:r>
            <a:r>
              <a:rPr lang="en-US" altLang="en-US" dirty="0"/>
              <a:t> </a:t>
            </a:r>
            <a:r>
              <a:rPr lang="en-US" altLang="en-US" dirty="0" err="1"/>
              <a:t>trvalé</a:t>
            </a:r>
            <a:r>
              <a:rPr lang="en-US" altLang="en-US" dirty="0"/>
              <a:t> </a:t>
            </a:r>
            <a:r>
              <a:rPr lang="en-US" altLang="en-US" dirty="0" err="1"/>
              <a:t>pripojenia</a:t>
            </a:r>
            <a:r>
              <a:rPr lang="en-US" altLang="en-US" dirty="0"/>
              <a:t> v </a:t>
            </a:r>
            <a:r>
              <a:rPr lang="en-US" altLang="en-US" dirty="0" err="1"/>
              <a:t>predvolenom</a:t>
            </a:r>
            <a:r>
              <a:rPr lang="en-US" altLang="en-US" dirty="0"/>
              <a:t> </a:t>
            </a:r>
            <a:r>
              <a:rPr lang="en-US" altLang="en-US" dirty="0" err="1"/>
              <a:t>režime</a:t>
            </a:r>
            <a:endParaRPr lang="sk-SK" altLang="en-US" dirty="0"/>
          </a:p>
          <a:p>
            <a:pPr marL="0" indent="0">
              <a:buNone/>
            </a:pPr>
            <a:r>
              <a:rPr lang="en-US" altLang="en-US" b="1" dirty="0">
                <a:solidFill>
                  <a:srgbClr val="C00000"/>
                </a:solidFill>
              </a:rPr>
              <a:t>Non-persistent HTTP</a:t>
            </a:r>
          </a:p>
          <a:p>
            <a:r>
              <a:rPr lang="en-US" altLang="en-US" dirty="0" err="1"/>
              <a:t>Cez</a:t>
            </a:r>
            <a:r>
              <a:rPr lang="en-US" altLang="en-US" dirty="0"/>
              <a:t> TCP </a:t>
            </a:r>
            <a:r>
              <a:rPr lang="en-US" altLang="en-US" dirty="0" err="1"/>
              <a:t>pripojenie</a:t>
            </a:r>
            <a:r>
              <a:rPr lang="en-US" altLang="en-US" dirty="0"/>
              <a:t> </a:t>
            </a:r>
            <a:r>
              <a:rPr lang="en-US" altLang="en-US" dirty="0" err="1"/>
              <a:t>sa</a:t>
            </a:r>
            <a:r>
              <a:rPr lang="en-US" altLang="en-US" dirty="0"/>
              <a:t> </a:t>
            </a:r>
            <a:r>
              <a:rPr lang="en-US" altLang="en-US" dirty="0" err="1"/>
              <a:t>odošle</a:t>
            </a:r>
            <a:r>
              <a:rPr lang="en-US" altLang="en-US" dirty="0"/>
              <a:t> </a:t>
            </a:r>
            <a:r>
              <a:rPr lang="en-US" altLang="en-US" dirty="0" err="1"/>
              <a:t>maximálne</a:t>
            </a:r>
            <a:r>
              <a:rPr lang="en-US" altLang="en-US" dirty="0"/>
              <a:t> </a:t>
            </a:r>
            <a:r>
              <a:rPr lang="en-US" altLang="en-US" dirty="0" err="1"/>
              <a:t>jeden</a:t>
            </a:r>
            <a:r>
              <a:rPr lang="en-US" altLang="en-US" dirty="0"/>
              <a:t> </a:t>
            </a:r>
            <a:r>
              <a:rPr lang="en-US" altLang="en-US" dirty="0" err="1"/>
              <a:t>objekt</a:t>
            </a:r>
            <a:r>
              <a:rPr lang="en-US" altLang="en-US" dirty="0"/>
              <a:t>.
HTTP/1.0 </a:t>
            </a:r>
            <a:r>
              <a:rPr lang="en-US" altLang="en-US" dirty="0" err="1"/>
              <a:t>používa</a:t>
            </a:r>
            <a:r>
              <a:rPr lang="en-US" altLang="en-US" dirty="0"/>
              <a:t> </a:t>
            </a:r>
            <a:r>
              <a:rPr lang="en-US" altLang="en-US" dirty="0" err="1"/>
              <a:t>neperzistentný</a:t>
            </a:r>
            <a:r>
              <a:rPr lang="en-US" altLang="en-US" dirty="0"/>
              <a:t> HTTP</a:t>
            </a:r>
          </a:p>
        </p:txBody>
      </p:sp>
      <p:sp>
        <p:nvSpPr>
          <p:cNvPr id="43010" name="Slide Number Placeholder 6">
            <a:extLst>
              <a:ext uri="{FF2B5EF4-FFF2-40B4-BE49-F238E27FC236}">
                <a16:creationId xmlns:a16="http://schemas.microsoft.com/office/drawing/2014/main" id="{FDED9C47-8E8B-BF46-AAAB-A103601B4495}"/>
              </a:ext>
            </a:extLst>
          </p:cNvPr>
          <p:cNvSpPr>
            <a:spLocks noGrp="1"/>
          </p:cNvSpPr>
          <p:nvPr>
            <p:ph type="sldNum" sz="quarter" idx="4294967295"/>
          </p:nvPr>
        </p:nvSpPr>
        <p:spPr>
          <a:xfrm>
            <a:off x="9871076" y="5916614"/>
            <a:ext cx="796925" cy="4905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har char="r"/>
              <a:defRPr sz="2100">
                <a:solidFill>
                  <a:schemeClr val="tx1"/>
                </a:solidFill>
                <a:latin typeface="Comic Sans MS" panose="030F0902030302020204" pitchFamily="66" charset="0"/>
              </a:defRPr>
            </a:lvl1pPr>
            <a:lvl2pPr marL="557213" indent="-214313">
              <a:buSzPct val="75000"/>
              <a:buFont typeface="Wingdings" pitchFamily="2" charset="2"/>
              <a:buChar char="v"/>
              <a:defRPr sz="1800">
                <a:solidFill>
                  <a:schemeClr val="tx1"/>
                </a:solidFill>
                <a:latin typeface="Comic Sans MS" panose="030F0902030302020204" pitchFamily="66" charset="0"/>
              </a:defRPr>
            </a:lvl2pPr>
            <a:lvl3pPr marL="857250" indent="-171450">
              <a:buChar char="•"/>
              <a:defRPr sz="1500">
                <a:solidFill>
                  <a:schemeClr val="tx1"/>
                </a:solidFill>
                <a:latin typeface="Comic Sans MS" panose="030F0902030302020204" pitchFamily="66" charset="0"/>
              </a:defRPr>
            </a:lvl3pPr>
            <a:lvl4pPr marL="1200150" indent="-171450">
              <a:buChar char="–"/>
              <a:defRPr sz="1500">
                <a:solidFill>
                  <a:schemeClr val="tx1"/>
                </a:solidFill>
                <a:latin typeface="Times New Roman" panose="02020603050405020304" pitchFamily="18" charset="0"/>
              </a:defRPr>
            </a:lvl4pPr>
            <a:lvl5pPr marL="1543050" indent="-171450">
              <a:buChar char="»"/>
              <a:defRPr sz="1500">
                <a:solidFill>
                  <a:schemeClr val="tx1"/>
                </a:solidFill>
                <a:latin typeface="Times New Roman" panose="02020603050405020304" pitchFamily="18" charset="0"/>
              </a:defRPr>
            </a:lvl5pPr>
            <a:lvl6pPr marL="1885950" indent="-171450" eaLnBrk="0" fontAlgn="base" hangingPunct="0">
              <a:spcBef>
                <a:spcPct val="20000"/>
              </a:spcBef>
              <a:spcAft>
                <a:spcPct val="0"/>
              </a:spcAft>
              <a:buChar char="»"/>
              <a:defRPr sz="1500">
                <a:solidFill>
                  <a:schemeClr val="tx1"/>
                </a:solidFill>
                <a:latin typeface="Times New Roman" panose="02020603050405020304" pitchFamily="18" charset="0"/>
              </a:defRPr>
            </a:lvl6pPr>
            <a:lvl7pPr marL="2228850" indent="-171450" eaLnBrk="0" fontAlgn="base" hangingPunct="0">
              <a:spcBef>
                <a:spcPct val="20000"/>
              </a:spcBef>
              <a:spcAft>
                <a:spcPct val="0"/>
              </a:spcAft>
              <a:buChar char="»"/>
              <a:defRPr sz="1500">
                <a:solidFill>
                  <a:schemeClr val="tx1"/>
                </a:solidFill>
                <a:latin typeface="Times New Roman" panose="02020603050405020304" pitchFamily="18" charset="0"/>
              </a:defRPr>
            </a:lvl7pPr>
            <a:lvl8pPr marL="2571750" indent="-171450" eaLnBrk="0" fontAlgn="base" hangingPunct="0">
              <a:spcBef>
                <a:spcPct val="20000"/>
              </a:spcBef>
              <a:spcAft>
                <a:spcPct val="0"/>
              </a:spcAft>
              <a:buChar char="»"/>
              <a:defRPr sz="1500">
                <a:solidFill>
                  <a:schemeClr val="tx1"/>
                </a:solidFill>
                <a:latin typeface="Times New Roman" panose="02020603050405020304" pitchFamily="18" charset="0"/>
              </a:defRPr>
            </a:lvl8pPr>
            <a:lvl9pPr marL="2914650" indent="-171450" eaLnBrk="0" fontAlgn="base" hangingPunct="0">
              <a:spcBef>
                <a:spcPct val="20000"/>
              </a:spcBef>
              <a:spcAft>
                <a:spcPct val="0"/>
              </a:spcAft>
              <a:buChar char="»"/>
              <a:defRPr sz="1500">
                <a:solidFill>
                  <a:schemeClr val="tx1"/>
                </a:solidFill>
                <a:latin typeface="Times New Roman" panose="02020603050405020304" pitchFamily="18" charset="0"/>
              </a:defRPr>
            </a:lvl9pPr>
          </a:lstStyle>
          <a:p>
            <a:pPr>
              <a:buFontTx/>
              <a:buNone/>
            </a:pPr>
            <a:fld id="{9F7BE803-C63F-F742-82B7-9B60F70C4D91}" type="slidenum">
              <a:rPr lang="en-US" altLang="en-US" sz="1050">
                <a:latin typeface="Times New Roman" panose="02020603050405020304" pitchFamily="18" charset="0"/>
              </a:rPr>
              <a:pPr>
                <a:buFontTx/>
                <a:buNone/>
              </a:pPr>
              <a:t>34</a:t>
            </a:fld>
            <a:endParaRPr lang="en-US" altLang="en-US" sz="1050">
              <a:latin typeface="Times New Roman" panose="02020603050405020304" pitchFamily="18" charset="0"/>
            </a:endParaRPr>
          </a:p>
        </p:txBody>
      </p:sp>
      <p:sp>
        <p:nvSpPr>
          <p:cNvPr id="43014" name="Text Box 5">
            <a:extLst>
              <a:ext uri="{FF2B5EF4-FFF2-40B4-BE49-F238E27FC236}">
                <a16:creationId xmlns:a16="http://schemas.microsoft.com/office/drawing/2014/main" id="{FA05ED19-9112-2E4C-8E35-B14151CD3B67}"/>
              </a:ext>
            </a:extLst>
          </p:cNvPr>
          <p:cNvSpPr txBox="1">
            <a:spLocks noChangeArrowheads="1"/>
          </p:cNvSpPr>
          <p:nvPr/>
        </p:nvSpPr>
        <p:spPr bwMode="auto">
          <a:xfrm>
            <a:off x="2282788" y="6190081"/>
            <a:ext cx="762642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42900" indent="-342900">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buFont typeface="ZapfDingbats" pitchFamily="82" charset="2"/>
              <a:buNone/>
            </a:pPr>
            <a:r>
              <a:rPr lang="en-US" altLang="en-US" sz="1500" dirty="0">
                <a:latin typeface="Helvetica" pitchFamily="2" charset="0"/>
              </a:rPr>
              <a:t>TCP </a:t>
            </a:r>
            <a:r>
              <a:rPr lang="sk-SK" altLang="en-US" sz="1500" dirty="0">
                <a:latin typeface="Helvetica" pitchFamily="2" charset="0"/>
              </a:rPr>
              <a:t> je transportná vrstva</a:t>
            </a:r>
            <a:r>
              <a:rPr lang="en-US" altLang="en-US" sz="1500" dirty="0">
                <a:latin typeface="Helvetica" pitchFamily="2" charset="0"/>
              </a:rPr>
              <a:t>.</a:t>
            </a:r>
          </a:p>
        </p:txBody>
      </p:sp>
    </p:spTree>
    <p:extLst>
      <p:ext uri="{BB962C8B-B14F-4D97-AF65-F5344CB8AC3E}">
        <p14:creationId xmlns:p14="http://schemas.microsoft.com/office/powerpoint/2010/main" val="3965610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112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112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112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124"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15435CC-B022-0F45-9977-82C532AA1554}"/>
              </a:ext>
            </a:extLst>
          </p:cNvPr>
          <p:cNvSpPr>
            <a:spLocks noGrp="1"/>
          </p:cNvSpPr>
          <p:nvPr>
            <p:ph type="title"/>
          </p:nvPr>
        </p:nvSpPr>
        <p:spPr/>
        <p:txBody>
          <a:bodyPr/>
          <a:lstStyle/>
          <a:p>
            <a:r>
              <a:rPr lang="en-US" altLang="en-US" dirty="0"/>
              <a:t>Non-persistent HTTP</a:t>
            </a:r>
            <a:r>
              <a:rPr lang="sk-SK" altLang="en-US" dirty="0"/>
              <a:t> </a:t>
            </a:r>
            <a:r>
              <a:rPr lang="sk-SK" altLang="en-US" dirty="0" err="1"/>
              <a:t>vs</a:t>
            </a:r>
            <a:r>
              <a:rPr lang="sk-SK" altLang="en-US" dirty="0"/>
              <a:t>. </a:t>
            </a:r>
            <a:r>
              <a:rPr lang="sk-SK" altLang="en-US" dirty="0" err="1"/>
              <a:t>Persistent</a:t>
            </a:r>
            <a:r>
              <a:rPr lang="sk-SK" altLang="en-US" dirty="0"/>
              <a:t> HTT</a:t>
            </a:r>
            <a:endParaRPr lang="en-US" dirty="0"/>
          </a:p>
        </p:txBody>
      </p:sp>
      <p:grpSp>
        <p:nvGrpSpPr>
          <p:cNvPr id="2" name="Group 4">
            <a:extLst>
              <a:ext uri="{FF2B5EF4-FFF2-40B4-BE49-F238E27FC236}">
                <a16:creationId xmlns:a16="http://schemas.microsoft.com/office/drawing/2014/main" id="{D1B1936E-491F-5FA8-37DB-CFC7256C9610}"/>
              </a:ext>
            </a:extLst>
          </p:cNvPr>
          <p:cNvGrpSpPr>
            <a:grpSpLocks/>
          </p:cNvGrpSpPr>
          <p:nvPr/>
        </p:nvGrpSpPr>
        <p:grpSpPr bwMode="auto">
          <a:xfrm>
            <a:off x="1631504" y="1221581"/>
            <a:ext cx="4294188" cy="4414838"/>
            <a:chOff x="2888" y="794"/>
            <a:chExt cx="2705" cy="2781"/>
          </a:xfrm>
        </p:grpSpPr>
        <p:graphicFrame>
          <p:nvGraphicFramePr>
            <p:cNvPr id="4" name="Object 1024">
              <a:extLst>
                <a:ext uri="{FF2B5EF4-FFF2-40B4-BE49-F238E27FC236}">
                  <a16:creationId xmlns:a16="http://schemas.microsoft.com/office/drawing/2014/main" id="{8337A3D3-B0B4-C6AA-C936-7B18C9EF0C76}"/>
                </a:ext>
              </a:extLst>
            </p:cNvPr>
            <p:cNvGraphicFramePr>
              <a:graphicFrameLocks noChangeAspect="1"/>
            </p:cNvGraphicFramePr>
            <p:nvPr/>
          </p:nvGraphicFramePr>
          <p:xfrm>
            <a:off x="3587" y="1049"/>
            <a:ext cx="474" cy="376"/>
          </p:xfrm>
          <a:graphic>
            <a:graphicData uri="http://schemas.openxmlformats.org/presentationml/2006/ole">
              <mc:AlternateContent xmlns:mc="http://schemas.openxmlformats.org/markup-compatibility/2006">
                <mc:Choice xmlns:v="urn:schemas-microsoft-com:vml" Requires="v">
                  <p:oleObj name="Clip" r:id="rId2" imgW="17462500" imgH="14478000" progId="MS_ClipArt_Gallery.2">
                    <p:embed/>
                  </p:oleObj>
                </mc:Choice>
                <mc:Fallback>
                  <p:oleObj name="Clip" r:id="rId2" imgW="17462500" imgH="14478000" progId="MS_ClipArt_Gallery.2">
                    <p:embed/>
                    <p:pic>
                      <p:nvPicPr>
                        <p:cNvPr id="4" name="Object 1024">
                          <a:extLst>
                            <a:ext uri="{FF2B5EF4-FFF2-40B4-BE49-F238E27FC236}">
                              <a16:creationId xmlns:a16="http://schemas.microsoft.com/office/drawing/2014/main" id="{8337A3D3-B0B4-C6AA-C936-7B18C9EF0C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7" y="1049"/>
                          <a:ext cx="474" cy="3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6" name="Group 6">
              <a:extLst>
                <a:ext uri="{FF2B5EF4-FFF2-40B4-BE49-F238E27FC236}">
                  <a16:creationId xmlns:a16="http://schemas.microsoft.com/office/drawing/2014/main" id="{BDAAE0DD-C287-66B8-4640-A9FE768631B1}"/>
                </a:ext>
              </a:extLst>
            </p:cNvPr>
            <p:cNvGrpSpPr>
              <a:grpSpLocks/>
            </p:cNvGrpSpPr>
            <p:nvPr/>
          </p:nvGrpSpPr>
          <p:grpSpPr bwMode="auto">
            <a:xfrm>
              <a:off x="4783" y="794"/>
              <a:ext cx="318" cy="675"/>
              <a:chOff x="4180" y="783"/>
              <a:chExt cx="150" cy="307"/>
            </a:xfrm>
          </p:grpSpPr>
          <p:sp>
            <p:nvSpPr>
              <p:cNvPr id="28" name="AutoShape 7">
                <a:extLst>
                  <a:ext uri="{FF2B5EF4-FFF2-40B4-BE49-F238E27FC236}">
                    <a16:creationId xmlns:a16="http://schemas.microsoft.com/office/drawing/2014/main" id="{883B7A65-5996-B77F-876C-F609C56FD1D6}"/>
                  </a:ext>
                </a:extLst>
              </p:cNvPr>
              <p:cNvSpPr>
                <a:spLocks noChangeArrowheads="1"/>
              </p:cNvSpPr>
              <p:nvPr/>
            </p:nvSpPr>
            <p:spPr bwMode="auto">
              <a:xfrm>
                <a:off x="4180" y="1019"/>
                <a:ext cx="150" cy="71"/>
              </a:xfrm>
              <a:prstGeom prst="parallelogram">
                <a:avLst>
                  <a:gd name="adj" fmla="val 81387"/>
                </a:avLst>
              </a:prstGeom>
              <a:solidFill>
                <a:srgbClr val="33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endParaRPr lang="en-US" altLang="en-US" sz="2400"/>
              </a:p>
            </p:txBody>
          </p:sp>
          <p:sp>
            <p:nvSpPr>
              <p:cNvPr id="29" name="Rectangle 8">
                <a:extLst>
                  <a:ext uri="{FF2B5EF4-FFF2-40B4-BE49-F238E27FC236}">
                    <a16:creationId xmlns:a16="http://schemas.microsoft.com/office/drawing/2014/main" id="{5323AD29-4614-C128-36C4-29F3B40C1C15}"/>
                  </a:ext>
                </a:extLst>
              </p:cNvPr>
              <p:cNvSpPr>
                <a:spLocks noChangeArrowheads="1"/>
              </p:cNvSpPr>
              <p:nvPr/>
            </p:nvSpPr>
            <p:spPr bwMode="auto">
              <a:xfrm>
                <a:off x="4256" y="785"/>
                <a:ext cx="69" cy="236"/>
              </a:xfrm>
              <a:prstGeom prst="rect">
                <a:avLst/>
              </a:prstGeom>
              <a:solidFill>
                <a:srgbClr val="33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endParaRPr lang="en-US" altLang="en-US" sz="2400"/>
              </a:p>
            </p:txBody>
          </p:sp>
          <p:sp>
            <p:nvSpPr>
              <p:cNvPr id="30" name="Rectangle 9">
                <a:extLst>
                  <a:ext uri="{FF2B5EF4-FFF2-40B4-BE49-F238E27FC236}">
                    <a16:creationId xmlns:a16="http://schemas.microsoft.com/office/drawing/2014/main" id="{AF08AF1A-6FAE-14E8-AF6E-E25548F00336}"/>
                  </a:ext>
                </a:extLst>
              </p:cNvPr>
              <p:cNvSpPr>
                <a:spLocks noChangeArrowheads="1"/>
              </p:cNvSpPr>
              <p:nvPr/>
            </p:nvSpPr>
            <p:spPr bwMode="auto">
              <a:xfrm>
                <a:off x="4181" y="852"/>
                <a:ext cx="95" cy="236"/>
              </a:xfrm>
              <a:prstGeom prst="rect">
                <a:avLst/>
              </a:prstGeom>
              <a:solidFill>
                <a:srgbClr val="33CCCC"/>
              </a:solidFill>
              <a:ln w="9525">
                <a:solidFill>
                  <a:schemeClr val="tx1"/>
                </a:solidFill>
                <a:miter lim="800000"/>
                <a:headEnd/>
                <a:tailEnd/>
              </a:ln>
            </p:spPr>
            <p:txBody>
              <a:bodyPr wrap="none" anchor="ct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endParaRPr lang="en-US" altLang="en-US" sz="2400"/>
              </a:p>
            </p:txBody>
          </p:sp>
          <p:sp>
            <p:nvSpPr>
              <p:cNvPr id="31" name="AutoShape 10">
                <a:extLst>
                  <a:ext uri="{FF2B5EF4-FFF2-40B4-BE49-F238E27FC236}">
                    <a16:creationId xmlns:a16="http://schemas.microsoft.com/office/drawing/2014/main" id="{1559B9E3-880A-4F3F-BF09-99DD41798B86}"/>
                  </a:ext>
                </a:extLst>
              </p:cNvPr>
              <p:cNvSpPr>
                <a:spLocks noChangeArrowheads="1"/>
              </p:cNvSpPr>
              <p:nvPr/>
            </p:nvSpPr>
            <p:spPr bwMode="auto">
              <a:xfrm>
                <a:off x="4180" y="783"/>
                <a:ext cx="150" cy="71"/>
              </a:xfrm>
              <a:prstGeom prst="parallelogram">
                <a:avLst>
                  <a:gd name="adj" fmla="val 81387"/>
                </a:avLst>
              </a:prstGeom>
              <a:solidFill>
                <a:srgbClr val="33CCCC"/>
              </a:solidFill>
              <a:ln w="9525">
                <a:solidFill>
                  <a:schemeClr val="tx1"/>
                </a:solidFill>
                <a:miter lim="800000"/>
                <a:headEnd/>
                <a:tailEnd/>
              </a:ln>
            </p:spPr>
            <p:txBody>
              <a:bodyPr wrap="none" anchor="ct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endParaRPr lang="en-US" altLang="en-US" sz="2400"/>
              </a:p>
            </p:txBody>
          </p:sp>
          <p:sp>
            <p:nvSpPr>
              <p:cNvPr id="32" name="Line 11">
                <a:extLst>
                  <a:ext uri="{FF2B5EF4-FFF2-40B4-BE49-F238E27FC236}">
                    <a16:creationId xmlns:a16="http://schemas.microsoft.com/office/drawing/2014/main" id="{838C21D2-DA33-20D0-CF5A-36F1443757BD}"/>
                  </a:ext>
                </a:extLst>
              </p:cNvPr>
              <p:cNvSpPr>
                <a:spLocks noChangeShapeType="1"/>
              </p:cNvSpPr>
              <p:nvPr/>
            </p:nvSpPr>
            <p:spPr bwMode="auto">
              <a:xfrm>
                <a:off x="4330" y="788"/>
                <a:ext cx="0" cy="23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3" name="Line 12">
                <a:extLst>
                  <a:ext uri="{FF2B5EF4-FFF2-40B4-BE49-F238E27FC236}">
                    <a16:creationId xmlns:a16="http://schemas.microsoft.com/office/drawing/2014/main" id="{643759EA-50BC-F80A-2004-907EA47D00E4}"/>
                  </a:ext>
                </a:extLst>
              </p:cNvPr>
              <p:cNvSpPr>
                <a:spLocks noChangeShapeType="1"/>
              </p:cNvSpPr>
              <p:nvPr/>
            </p:nvSpPr>
            <p:spPr bwMode="auto">
              <a:xfrm flipH="1">
                <a:off x="4276" y="1019"/>
                <a:ext cx="54" cy="6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4" name="Rectangle 13">
                <a:extLst>
                  <a:ext uri="{FF2B5EF4-FFF2-40B4-BE49-F238E27FC236}">
                    <a16:creationId xmlns:a16="http://schemas.microsoft.com/office/drawing/2014/main" id="{99CFD8CC-9CA4-AC1D-E038-9C3CA58AA8D9}"/>
                  </a:ext>
                </a:extLst>
              </p:cNvPr>
              <p:cNvSpPr>
                <a:spLocks noChangeArrowheads="1"/>
              </p:cNvSpPr>
              <p:nvPr/>
            </p:nvSpPr>
            <p:spPr bwMode="auto">
              <a:xfrm>
                <a:off x="4193" y="883"/>
                <a:ext cx="63" cy="136"/>
              </a:xfrm>
              <a:prstGeom prst="rect">
                <a:avLst/>
              </a:prstGeom>
              <a:solidFill>
                <a:schemeClr val="accent2"/>
              </a:solidFill>
              <a:ln w="9525">
                <a:solidFill>
                  <a:schemeClr val="tx1"/>
                </a:solidFill>
                <a:miter lim="800000"/>
                <a:headEnd/>
                <a:tailEnd/>
              </a:ln>
            </p:spPr>
            <p:txBody>
              <a:bodyPr wrap="none" anchor="ct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endParaRPr lang="en-US" altLang="en-US" sz="2400"/>
              </a:p>
            </p:txBody>
          </p:sp>
          <p:sp>
            <p:nvSpPr>
              <p:cNvPr id="35" name="Rectangle 14">
                <a:extLst>
                  <a:ext uri="{FF2B5EF4-FFF2-40B4-BE49-F238E27FC236}">
                    <a16:creationId xmlns:a16="http://schemas.microsoft.com/office/drawing/2014/main" id="{C53E005D-3A0C-9CBC-9209-AF8044D1B8E1}"/>
                  </a:ext>
                </a:extLst>
              </p:cNvPr>
              <p:cNvSpPr>
                <a:spLocks noChangeArrowheads="1"/>
              </p:cNvSpPr>
              <p:nvPr/>
            </p:nvSpPr>
            <p:spPr bwMode="auto">
              <a:xfrm>
                <a:off x="4202" y="924"/>
                <a:ext cx="48" cy="4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endParaRPr lang="en-US" altLang="en-US" sz="2400"/>
              </a:p>
            </p:txBody>
          </p:sp>
        </p:grpSp>
        <p:sp>
          <p:nvSpPr>
            <p:cNvPr id="7" name="Line 15">
              <a:extLst>
                <a:ext uri="{FF2B5EF4-FFF2-40B4-BE49-F238E27FC236}">
                  <a16:creationId xmlns:a16="http://schemas.microsoft.com/office/drawing/2014/main" id="{EC0AC1B2-DAEB-CEC7-E36F-CF8EDB5B2B8E}"/>
                </a:ext>
              </a:extLst>
            </p:cNvPr>
            <p:cNvSpPr>
              <a:spLocks noChangeShapeType="1"/>
            </p:cNvSpPr>
            <p:nvPr/>
          </p:nvSpPr>
          <p:spPr bwMode="auto">
            <a:xfrm>
              <a:off x="3846" y="1569"/>
              <a:ext cx="0" cy="1784"/>
            </a:xfrm>
            <a:prstGeom prst="line">
              <a:avLst/>
            </a:prstGeom>
            <a:noFill/>
            <a:ln w="9525">
              <a:solidFill>
                <a:srgbClr val="FF0000"/>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 name="Line 16">
              <a:extLst>
                <a:ext uri="{FF2B5EF4-FFF2-40B4-BE49-F238E27FC236}">
                  <a16:creationId xmlns:a16="http://schemas.microsoft.com/office/drawing/2014/main" id="{D02403B7-5434-B269-5A30-AFAA21F6C194}"/>
                </a:ext>
              </a:extLst>
            </p:cNvPr>
            <p:cNvSpPr>
              <a:spLocks noChangeShapeType="1"/>
            </p:cNvSpPr>
            <p:nvPr/>
          </p:nvSpPr>
          <p:spPr bwMode="auto">
            <a:xfrm>
              <a:off x="4911" y="1565"/>
              <a:ext cx="0" cy="1815"/>
            </a:xfrm>
            <a:prstGeom prst="line">
              <a:avLst/>
            </a:prstGeom>
            <a:noFill/>
            <a:ln w="9525">
              <a:solidFill>
                <a:srgbClr val="FF0000"/>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9" name="Line 17">
              <a:extLst>
                <a:ext uri="{FF2B5EF4-FFF2-40B4-BE49-F238E27FC236}">
                  <a16:creationId xmlns:a16="http://schemas.microsoft.com/office/drawing/2014/main" id="{F0E1C318-A724-C4D2-8A3F-94089E9CAC30}"/>
                </a:ext>
              </a:extLst>
            </p:cNvPr>
            <p:cNvSpPr>
              <a:spLocks noChangeShapeType="1"/>
            </p:cNvSpPr>
            <p:nvPr/>
          </p:nvSpPr>
          <p:spPr bwMode="auto">
            <a:xfrm>
              <a:off x="3855" y="1715"/>
              <a:ext cx="1061" cy="24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0" name="Line 18">
              <a:extLst>
                <a:ext uri="{FF2B5EF4-FFF2-40B4-BE49-F238E27FC236}">
                  <a16:creationId xmlns:a16="http://schemas.microsoft.com/office/drawing/2014/main" id="{99B1F11B-56F1-85A4-5B1B-8B826E8E2A72}"/>
                </a:ext>
              </a:extLst>
            </p:cNvPr>
            <p:cNvSpPr>
              <a:spLocks noChangeShapeType="1"/>
            </p:cNvSpPr>
            <p:nvPr/>
          </p:nvSpPr>
          <p:spPr bwMode="auto">
            <a:xfrm flipH="1">
              <a:off x="3846" y="1991"/>
              <a:ext cx="1054" cy="254"/>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1" name="Line 19">
              <a:extLst>
                <a:ext uri="{FF2B5EF4-FFF2-40B4-BE49-F238E27FC236}">
                  <a16:creationId xmlns:a16="http://schemas.microsoft.com/office/drawing/2014/main" id="{1BF8CD75-0C9B-7E80-15D1-5AFD152217B9}"/>
                </a:ext>
              </a:extLst>
            </p:cNvPr>
            <p:cNvSpPr>
              <a:spLocks noChangeShapeType="1"/>
            </p:cNvSpPr>
            <p:nvPr/>
          </p:nvSpPr>
          <p:spPr bwMode="auto">
            <a:xfrm>
              <a:off x="3851" y="2311"/>
              <a:ext cx="1061" cy="24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2" name="Line 20">
              <a:extLst>
                <a:ext uri="{FF2B5EF4-FFF2-40B4-BE49-F238E27FC236}">
                  <a16:creationId xmlns:a16="http://schemas.microsoft.com/office/drawing/2014/main" id="{10894183-C394-B1C9-8296-A8085427E970}"/>
                </a:ext>
              </a:extLst>
            </p:cNvPr>
            <p:cNvSpPr>
              <a:spLocks noChangeShapeType="1"/>
            </p:cNvSpPr>
            <p:nvPr/>
          </p:nvSpPr>
          <p:spPr bwMode="auto">
            <a:xfrm flipH="1">
              <a:off x="3861" y="2615"/>
              <a:ext cx="1054" cy="239"/>
            </a:xfrm>
            <a:prstGeom prst="line">
              <a:avLst/>
            </a:prstGeom>
            <a:noFill/>
            <a:ln w="1270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3" name="AutoShape 21">
              <a:extLst>
                <a:ext uri="{FF2B5EF4-FFF2-40B4-BE49-F238E27FC236}">
                  <a16:creationId xmlns:a16="http://schemas.microsoft.com/office/drawing/2014/main" id="{17558972-4ECD-4B9F-F459-5712A117E0CF}"/>
                </a:ext>
              </a:extLst>
            </p:cNvPr>
            <p:cNvSpPr>
              <a:spLocks/>
            </p:cNvSpPr>
            <p:nvPr/>
          </p:nvSpPr>
          <p:spPr bwMode="auto">
            <a:xfrm>
              <a:off x="4961" y="2562"/>
              <a:ext cx="47" cy="115"/>
            </a:xfrm>
            <a:prstGeom prst="rightBrace">
              <a:avLst>
                <a:gd name="adj1" fmla="val 2039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endParaRPr lang="en-US" altLang="en-US" sz="2400"/>
            </a:p>
          </p:txBody>
        </p:sp>
        <p:sp>
          <p:nvSpPr>
            <p:cNvPr id="14" name="Text Box 22">
              <a:extLst>
                <a:ext uri="{FF2B5EF4-FFF2-40B4-BE49-F238E27FC236}">
                  <a16:creationId xmlns:a16="http://schemas.microsoft.com/office/drawing/2014/main" id="{96B5B336-F508-7E8A-F741-694CF06F5D65}"/>
                </a:ext>
              </a:extLst>
            </p:cNvPr>
            <p:cNvSpPr txBox="1">
              <a:spLocks noChangeArrowheads="1"/>
            </p:cNvSpPr>
            <p:nvPr/>
          </p:nvSpPr>
          <p:spPr bwMode="auto">
            <a:xfrm>
              <a:off x="4980" y="2369"/>
              <a:ext cx="613"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ClrTx/>
                <a:buSzTx/>
                <a:buFontTx/>
                <a:buNone/>
              </a:pPr>
              <a:r>
                <a:rPr lang="en-US" altLang="en-US" sz="1600">
                  <a:latin typeface="Helvetica" pitchFamily="2" charset="0"/>
                </a:rPr>
                <a:t>time to </a:t>
              </a:r>
            </a:p>
            <a:p>
              <a:pPr>
                <a:spcBef>
                  <a:spcPct val="0"/>
                </a:spcBef>
                <a:buClrTx/>
                <a:buSzTx/>
                <a:buFontTx/>
                <a:buNone/>
              </a:pPr>
              <a:r>
                <a:rPr lang="en-US" altLang="en-US" sz="1600">
                  <a:latin typeface="Helvetica" pitchFamily="2" charset="0"/>
                </a:rPr>
                <a:t>transmit </a:t>
              </a:r>
            </a:p>
            <a:p>
              <a:pPr>
                <a:spcBef>
                  <a:spcPct val="0"/>
                </a:spcBef>
                <a:buClrTx/>
                <a:buSzTx/>
                <a:buFontTx/>
                <a:buNone/>
              </a:pPr>
              <a:r>
                <a:rPr lang="en-US" altLang="en-US" sz="1600">
                  <a:latin typeface="Helvetica" pitchFamily="2" charset="0"/>
                </a:rPr>
                <a:t>file</a:t>
              </a:r>
            </a:p>
          </p:txBody>
        </p:sp>
        <p:sp>
          <p:nvSpPr>
            <p:cNvPr id="15" name="Line 23">
              <a:extLst>
                <a:ext uri="{FF2B5EF4-FFF2-40B4-BE49-F238E27FC236}">
                  <a16:creationId xmlns:a16="http://schemas.microsoft.com/office/drawing/2014/main" id="{B457DCF0-F39A-CB21-3660-3A900B63789E}"/>
                </a:ext>
              </a:extLst>
            </p:cNvPr>
            <p:cNvSpPr>
              <a:spLocks noChangeShapeType="1"/>
            </p:cNvSpPr>
            <p:nvPr/>
          </p:nvSpPr>
          <p:spPr bwMode="auto">
            <a:xfrm>
              <a:off x="3600" y="1699"/>
              <a:ext cx="246"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 name="Text Box 24">
              <a:extLst>
                <a:ext uri="{FF2B5EF4-FFF2-40B4-BE49-F238E27FC236}">
                  <a16:creationId xmlns:a16="http://schemas.microsoft.com/office/drawing/2014/main" id="{DFA88139-69EF-EA42-0CA1-7448C117F5AF}"/>
                </a:ext>
              </a:extLst>
            </p:cNvPr>
            <p:cNvSpPr txBox="1">
              <a:spLocks noChangeArrowheads="1"/>
            </p:cNvSpPr>
            <p:nvPr/>
          </p:nvSpPr>
          <p:spPr bwMode="auto">
            <a:xfrm>
              <a:off x="2888" y="1516"/>
              <a:ext cx="781"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ClrTx/>
                <a:buSzTx/>
                <a:buFontTx/>
                <a:buNone/>
              </a:pPr>
              <a:r>
                <a:rPr lang="en-US" altLang="en-US" sz="1600" dirty="0">
                  <a:latin typeface="Helvetica" pitchFamily="2" charset="0"/>
                </a:rPr>
                <a:t>initiate TCP</a:t>
              </a:r>
            </a:p>
            <a:p>
              <a:pPr>
                <a:spcBef>
                  <a:spcPct val="0"/>
                </a:spcBef>
                <a:buClrTx/>
                <a:buSzTx/>
                <a:buFontTx/>
                <a:buNone/>
              </a:pPr>
              <a:r>
                <a:rPr lang="en-US" altLang="en-US" sz="1600" dirty="0">
                  <a:latin typeface="Helvetica" pitchFamily="2" charset="0"/>
                </a:rPr>
                <a:t>connection</a:t>
              </a:r>
            </a:p>
          </p:txBody>
        </p:sp>
        <p:sp>
          <p:nvSpPr>
            <p:cNvPr id="18" name="AutoShape 25">
              <a:extLst>
                <a:ext uri="{FF2B5EF4-FFF2-40B4-BE49-F238E27FC236}">
                  <a16:creationId xmlns:a16="http://schemas.microsoft.com/office/drawing/2014/main" id="{C1A34CAB-593B-227B-FDD4-8168CFC69B8B}"/>
                </a:ext>
              </a:extLst>
            </p:cNvPr>
            <p:cNvSpPr>
              <a:spLocks/>
            </p:cNvSpPr>
            <p:nvPr/>
          </p:nvSpPr>
          <p:spPr bwMode="auto">
            <a:xfrm>
              <a:off x="3685" y="1731"/>
              <a:ext cx="81" cy="506"/>
            </a:xfrm>
            <a:prstGeom prst="leftBrace">
              <a:avLst>
                <a:gd name="adj1" fmla="val 52058"/>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endParaRPr lang="en-US" altLang="en-US" sz="2400"/>
            </a:p>
          </p:txBody>
        </p:sp>
        <p:sp>
          <p:nvSpPr>
            <p:cNvPr id="19" name="Text Box 26">
              <a:extLst>
                <a:ext uri="{FF2B5EF4-FFF2-40B4-BE49-F238E27FC236}">
                  <a16:creationId xmlns:a16="http://schemas.microsoft.com/office/drawing/2014/main" id="{5069A550-9F28-D25E-9B62-A3E564DF48A8}"/>
                </a:ext>
              </a:extLst>
            </p:cNvPr>
            <p:cNvSpPr txBox="1">
              <a:spLocks noChangeArrowheads="1"/>
            </p:cNvSpPr>
            <p:nvPr/>
          </p:nvSpPr>
          <p:spPr bwMode="auto">
            <a:xfrm>
              <a:off x="3381" y="1862"/>
              <a:ext cx="36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ClrTx/>
                <a:buSzTx/>
                <a:buFontTx/>
                <a:buNone/>
              </a:pPr>
              <a:r>
                <a:rPr lang="en-US" altLang="en-US" sz="1600" dirty="0">
                  <a:latin typeface="Helvetica" pitchFamily="2" charset="0"/>
                </a:rPr>
                <a:t>RTT</a:t>
              </a:r>
            </a:p>
          </p:txBody>
        </p:sp>
        <p:sp>
          <p:nvSpPr>
            <p:cNvPr id="20" name="Line 27">
              <a:extLst>
                <a:ext uri="{FF2B5EF4-FFF2-40B4-BE49-F238E27FC236}">
                  <a16:creationId xmlns:a16="http://schemas.microsoft.com/office/drawing/2014/main" id="{B6CE0CD0-2854-E6EC-5365-A2666D9E1222}"/>
                </a:ext>
              </a:extLst>
            </p:cNvPr>
            <p:cNvSpPr>
              <a:spLocks noChangeShapeType="1"/>
            </p:cNvSpPr>
            <p:nvPr/>
          </p:nvSpPr>
          <p:spPr bwMode="auto">
            <a:xfrm>
              <a:off x="3631" y="2269"/>
              <a:ext cx="22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1" name="Text Box 28">
              <a:extLst>
                <a:ext uri="{FF2B5EF4-FFF2-40B4-BE49-F238E27FC236}">
                  <a16:creationId xmlns:a16="http://schemas.microsoft.com/office/drawing/2014/main" id="{B7FA7029-3041-C717-F2D1-C10489FC7CE0}"/>
                </a:ext>
              </a:extLst>
            </p:cNvPr>
            <p:cNvSpPr txBox="1">
              <a:spLocks noChangeArrowheads="1"/>
            </p:cNvSpPr>
            <p:nvPr/>
          </p:nvSpPr>
          <p:spPr bwMode="auto">
            <a:xfrm>
              <a:off x="3158" y="2078"/>
              <a:ext cx="547"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ClrTx/>
                <a:buSzTx/>
                <a:buFontTx/>
                <a:buNone/>
              </a:pPr>
              <a:r>
                <a:rPr lang="en-US" altLang="en-US" sz="1600" dirty="0">
                  <a:latin typeface="Helvetica" pitchFamily="2" charset="0"/>
                </a:rPr>
                <a:t>request</a:t>
              </a:r>
            </a:p>
            <a:p>
              <a:pPr>
                <a:spcBef>
                  <a:spcPct val="0"/>
                </a:spcBef>
                <a:buClrTx/>
                <a:buSzTx/>
                <a:buFontTx/>
                <a:buNone/>
              </a:pPr>
              <a:r>
                <a:rPr lang="en-US" altLang="en-US" sz="1600" dirty="0">
                  <a:latin typeface="Helvetica" pitchFamily="2" charset="0"/>
                </a:rPr>
                <a:t>file</a:t>
              </a:r>
            </a:p>
          </p:txBody>
        </p:sp>
        <p:sp>
          <p:nvSpPr>
            <p:cNvPr id="22" name="AutoShape 29">
              <a:extLst>
                <a:ext uri="{FF2B5EF4-FFF2-40B4-BE49-F238E27FC236}">
                  <a16:creationId xmlns:a16="http://schemas.microsoft.com/office/drawing/2014/main" id="{BAA63D2E-64ED-65E2-CE3B-D8E7EC103BCC}"/>
                </a:ext>
              </a:extLst>
            </p:cNvPr>
            <p:cNvSpPr>
              <a:spLocks/>
            </p:cNvSpPr>
            <p:nvPr/>
          </p:nvSpPr>
          <p:spPr bwMode="auto">
            <a:xfrm>
              <a:off x="3689" y="2304"/>
              <a:ext cx="81" cy="506"/>
            </a:xfrm>
            <a:prstGeom prst="leftBrace">
              <a:avLst>
                <a:gd name="adj1" fmla="val 52058"/>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endParaRPr lang="en-US" altLang="en-US" sz="2400"/>
            </a:p>
          </p:txBody>
        </p:sp>
        <p:sp>
          <p:nvSpPr>
            <p:cNvPr id="23" name="Text Box 30">
              <a:extLst>
                <a:ext uri="{FF2B5EF4-FFF2-40B4-BE49-F238E27FC236}">
                  <a16:creationId xmlns:a16="http://schemas.microsoft.com/office/drawing/2014/main" id="{6863D48D-2537-3EE7-D337-FBED0469F160}"/>
                </a:ext>
              </a:extLst>
            </p:cNvPr>
            <p:cNvSpPr txBox="1">
              <a:spLocks noChangeArrowheads="1"/>
            </p:cNvSpPr>
            <p:nvPr/>
          </p:nvSpPr>
          <p:spPr bwMode="auto">
            <a:xfrm>
              <a:off x="3393" y="2443"/>
              <a:ext cx="36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ClrTx/>
                <a:buSzTx/>
                <a:buFontTx/>
                <a:buNone/>
              </a:pPr>
              <a:r>
                <a:rPr lang="en-US" altLang="en-US" sz="1600" dirty="0">
                  <a:latin typeface="Helvetica" pitchFamily="2" charset="0"/>
                </a:rPr>
                <a:t>RTT</a:t>
              </a:r>
            </a:p>
          </p:txBody>
        </p:sp>
        <p:sp>
          <p:nvSpPr>
            <p:cNvPr id="24" name="Line 31">
              <a:extLst>
                <a:ext uri="{FF2B5EF4-FFF2-40B4-BE49-F238E27FC236}">
                  <a16:creationId xmlns:a16="http://schemas.microsoft.com/office/drawing/2014/main" id="{B60CE9CA-9EDF-D1C1-E92E-C2230974E511}"/>
                </a:ext>
              </a:extLst>
            </p:cNvPr>
            <p:cNvSpPr>
              <a:spLocks noChangeShapeType="1"/>
            </p:cNvSpPr>
            <p:nvPr/>
          </p:nvSpPr>
          <p:spPr bwMode="auto">
            <a:xfrm flipH="1">
              <a:off x="3638" y="2892"/>
              <a:ext cx="216"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5" name="Text Box 32">
              <a:extLst>
                <a:ext uri="{FF2B5EF4-FFF2-40B4-BE49-F238E27FC236}">
                  <a16:creationId xmlns:a16="http://schemas.microsoft.com/office/drawing/2014/main" id="{D5D18F69-9D33-4B72-1181-C590DBFFBB16}"/>
                </a:ext>
              </a:extLst>
            </p:cNvPr>
            <p:cNvSpPr txBox="1">
              <a:spLocks noChangeArrowheads="1"/>
            </p:cNvSpPr>
            <p:nvPr/>
          </p:nvSpPr>
          <p:spPr bwMode="auto">
            <a:xfrm>
              <a:off x="3296" y="2794"/>
              <a:ext cx="604"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ClrTx/>
                <a:buSzTx/>
                <a:buFontTx/>
                <a:buNone/>
              </a:pPr>
              <a:r>
                <a:rPr lang="en-US" altLang="en-US" sz="1600">
                  <a:latin typeface="Helvetica" pitchFamily="2" charset="0"/>
                </a:rPr>
                <a:t>file</a:t>
              </a:r>
            </a:p>
            <a:p>
              <a:pPr>
                <a:spcBef>
                  <a:spcPct val="0"/>
                </a:spcBef>
                <a:buClrTx/>
                <a:buSzTx/>
                <a:buFontTx/>
                <a:buNone/>
              </a:pPr>
              <a:r>
                <a:rPr lang="en-US" altLang="en-US" sz="1600">
                  <a:latin typeface="Helvetica" pitchFamily="2" charset="0"/>
                </a:rPr>
                <a:t>received</a:t>
              </a:r>
            </a:p>
          </p:txBody>
        </p:sp>
        <p:sp>
          <p:nvSpPr>
            <p:cNvPr id="26" name="Text Box 33">
              <a:extLst>
                <a:ext uri="{FF2B5EF4-FFF2-40B4-BE49-F238E27FC236}">
                  <a16:creationId xmlns:a16="http://schemas.microsoft.com/office/drawing/2014/main" id="{69B4A9D1-0464-681C-922D-F568155817BD}"/>
                </a:ext>
              </a:extLst>
            </p:cNvPr>
            <p:cNvSpPr txBox="1">
              <a:spLocks noChangeArrowheads="1"/>
            </p:cNvSpPr>
            <p:nvPr/>
          </p:nvSpPr>
          <p:spPr bwMode="auto">
            <a:xfrm>
              <a:off x="3704" y="3362"/>
              <a:ext cx="361"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ClrTx/>
                <a:buSzTx/>
                <a:buFontTx/>
                <a:buNone/>
              </a:pPr>
              <a:r>
                <a:rPr lang="en-US" altLang="en-US" sz="1600" dirty="0">
                  <a:latin typeface="Helvetica" pitchFamily="2" charset="0"/>
                </a:rPr>
                <a:t>time</a:t>
              </a:r>
            </a:p>
          </p:txBody>
        </p:sp>
        <p:sp>
          <p:nvSpPr>
            <p:cNvPr id="27" name="Text Box 34">
              <a:extLst>
                <a:ext uri="{FF2B5EF4-FFF2-40B4-BE49-F238E27FC236}">
                  <a16:creationId xmlns:a16="http://schemas.microsoft.com/office/drawing/2014/main" id="{32B72D4A-300D-3757-C40B-FAF607B35EEC}"/>
                </a:ext>
              </a:extLst>
            </p:cNvPr>
            <p:cNvSpPr txBox="1">
              <a:spLocks noChangeArrowheads="1"/>
            </p:cNvSpPr>
            <p:nvPr/>
          </p:nvSpPr>
          <p:spPr bwMode="auto">
            <a:xfrm>
              <a:off x="4761" y="3351"/>
              <a:ext cx="361"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ClrTx/>
                <a:buSzTx/>
                <a:buFontTx/>
                <a:buNone/>
              </a:pPr>
              <a:r>
                <a:rPr lang="en-US" altLang="en-US" sz="1600">
                  <a:latin typeface="Helvetica" pitchFamily="2" charset="0"/>
                </a:rPr>
                <a:t>time</a:t>
              </a:r>
            </a:p>
          </p:txBody>
        </p:sp>
      </p:grpSp>
      <p:sp>
        <p:nvSpPr>
          <p:cNvPr id="36" name="Rectangle 5">
            <a:extLst>
              <a:ext uri="{FF2B5EF4-FFF2-40B4-BE49-F238E27FC236}">
                <a16:creationId xmlns:a16="http://schemas.microsoft.com/office/drawing/2014/main" id="{191C05BD-BA4B-2DC7-D233-D9D2208C370A}"/>
              </a:ext>
            </a:extLst>
          </p:cNvPr>
          <p:cNvSpPr>
            <a:spLocks noChangeArrowheads="1"/>
          </p:cNvSpPr>
          <p:nvPr/>
        </p:nvSpPr>
        <p:spPr bwMode="auto">
          <a:xfrm>
            <a:off x="6662838" y="4013716"/>
            <a:ext cx="4695865" cy="115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buChar char="r"/>
              <a:defRPr sz="2800">
                <a:solidFill>
                  <a:schemeClr val="tx1"/>
                </a:solidFill>
                <a:latin typeface="Comic Sans MS" panose="030F0902030302020204" pitchFamily="66" charset="0"/>
              </a:defRPr>
            </a:lvl1pPr>
            <a:lvl2pPr marL="742950" indent="-285750">
              <a:buSzPct val="75000"/>
              <a:buFont typeface="Wingdings" pitchFamily="2" charset="2"/>
              <a:buChar char="v"/>
              <a:defRPr sz="2400">
                <a:solidFill>
                  <a:schemeClr val="tx1"/>
                </a:solidFill>
                <a:latin typeface="Comic Sans MS" panose="030F0902030302020204" pitchFamily="66" charset="0"/>
              </a:defRPr>
            </a:lvl2pPr>
            <a:lvl3pPr marL="1143000" indent="-228600">
              <a:buChar char="•"/>
              <a:defRPr sz="2000">
                <a:solidFill>
                  <a:schemeClr val="tx1"/>
                </a:solidFill>
                <a:latin typeface="Comic Sans MS" panose="030F0902030302020204" pitchFamily="66" charset="0"/>
              </a:defRPr>
            </a:lvl3pPr>
            <a:lvl4pPr marL="1600200" indent="-228600">
              <a:buChar char="–"/>
              <a:defRPr sz="2000">
                <a:solidFill>
                  <a:schemeClr val="tx1"/>
                </a:solidFill>
                <a:latin typeface="Times New Roman" panose="02020603050405020304" pitchFamily="18" charset="0"/>
              </a:defRPr>
            </a:lvl4pPr>
            <a:lvl5pPr marL="2057400" indent="-2286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 typeface="ZapfDingbats" pitchFamily="82" charset="2"/>
              <a:buNone/>
            </a:pPr>
            <a:r>
              <a:rPr lang="en-US" altLang="en-US" sz="2000" dirty="0">
                <a:latin typeface="Helvetica" pitchFamily="2" charset="0"/>
              </a:rPr>
              <a:t>HTTP</a:t>
            </a:r>
            <a:r>
              <a:rPr lang="en-US" altLang="en-US" sz="1800" dirty="0">
                <a:latin typeface="Helvetica" pitchFamily="2" charset="0"/>
              </a:rPr>
              <a:t> server sends a response.</a:t>
            </a:r>
          </a:p>
          <a:p>
            <a:pPr>
              <a:buFont typeface="ZapfDingbats" pitchFamily="82" charset="2"/>
              <a:buNone/>
            </a:pPr>
            <a:r>
              <a:rPr lang="en-US" altLang="en-US" sz="2400" dirty="0">
                <a:solidFill>
                  <a:srgbClr val="C00000"/>
                </a:solidFill>
                <a:latin typeface="Helvetica" pitchFamily="2" charset="0"/>
              </a:rPr>
              <a:t>Server keeps the TCP connection alive.</a:t>
            </a:r>
            <a:endParaRPr lang="en-US" altLang="en-US" dirty="0">
              <a:solidFill>
                <a:srgbClr val="C00000"/>
              </a:solidFill>
              <a:latin typeface="Helvetica" pitchFamily="2" charset="0"/>
            </a:endParaRPr>
          </a:p>
        </p:txBody>
      </p:sp>
      <p:pic>
        <p:nvPicPr>
          <p:cNvPr id="37" name="Picture 15">
            <a:extLst>
              <a:ext uri="{FF2B5EF4-FFF2-40B4-BE49-F238E27FC236}">
                <a16:creationId xmlns:a16="http://schemas.microsoft.com/office/drawing/2014/main" id="{59306E8F-F4B1-F60F-D5E3-730F8981D3A3}"/>
              </a:ext>
            </a:extLst>
          </p:cNvPr>
          <p:cNvPicPr>
            <a:picLocks noChangeAspect="1"/>
          </p:cNvPicPr>
          <p:nvPr/>
        </p:nvPicPr>
        <p:blipFill>
          <a:blip r:embed="rId4"/>
          <a:stretch>
            <a:fillRect/>
          </a:stretch>
        </p:blipFill>
        <p:spPr>
          <a:xfrm>
            <a:off x="8040217" y="2711765"/>
            <a:ext cx="1097645" cy="1316516"/>
          </a:xfrm>
          <a:prstGeom prst="rect">
            <a:avLst/>
          </a:prstGeom>
        </p:spPr>
      </p:pic>
    </p:spTree>
    <p:extLst>
      <p:ext uri="{BB962C8B-B14F-4D97-AF65-F5344CB8AC3E}">
        <p14:creationId xmlns:p14="http://schemas.microsoft.com/office/powerpoint/2010/main" val="2301431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dirty="0"/>
              <a:t>HTTP 2</a:t>
            </a:r>
          </a:p>
        </p:txBody>
      </p:sp>
      <p:sp>
        <p:nvSpPr>
          <p:cNvPr id="3" name="Zástupný symbol obsahu 2"/>
          <p:cNvSpPr>
            <a:spLocks noGrp="1"/>
          </p:cNvSpPr>
          <p:nvPr>
            <p:ph idx="1"/>
          </p:nvPr>
        </p:nvSpPr>
        <p:spPr/>
        <p:txBody>
          <a:bodyPr>
            <a:normAutofit/>
          </a:bodyPr>
          <a:lstStyle/>
          <a:p>
            <a:endParaRPr lang="sk-SK" dirty="0"/>
          </a:p>
          <a:p>
            <a:endParaRPr lang="sk-SK" dirty="0"/>
          </a:p>
          <a:p>
            <a:endParaRPr lang="sk-SK" dirty="0"/>
          </a:p>
          <a:p>
            <a:endParaRPr lang="sk-SK" dirty="0"/>
          </a:p>
          <a:p>
            <a:endParaRPr lang="sk-SK" dirty="0"/>
          </a:p>
          <a:p>
            <a:endParaRPr lang="sk-SK" dirty="0"/>
          </a:p>
          <a:p>
            <a:endParaRPr lang="sk-SK" dirty="0"/>
          </a:p>
          <a:p>
            <a:r>
              <a:rPr lang="sk-SK" dirty="0"/>
              <a:t>SPDY- </a:t>
            </a:r>
            <a:r>
              <a:rPr lang="sk-SK" dirty="0" err="1"/>
              <a:t>open</a:t>
            </a:r>
            <a:r>
              <a:rPr lang="sk-SK" dirty="0"/>
              <a:t>  </a:t>
            </a:r>
            <a:r>
              <a:rPr lang="en-US" dirty="0"/>
              <a:t>networking </a:t>
            </a:r>
            <a:r>
              <a:rPr lang="sk-SK" dirty="0"/>
              <a:t> </a:t>
            </a:r>
            <a:r>
              <a:rPr lang="en-US" dirty="0"/>
              <a:t>protocol developed </a:t>
            </a:r>
            <a:r>
              <a:rPr lang="sk-SK" dirty="0"/>
              <a:t> </a:t>
            </a:r>
            <a:r>
              <a:rPr lang="en-US" dirty="0"/>
              <a:t>primarily at Google for transporting web content</a:t>
            </a:r>
            <a:endParaRPr lang="sk-SK" dirty="0"/>
          </a:p>
          <a:p>
            <a:pPr lvl="1"/>
            <a:r>
              <a:rPr lang="sk-SK" dirty="0"/>
              <a:t>skladanie obsahu, napr.: klient získa hlavičku a neskôr aj celé telo</a:t>
            </a:r>
          </a:p>
          <a:p>
            <a:pPr lvl="1"/>
            <a:endParaRPr lang="sk-SK" dirty="0"/>
          </a:p>
        </p:txBody>
      </p:sp>
      <p:pic>
        <p:nvPicPr>
          <p:cNvPr id="4" name="Obrázok 3"/>
          <p:cNvPicPr>
            <a:picLocks noChangeAspect="1"/>
          </p:cNvPicPr>
          <p:nvPr/>
        </p:nvPicPr>
        <p:blipFill>
          <a:blip r:embed="rId2"/>
          <a:stretch>
            <a:fillRect/>
          </a:stretch>
        </p:blipFill>
        <p:spPr>
          <a:xfrm>
            <a:off x="2351585" y="1107492"/>
            <a:ext cx="7811367" cy="3905684"/>
          </a:xfrm>
          <a:prstGeom prst="rect">
            <a:avLst/>
          </a:prstGeom>
        </p:spPr>
      </p:pic>
    </p:spTree>
    <p:extLst>
      <p:ext uri="{BB962C8B-B14F-4D97-AF65-F5344CB8AC3E}">
        <p14:creationId xmlns:p14="http://schemas.microsoft.com/office/powerpoint/2010/main" val="36352606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7C1C9D5-F4B7-3DCD-2567-A308BADFB968}"/>
              </a:ext>
            </a:extLst>
          </p:cNvPr>
          <p:cNvSpPr>
            <a:spLocks noGrp="1"/>
          </p:cNvSpPr>
          <p:nvPr>
            <p:ph type="title"/>
          </p:nvPr>
        </p:nvSpPr>
        <p:spPr/>
        <p:txBody>
          <a:bodyPr/>
          <a:lstStyle/>
          <a:p>
            <a:r>
              <a:rPr lang="sk-SK" dirty="0"/>
              <a:t>HTTP/2</a:t>
            </a:r>
            <a:endParaRPr lang="en-GB" dirty="0"/>
          </a:p>
        </p:txBody>
      </p:sp>
      <p:sp>
        <p:nvSpPr>
          <p:cNvPr id="3" name="Zástupný objekt pre obsah 2">
            <a:extLst>
              <a:ext uri="{FF2B5EF4-FFF2-40B4-BE49-F238E27FC236}">
                <a16:creationId xmlns:a16="http://schemas.microsoft.com/office/drawing/2014/main" id="{B8BF6641-BC01-3BEE-E1B1-EE3207DE297B}"/>
              </a:ext>
            </a:extLst>
          </p:cNvPr>
          <p:cNvSpPr>
            <a:spLocks noGrp="1"/>
          </p:cNvSpPr>
          <p:nvPr>
            <p:ph idx="1"/>
          </p:nvPr>
        </p:nvSpPr>
        <p:spPr/>
        <p:txBody>
          <a:bodyPr>
            <a:normAutofit/>
          </a:bodyPr>
          <a:lstStyle/>
          <a:p>
            <a:r>
              <a:rPr lang="en-GB" dirty="0" err="1"/>
              <a:t>Protokol</a:t>
            </a:r>
            <a:r>
              <a:rPr lang="en-GB" dirty="0"/>
              <a:t> HTTP/2 je </a:t>
            </a:r>
            <a:r>
              <a:rPr lang="en-GB" b="1" dirty="0" err="1"/>
              <a:t>nástupcom</a:t>
            </a:r>
            <a:r>
              <a:rPr lang="en-GB" dirty="0"/>
              <a:t> </a:t>
            </a:r>
            <a:r>
              <a:rPr lang="en-GB" dirty="0" err="1"/>
              <a:t>protokolu</a:t>
            </a:r>
            <a:r>
              <a:rPr lang="en-GB" dirty="0"/>
              <a:t> </a:t>
            </a:r>
            <a:r>
              <a:rPr lang="en-GB" b="1" dirty="0"/>
              <a:t>HTTPS</a:t>
            </a:r>
            <a:r>
              <a:rPr lang="en-GB" dirty="0"/>
              <a:t>, </a:t>
            </a:r>
            <a:r>
              <a:rPr lang="en-GB" dirty="0" err="1"/>
              <a:t>ktorý</a:t>
            </a:r>
            <a:r>
              <a:rPr lang="en-GB" dirty="0"/>
              <a:t> </a:t>
            </a:r>
            <a:r>
              <a:rPr lang="en-GB" dirty="0" err="1"/>
              <a:t>využíva</a:t>
            </a:r>
            <a:r>
              <a:rPr lang="en-GB" dirty="0"/>
              <a:t> SSL/TLS </a:t>
            </a:r>
            <a:r>
              <a:rPr lang="en-GB" dirty="0" err="1"/>
              <a:t>na</a:t>
            </a:r>
            <a:r>
              <a:rPr lang="en-GB" dirty="0"/>
              <a:t> </a:t>
            </a:r>
            <a:r>
              <a:rPr lang="en-GB" dirty="0" err="1"/>
              <a:t>zabezpečenie</a:t>
            </a:r>
            <a:r>
              <a:rPr lang="en-GB" dirty="0"/>
              <a:t> </a:t>
            </a:r>
            <a:r>
              <a:rPr lang="en-GB" dirty="0" err="1"/>
              <a:t>prenosu</a:t>
            </a:r>
            <a:r>
              <a:rPr lang="en-GB" dirty="0"/>
              <a:t> </a:t>
            </a:r>
            <a:r>
              <a:rPr lang="en-GB" dirty="0" err="1"/>
              <a:t>webových</a:t>
            </a:r>
            <a:r>
              <a:rPr lang="en-GB" dirty="0"/>
              <a:t> </a:t>
            </a:r>
            <a:r>
              <a:rPr lang="en-GB" dirty="0" err="1"/>
              <a:t>stránok</a:t>
            </a:r>
            <a:r>
              <a:rPr lang="en-GB" dirty="0"/>
              <a:t>
</a:t>
            </a:r>
            <a:r>
              <a:rPr lang="en-GB" dirty="0" err="1"/>
              <a:t>Hlavnými</a:t>
            </a:r>
            <a:r>
              <a:rPr lang="en-GB" dirty="0"/>
              <a:t> </a:t>
            </a:r>
            <a:r>
              <a:rPr lang="en-GB" dirty="0" err="1"/>
              <a:t>výhodami</a:t>
            </a:r>
            <a:r>
              <a:rPr lang="en-GB" dirty="0"/>
              <a:t> HTTP/2 </a:t>
            </a:r>
            <a:r>
              <a:rPr lang="en-GB" dirty="0" err="1"/>
              <a:t>sú</a:t>
            </a:r>
            <a:r>
              <a:rPr lang="en-GB" dirty="0"/>
              <a:t> </a:t>
            </a:r>
            <a:r>
              <a:rPr lang="en-GB" b="1" dirty="0" err="1"/>
              <a:t>trvalá</a:t>
            </a:r>
            <a:r>
              <a:rPr lang="en-GB" b="1" dirty="0"/>
              <a:t> </a:t>
            </a:r>
            <a:r>
              <a:rPr lang="en-GB" b="1" dirty="0" err="1"/>
              <a:t>bezpečnosť</a:t>
            </a:r>
            <a:r>
              <a:rPr lang="en-GB" b="1" dirty="0"/>
              <a:t> a </a:t>
            </a:r>
            <a:r>
              <a:rPr lang="en-GB" b="1" dirty="0" err="1"/>
              <a:t>vyššia</a:t>
            </a:r>
            <a:r>
              <a:rPr lang="en-GB" b="1" dirty="0"/>
              <a:t> </a:t>
            </a:r>
            <a:r>
              <a:rPr lang="en-GB" b="1" dirty="0" err="1"/>
              <a:t>rýchlosť</a:t>
            </a:r>
            <a:r>
              <a:rPr lang="en-GB" dirty="0"/>
              <a:t>. </a:t>
            </a:r>
            <a:r>
              <a:rPr lang="en-GB" dirty="0" err="1"/>
              <a:t>Protokol</a:t>
            </a:r>
            <a:r>
              <a:rPr lang="en-GB" dirty="0"/>
              <a:t> HTTP/2 je v </a:t>
            </a:r>
            <a:r>
              <a:rPr lang="en-GB" dirty="0" err="1"/>
              <a:t>prehliadačoch</a:t>
            </a:r>
            <a:r>
              <a:rPr lang="en-GB" dirty="0"/>
              <a:t> </a:t>
            </a:r>
            <a:r>
              <a:rPr lang="en-GB" dirty="0" err="1"/>
              <a:t>implementovaný</a:t>
            </a:r>
            <a:r>
              <a:rPr lang="en-GB" dirty="0"/>
              <a:t> </a:t>
            </a:r>
            <a:r>
              <a:rPr lang="en-GB" dirty="0" err="1"/>
              <a:t>iba</a:t>
            </a:r>
            <a:r>
              <a:rPr lang="en-GB" dirty="0"/>
              <a:t> v </a:t>
            </a:r>
            <a:r>
              <a:rPr lang="en-GB" dirty="0" err="1"/>
              <a:t>šifrovanej</a:t>
            </a:r>
            <a:r>
              <a:rPr lang="en-GB" dirty="0"/>
              <a:t> </a:t>
            </a:r>
            <a:r>
              <a:rPr lang="en-GB" dirty="0" err="1"/>
              <a:t>podobe</a:t>
            </a:r>
            <a:r>
              <a:rPr lang="en-GB" dirty="0"/>
              <a:t>, </a:t>
            </a:r>
            <a:r>
              <a:rPr lang="en-GB" dirty="0" err="1"/>
              <a:t>takže</a:t>
            </a:r>
            <a:r>
              <a:rPr lang="en-GB" dirty="0"/>
              <a:t> </a:t>
            </a:r>
            <a:r>
              <a:rPr lang="en-GB" dirty="0" err="1"/>
              <a:t>počíta</a:t>
            </a:r>
            <a:r>
              <a:rPr lang="en-GB" dirty="0"/>
              <a:t> s </a:t>
            </a:r>
            <a:r>
              <a:rPr lang="en-GB" dirty="0" err="1"/>
              <a:t>neustálou</a:t>
            </a:r>
            <a:r>
              <a:rPr lang="en-GB" dirty="0"/>
              <a:t> </a:t>
            </a:r>
            <a:r>
              <a:rPr lang="en-GB" dirty="0" err="1"/>
              <a:t>bezpečnosťou</a:t>
            </a:r>
            <a:r>
              <a:rPr lang="en-GB" dirty="0"/>
              <a:t> </a:t>
            </a:r>
            <a:r>
              <a:rPr lang="en-GB" dirty="0" err="1"/>
              <a:t>prenášaných</a:t>
            </a:r>
            <a:r>
              <a:rPr lang="en-GB" dirty="0"/>
              <a:t> </a:t>
            </a:r>
            <a:r>
              <a:rPr lang="en-GB" dirty="0" err="1"/>
              <a:t>údajov</a:t>
            </a:r>
            <a:r>
              <a:rPr lang="en-GB" dirty="0"/>
              <a:t> a ich </a:t>
            </a:r>
            <a:r>
              <a:rPr lang="en-GB" dirty="0" err="1"/>
              <a:t>ochranou</a:t>
            </a:r>
            <a:r>
              <a:rPr lang="en-GB" dirty="0"/>
              <a:t> pred </a:t>
            </a:r>
            <a:r>
              <a:rPr lang="en-GB" dirty="0" err="1"/>
              <a:t>odpočúvaním</a:t>
            </a:r>
            <a:r>
              <a:rPr lang="en-GB" dirty="0"/>
              <a:t> </a:t>
            </a:r>
            <a:r>
              <a:rPr lang="en-GB" dirty="0" err="1"/>
              <a:t>alebo</a:t>
            </a:r>
            <a:r>
              <a:rPr lang="en-GB" dirty="0"/>
              <a:t> </a:t>
            </a:r>
            <a:r>
              <a:rPr lang="en-GB" dirty="0" err="1"/>
              <a:t>zmenou</a:t>
            </a:r>
            <a:r>
              <a:rPr lang="en-GB" dirty="0"/>
              <a:t>.
</a:t>
            </a:r>
            <a:r>
              <a:rPr lang="en-GB" dirty="0" err="1"/>
              <a:t>Vďaka</a:t>
            </a:r>
            <a:r>
              <a:rPr lang="en-GB" dirty="0"/>
              <a:t> </a:t>
            </a:r>
            <a:r>
              <a:rPr lang="en-GB" dirty="0" err="1"/>
              <a:t>technologickému</a:t>
            </a:r>
            <a:r>
              <a:rPr lang="en-GB" dirty="0"/>
              <a:t> </a:t>
            </a:r>
            <a:r>
              <a:rPr lang="en-GB" dirty="0" err="1"/>
              <a:t>pokroku</a:t>
            </a:r>
            <a:r>
              <a:rPr lang="en-GB" dirty="0"/>
              <a:t> a </a:t>
            </a:r>
            <a:r>
              <a:rPr lang="en-GB" dirty="0" err="1"/>
              <a:t>binárnemu</a:t>
            </a:r>
            <a:r>
              <a:rPr lang="en-GB" dirty="0"/>
              <a:t> </a:t>
            </a:r>
            <a:r>
              <a:rPr lang="en-GB" dirty="0" err="1"/>
              <a:t>prenosu</a:t>
            </a:r>
            <a:r>
              <a:rPr lang="en-GB" dirty="0"/>
              <a:t> </a:t>
            </a:r>
            <a:r>
              <a:rPr lang="en-GB" dirty="0" err="1"/>
              <a:t>dát</a:t>
            </a:r>
            <a:r>
              <a:rPr lang="en-GB" dirty="0"/>
              <a:t> </a:t>
            </a:r>
            <a:r>
              <a:rPr lang="en-GB" dirty="0" err="1"/>
              <a:t>dokáže</a:t>
            </a:r>
            <a:r>
              <a:rPr lang="en-GB" dirty="0"/>
              <a:t> HTTP/2 </a:t>
            </a:r>
            <a:r>
              <a:rPr lang="en-GB" dirty="0" err="1"/>
              <a:t>mnohonásobne</a:t>
            </a:r>
            <a:r>
              <a:rPr lang="en-GB" dirty="0"/>
              <a:t> </a:t>
            </a:r>
            <a:r>
              <a:rPr lang="en-GB" dirty="0" err="1"/>
              <a:t>urýchliť</a:t>
            </a:r>
            <a:r>
              <a:rPr lang="en-GB" dirty="0"/>
              <a:t> </a:t>
            </a:r>
            <a:r>
              <a:rPr lang="en-GB" dirty="0" err="1"/>
              <a:t>načítanie</a:t>
            </a:r>
            <a:r>
              <a:rPr lang="en-GB" dirty="0"/>
              <a:t> </a:t>
            </a:r>
            <a:r>
              <a:rPr lang="en-GB" dirty="0" err="1"/>
              <a:t>webových</a:t>
            </a:r>
            <a:r>
              <a:rPr lang="en-GB" dirty="0"/>
              <a:t> </a:t>
            </a:r>
            <a:r>
              <a:rPr lang="en-GB" dirty="0" err="1"/>
              <a:t>stránok</a:t>
            </a:r>
            <a:endParaRPr lang="en-GB" dirty="0"/>
          </a:p>
        </p:txBody>
      </p:sp>
    </p:spTree>
    <p:extLst>
      <p:ext uri="{BB962C8B-B14F-4D97-AF65-F5344CB8AC3E}">
        <p14:creationId xmlns:p14="http://schemas.microsoft.com/office/powerpoint/2010/main" val="33893031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4EA5F2-4C91-C2E0-FE76-36FB51BA288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384AA6AC-1FCA-21C3-8DB1-C1CB570ABB92}"/>
              </a:ext>
            </a:extLst>
          </p:cNvPr>
          <p:cNvSpPr>
            <a:spLocks noGrp="1"/>
          </p:cNvSpPr>
          <p:nvPr>
            <p:ph type="title"/>
          </p:nvPr>
        </p:nvSpPr>
        <p:spPr/>
        <p:txBody>
          <a:bodyPr/>
          <a:lstStyle/>
          <a:p>
            <a:r>
              <a:rPr lang="sk-SK" dirty="0"/>
              <a:t>HTTP/2</a:t>
            </a:r>
            <a:endParaRPr lang="en-GB" dirty="0"/>
          </a:p>
        </p:txBody>
      </p:sp>
      <p:sp>
        <p:nvSpPr>
          <p:cNvPr id="3" name="Zástupný objekt pre obsah 2">
            <a:extLst>
              <a:ext uri="{FF2B5EF4-FFF2-40B4-BE49-F238E27FC236}">
                <a16:creationId xmlns:a16="http://schemas.microsoft.com/office/drawing/2014/main" id="{404F9FD0-7D0E-961A-FA8B-AB5081BE142F}"/>
              </a:ext>
            </a:extLst>
          </p:cNvPr>
          <p:cNvSpPr>
            <a:spLocks noGrp="1"/>
          </p:cNvSpPr>
          <p:nvPr>
            <p:ph idx="1"/>
          </p:nvPr>
        </p:nvSpPr>
        <p:spPr/>
        <p:txBody>
          <a:bodyPr>
            <a:normAutofit/>
          </a:bodyPr>
          <a:lstStyle/>
          <a:p>
            <a:r>
              <a:rPr lang="en-GB" dirty="0" err="1"/>
              <a:t>Protokol</a:t>
            </a:r>
            <a:r>
              <a:rPr lang="en-GB" dirty="0"/>
              <a:t> je </a:t>
            </a:r>
            <a:r>
              <a:rPr lang="en-GB" dirty="0" err="1"/>
              <a:t>binárny</a:t>
            </a:r>
            <a:r>
              <a:rPr lang="en-GB" dirty="0"/>
              <a:t>, </a:t>
            </a:r>
            <a:r>
              <a:rPr lang="en-GB" dirty="0" err="1"/>
              <a:t>takže</a:t>
            </a:r>
            <a:r>
              <a:rPr lang="en-GB" dirty="0"/>
              <a:t> </a:t>
            </a:r>
            <a:r>
              <a:rPr lang="en-GB" dirty="0" err="1"/>
              <a:t>analyzuje</a:t>
            </a:r>
            <a:r>
              <a:rPr lang="en-GB" dirty="0"/>
              <a:t> a </a:t>
            </a:r>
            <a:r>
              <a:rPr lang="en-GB" dirty="0" err="1"/>
              <a:t>prenáša</a:t>
            </a:r>
            <a:r>
              <a:rPr lang="en-GB" dirty="0"/>
              <a:t> </a:t>
            </a:r>
            <a:r>
              <a:rPr lang="en-GB" dirty="0" err="1"/>
              <a:t>rýchlejšie</a:t>
            </a:r>
            <a:r>
              <a:rPr lang="en-GB" dirty="0"/>
              <a:t>.
</a:t>
            </a:r>
            <a:r>
              <a:rPr lang="en-GB" dirty="0" err="1"/>
              <a:t>Tiež</a:t>
            </a:r>
            <a:r>
              <a:rPr lang="en-GB" dirty="0"/>
              <a:t> </a:t>
            </a:r>
            <a:r>
              <a:rPr lang="en-GB" dirty="0" err="1"/>
              <a:t>komprimuje</a:t>
            </a:r>
            <a:r>
              <a:rPr lang="en-GB" dirty="0"/>
              <a:t> </a:t>
            </a:r>
            <a:r>
              <a:rPr lang="en-GB" dirty="0" err="1"/>
              <a:t>hlavičky</a:t>
            </a:r>
            <a:r>
              <a:rPr lang="en-GB" dirty="0"/>
              <a:t>, a </a:t>
            </a:r>
            <a:r>
              <a:rPr lang="en-GB" dirty="0" err="1"/>
              <a:t>teda</a:t>
            </a:r>
            <a:r>
              <a:rPr lang="en-GB" dirty="0"/>
              <a:t> </a:t>
            </a:r>
            <a:r>
              <a:rPr lang="en-GB" dirty="0" err="1"/>
              <a:t>aj</a:t>
            </a:r>
            <a:r>
              <a:rPr lang="en-GB" dirty="0"/>
              <a:t> </a:t>
            </a:r>
            <a:r>
              <a:rPr lang="en-GB" dirty="0" err="1"/>
              <a:t>prenášané</a:t>
            </a:r>
            <a:r>
              <a:rPr lang="en-GB" dirty="0"/>
              <a:t> </a:t>
            </a:r>
            <a:r>
              <a:rPr lang="en-GB" dirty="0" err="1"/>
              <a:t>súbory</a:t>
            </a:r>
            <a:r>
              <a:rPr lang="en-GB" dirty="0"/>
              <a:t> cookie.
</a:t>
            </a:r>
            <a:r>
              <a:rPr lang="en-GB" dirty="0" err="1"/>
              <a:t>Podporuje</a:t>
            </a:r>
            <a:r>
              <a:rPr lang="en-GB" dirty="0"/>
              <a:t> multiplex: </a:t>
            </a:r>
            <a:r>
              <a:rPr lang="en-GB" dirty="0" err="1"/>
              <a:t>Sieťou</a:t>
            </a:r>
            <a:r>
              <a:rPr lang="en-GB" dirty="0"/>
              <a:t> </a:t>
            </a:r>
            <a:r>
              <a:rPr lang="en-GB" dirty="0" err="1"/>
              <a:t>prechádza</a:t>
            </a:r>
            <a:r>
              <a:rPr lang="en-GB" dirty="0"/>
              <a:t> </a:t>
            </a:r>
            <a:r>
              <a:rPr lang="en-GB" dirty="0" err="1"/>
              <a:t>viacero</a:t>
            </a:r>
            <a:r>
              <a:rPr lang="en-GB" dirty="0"/>
              <a:t> </a:t>
            </a:r>
            <a:r>
              <a:rPr lang="en-GB" dirty="0" err="1"/>
              <a:t>požiadaviek</a:t>
            </a:r>
            <a:r>
              <a:rPr lang="en-GB" dirty="0"/>
              <a:t> a </a:t>
            </a:r>
            <a:r>
              <a:rPr lang="en-GB" dirty="0" err="1"/>
              <a:t>odpovedí</a:t>
            </a:r>
            <a:r>
              <a:rPr lang="en-GB" dirty="0"/>
              <a:t> </a:t>
            </a:r>
            <a:r>
              <a:rPr lang="en-GB" dirty="0" err="1"/>
              <a:t>naraz</a:t>
            </a:r>
            <a:r>
              <a:rPr lang="en-GB" dirty="0"/>
              <a:t>, </a:t>
            </a:r>
            <a:r>
              <a:rPr lang="en-GB" dirty="0" err="1"/>
              <a:t>čím</a:t>
            </a:r>
            <a:r>
              <a:rPr lang="en-GB" dirty="0"/>
              <a:t> </a:t>
            </a:r>
            <a:r>
              <a:rPr lang="en-GB" dirty="0" err="1"/>
              <a:t>sa</a:t>
            </a:r>
            <a:r>
              <a:rPr lang="en-GB" dirty="0"/>
              <a:t> </a:t>
            </a:r>
            <a:r>
              <a:rPr lang="en-GB" dirty="0" err="1"/>
              <a:t>eliminuje</a:t>
            </a:r>
            <a:r>
              <a:rPr lang="en-GB" dirty="0"/>
              <a:t> </a:t>
            </a:r>
            <a:r>
              <a:rPr lang="en-GB" dirty="0" err="1"/>
              <a:t>čakanie</a:t>
            </a:r>
            <a:r>
              <a:rPr lang="en-GB" dirty="0"/>
              <a:t> </a:t>
            </a:r>
            <a:r>
              <a:rPr lang="en-GB" dirty="0" err="1"/>
              <a:t>dotazov</a:t>
            </a:r>
            <a:r>
              <a:rPr lang="en-GB" dirty="0"/>
              <a:t> v </a:t>
            </a:r>
            <a:r>
              <a:rPr lang="en-GB" dirty="0" err="1"/>
              <a:t>rade</a:t>
            </a:r>
            <a:r>
              <a:rPr lang="en-GB" dirty="0"/>
              <a:t>.
</a:t>
            </a:r>
            <a:r>
              <a:rPr lang="en-GB" dirty="0" err="1"/>
              <a:t>Podporuje</a:t>
            </a:r>
            <a:r>
              <a:rPr lang="en-GB" dirty="0"/>
              <a:t> Push Server: </a:t>
            </a:r>
            <a:r>
              <a:rPr lang="en-GB" dirty="0" err="1"/>
              <a:t>Už</a:t>
            </a:r>
            <a:r>
              <a:rPr lang="en-GB" dirty="0"/>
              <a:t> od </a:t>
            </a:r>
            <a:r>
              <a:rPr lang="en-GB" dirty="0" err="1"/>
              <a:t>prvého</a:t>
            </a:r>
            <a:r>
              <a:rPr lang="en-GB" dirty="0"/>
              <a:t> </a:t>
            </a:r>
            <a:r>
              <a:rPr lang="en-GB" dirty="0" err="1"/>
              <a:t>dotazu</a:t>
            </a:r>
            <a:r>
              <a:rPr lang="en-GB" dirty="0"/>
              <a:t> (pre HTML) </a:t>
            </a:r>
            <a:r>
              <a:rPr lang="en-GB" dirty="0" err="1"/>
              <a:t>môžete</a:t>
            </a:r>
            <a:r>
              <a:rPr lang="en-GB" dirty="0"/>
              <a:t> </a:t>
            </a:r>
            <a:r>
              <a:rPr lang="en-GB" dirty="0" err="1"/>
              <a:t>nastaviť</a:t>
            </a:r>
            <a:r>
              <a:rPr lang="en-GB" dirty="0"/>
              <a:t> server </a:t>
            </a:r>
            <a:r>
              <a:rPr lang="en-GB" dirty="0" err="1"/>
              <a:t>na</a:t>
            </a:r>
            <a:r>
              <a:rPr lang="en-GB" dirty="0"/>
              <a:t> </a:t>
            </a:r>
            <a:r>
              <a:rPr lang="en-GB" dirty="0" err="1"/>
              <a:t>odosielanie</a:t>
            </a:r>
            <a:r>
              <a:rPr lang="en-GB" dirty="0"/>
              <a:t> </a:t>
            </a:r>
            <a:r>
              <a:rPr lang="en-GB" dirty="0" err="1"/>
              <a:t>prvkov</a:t>
            </a:r>
            <a:r>
              <a:rPr lang="en-GB" dirty="0"/>
              <a:t> </a:t>
            </a:r>
            <a:r>
              <a:rPr lang="en-GB" dirty="0" err="1"/>
              <a:t>stránky</a:t>
            </a:r>
            <a:r>
              <a:rPr lang="en-GB" dirty="0"/>
              <a:t> – </a:t>
            </a:r>
            <a:r>
              <a:rPr lang="en-GB" dirty="0" err="1"/>
              <a:t>niektorých</a:t>
            </a:r>
            <a:r>
              <a:rPr lang="en-GB" dirty="0"/>
              <a:t> </a:t>
            </a:r>
            <a:r>
              <a:rPr lang="en-GB" dirty="0" err="1"/>
              <a:t>obrázkov</a:t>
            </a:r>
            <a:r>
              <a:rPr lang="en-GB" dirty="0"/>
              <a:t>, CSS </a:t>
            </a:r>
            <a:r>
              <a:rPr lang="en-GB" dirty="0" err="1"/>
              <a:t>alebo</a:t>
            </a:r>
            <a:r>
              <a:rPr lang="en-GB" dirty="0"/>
              <a:t> JS </a:t>
            </a:r>
            <a:r>
              <a:rPr lang="en-GB" dirty="0" err="1"/>
              <a:t>súborov</a:t>
            </a:r>
            <a:r>
              <a:rPr lang="en-GB" dirty="0"/>
              <a:t>.
</a:t>
            </a:r>
            <a:r>
              <a:rPr lang="en-GB" dirty="0" err="1"/>
              <a:t>Môže</a:t>
            </a:r>
            <a:r>
              <a:rPr lang="en-GB" dirty="0"/>
              <a:t> </a:t>
            </a:r>
            <a:r>
              <a:rPr lang="en-GB" dirty="0" err="1"/>
              <a:t>uprednostniť</a:t>
            </a:r>
            <a:r>
              <a:rPr lang="en-GB" dirty="0"/>
              <a:t>: </a:t>
            </a:r>
            <a:r>
              <a:rPr lang="en-GB" dirty="0" err="1"/>
              <a:t>Prehliadače</a:t>
            </a:r>
            <a:r>
              <a:rPr lang="en-GB" dirty="0"/>
              <a:t> </a:t>
            </a:r>
            <a:r>
              <a:rPr lang="en-GB" dirty="0" err="1"/>
              <a:t>môžu</a:t>
            </a:r>
            <a:r>
              <a:rPr lang="en-GB" dirty="0"/>
              <a:t> </a:t>
            </a:r>
            <a:r>
              <a:rPr lang="en-GB" dirty="0" err="1"/>
              <a:t>napríklad</a:t>
            </a:r>
            <a:r>
              <a:rPr lang="en-GB" dirty="0"/>
              <a:t> </a:t>
            </a:r>
            <a:r>
              <a:rPr lang="en-GB" dirty="0" err="1"/>
              <a:t>uprednostniť</a:t>
            </a:r>
            <a:r>
              <a:rPr lang="en-GB" dirty="0"/>
              <a:t> </a:t>
            </a:r>
            <a:r>
              <a:rPr lang="en-GB" dirty="0" err="1"/>
              <a:t>sťahovanie</a:t>
            </a:r>
            <a:r>
              <a:rPr lang="en-GB" dirty="0"/>
              <a:t> CSS pred </a:t>
            </a:r>
            <a:r>
              <a:rPr lang="en-GB" dirty="0" err="1"/>
              <a:t>obrázkami</a:t>
            </a:r>
            <a:r>
              <a:rPr lang="en-GB" dirty="0"/>
              <a:t>.</a:t>
            </a:r>
          </a:p>
        </p:txBody>
      </p:sp>
    </p:spTree>
    <p:extLst>
      <p:ext uri="{BB962C8B-B14F-4D97-AF65-F5344CB8AC3E}">
        <p14:creationId xmlns:p14="http://schemas.microsoft.com/office/powerpoint/2010/main" val="42131396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dirty="0"/>
              <a:t>HTTP prakticky</a:t>
            </a:r>
          </a:p>
        </p:txBody>
      </p:sp>
      <p:sp>
        <p:nvSpPr>
          <p:cNvPr id="3" name="Zástupný symbol obsahu 2"/>
          <p:cNvSpPr>
            <a:spLocks noGrp="1"/>
          </p:cNvSpPr>
          <p:nvPr>
            <p:ph idx="1"/>
          </p:nvPr>
        </p:nvSpPr>
        <p:spPr/>
        <p:txBody>
          <a:bodyPr/>
          <a:lstStyle/>
          <a:p>
            <a:pPr eaLnBrk="1" hangingPunct="1"/>
            <a:r>
              <a:rPr lang="sk-SK" dirty="0" err="1"/>
              <a:t>Live</a:t>
            </a:r>
            <a:r>
              <a:rPr lang="sk-SK" dirty="0"/>
              <a:t> HTTP </a:t>
            </a:r>
            <a:r>
              <a:rPr lang="sk-SK" dirty="0" err="1"/>
              <a:t>headers</a:t>
            </a:r>
            <a:endParaRPr lang="sk-SK" dirty="0"/>
          </a:p>
          <a:p>
            <a:pPr eaLnBrk="1" hangingPunct="1"/>
            <a:r>
              <a:rPr lang="sk-SK" dirty="0"/>
              <a:t>Logovací súbor</a:t>
            </a:r>
          </a:p>
          <a:p>
            <a:pPr>
              <a:buNone/>
            </a:pPr>
            <a:endParaRPr lang="sk-SK"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255E45D-90A5-D3A8-DFAB-242A276ACC94}"/>
              </a:ext>
            </a:extLst>
          </p:cNvPr>
          <p:cNvSpPr>
            <a:spLocks noGrp="1"/>
          </p:cNvSpPr>
          <p:nvPr>
            <p:ph type="title"/>
          </p:nvPr>
        </p:nvSpPr>
        <p:spPr/>
        <p:txBody>
          <a:bodyPr/>
          <a:lstStyle/>
          <a:p>
            <a:r>
              <a:rPr lang="sk-SK" dirty="0"/>
              <a:t>Čo predchádzalo Webu?</a:t>
            </a:r>
            <a:endParaRPr lang="en-GB" dirty="0"/>
          </a:p>
        </p:txBody>
      </p:sp>
      <p:sp>
        <p:nvSpPr>
          <p:cNvPr id="3" name="Zástupný objekt pre obsah 2">
            <a:extLst>
              <a:ext uri="{FF2B5EF4-FFF2-40B4-BE49-F238E27FC236}">
                <a16:creationId xmlns:a16="http://schemas.microsoft.com/office/drawing/2014/main" id="{F7CC20BA-ADF1-AF70-5B82-7B6BCF68C9B4}"/>
              </a:ext>
            </a:extLst>
          </p:cNvPr>
          <p:cNvSpPr>
            <a:spLocks noGrp="1"/>
          </p:cNvSpPr>
          <p:nvPr>
            <p:ph idx="1"/>
          </p:nvPr>
        </p:nvSpPr>
        <p:spPr>
          <a:xfrm>
            <a:off x="1847528" y="1295020"/>
            <a:ext cx="8640961" cy="5562980"/>
          </a:xfrm>
        </p:spPr>
        <p:txBody>
          <a:bodyPr>
            <a:normAutofit fontScale="85000" lnSpcReduction="20000"/>
          </a:bodyPr>
          <a:lstStyle/>
          <a:p>
            <a:r>
              <a:rPr lang="en-GB" b="1" dirty="0" err="1"/>
              <a:t>Stredoveké</a:t>
            </a:r>
            <a:r>
              <a:rPr lang="en-GB" b="1" dirty="0"/>
              <a:t> </a:t>
            </a:r>
            <a:r>
              <a:rPr lang="en-GB" b="1" dirty="0" err="1"/>
              <a:t>glosy</a:t>
            </a:r>
            <a:r>
              <a:rPr lang="en-GB" b="1" dirty="0"/>
              <a:t> a </a:t>
            </a:r>
            <a:r>
              <a:rPr lang="en-GB" b="1" dirty="0" err="1"/>
              <a:t>marginálie</a:t>
            </a:r>
            <a:r>
              <a:rPr lang="en-GB" dirty="0"/>
              <a:t> </a:t>
            </a:r>
          </a:p>
          <a:p>
            <a:pPr lvl="1"/>
            <a:r>
              <a:rPr lang="en-GB" dirty="0"/>
              <a:t>v </a:t>
            </a:r>
            <a:r>
              <a:rPr lang="en-GB" dirty="0" err="1"/>
              <a:t>rukopisných</a:t>
            </a:r>
            <a:r>
              <a:rPr lang="en-GB" dirty="0"/>
              <a:t> </a:t>
            </a:r>
            <a:r>
              <a:rPr lang="en-GB" dirty="0" err="1"/>
              <a:t>knihách</a:t>
            </a:r>
            <a:r>
              <a:rPr lang="en-GB" dirty="0"/>
              <a:t> </a:t>
            </a:r>
            <a:r>
              <a:rPr lang="en-GB" dirty="0" err="1"/>
              <a:t>mnísi</a:t>
            </a:r>
            <a:r>
              <a:rPr lang="en-GB" dirty="0"/>
              <a:t> </a:t>
            </a:r>
            <a:r>
              <a:rPr lang="en-GB" dirty="0" err="1"/>
              <a:t>písali</a:t>
            </a:r>
            <a:r>
              <a:rPr lang="en-GB" dirty="0"/>
              <a:t> </a:t>
            </a:r>
            <a:r>
              <a:rPr lang="en-GB" dirty="0" err="1"/>
              <a:t>poznámky</a:t>
            </a:r>
            <a:r>
              <a:rPr lang="en-GB" dirty="0"/>
              <a:t> do </a:t>
            </a:r>
            <a:r>
              <a:rPr lang="en-GB" dirty="0" err="1"/>
              <a:t>okrajov</a:t>
            </a:r>
            <a:r>
              <a:rPr lang="en-GB" dirty="0"/>
              <a:t> (marginalia) a </a:t>
            </a:r>
            <a:r>
              <a:rPr lang="en-GB" dirty="0" err="1"/>
              <a:t>prepojovali</a:t>
            </a:r>
            <a:r>
              <a:rPr lang="en-GB" dirty="0"/>
              <a:t> text </a:t>
            </a:r>
            <a:r>
              <a:rPr lang="en-GB" dirty="0" err="1"/>
              <a:t>krížovými</a:t>
            </a:r>
            <a:r>
              <a:rPr lang="en-GB" dirty="0"/>
              <a:t> </a:t>
            </a:r>
            <a:r>
              <a:rPr lang="en-GB" dirty="0" err="1"/>
              <a:t>odkazmi</a:t>
            </a:r>
            <a:r>
              <a:rPr lang="en-GB" dirty="0"/>
              <a:t> („</a:t>
            </a:r>
            <a:r>
              <a:rPr lang="en-GB" dirty="0" err="1"/>
              <a:t>vidi</a:t>
            </a:r>
            <a:r>
              <a:rPr lang="en-GB" dirty="0"/>
              <a:t> supra“, „</a:t>
            </a:r>
            <a:r>
              <a:rPr lang="en-GB" dirty="0" err="1"/>
              <a:t>vidi</a:t>
            </a:r>
            <a:r>
              <a:rPr lang="en-GB" dirty="0"/>
              <a:t> infra“).</a:t>
            </a:r>
          </a:p>
          <a:p>
            <a:pPr lvl="1"/>
            <a:r>
              <a:rPr lang="en-GB" b="1" dirty="0" err="1"/>
              <a:t>zárodok</a:t>
            </a:r>
            <a:r>
              <a:rPr lang="en-GB" b="1" dirty="0"/>
              <a:t> </a:t>
            </a:r>
            <a:r>
              <a:rPr lang="en-GB" b="1" dirty="0" err="1"/>
              <a:t>nelineárneho</a:t>
            </a:r>
            <a:r>
              <a:rPr lang="en-GB" b="1" dirty="0"/>
              <a:t> </a:t>
            </a:r>
            <a:r>
              <a:rPr lang="en-GB" b="1" dirty="0" err="1"/>
              <a:t>čítania</a:t>
            </a:r>
            <a:r>
              <a:rPr lang="en-GB" dirty="0"/>
              <a:t> – </a:t>
            </a:r>
            <a:r>
              <a:rPr lang="en-GB" dirty="0" err="1"/>
              <a:t>čitateľ</a:t>
            </a:r>
            <a:r>
              <a:rPr lang="en-GB" dirty="0"/>
              <a:t> </a:t>
            </a:r>
            <a:r>
              <a:rPr lang="en-GB" dirty="0" err="1"/>
              <a:t>sa</a:t>
            </a:r>
            <a:r>
              <a:rPr lang="en-GB" dirty="0"/>
              <a:t> </a:t>
            </a:r>
            <a:r>
              <a:rPr lang="en-GB" dirty="0" err="1"/>
              <a:t>mohol</a:t>
            </a:r>
            <a:r>
              <a:rPr lang="en-GB" dirty="0"/>
              <a:t> „</a:t>
            </a:r>
            <a:r>
              <a:rPr lang="en-GB" dirty="0" err="1"/>
              <a:t>presúvať</a:t>
            </a:r>
            <a:r>
              <a:rPr lang="en-GB" dirty="0"/>
              <a:t>“ </a:t>
            </a:r>
            <a:r>
              <a:rPr lang="en-GB" dirty="0" err="1"/>
              <a:t>medzi</a:t>
            </a:r>
            <a:r>
              <a:rPr lang="en-GB" dirty="0"/>
              <a:t> </a:t>
            </a:r>
            <a:r>
              <a:rPr lang="en-GB" dirty="0" err="1"/>
              <a:t>súvisiacimi</a:t>
            </a:r>
            <a:r>
              <a:rPr lang="en-GB" dirty="0"/>
              <a:t> </a:t>
            </a:r>
            <a:r>
              <a:rPr lang="en-GB" dirty="0" err="1"/>
              <a:t>časťami</a:t>
            </a:r>
            <a:r>
              <a:rPr lang="en-GB" dirty="0"/>
              <a:t>.</a:t>
            </a:r>
          </a:p>
          <a:p>
            <a:r>
              <a:rPr lang="en-GB" b="1" dirty="0" err="1"/>
              <a:t>Biblické</a:t>
            </a:r>
            <a:r>
              <a:rPr lang="en-GB" b="1" dirty="0"/>
              <a:t> </a:t>
            </a:r>
            <a:r>
              <a:rPr lang="en-GB" b="1" dirty="0" err="1"/>
              <a:t>konkordancie</a:t>
            </a:r>
            <a:r>
              <a:rPr lang="en-GB" b="1" dirty="0"/>
              <a:t> (13. </a:t>
            </a:r>
            <a:r>
              <a:rPr lang="en-GB" b="1" dirty="0" err="1"/>
              <a:t>storočie</a:t>
            </a:r>
            <a:r>
              <a:rPr lang="en-GB" b="1" dirty="0"/>
              <a:t>)</a:t>
            </a:r>
          </a:p>
          <a:p>
            <a:pPr lvl="1"/>
            <a:r>
              <a:rPr lang="en-GB" dirty="0" err="1"/>
              <a:t>Dominikánski</a:t>
            </a:r>
            <a:r>
              <a:rPr lang="en-GB" dirty="0"/>
              <a:t> </a:t>
            </a:r>
            <a:r>
              <a:rPr lang="en-GB" dirty="0" err="1"/>
              <a:t>učenci</a:t>
            </a:r>
            <a:r>
              <a:rPr lang="en-GB" dirty="0"/>
              <a:t> </a:t>
            </a:r>
            <a:r>
              <a:rPr lang="en-GB" dirty="0" err="1"/>
              <a:t>vytvorili</a:t>
            </a:r>
            <a:r>
              <a:rPr lang="en-GB" dirty="0"/>
              <a:t> </a:t>
            </a:r>
            <a:r>
              <a:rPr lang="en-GB" dirty="0" err="1"/>
              <a:t>prvé</a:t>
            </a:r>
            <a:r>
              <a:rPr lang="en-GB" dirty="0"/>
              <a:t> </a:t>
            </a:r>
            <a:r>
              <a:rPr lang="en-GB" dirty="0" err="1"/>
              <a:t>veľké</a:t>
            </a:r>
            <a:r>
              <a:rPr lang="en-GB" dirty="0"/>
              <a:t> </a:t>
            </a:r>
            <a:r>
              <a:rPr lang="en-GB" b="1" dirty="0" err="1"/>
              <a:t>indexy</a:t>
            </a:r>
            <a:r>
              <a:rPr lang="en-GB" b="1" dirty="0"/>
              <a:t> k </a:t>
            </a:r>
            <a:r>
              <a:rPr lang="en-GB" b="1" dirty="0" err="1"/>
              <a:t>Biblii</a:t>
            </a:r>
            <a:r>
              <a:rPr lang="en-GB" dirty="0"/>
              <a:t>, </a:t>
            </a:r>
            <a:r>
              <a:rPr lang="en-GB" dirty="0" err="1"/>
              <a:t>kde</a:t>
            </a:r>
            <a:r>
              <a:rPr lang="en-GB" dirty="0"/>
              <a:t> </a:t>
            </a:r>
            <a:r>
              <a:rPr lang="en-GB" dirty="0" err="1"/>
              <a:t>sa</a:t>
            </a:r>
            <a:r>
              <a:rPr lang="en-GB" dirty="0"/>
              <a:t> dal </a:t>
            </a:r>
            <a:r>
              <a:rPr lang="en-GB" dirty="0" err="1"/>
              <a:t>rýchlo</a:t>
            </a:r>
            <a:r>
              <a:rPr lang="en-GB" dirty="0"/>
              <a:t> </a:t>
            </a:r>
            <a:r>
              <a:rPr lang="en-GB" dirty="0" err="1"/>
              <a:t>vyhľadať</a:t>
            </a:r>
            <a:r>
              <a:rPr lang="en-GB" dirty="0"/>
              <a:t> </a:t>
            </a:r>
            <a:r>
              <a:rPr lang="en-GB" dirty="0" err="1"/>
              <a:t>výskyt</a:t>
            </a:r>
            <a:r>
              <a:rPr lang="en-GB" dirty="0"/>
              <a:t> </a:t>
            </a:r>
            <a:r>
              <a:rPr lang="en-GB" dirty="0" err="1"/>
              <a:t>určitého</a:t>
            </a:r>
            <a:r>
              <a:rPr lang="en-GB" dirty="0"/>
              <a:t> </a:t>
            </a:r>
            <a:r>
              <a:rPr lang="en-GB" dirty="0" err="1"/>
              <a:t>slova</a:t>
            </a:r>
            <a:r>
              <a:rPr lang="en-GB" dirty="0"/>
              <a:t> a </a:t>
            </a:r>
            <a:r>
              <a:rPr lang="en-GB" dirty="0" err="1"/>
              <a:t>nájsť</a:t>
            </a:r>
            <a:r>
              <a:rPr lang="en-GB" dirty="0"/>
              <a:t> </a:t>
            </a:r>
            <a:r>
              <a:rPr lang="en-GB" dirty="0" err="1"/>
              <a:t>súvisiace</a:t>
            </a:r>
            <a:r>
              <a:rPr lang="en-GB" dirty="0"/>
              <a:t> </a:t>
            </a:r>
            <a:r>
              <a:rPr lang="en-GB" dirty="0" err="1"/>
              <a:t>verše</a:t>
            </a:r>
            <a:r>
              <a:rPr lang="en-GB" dirty="0"/>
              <a:t>.</a:t>
            </a:r>
          </a:p>
          <a:p>
            <a:pPr lvl="1"/>
            <a:r>
              <a:rPr lang="en-GB" dirty="0"/>
              <a:t>Toto </a:t>
            </a:r>
            <a:r>
              <a:rPr lang="en-GB" dirty="0" err="1"/>
              <a:t>bol</a:t>
            </a:r>
            <a:r>
              <a:rPr lang="en-GB" dirty="0"/>
              <a:t> </a:t>
            </a:r>
            <a:r>
              <a:rPr lang="en-GB" b="1" dirty="0" err="1"/>
              <a:t>prvý</a:t>
            </a:r>
            <a:r>
              <a:rPr lang="en-GB" b="1" dirty="0"/>
              <a:t> </a:t>
            </a:r>
            <a:r>
              <a:rPr lang="en-GB" b="1" dirty="0" err="1"/>
              <a:t>systematický</a:t>
            </a:r>
            <a:r>
              <a:rPr lang="en-GB" b="1" dirty="0"/>
              <a:t> </a:t>
            </a:r>
            <a:r>
              <a:rPr lang="en-GB" b="1" dirty="0" err="1"/>
              <a:t>pokus</a:t>
            </a:r>
            <a:r>
              <a:rPr lang="en-GB" b="1" dirty="0"/>
              <a:t> o </a:t>
            </a:r>
            <a:r>
              <a:rPr lang="en-GB" b="1" dirty="0" err="1"/>
              <a:t>prepojenie</a:t>
            </a:r>
            <a:r>
              <a:rPr lang="en-GB" b="1" dirty="0"/>
              <a:t> </a:t>
            </a:r>
            <a:r>
              <a:rPr lang="en-GB" b="1" dirty="0" err="1"/>
              <a:t>textov</a:t>
            </a:r>
            <a:r>
              <a:rPr lang="en-GB" dirty="0"/>
              <a:t> </a:t>
            </a:r>
            <a:r>
              <a:rPr lang="en-GB" dirty="0" err="1"/>
              <a:t>cez</a:t>
            </a:r>
            <a:r>
              <a:rPr lang="en-GB" dirty="0"/>
              <a:t> </a:t>
            </a:r>
            <a:r>
              <a:rPr lang="en-GB" dirty="0" err="1"/>
              <a:t>kľúčové</a:t>
            </a:r>
            <a:r>
              <a:rPr lang="en-GB" dirty="0"/>
              <a:t> </a:t>
            </a:r>
            <a:r>
              <a:rPr lang="en-GB" dirty="0" err="1"/>
              <a:t>slová</a:t>
            </a:r>
            <a:r>
              <a:rPr lang="en-GB" dirty="0"/>
              <a:t>.</a:t>
            </a:r>
            <a:endParaRPr lang="sk-SK" dirty="0"/>
          </a:p>
          <a:p>
            <a:r>
              <a:rPr lang="en-GB" b="1" dirty="0" err="1"/>
              <a:t>Indexy</a:t>
            </a:r>
            <a:r>
              <a:rPr lang="en-GB" b="1" dirty="0"/>
              <a:t> a </a:t>
            </a:r>
            <a:r>
              <a:rPr lang="en-GB" b="1" dirty="0" err="1"/>
              <a:t>poznámkové</a:t>
            </a:r>
            <a:r>
              <a:rPr lang="en-GB" b="1" dirty="0"/>
              <a:t> </a:t>
            </a:r>
            <a:r>
              <a:rPr lang="en-GB" b="1" dirty="0" err="1"/>
              <a:t>systémy</a:t>
            </a:r>
            <a:r>
              <a:rPr lang="sk-SK" b="1" dirty="0"/>
              <a:t> </a:t>
            </a:r>
            <a:r>
              <a:rPr lang="en-GB" b="1" dirty="0"/>
              <a:t>(</a:t>
            </a:r>
            <a:r>
              <a:rPr lang="sk-SK" b="1" dirty="0"/>
              <a:t>vznik </a:t>
            </a:r>
            <a:r>
              <a:rPr lang="en-GB" b="1" dirty="0" err="1"/>
              <a:t>tlače</a:t>
            </a:r>
            <a:r>
              <a:rPr lang="en-GB" b="1" dirty="0"/>
              <a:t> (Gutenberg, 15. </a:t>
            </a:r>
            <a:r>
              <a:rPr lang="en-GB" b="1" dirty="0" err="1"/>
              <a:t>storočie</a:t>
            </a:r>
            <a:r>
              <a:rPr lang="en-GB" b="1" dirty="0"/>
              <a:t>)</a:t>
            </a:r>
            <a:endParaRPr lang="sk-SK" b="1" dirty="0"/>
          </a:p>
          <a:p>
            <a:r>
              <a:rPr lang="sk-SK" b="1" dirty="0"/>
              <a:t>Encyklopédie 18. storočia (napr. </a:t>
            </a:r>
            <a:r>
              <a:rPr lang="sk-SK" b="1" dirty="0" err="1"/>
              <a:t>Diderotova</a:t>
            </a:r>
            <a:r>
              <a:rPr lang="sk-SK" b="1" dirty="0"/>
              <a:t> </a:t>
            </a:r>
            <a:r>
              <a:rPr lang="sk-SK" b="1" dirty="0" err="1"/>
              <a:t>Encyclopédie</a:t>
            </a:r>
            <a:r>
              <a:rPr lang="sk-SK" b="1" dirty="0"/>
              <a:t>) </a:t>
            </a:r>
          </a:p>
          <a:p>
            <a:pPr lvl="1"/>
            <a:r>
              <a:rPr lang="sk-SK" dirty="0"/>
              <a:t>krížové odkazy, ktoré fungovali ako manuálne hypertextové väzby</a:t>
            </a:r>
          </a:p>
          <a:p>
            <a:pPr lvl="1"/>
            <a:endParaRPr lang="en-GB" dirty="0"/>
          </a:p>
          <a:p>
            <a:endParaRPr lang="en-GB" dirty="0"/>
          </a:p>
        </p:txBody>
      </p:sp>
    </p:spTree>
    <p:extLst>
      <p:ext uri="{BB962C8B-B14F-4D97-AF65-F5344CB8AC3E}">
        <p14:creationId xmlns:p14="http://schemas.microsoft.com/office/powerpoint/2010/main" val="31372967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6BA61F7-B281-4841-9B2F-A264D81B2772}"/>
              </a:ext>
            </a:extLst>
          </p:cNvPr>
          <p:cNvSpPr>
            <a:spLocks noGrp="1"/>
          </p:cNvSpPr>
          <p:nvPr>
            <p:ph type="title"/>
          </p:nvPr>
        </p:nvSpPr>
        <p:spPr/>
        <p:txBody>
          <a:bodyPr/>
          <a:lstStyle/>
          <a:p>
            <a:r>
              <a:rPr lang="sk-SK" dirty="0"/>
              <a:t>Rozdiel HTTP1 </a:t>
            </a:r>
            <a:r>
              <a:rPr lang="sk-SK" dirty="0" err="1"/>
              <a:t>vs</a:t>
            </a:r>
            <a:r>
              <a:rPr lang="sk-SK" dirty="0"/>
              <a:t>. HTTP2</a:t>
            </a:r>
          </a:p>
        </p:txBody>
      </p:sp>
      <p:sp>
        <p:nvSpPr>
          <p:cNvPr id="3" name="Zástupný objekt pre obsah 2">
            <a:extLst>
              <a:ext uri="{FF2B5EF4-FFF2-40B4-BE49-F238E27FC236}">
                <a16:creationId xmlns:a16="http://schemas.microsoft.com/office/drawing/2014/main" id="{870B16B5-2DC5-49C7-B9C2-07153A41F3BE}"/>
              </a:ext>
            </a:extLst>
          </p:cNvPr>
          <p:cNvSpPr>
            <a:spLocks noGrp="1"/>
          </p:cNvSpPr>
          <p:nvPr>
            <p:ph idx="1"/>
          </p:nvPr>
        </p:nvSpPr>
        <p:spPr/>
        <p:txBody>
          <a:bodyPr>
            <a:normAutofit lnSpcReduction="10000"/>
          </a:bodyPr>
          <a:lstStyle/>
          <a:p>
            <a:r>
              <a:rPr lang="sk-SK" dirty="0"/>
              <a:t>je binárny, nie textový, čo by malo znížiť chybovosť pri analýze správ (</a:t>
            </a:r>
            <a:r>
              <a:rPr lang="sk-SK" dirty="0" err="1"/>
              <a:t>parsovaní</a:t>
            </a:r>
            <a:r>
              <a:rPr lang="sk-SK" dirty="0"/>
              <a:t>)</a:t>
            </a:r>
          </a:p>
          <a:p>
            <a:r>
              <a:rPr lang="sk-SK" dirty="0"/>
              <a:t>používa kompresiu hlavičiek pre zníženie objemu dát a latencie, rádovo v milisekundách. SPDY pôvodne používal GZIP pre ich kompresiu, nakoniec kvôli bezpečnosti padla voľba na vlastnú implementáciu v podobe HPACK</a:t>
            </a:r>
          </a:p>
          <a:p>
            <a:r>
              <a:rPr lang="sk-SK" dirty="0" err="1"/>
              <a:t>multiplexing</a:t>
            </a:r>
            <a:r>
              <a:rPr lang="sk-SK" dirty="0"/>
              <a:t>, čiže súčasné vybavovanie viacerých požiadaviek, dokonca v rôznom poradí, minimalizácia výpadkov alebo prerušení komunikácie</a:t>
            </a:r>
          </a:p>
          <a:p>
            <a:r>
              <a:rPr lang="sk-SK" dirty="0"/>
              <a:t>server </a:t>
            </a:r>
            <a:r>
              <a:rPr lang="sk-SK" dirty="0" err="1"/>
              <a:t>push</a:t>
            </a:r>
            <a:r>
              <a:rPr lang="sk-SK" dirty="0"/>
              <a:t> umožňuje posielať viacero požiadaviek súčasne, napríklad CSS by malo prísť rovno s HTML a nie až v ďalšej požiadavke</a:t>
            </a:r>
          </a:p>
          <a:p>
            <a:endParaRPr lang="sk-SK" dirty="0"/>
          </a:p>
        </p:txBody>
      </p:sp>
    </p:spTree>
    <p:extLst>
      <p:ext uri="{BB962C8B-B14F-4D97-AF65-F5344CB8AC3E}">
        <p14:creationId xmlns:p14="http://schemas.microsoft.com/office/powerpoint/2010/main" val="7157503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dirty="0"/>
              <a:t>Budúcnosť webu?</a:t>
            </a:r>
          </a:p>
        </p:txBody>
      </p:sp>
      <p:sp>
        <p:nvSpPr>
          <p:cNvPr id="3" name="Zástupný symbol obsahu 2"/>
          <p:cNvSpPr>
            <a:spLocks noGrp="1"/>
          </p:cNvSpPr>
          <p:nvPr>
            <p:ph idx="1"/>
          </p:nvPr>
        </p:nvSpPr>
        <p:spPr/>
        <p:txBody>
          <a:bodyPr/>
          <a:lstStyle/>
          <a:p>
            <a:pPr>
              <a:lnSpc>
                <a:spcPct val="95000"/>
              </a:lnSpc>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lang="en-GB" dirty="0" err="1"/>
              <a:t>Sémantický</a:t>
            </a:r>
            <a:r>
              <a:rPr lang="en-GB" dirty="0"/>
              <a:t> web</a:t>
            </a:r>
            <a:endParaRPr lang="sk-SK" dirty="0"/>
          </a:p>
          <a:p>
            <a:r>
              <a:rPr lang="sk-SK" dirty="0" err="1"/>
              <a:t>Personalizovaný</a:t>
            </a:r>
            <a:r>
              <a:rPr lang="sk-SK" dirty="0"/>
              <a:t> web</a:t>
            </a:r>
          </a:p>
          <a:p>
            <a:r>
              <a:rPr lang="sk-SK" dirty="0"/>
              <a:t>Web 2.0 – Web 3.0</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4C372-7F75-6192-2B85-87E5B48C6700}"/>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A106E19B-1CC0-B122-C584-1923A1325A64}"/>
              </a:ext>
            </a:extLst>
          </p:cNvPr>
          <p:cNvSpPr>
            <a:spLocks noGrp="1"/>
          </p:cNvSpPr>
          <p:nvPr>
            <p:ph type="title"/>
          </p:nvPr>
        </p:nvSpPr>
        <p:spPr/>
        <p:txBody>
          <a:bodyPr/>
          <a:lstStyle/>
          <a:p>
            <a:r>
              <a:rPr lang="sk-SK" dirty="0"/>
              <a:t>Skutočná Budúcnosť webu?</a:t>
            </a:r>
          </a:p>
        </p:txBody>
      </p:sp>
      <p:sp>
        <p:nvSpPr>
          <p:cNvPr id="3" name="Zástupný symbol obsahu 2">
            <a:extLst>
              <a:ext uri="{FF2B5EF4-FFF2-40B4-BE49-F238E27FC236}">
                <a16:creationId xmlns:a16="http://schemas.microsoft.com/office/drawing/2014/main" id="{3CE61B1A-7AEA-8A7D-B5CA-FE8ABFD3BD28}"/>
              </a:ext>
            </a:extLst>
          </p:cNvPr>
          <p:cNvSpPr>
            <a:spLocks noGrp="1"/>
          </p:cNvSpPr>
          <p:nvPr>
            <p:ph idx="1"/>
          </p:nvPr>
        </p:nvSpPr>
        <p:spPr/>
        <p:txBody>
          <a:bodyPr>
            <a:normAutofit fontScale="92500" lnSpcReduction="10000"/>
          </a:bodyPr>
          <a:lstStyle/>
          <a:p>
            <a:r>
              <a:rPr lang="en-GB" dirty="0"/>
              <a:t>Web </a:t>
            </a:r>
            <a:r>
              <a:rPr lang="en-GB" dirty="0" err="1"/>
              <a:t>sa</a:t>
            </a:r>
            <a:r>
              <a:rPr lang="en-GB" dirty="0"/>
              <a:t> </a:t>
            </a:r>
            <a:r>
              <a:rPr lang="en-GB" dirty="0" err="1"/>
              <a:t>posúva</a:t>
            </a:r>
            <a:r>
              <a:rPr lang="en-GB" dirty="0"/>
              <a:t> od </a:t>
            </a:r>
            <a:r>
              <a:rPr lang="en-GB" dirty="0" err="1"/>
              <a:t>klasických</a:t>
            </a:r>
            <a:r>
              <a:rPr lang="en-GB" dirty="0"/>
              <a:t> </a:t>
            </a:r>
            <a:r>
              <a:rPr lang="en-GB" dirty="0" err="1"/>
              <a:t>statických</a:t>
            </a:r>
            <a:r>
              <a:rPr lang="en-GB" dirty="0"/>
              <a:t> </a:t>
            </a:r>
            <a:r>
              <a:rPr lang="en-GB" dirty="0" err="1"/>
              <a:t>stránok</a:t>
            </a:r>
            <a:r>
              <a:rPr lang="en-GB" dirty="0"/>
              <a:t> k </a:t>
            </a:r>
            <a:r>
              <a:rPr lang="en-GB" b="1" dirty="0" err="1"/>
              <a:t>dynamickým</a:t>
            </a:r>
            <a:r>
              <a:rPr lang="en-GB" b="1" dirty="0"/>
              <a:t>, </a:t>
            </a:r>
            <a:r>
              <a:rPr lang="en-GB" b="1" dirty="0" err="1"/>
              <a:t>personalizovaným</a:t>
            </a:r>
            <a:r>
              <a:rPr lang="en-GB" b="1" dirty="0"/>
              <a:t> </a:t>
            </a:r>
            <a:r>
              <a:rPr lang="en-GB" b="1" dirty="0" err="1"/>
              <a:t>prostrediam</a:t>
            </a:r>
            <a:r>
              <a:rPr lang="en-GB" dirty="0"/>
              <a:t>.</a:t>
            </a:r>
          </a:p>
          <a:p>
            <a:r>
              <a:rPr lang="en-GB" dirty="0" err="1"/>
              <a:t>Umelá</a:t>
            </a:r>
            <a:r>
              <a:rPr lang="en-GB" dirty="0"/>
              <a:t> </a:t>
            </a:r>
            <a:r>
              <a:rPr lang="en-GB" dirty="0" err="1"/>
              <a:t>inteligencia</a:t>
            </a:r>
            <a:r>
              <a:rPr lang="en-GB" dirty="0"/>
              <a:t> (</a:t>
            </a:r>
            <a:r>
              <a:rPr lang="en-GB" dirty="0" err="1"/>
              <a:t>najmä</a:t>
            </a:r>
            <a:r>
              <a:rPr lang="en-GB" dirty="0"/>
              <a:t> </a:t>
            </a:r>
            <a:r>
              <a:rPr lang="en-GB" dirty="0" err="1"/>
              <a:t>veľké</a:t>
            </a:r>
            <a:r>
              <a:rPr lang="en-GB" dirty="0"/>
              <a:t> </a:t>
            </a:r>
            <a:r>
              <a:rPr lang="en-GB" dirty="0" err="1"/>
              <a:t>jazykové</a:t>
            </a:r>
            <a:r>
              <a:rPr lang="en-GB" dirty="0"/>
              <a:t> </a:t>
            </a:r>
            <a:r>
              <a:rPr lang="en-GB" dirty="0" err="1"/>
              <a:t>modely</a:t>
            </a:r>
            <a:r>
              <a:rPr lang="en-GB" dirty="0"/>
              <a:t>) </a:t>
            </a:r>
            <a:r>
              <a:rPr lang="en-GB" dirty="0" err="1"/>
              <a:t>spôsobí</a:t>
            </a:r>
            <a:r>
              <a:rPr lang="en-GB" dirty="0"/>
              <a:t>, </a:t>
            </a:r>
            <a:r>
              <a:rPr lang="en-GB" dirty="0" err="1"/>
              <a:t>že</a:t>
            </a:r>
            <a:r>
              <a:rPr lang="en-GB" dirty="0"/>
              <a:t> web </a:t>
            </a:r>
            <a:r>
              <a:rPr lang="en-GB" dirty="0" err="1"/>
              <a:t>nebude</a:t>
            </a:r>
            <a:r>
              <a:rPr lang="en-GB" dirty="0"/>
              <a:t> </a:t>
            </a:r>
            <a:r>
              <a:rPr lang="en-GB" dirty="0" err="1"/>
              <a:t>len</a:t>
            </a:r>
            <a:r>
              <a:rPr lang="en-GB" dirty="0"/>
              <a:t> </a:t>
            </a:r>
            <a:r>
              <a:rPr lang="en-GB" dirty="0" err="1"/>
              <a:t>úložiskom</a:t>
            </a:r>
            <a:r>
              <a:rPr lang="en-GB" dirty="0"/>
              <a:t> </a:t>
            </a:r>
            <a:r>
              <a:rPr lang="en-GB" dirty="0" err="1"/>
              <a:t>informácií</a:t>
            </a:r>
            <a:r>
              <a:rPr lang="en-GB" dirty="0"/>
              <a:t>, ale </a:t>
            </a:r>
            <a:r>
              <a:rPr lang="en-GB" dirty="0" err="1"/>
              <a:t>aj</a:t>
            </a:r>
            <a:r>
              <a:rPr lang="en-GB" dirty="0"/>
              <a:t> </a:t>
            </a:r>
            <a:r>
              <a:rPr lang="en-GB" b="1" dirty="0" err="1"/>
              <a:t>interaktívnym</a:t>
            </a:r>
            <a:r>
              <a:rPr lang="en-GB" b="1" dirty="0"/>
              <a:t> </a:t>
            </a:r>
            <a:r>
              <a:rPr lang="en-GB" b="1" dirty="0" err="1"/>
              <a:t>partnerom</a:t>
            </a:r>
            <a:r>
              <a:rPr lang="en-GB" dirty="0"/>
              <a:t> – </a:t>
            </a:r>
            <a:r>
              <a:rPr lang="en-GB" dirty="0" err="1"/>
              <a:t>stránky</a:t>
            </a:r>
            <a:r>
              <a:rPr lang="en-GB" dirty="0"/>
              <a:t> </a:t>
            </a:r>
            <a:r>
              <a:rPr lang="en-GB" dirty="0" err="1"/>
              <a:t>budú</a:t>
            </a:r>
            <a:r>
              <a:rPr lang="en-GB" dirty="0"/>
              <a:t> </a:t>
            </a:r>
            <a:r>
              <a:rPr lang="en-GB" dirty="0" err="1"/>
              <a:t>vedieť</a:t>
            </a:r>
            <a:r>
              <a:rPr lang="en-GB" dirty="0"/>
              <a:t> </a:t>
            </a:r>
            <a:r>
              <a:rPr lang="en-GB" dirty="0" err="1"/>
              <a:t>odpovedať</a:t>
            </a:r>
            <a:r>
              <a:rPr lang="en-GB" dirty="0"/>
              <a:t>, </a:t>
            </a:r>
            <a:r>
              <a:rPr lang="en-GB" dirty="0" err="1"/>
              <a:t>sumarizovať</a:t>
            </a:r>
            <a:r>
              <a:rPr lang="en-GB" dirty="0"/>
              <a:t> a </a:t>
            </a:r>
            <a:r>
              <a:rPr lang="en-GB" dirty="0" err="1"/>
              <a:t>tvoriť</a:t>
            </a:r>
            <a:r>
              <a:rPr lang="en-GB" dirty="0"/>
              <a:t> </a:t>
            </a:r>
            <a:r>
              <a:rPr lang="en-GB" dirty="0" err="1"/>
              <a:t>obsah</a:t>
            </a:r>
            <a:r>
              <a:rPr lang="en-GB" dirty="0"/>
              <a:t> </a:t>
            </a:r>
            <a:r>
              <a:rPr lang="en-GB" dirty="0" err="1"/>
              <a:t>na</a:t>
            </a:r>
            <a:r>
              <a:rPr lang="en-GB" dirty="0"/>
              <a:t> </a:t>
            </a:r>
            <a:r>
              <a:rPr lang="en-GB" dirty="0" err="1"/>
              <a:t>mieru</a:t>
            </a:r>
            <a:endParaRPr lang="sk-SK" dirty="0"/>
          </a:p>
          <a:p>
            <a:r>
              <a:rPr lang="en-GB" dirty="0" err="1"/>
              <a:t>Rozdiel</a:t>
            </a:r>
            <a:r>
              <a:rPr lang="en-GB" dirty="0"/>
              <a:t> </a:t>
            </a:r>
            <a:r>
              <a:rPr lang="en-GB" dirty="0" err="1"/>
              <a:t>medzi</a:t>
            </a:r>
            <a:r>
              <a:rPr lang="en-GB" dirty="0"/>
              <a:t> „</a:t>
            </a:r>
            <a:r>
              <a:rPr lang="en-GB" dirty="0" err="1"/>
              <a:t>webovou</a:t>
            </a:r>
            <a:r>
              <a:rPr lang="en-GB" dirty="0"/>
              <a:t> </a:t>
            </a:r>
            <a:r>
              <a:rPr lang="en-GB" dirty="0" err="1"/>
              <a:t>stránkou</a:t>
            </a:r>
            <a:r>
              <a:rPr lang="en-GB" dirty="0"/>
              <a:t>“ a „</a:t>
            </a:r>
            <a:r>
              <a:rPr lang="en-GB" dirty="0" err="1"/>
              <a:t>aplikáciou</a:t>
            </a:r>
            <a:r>
              <a:rPr lang="en-GB" dirty="0"/>
              <a:t>“ </a:t>
            </a:r>
            <a:r>
              <a:rPr lang="en-GB" dirty="0" err="1"/>
              <a:t>sa</a:t>
            </a:r>
            <a:r>
              <a:rPr lang="en-GB" dirty="0"/>
              <a:t> </a:t>
            </a:r>
            <a:r>
              <a:rPr lang="en-GB" dirty="0" err="1"/>
              <a:t>stiera</a:t>
            </a:r>
            <a:endParaRPr lang="sk-SK" dirty="0"/>
          </a:p>
          <a:p>
            <a:r>
              <a:rPr lang="en-GB" dirty="0" err="1"/>
              <a:t>Budúcnosť</a:t>
            </a:r>
            <a:r>
              <a:rPr lang="en-GB" dirty="0"/>
              <a:t> </a:t>
            </a:r>
            <a:r>
              <a:rPr lang="en-GB" dirty="0" err="1"/>
              <a:t>webu</a:t>
            </a:r>
            <a:r>
              <a:rPr lang="en-GB" dirty="0"/>
              <a:t> </a:t>
            </a:r>
            <a:r>
              <a:rPr lang="en-GB" dirty="0" err="1"/>
              <a:t>nebude</a:t>
            </a:r>
            <a:r>
              <a:rPr lang="en-GB" dirty="0"/>
              <a:t> </a:t>
            </a:r>
            <a:r>
              <a:rPr lang="en-GB" dirty="0" err="1"/>
              <a:t>len</a:t>
            </a:r>
            <a:r>
              <a:rPr lang="en-GB" dirty="0"/>
              <a:t> text a </a:t>
            </a:r>
            <a:r>
              <a:rPr lang="en-GB" dirty="0" err="1"/>
              <a:t>obrázky</a:t>
            </a:r>
            <a:r>
              <a:rPr lang="en-GB" dirty="0"/>
              <a:t>, ale </a:t>
            </a:r>
            <a:r>
              <a:rPr lang="en-GB" b="1" dirty="0" err="1"/>
              <a:t>hlas</a:t>
            </a:r>
            <a:r>
              <a:rPr lang="en-GB" b="1" dirty="0"/>
              <a:t>, video, 3D, AR a VR</a:t>
            </a:r>
            <a:r>
              <a:rPr lang="en-GB" dirty="0"/>
              <a:t>.</a:t>
            </a:r>
            <a:endParaRPr lang="sk-SK" dirty="0"/>
          </a:p>
          <a:p>
            <a:r>
              <a:rPr lang="sk-SK" b="1" dirty="0"/>
              <a:t>w</a:t>
            </a:r>
            <a:r>
              <a:rPr lang="en-GB" b="1" dirty="0" err="1"/>
              <a:t>ebové</a:t>
            </a:r>
            <a:r>
              <a:rPr lang="en-GB" b="1" dirty="0"/>
              <a:t> </a:t>
            </a:r>
            <a:r>
              <a:rPr lang="en-GB" b="1" dirty="0" err="1"/>
              <a:t>vyhľadávanie</a:t>
            </a:r>
            <a:r>
              <a:rPr lang="en-GB" b="1" dirty="0"/>
              <a:t> </a:t>
            </a:r>
            <a:r>
              <a:rPr lang="en-GB" b="1" dirty="0" err="1"/>
              <a:t>bude</a:t>
            </a:r>
            <a:r>
              <a:rPr lang="en-GB" b="1" dirty="0"/>
              <a:t> </a:t>
            </a:r>
            <a:r>
              <a:rPr lang="en-GB" b="1" dirty="0" err="1"/>
              <a:t>viac</a:t>
            </a:r>
            <a:r>
              <a:rPr lang="en-GB" b="1" dirty="0"/>
              <a:t> </a:t>
            </a:r>
            <a:r>
              <a:rPr lang="en-GB" b="1" dirty="0" err="1"/>
              <a:t>konverzačné</a:t>
            </a:r>
            <a:r>
              <a:rPr lang="en-GB" dirty="0"/>
              <a:t> – </a:t>
            </a:r>
            <a:r>
              <a:rPr lang="en-GB" dirty="0" err="1"/>
              <a:t>niekoľko</a:t>
            </a:r>
            <a:r>
              <a:rPr lang="en-GB" dirty="0"/>
              <a:t> </a:t>
            </a:r>
            <a:r>
              <a:rPr lang="en-GB" dirty="0" err="1"/>
              <a:t>klikov</a:t>
            </a:r>
            <a:r>
              <a:rPr lang="en-GB" dirty="0"/>
              <a:t> </a:t>
            </a:r>
            <a:r>
              <a:rPr lang="en-GB" dirty="0" err="1"/>
              <a:t>nahradí</a:t>
            </a:r>
            <a:r>
              <a:rPr lang="en-GB" dirty="0"/>
              <a:t> </a:t>
            </a:r>
            <a:r>
              <a:rPr lang="en-GB" dirty="0" err="1"/>
              <a:t>jeden</a:t>
            </a:r>
            <a:r>
              <a:rPr lang="en-GB" dirty="0"/>
              <a:t> </a:t>
            </a:r>
            <a:r>
              <a:rPr lang="en-GB" dirty="0" err="1"/>
              <a:t>inteligentný</a:t>
            </a:r>
            <a:r>
              <a:rPr lang="en-GB" dirty="0"/>
              <a:t> </a:t>
            </a:r>
            <a:r>
              <a:rPr lang="en-GB" dirty="0" err="1"/>
              <a:t>dialóg</a:t>
            </a:r>
            <a:endParaRPr lang="sk-SK" dirty="0"/>
          </a:p>
          <a:p>
            <a:r>
              <a:rPr lang="sk-SK" dirty="0"/>
              <a:t>B</a:t>
            </a:r>
            <a:r>
              <a:rPr lang="en-GB" dirty="0" err="1"/>
              <a:t>ude</a:t>
            </a:r>
            <a:r>
              <a:rPr lang="en-GB" dirty="0"/>
              <a:t> </a:t>
            </a:r>
            <a:r>
              <a:rPr lang="sk-SK" dirty="0"/>
              <a:t>sa </a:t>
            </a:r>
            <a:r>
              <a:rPr lang="en-GB" dirty="0" err="1"/>
              <a:t>klásť</a:t>
            </a:r>
            <a:r>
              <a:rPr lang="en-GB" dirty="0"/>
              <a:t> </a:t>
            </a:r>
            <a:r>
              <a:rPr lang="en-GB" dirty="0" err="1"/>
              <a:t>dôraz</a:t>
            </a:r>
            <a:r>
              <a:rPr lang="en-GB" dirty="0"/>
              <a:t> </a:t>
            </a:r>
            <a:r>
              <a:rPr lang="en-GB" dirty="0" err="1"/>
              <a:t>na</a:t>
            </a:r>
            <a:r>
              <a:rPr lang="en-GB" dirty="0"/>
              <a:t> </a:t>
            </a:r>
            <a:r>
              <a:rPr lang="en-GB" b="1" dirty="0" err="1"/>
              <a:t>zodpovedný</a:t>
            </a:r>
            <a:r>
              <a:rPr lang="en-GB" b="1" dirty="0"/>
              <a:t> web</a:t>
            </a:r>
            <a:r>
              <a:rPr lang="en-GB" dirty="0"/>
              <a:t> – </a:t>
            </a:r>
            <a:r>
              <a:rPr lang="en-GB" dirty="0" err="1"/>
              <a:t>regulácie</a:t>
            </a:r>
            <a:r>
              <a:rPr lang="en-GB" dirty="0"/>
              <a:t> </a:t>
            </a:r>
            <a:r>
              <a:rPr lang="en-GB" dirty="0" err="1"/>
              <a:t>obsahu</a:t>
            </a:r>
            <a:r>
              <a:rPr lang="en-GB" dirty="0"/>
              <a:t>, </a:t>
            </a:r>
            <a:r>
              <a:rPr lang="en-GB" dirty="0" err="1"/>
              <a:t>štandardy</a:t>
            </a:r>
            <a:r>
              <a:rPr lang="en-GB" dirty="0"/>
              <a:t> pre </a:t>
            </a:r>
            <a:r>
              <a:rPr lang="en-GB" dirty="0" err="1"/>
              <a:t>etické</a:t>
            </a:r>
            <a:r>
              <a:rPr lang="en-GB" dirty="0"/>
              <a:t> AI a </a:t>
            </a:r>
            <a:r>
              <a:rPr lang="en-GB" dirty="0" err="1"/>
              <a:t>ekologické</a:t>
            </a:r>
            <a:r>
              <a:rPr lang="en-GB" dirty="0"/>
              <a:t> </a:t>
            </a:r>
            <a:r>
              <a:rPr lang="en-GB" dirty="0" err="1"/>
              <a:t>dátové</a:t>
            </a:r>
            <a:r>
              <a:rPr lang="en-GB" dirty="0"/>
              <a:t> </a:t>
            </a:r>
            <a:r>
              <a:rPr lang="en-GB" dirty="0" err="1"/>
              <a:t>centrá</a:t>
            </a:r>
            <a:r>
              <a:rPr lang="en-GB" dirty="0"/>
              <a:t>.</a:t>
            </a:r>
          </a:p>
          <a:p>
            <a:pPr>
              <a:lnSpc>
                <a:spcPct val="95000"/>
              </a:lnSpc>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lang="sk-SK" dirty="0"/>
          </a:p>
        </p:txBody>
      </p:sp>
    </p:spTree>
    <p:extLst>
      <p:ext uri="{BB962C8B-B14F-4D97-AF65-F5344CB8AC3E}">
        <p14:creationId xmlns:p14="http://schemas.microsoft.com/office/powerpoint/2010/main" val="14899630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4881835-04A5-A76D-88AF-CDBE3F57C51F}"/>
              </a:ext>
            </a:extLst>
          </p:cNvPr>
          <p:cNvSpPr>
            <a:spLocks noGrp="1"/>
          </p:cNvSpPr>
          <p:nvPr>
            <p:ph type="title"/>
          </p:nvPr>
        </p:nvSpPr>
        <p:spPr/>
        <p:txBody>
          <a:bodyPr/>
          <a:lstStyle/>
          <a:p>
            <a:r>
              <a:rPr lang="sk-SK" dirty="0"/>
              <a:t>Pesimistický scenár</a:t>
            </a:r>
            <a:endParaRPr lang="en-GB" dirty="0"/>
          </a:p>
        </p:txBody>
      </p:sp>
      <p:sp>
        <p:nvSpPr>
          <p:cNvPr id="3" name="Zástupný objekt pre obsah 2">
            <a:extLst>
              <a:ext uri="{FF2B5EF4-FFF2-40B4-BE49-F238E27FC236}">
                <a16:creationId xmlns:a16="http://schemas.microsoft.com/office/drawing/2014/main" id="{D8A02F9F-AE2E-FEDC-80D8-F0086EE91195}"/>
              </a:ext>
            </a:extLst>
          </p:cNvPr>
          <p:cNvSpPr>
            <a:spLocks noGrp="1"/>
          </p:cNvSpPr>
          <p:nvPr>
            <p:ph idx="1"/>
          </p:nvPr>
        </p:nvSpPr>
        <p:spPr/>
        <p:txBody>
          <a:bodyPr>
            <a:normAutofit fontScale="85000" lnSpcReduction="20000"/>
          </a:bodyPr>
          <a:lstStyle/>
          <a:p>
            <a:r>
              <a:rPr lang="en-GB" b="1" dirty="0" err="1"/>
              <a:t>Fragmentácia</a:t>
            </a:r>
            <a:r>
              <a:rPr lang="en-GB" b="1" dirty="0"/>
              <a:t> a </a:t>
            </a:r>
            <a:r>
              <a:rPr lang="en-GB" b="1" dirty="0" err="1"/>
              <a:t>uzavreté</a:t>
            </a:r>
            <a:r>
              <a:rPr lang="en-GB" b="1" dirty="0"/>
              <a:t> </a:t>
            </a:r>
            <a:r>
              <a:rPr lang="en-GB" b="1" dirty="0" err="1"/>
              <a:t>ekosystémy</a:t>
            </a:r>
            <a:r>
              <a:rPr lang="sk-SK" b="1" dirty="0"/>
              <a:t> </a:t>
            </a:r>
            <a:r>
              <a:rPr lang="sk-SK" dirty="0"/>
              <a:t>n</a:t>
            </a:r>
            <a:r>
              <a:rPr lang="en-GB" dirty="0" err="1"/>
              <a:t>amiesto</a:t>
            </a:r>
            <a:r>
              <a:rPr lang="en-GB" dirty="0"/>
              <a:t> </a:t>
            </a:r>
            <a:r>
              <a:rPr lang="en-GB" dirty="0" err="1"/>
              <a:t>jednotného</a:t>
            </a:r>
            <a:r>
              <a:rPr lang="en-GB" dirty="0"/>
              <a:t> „</a:t>
            </a:r>
            <a:r>
              <a:rPr lang="en-GB" dirty="0" err="1"/>
              <a:t>otvoreného</a:t>
            </a:r>
            <a:r>
              <a:rPr lang="en-GB" dirty="0"/>
              <a:t> </a:t>
            </a:r>
            <a:r>
              <a:rPr lang="en-GB" dirty="0" err="1"/>
              <a:t>webu</a:t>
            </a:r>
            <a:r>
              <a:rPr lang="en-GB" dirty="0"/>
              <a:t>“– </a:t>
            </a:r>
            <a:r>
              <a:rPr lang="en-GB" dirty="0" err="1"/>
              <a:t>podobne</a:t>
            </a:r>
            <a:r>
              <a:rPr lang="en-GB" dirty="0"/>
              <a:t> </a:t>
            </a:r>
            <a:r>
              <a:rPr lang="en-GB" dirty="0" err="1"/>
              <a:t>ako</a:t>
            </a:r>
            <a:r>
              <a:rPr lang="en-GB" dirty="0"/>
              <a:t> </a:t>
            </a:r>
            <a:r>
              <a:rPr lang="en-GB" dirty="0" err="1"/>
              <a:t>čínska</a:t>
            </a:r>
            <a:r>
              <a:rPr lang="en-GB" dirty="0"/>
              <a:t> </a:t>
            </a:r>
            <a:r>
              <a:rPr lang="en-GB" dirty="0" err="1"/>
              <a:t>verzia</a:t>
            </a:r>
            <a:r>
              <a:rPr lang="en-GB" dirty="0"/>
              <a:t> </a:t>
            </a:r>
            <a:r>
              <a:rPr lang="en-GB" dirty="0" err="1"/>
              <a:t>internetu</a:t>
            </a:r>
            <a:r>
              <a:rPr lang="en-GB" dirty="0"/>
              <a:t> vs. </a:t>
            </a:r>
            <a:r>
              <a:rPr lang="en-GB" dirty="0" err="1"/>
              <a:t>západná</a:t>
            </a:r>
            <a:r>
              <a:rPr lang="sk-SK" dirty="0"/>
              <a:t>, t</a:t>
            </a:r>
            <a:r>
              <a:rPr lang="en-GB" dirty="0" err="1"/>
              <a:t>echnologické</a:t>
            </a:r>
            <a:r>
              <a:rPr lang="en-GB" dirty="0"/>
              <a:t> </a:t>
            </a:r>
            <a:r>
              <a:rPr lang="en-GB" dirty="0" err="1"/>
              <a:t>firmy</a:t>
            </a:r>
            <a:r>
              <a:rPr lang="en-GB" dirty="0"/>
              <a:t> by </a:t>
            </a:r>
            <a:r>
              <a:rPr lang="en-GB" dirty="0" err="1"/>
              <a:t>uzavreli</a:t>
            </a:r>
            <a:r>
              <a:rPr lang="en-GB" dirty="0"/>
              <a:t> </a:t>
            </a:r>
            <a:r>
              <a:rPr lang="en-GB" dirty="0" err="1"/>
              <a:t>používateľov</a:t>
            </a:r>
            <a:r>
              <a:rPr lang="en-GB" dirty="0"/>
              <a:t> do </a:t>
            </a:r>
            <a:r>
              <a:rPr lang="en-GB" dirty="0" err="1"/>
              <a:t>svojich</a:t>
            </a:r>
            <a:r>
              <a:rPr lang="en-GB" dirty="0"/>
              <a:t> „</a:t>
            </a:r>
            <a:r>
              <a:rPr lang="en-GB" dirty="0" err="1"/>
              <a:t>záhrad</a:t>
            </a:r>
            <a:r>
              <a:rPr lang="en-GB" dirty="0"/>
              <a:t>“, </a:t>
            </a:r>
            <a:r>
              <a:rPr lang="en-GB" dirty="0" err="1"/>
              <a:t>kde</a:t>
            </a:r>
            <a:r>
              <a:rPr lang="en-GB" dirty="0"/>
              <a:t> by </a:t>
            </a:r>
            <a:r>
              <a:rPr lang="en-GB" dirty="0" err="1"/>
              <a:t>bol</a:t>
            </a:r>
            <a:r>
              <a:rPr lang="en-GB" dirty="0"/>
              <a:t> </a:t>
            </a:r>
            <a:r>
              <a:rPr lang="en-GB" dirty="0" err="1"/>
              <a:t>prístup</a:t>
            </a:r>
            <a:r>
              <a:rPr lang="en-GB" dirty="0"/>
              <a:t> k </a:t>
            </a:r>
            <a:r>
              <a:rPr lang="en-GB" dirty="0" err="1"/>
              <a:t>obsahu</a:t>
            </a:r>
            <a:r>
              <a:rPr lang="en-GB" dirty="0"/>
              <a:t> </a:t>
            </a:r>
            <a:r>
              <a:rPr lang="en-GB" dirty="0" err="1"/>
              <a:t>iba</a:t>
            </a:r>
            <a:r>
              <a:rPr lang="en-GB" dirty="0"/>
              <a:t> </a:t>
            </a:r>
            <a:r>
              <a:rPr lang="en-GB" dirty="0" err="1"/>
              <a:t>cez</a:t>
            </a:r>
            <a:r>
              <a:rPr lang="en-GB" dirty="0"/>
              <a:t> ich </a:t>
            </a:r>
            <a:r>
              <a:rPr lang="en-GB" dirty="0" err="1"/>
              <a:t>algoritmy</a:t>
            </a:r>
            <a:endParaRPr lang="sk-SK" dirty="0"/>
          </a:p>
          <a:p>
            <a:r>
              <a:rPr lang="en-GB" b="1" dirty="0"/>
              <a:t>Strata </a:t>
            </a:r>
            <a:r>
              <a:rPr lang="en-GB" b="1" dirty="0" err="1"/>
              <a:t>dôvery</a:t>
            </a:r>
            <a:r>
              <a:rPr lang="en-GB" b="1" dirty="0"/>
              <a:t> a </a:t>
            </a:r>
            <a:r>
              <a:rPr lang="en-GB" b="1" dirty="0" err="1"/>
              <a:t>informačný</a:t>
            </a:r>
            <a:r>
              <a:rPr lang="en-GB" b="1" dirty="0"/>
              <a:t> chaos</a:t>
            </a:r>
            <a:r>
              <a:rPr lang="sk-SK" b="1" dirty="0"/>
              <a:t> </a:t>
            </a:r>
            <a:r>
              <a:rPr lang="sk-SK" dirty="0"/>
              <a:t>- š</a:t>
            </a:r>
            <a:r>
              <a:rPr lang="en-GB" dirty="0" err="1"/>
              <a:t>írenie</a:t>
            </a:r>
            <a:r>
              <a:rPr lang="en-GB" dirty="0"/>
              <a:t> </a:t>
            </a:r>
            <a:r>
              <a:rPr lang="en-GB" dirty="0" err="1"/>
              <a:t>dezinformácií</a:t>
            </a:r>
            <a:r>
              <a:rPr lang="en-GB" dirty="0"/>
              <a:t>, </a:t>
            </a:r>
            <a:r>
              <a:rPr lang="en-GB" dirty="0" err="1"/>
              <a:t>deepfakeov</a:t>
            </a:r>
            <a:r>
              <a:rPr lang="en-GB" dirty="0"/>
              <a:t> a AI-</a:t>
            </a:r>
            <a:r>
              <a:rPr lang="en-GB" dirty="0" err="1"/>
              <a:t>generovaného</a:t>
            </a:r>
            <a:r>
              <a:rPr lang="en-GB" dirty="0"/>
              <a:t> </a:t>
            </a:r>
            <a:r>
              <a:rPr lang="en-GB" dirty="0" err="1"/>
              <a:t>balastu</a:t>
            </a:r>
            <a:r>
              <a:rPr lang="en-GB" dirty="0"/>
              <a:t> by </a:t>
            </a:r>
            <a:r>
              <a:rPr lang="en-GB" dirty="0" err="1"/>
              <a:t>zahltilo</a:t>
            </a:r>
            <a:r>
              <a:rPr lang="en-GB" dirty="0"/>
              <a:t> web.</a:t>
            </a:r>
            <a:endParaRPr lang="sk-SK" dirty="0"/>
          </a:p>
          <a:p>
            <a:r>
              <a:rPr lang="en-GB" b="1" dirty="0" err="1"/>
              <a:t>Úplná</a:t>
            </a:r>
            <a:r>
              <a:rPr lang="en-GB" b="1" dirty="0"/>
              <a:t> </a:t>
            </a:r>
            <a:r>
              <a:rPr lang="en-GB" b="1" dirty="0" err="1"/>
              <a:t>dominancia</a:t>
            </a:r>
            <a:r>
              <a:rPr lang="en-GB" b="1" dirty="0"/>
              <a:t> </a:t>
            </a:r>
            <a:r>
              <a:rPr lang="en-GB" b="1" dirty="0" err="1"/>
              <a:t>algoritmov</a:t>
            </a:r>
            <a:r>
              <a:rPr lang="en-GB" b="1" dirty="0"/>
              <a:t> a </a:t>
            </a:r>
            <a:r>
              <a:rPr lang="en-GB" b="1" dirty="0" err="1"/>
              <a:t>reklamy</a:t>
            </a:r>
            <a:r>
              <a:rPr lang="sk-SK" b="1" dirty="0"/>
              <a:t> </a:t>
            </a:r>
            <a:r>
              <a:rPr lang="sk-SK" dirty="0"/>
              <a:t>- o</a:t>
            </a:r>
            <a:r>
              <a:rPr lang="en-GB" dirty="0" err="1"/>
              <a:t>bsah</a:t>
            </a:r>
            <a:r>
              <a:rPr lang="en-GB" dirty="0"/>
              <a:t> by </a:t>
            </a:r>
            <a:r>
              <a:rPr lang="en-GB" dirty="0" err="1"/>
              <a:t>sa</a:t>
            </a:r>
            <a:r>
              <a:rPr lang="en-GB" dirty="0"/>
              <a:t> </a:t>
            </a:r>
            <a:r>
              <a:rPr lang="en-GB" dirty="0" err="1"/>
              <a:t>neradil</a:t>
            </a:r>
            <a:r>
              <a:rPr lang="en-GB" dirty="0"/>
              <a:t> </a:t>
            </a:r>
            <a:r>
              <a:rPr lang="en-GB" dirty="0" err="1"/>
              <a:t>podľa</a:t>
            </a:r>
            <a:r>
              <a:rPr lang="en-GB" dirty="0"/>
              <a:t> </a:t>
            </a:r>
            <a:r>
              <a:rPr lang="en-GB" dirty="0" err="1"/>
              <a:t>kvality</a:t>
            </a:r>
            <a:r>
              <a:rPr lang="en-GB" dirty="0"/>
              <a:t>, ale </a:t>
            </a:r>
            <a:r>
              <a:rPr lang="en-GB" dirty="0" err="1"/>
              <a:t>podľa</a:t>
            </a:r>
            <a:r>
              <a:rPr lang="en-GB" dirty="0"/>
              <a:t> </a:t>
            </a:r>
            <a:r>
              <a:rPr lang="en-GB" dirty="0" err="1"/>
              <a:t>komerčného</a:t>
            </a:r>
            <a:r>
              <a:rPr lang="en-GB" dirty="0"/>
              <a:t> </a:t>
            </a:r>
            <a:r>
              <a:rPr lang="en-GB" dirty="0" err="1"/>
              <a:t>záujmu</a:t>
            </a:r>
            <a:r>
              <a:rPr lang="en-GB" dirty="0"/>
              <a:t> a </a:t>
            </a:r>
            <a:r>
              <a:rPr lang="en-GB" dirty="0" err="1"/>
              <a:t>zaplatených</a:t>
            </a:r>
            <a:r>
              <a:rPr lang="en-GB" dirty="0"/>
              <a:t> </a:t>
            </a:r>
            <a:r>
              <a:rPr lang="en-GB" dirty="0" err="1"/>
              <a:t>kampaní</a:t>
            </a:r>
            <a:endParaRPr lang="sk-SK" dirty="0"/>
          </a:p>
          <a:p>
            <a:r>
              <a:rPr lang="en-GB" b="1" dirty="0"/>
              <a:t>Strata </a:t>
            </a:r>
            <a:r>
              <a:rPr lang="en-GB" b="1" dirty="0" err="1"/>
              <a:t>súkromia</a:t>
            </a:r>
            <a:r>
              <a:rPr lang="sk-SK" b="1" dirty="0"/>
              <a:t> </a:t>
            </a:r>
            <a:r>
              <a:rPr lang="en-GB" dirty="0"/>
              <a:t>– od </a:t>
            </a:r>
            <a:r>
              <a:rPr lang="en-GB" dirty="0" err="1"/>
              <a:t>kliknutia</a:t>
            </a:r>
            <a:r>
              <a:rPr lang="en-GB" dirty="0"/>
              <a:t> </a:t>
            </a:r>
            <a:r>
              <a:rPr lang="en-GB" dirty="0" err="1"/>
              <a:t>až</a:t>
            </a:r>
            <a:r>
              <a:rPr lang="en-GB" dirty="0"/>
              <a:t> po </a:t>
            </a:r>
            <a:r>
              <a:rPr lang="en-GB" dirty="0" err="1"/>
              <a:t>emócie</a:t>
            </a:r>
            <a:r>
              <a:rPr lang="en-GB" dirty="0"/>
              <a:t> </a:t>
            </a:r>
            <a:r>
              <a:rPr lang="en-GB" dirty="0" err="1"/>
              <a:t>pri</a:t>
            </a:r>
            <a:r>
              <a:rPr lang="en-GB" dirty="0"/>
              <a:t> </a:t>
            </a:r>
            <a:r>
              <a:rPr lang="en-GB" dirty="0" err="1"/>
              <a:t>čítaní</a:t>
            </a:r>
            <a:r>
              <a:rPr lang="en-GB" dirty="0"/>
              <a:t> </a:t>
            </a:r>
            <a:r>
              <a:rPr lang="en-GB" dirty="0" err="1"/>
              <a:t>obsahu</a:t>
            </a:r>
            <a:r>
              <a:rPr lang="en-GB" dirty="0"/>
              <a:t>.</a:t>
            </a:r>
            <a:r>
              <a:rPr lang="sk-SK" dirty="0"/>
              <a:t> </a:t>
            </a:r>
            <a:r>
              <a:rPr lang="en-GB" dirty="0" err="1"/>
              <a:t>Dáta</a:t>
            </a:r>
            <a:r>
              <a:rPr lang="en-GB" dirty="0"/>
              <a:t> by </a:t>
            </a:r>
            <a:r>
              <a:rPr lang="en-GB" dirty="0" err="1"/>
              <a:t>sa</a:t>
            </a:r>
            <a:r>
              <a:rPr lang="en-GB" dirty="0"/>
              <a:t> </a:t>
            </a:r>
            <a:r>
              <a:rPr lang="en-GB" dirty="0" err="1"/>
              <a:t>využívali</a:t>
            </a:r>
            <a:r>
              <a:rPr lang="en-GB" dirty="0"/>
              <a:t> </a:t>
            </a:r>
            <a:r>
              <a:rPr lang="en-GB" dirty="0" err="1"/>
              <a:t>na</a:t>
            </a:r>
            <a:r>
              <a:rPr lang="en-GB" dirty="0"/>
              <a:t> </a:t>
            </a:r>
            <a:r>
              <a:rPr lang="en-GB" dirty="0" err="1"/>
              <a:t>masové</a:t>
            </a:r>
            <a:r>
              <a:rPr lang="en-GB" dirty="0"/>
              <a:t> </a:t>
            </a:r>
            <a:r>
              <a:rPr lang="en-GB" dirty="0" err="1"/>
              <a:t>profilovanie</a:t>
            </a:r>
            <a:r>
              <a:rPr lang="en-GB" dirty="0"/>
              <a:t>, </a:t>
            </a:r>
            <a:r>
              <a:rPr lang="en-GB" dirty="0" err="1"/>
              <a:t>manipuláciu</a:t>
            </a:r>
            <a:r>
              <a:rPr lang="en-GB" dirty="0"/>
              <a:t> a </a:t>
            </a:r>
            <a:r>
              <a:rPr lang="en-GB" dirty="0" err="1"/>
              <a:t>kontrolu</a:t>
            </a:r>
            <a:r>
              <a:rPr lang="en-GB" dirty="0"/>
              <a:t> </a:t>
            </a:r>
            <a:r>
              <a:rPr lang="en-GB" dirty="0" err="1"/>
              <a:t>správania</a:t>
            </a:r>
            <a:r>
              <a:rPr lang="en-GB" dirty="0"/>
              <a:t>.</a:t>
            </a:r>
            <a:endParaRPr lang="sk-SK" dirty="0"/>
          </a:p>
          <a:p>
            <a:r>
              <a:rPr lang="en-GB" b="1" dirty="0" err="1"/>
              <a:t>Energetická</a:t>
            </a:r>
            <a:r>
              <a:rPr lang="en-GB" b="1" dirty="0"/>
              <a:t> a </a:t>
            </a:r>
            <a:r>
              <a:rPr lang="en-GB" b="1" dirty="0" err="1"/>
              <a:t>ekologická</a:t>
            </a:r>
            <a:r>
              <a:rPr lang="en-GB" b="1" dirty="0"/>
              <a:t> </a:t>
            </a:r>
            <a:r>
              <a:rPr lang="en-GB" b="1" dirty="0" err="1"/>
              <a:t>záťaž</a:t>
            </a:r>
            <a:r>
              <a:rPr lang="sk-SK" dirty="0"/>
              <a:t> - a</a:t>
            </a:r>
            <a:r>
              <a:rPr lang="en-GB" dirty="0"/>
              <a:t>k AI a </a:t>
            </a:r>
            <a:r>
              <a:rPr lang="en-GB" dirty="0" err="1"/>
              <a:t>dátové</a:t>
            </a:r>
            <a:r>
              <a:rPr lang="en-GB" dirty="0"/>
              <a:t> </a:t>
            </a:r>
            <a:r>
              <a:rPr lang="en-GB" dirty="0" err="1"/>
              <a:t>centrá</a:t>
            </a:r>
            <a:r>
              <a:rPr lang="en-GB" dirty="0"/>
              <a:t> </a:t>
            </a:r>
            <a:r>
              <a:rPr lang="en-GB" dirty="0" err="1"/>
              <a:t>budú</a:t>
            </a:r>
            <a:r>
              <a:rPr lang="en-GB" dirty="0"/>
              <a:t> </a:t>
            </a:r>
            <a:r>
              <a:rPr lang="en-GB" dirty="0" err="1"/>
              <a:t>rásť</a:t>
            </a:r>
            <a:r>
              <a:rPr lang="en-GB" dirty="0"/>
              <a:t> </a:t>
            </a:r>
            <a:r>
              <a:rPr lang="en-GB" dirty="0" err="1"/>
              <a:t>nekontrolovane</a:t>
            </a:r>
            <a:r>
              <a:rPr lang="en-GB" dirty="0"/>
              <a:t>, web </a:t>
            </a:r>
            <a:r>
              <a:rPr lang="en-GB" dirty="0" err="1"/>
              <a:t>sa</a:t>
            </a:r>
            <a:r>
              <a:rPr lang="en-GB" dirty="0"/>
              <a:t> </a:t>
            </a:r>
            <a:r>
              <a:rPr lang="en-GB" dirty="0" err="1"/>
              <a:t>stane</a:t>
            </a:r>
            <a:r>
              <a:rPr lang="en-GB" dirty="0"/>
              <a:t> </a:t>
            </a:r>
            <a:r>
              <a:rPr lang="en-GB" dirty="0" err="1"/>
              <a:t>veľkým</a:t>
            </a:r>
            <a:r>
              <a:rPr lang="en-GB" dirty="0"/>
              <a:t> </a:t>
            </a:r>
            <a:r>
              <a:rPr lang="en-GB" dirty="0" err="1"/>
              <a:t>spotrebiteľom</a:t>
            </a:r>
            <a:r>
              <a:rPr lang="en-GB" dirty="0"/>
              <a:t> </a:t>
            </a:r>
            <a:r>
              <a:rPr lang="en-GB" dirty="0" err="1"/>
              <a:t>energie</a:t>
            </a:r>
            <a:r>
              <a:rPr lang="en-GB" dirty="0"/>
              <a:t> a </a:t>
            </a:r>
            <a:r>
              <a:rPr lang="en-GB" dirty="0" err="1"/>
              <a:t>vody</a:t>
            </a:r>
            <a:r>
              <a:rPr lang="en-GB" dirty="0"/>
              <a:t> (</a:t>
            </a:r>
            <a:r>
              <a:rPr lang="en-GB" dirty="0" err="1"/>
              <a:t>na</a:t>
            </a:r>
            <a:r>
              <a:rPr lang="en-GB" dirty="0"/>
              <a:t> </a:t>
            </a:r>
            <a:r>
              <a:rPr lang="en-GB" dirty="0" err="1"/>
              <a:t>chladenie</a:t>
            </a:r>
            <a:r>
              <a:rPr lang="en-GB" dirty="0"/>
              <a:t> </a:t>
            </a:r>
            <a:r>
              <a:rPr lang="en-GB" dirty="0" err="1"/>
              <a:t>serverov</a:t>
            </a:r>
            <a:r>
              <a:rPr lang="en-GB" dirty="0"/>
              <a:t>)</a:t>
            </a:r>
            <a:endParaRPr lang="sk-SK" dirty="0"/>
          </a:p>
          <a:p>
            <a:r>
              <a:rPr lang="sk-SK" b="1" dirty="0"/>
              <a:t>N</a:t>
            </a:r>
            <a:r>
              <a:rPr lang="en-GB" b="1" dirty="0" err="1"/>
              <a:t>erovnosť</a:t>
            </a:r>
            <a:r>
              <a:rPr lang="en-GB" b="1" dirty="0"/>
              <a:t> </a:t>
            </a:r>
            <a:r>
              <a:rPr lang="en-GB" b="1" dirty="0" err="1"/>
              <a:t>prístupu</a:t>
            </a:r>
            <a:r>
              <a:rPr lang="sk-SK" b="1" dirty="0"/>
              <a:t> </a:t>
            </a:r>
            <a:r>
              <a:rPr lang="sk-SK" dirty="0"/>
              <a:t>- d</a:t>
            </a:r>
            <a:r>
              <a:rPr lang="en-GB" dirty="0" err="1"/>
              <a:t>igitálna</a:t>
            </a:r>
            <a:r>
              <a:rPr lang="en-GB" dirty="0"/>
              <a:t> </a:t>
            </a:r>
            <a:r>
              <a:rPr lang="en-GB" dirty="0" err="1"/>
              <a:t>priepasť</a:t>
            </a:r>
            <a:r>
              <a:rPr lang="en-GB" dirty="0"/>
              <a:t> </a:t>
            </a:r>
            <a:r>
              <a:rPr lang="en-GB" dirty="0" err="1"/>
              <a:t>medzi</a:t>
            </a:r>
            <a:r>
              <a:rPr lang="en-GB" dirty="0"/>
              <a:t> </a:t>
            </a:r>
            <a:r>
              <a:rPr lang="en-GB" dirty="0" err="1"/>
              <a:t>bohatými</a:t>
            </a:r>
            <a:r>
              <a:rPr lang="en-GB" dirty="0"/>
              <a:t> a </a:t>
            </a:r>
            <a:r>
              <a:rPr lang="en-GB" dirty="0" err="1"/>
              <a:t>chudobnými</a:t>
            </a:r>
            <a:r>
              <a:rPr lang="en-GB" dirty="0"/>
              <a:t> </a:t>
            </a:r>
            <a:r>
              <a:rPr lang="en-GB" dirty="0" err="1"/>
              <a:t>krajinami</a:t>
            </a:r>
            <a:r>
              <a:rPr lang="en-GB" dirty="0"/>
              <a:t> (</a:t>
            </a:r>
            <a:r>
              <a:rPr lang="en-GB" dirty="0" err="1"/>
              <a:t>či</a:t>
            </a:r>
            <a:r>
              <a:rPr lang="en-GB" dirty="0"/>
              <a:t> </a:t>
            </a:r>
            <a:r>
              <a:rPr lang="en-GB" dirty="0" err="1"/>
              <a:t>sociálnymi</a:t>
            </a:r>
            <a:r>
              <a:rPr lang="en-GB" dirty="0"/>
              <a:t> </a:t>
            </a:r>
            <a:r>
              <a:rPr lang="en-GB" dirty="0" err="1"/>
              <a:t>vrstvami</a:t>
            </a:r>
            <a:r>
              <a:rPr lang="en-GB" dirty="0"/>
              <a:t>) by </a:t>
            </a:r>
            <a:r>
              <a:rPr lang="en-GB" dirty="0" err="1"/>
              <a:t>sa</a:t>
            </a:r>
            <a:r>
              <a:rPr lang="en-GB" dirty="0"/>
              <a:t> </a:t>
            </a:r>
            <a:r>
              <a:rPr lang="en-GB" dirty="0" err="1"/>
              <a:t>ešte</a:t>
            </a:r>
            <a:r>
              <a:rPr lang="en-GB" dirty="0"/>
              <a:t> </a:t>
            </a:r>
            <a:r>
              <a:rPr lang="en-GB" dirty="0" err="1"/>
              <a:t>zväčšila</a:t>
            </a:r>
            <a:endParaRPr lang="en-GB" dirty="0"/>
          </a:p>
        </p:txBody>
      </p:sp>
    </p:spTree>
    <p:extLst>
      <p:ext uri="{BB962C8B-B14F-4D97-AF65-F5344CB8AC3E}">
        <p14:creationId xmlns:p14="http://schemas.microsoft.com/office/powerpoint/2010/main" val="33303629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C7BEB6-5E22-1844-579F-E76FD57BE9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4B46966-5C1B-E1B6-332D-1B3C5ED3ACB0}"/>
              </a:ext>
            </a:extLst>
          </p:cNvPr>
          <p:cNvSpPr>
            <a:spLocks noGrp="1"/>
          </p:cNvSpPr>
          <p:nvPr>
            <p:ph type="title"/>
          </p:nvPr>
        </p:nvSpPr>
        <p:spPr>
          <a:xfrm>
            <a:off x="5505708" y="2758239"/>
            <a:ext cx="7810500" cy="1325563"/>
          </a:xfrm>
        </p:spPr>
        <p:txBody>
          <a:bodyPr anchor="b">
            <a:normAutofit fontScale="90000"/>
          </a:bodyPr>
          <a:lstStyle/>
          <a:p>
            <a:pPr algn="l"/>
            <a:r>
              <a:rPr lang="en-GB" sz="5400" dirty="0"/>
              <a:t>DNS </a:t>
            </a:r>
            <a:r>
              <a:rPr lang="en-GB" sz="5400" dirty="0" err="1"/>
              <a:t>ako</a:t>
            </a:r>
            <a:r>
              <a:rPr lang="en-GB" sz="5400" dirty="0"/>
              <a:t> </a:t>
            </a:r>
            <a:r>
              <a:rPr lang="en-GB" sz="5400" dirty="0" err="1"/>
              <a:t>kritický</a:t>
            </a:r>
            <a:r>
              <a:rPr lang="en-GB" sz="5400" dirty="0"/>
              <a:t> </a:t>
            </a:r>
            <a:r>
              <a:rPr lang="en-GB" sz="5400" dirty="0" err="1"/>
              <a:t>bezpečnostný</a:t>
            </a:r>
            <a:r>
              <a:rPr lang="en-GB" sz="5400" dirty="0"/>
              <a:t> </a:t>
            </a:r>
            <a:r>
              <a:rPr lang="en-GB" sz="5400" dirty="0" err="1"/>
              <a:t>prvok</a:t>
            </a:r>
            <a:endParaRPr lang="sk-SK" sz="4200" b="1" dirty="0"/>
          </a:p>
        </p:txBody>
      </p:sp>
      <p:sp>
        <p:nvSpPr>
          <p:cNvPr id="6" name="Zástupný text 5">
            <a:extLst>
              <a:ext uri="{FF2B5EF4-FFF2-40B4-BE49-F238E27FC236}">
                <a16:creationId xmlns:a16="http://schemas.microsoft.com/office/drawing/2014/main" id="{07325B3E-0893-7C47-2223-52F96BD1FDB5}"/>
              </a:ext>
            </a:extLst>
          </p:cNvPr>
          <p:cNvSpPr>
            <a:spLocks noGrp="1"/>
          </p:cNvSpPr>
          <p:nvPr>
            <p:ph type="body" sz="quarter" idx="11"/>
          </p:nvPr>
        </p:nvSpPr>
        <p:spPr>
          <a:xfrm>
            <a:off x="3922821" y="4991317"/>
            <a:ext cx="5567362" cy="419100"/>
          </a:xfrm>
        </p:spPr>
        <p:txBody>
          <a:bodyPr/>
          <a:lstStyle/>
          <a:p>
            <a:endParaRPr lang="en-GB" sz="1800" dirty="0"/>
          </a:p>
        </p:txBody>
      </p:sp>
      <p:pic>
        <p:nvPicPr>
          <p:cNvPr id="4" name="Picture 3">
            <a:extLst>
              <a:ext uri="{FF2B5EF4-FFF2-40B4-BE49-F238E27FC236}">
                <a16:creationId xmlns:a16="http://schemas.microsoft.com/office/drawing/2014/main" id="{D91045AA-036E-5E2C-C4AD-F6357F2EBC61}"/>
              </a:ext>
            </a:extLst>
          </p:cNvPr>
          <p:cNvPicPr>
            <a:picLocks noChangeAspect="1"/>
          </p:cNvPicPr>
          <p:nvPr/>
        </p:nvPicPr>
        <p:blipFill>
          <a:blip r:embed="rId2"/>
          <a:srcRect l="502" r="436" b="2117"/>
          <a:stretch>
            <a:fillRect/>
          </a:stretch>
        </p:blipFill>
        <p:spPr>
          <a:xfrm>
            <a:off x="126569" y="5365890"/>
            <a:ext cx="11938862" cy="1402822"/>
          </a:xfrm>
          <a:prstGeom prst="rect">
            <a:avLst/>
          </a:prstGeom>
        </p:spPr>
      </p:pic>
    </p:spTree>
    <p:extLst>
      <p:ext uri="{BB962C8B-B14F-4D97-AF65-F5344CB8AC3E}">
        <p14:creationId xmlns:p14="http://schemas.microsoft.com/office/powerpoint/2010/main" val="3757823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Úvod</a:t>
            </a:r>
          </a:p>
        </p:txBody>
      </p:sp>
      <p:sp>
        <p:nvSpPr>
          <p:cNvPr id="3" name="Content Placeholder 2"/>
          <p:cNvSpPr>
            <a:spLocks noGrp="1"/>
          </p:cNvSpPr>
          <p:nvPr>
            <p:ph idx="1"/>
          </p:nvPr>
        </p:nvSpPr>
        <p:spPr/>
        <p:txBody>
          <a:bodyPr>
            <a:normAutofit/>
          </a:bodyPr>
          <a:lstStyle/>
          <a:p>
            <a:endParaRPr sz="6600" dirty="0"/>
          </a:p>
          <a:p>
            <a:pPr>
              <a:defRPr sz="1800"/>
            </a:pPr>
            <a:r>
              <a:rPr sz="3600" dirty="0"/>
              <a:t>DNS (Domain Name System) je </a:t>
            </a:r>
            <a:r>
              <a:rPr sz="3600" dirty="0" err="1"/>
              <a:t>základná</a:t>
            </a:r>
            <a:r>
              <a:rPr sz="3600" dirty="0"/>
              <a:t> </a:t>
            </a:r>
            <a:r>
              <a:rPr sz="3600" dirty="0" err="1"/>
              <a:t>služba</a:t>
            </a:r>
            <a:r>
              <a:rPr sz="3600" dirty="0"/>
              <a:t> </a:t>
            </a:r>
            <a:r>
              <a:rPr sz="3600" dirty="0" err="1"/>
              <a:t>internetu</a:t>
            </a:r>
            <a:r>
              <a:rPr sz="3600" dirty="0"/>
              <a:t>.</a:t>
            </a:r>
          </a:p>
          <a:p>
            <a:pPr>
              <a:defRPr sz="1800"/>
            </a:pPr>
            <a:r>
              <a:rPr sz="3600" dirty="0" err="1"/>
              <a:t>Prekladá</a:t>
            </a:r>
            <a:r>
              <a:rPr sz="3600" dirty="0"/>
              <a:t> </a:t>
            </a:r>
            <a:r>
              <a:rPr sz="3600" dirty="0" err="1"/>
              <a:t>doménové</a:t>
            </a:r>
            <a:r>
              <a:rPr sz="3600" dirty="0"/>
              <a:t> </a:t>
            </a:r>
            <a:r>
              <a:rPr sz="3600" dirty="0" err="1"/>
              <a:t>mená</a:t>
            </a:r>
            <a:r>
              <a:rPr sz="3600" dirty="0"/>
              <a:t> </a:t>
            </a:r>
            <a:r>
              <a:rPr sz="3600" dirty="0" err="1"/>
              <a:t>na</a:t>
            </a:r>
            <a:r>
              <a:rPr sz="3600" dirty="0"/>
              <a:t> IP </a:t>
            </a:r>
            <a:r>
              <a:rPr sz="3600" dirty="0" err="1"/>
              <a:t>adresy</a:t>
            </a:r>
            <a:r>
              <a:rPr sz="3600" dirty="0"/>
              <a:t>, </a:t>
            </a:r>
            <a:r>
              <a:rPr sz="3600" dirty="0" err="1"/>
              <a:t>ktoré</a:t>
            </a:r>
            <a:r>
              <a:rPr sz="3600" dirty="0"/>
              <a:t> </a:t>
            </a:r>
            <a:r>
              <a:rPr sz="3600" dirty="0" err="1"/>
              <a:t>sú</a:t>
            </a:r>
            <a:r>
              <a:rPr sz="3600" dirty="0"/>
              <a:t> </a:t>
            </a:r>
            <a:r>
              <a:rPr sz="3600" dirty="0" err="1"/>
              <a:t>potrebné</a:t>
            </a:r>
            <a:r>
              <a:rPr sz="3600" dirty="0"/>
              <a:t> pre </a:t>
            </a:r>
            <a:r>
              <a:rPr sz="3600" dirty="0" err="1"/>
              <a:t>komunikáciu</a:t>
            </a:r>
            <a:r>
              <a:rPr sz="3600" dirty="0"/>
              <a:t>.</a:t>
            </a:r>
          </a:p>
        </p:txBody>
      </p:sp>
    </p:spTree>
  </p:cSld>
  <p:clrMapOvr>
    <a:overrideClrMapping bg1="lt1" tx1="dk1" bg2="lt2" tx2="dk2" accent1="accent1" accent2="accent2" accent3="accent3" accent4="accent4" accent5="accent5" accent6="accent6" hlink="hlink" folHlink="folHlink"/>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Prečo je DNS kritické</a:t>
            </a:r>
          </a:p>
        </p:txBody>
      </p:sp>
      <p:sp>
        <p:nvSpPr>
          <p:cNvPr id="3" name="Content Placeholder 2"/>
          <p:cNvSpPr>
            <a:spLocks noGrp="1"/>
          </p:cNvSpPr>
          <p:nvPr>
            <p:ph idx="1"/>
          </p:nvPr>
        </p:nvSpPr>
        <p:spPr/>
        <p:txBody>
          <a:bodyPr>
            <a:normAutofit/>
          </a:bodyPr>
          <a:lstStyle/>
          <a:p>
            <a:endParaRPr sz="4000" dirty="0"/>
          </a:p>
          <a:p>
            <a:pPr>
              <a:defRPr sz="1800"/>
            </a:pPr>
            <a:r>
              <a:rPr sz="4000" dirty="0"/>
              <a:t>Bez DNS by </a:t>
            </a:r>
            <a:r>
              <a:rPr sz="4000" dirty="0" err="1"/>
              <a:t>bol</a:t>
            </a:r>
            <a:r>
              <a:rPr sz="4000" dirty="0"/>
              <a:t> internet </a:t>
            </a:r>
            <a:r>
              <a:rPr sz="4000" dirty="0" err="1"/>
              <a:t>prakticky</a:t>
            </a:r>
            <a:r>
              <a:rPr sz="4000" dirty="0"/>
              <a:t> </a:t>
            </a:r>
            <a:r>
              <a:rPr sz="4000" dirty="0" err="1"/>
              <a:t>nepoužiteľný</a:t>
            </a:r>
            <a:r>
              <a:rPr sz="4000" dirty="0"/>
              <a:t>.</a:t>
            </a:r>
          </a:p>
          <a:p>
            <a:pPr>
              <a:defRPr sz="1800"/>
            </a:pPr>
            <a:r>
              <a:rPr sz="4000" dirty="0" err="1"/>
              <a:t>Každá</a:t>
            </a:r>
            <a:r>
              <a:rPr sz="4000" dirty="0"/>
              <a:t> </a:t>
            </a:r>
            <a:r>
              <a:rPr sz="4000" dirty="0" err="1"/>
              <a:t>služba</a:t>
            </a:r>
            <a:r>
              <a:rPr sz="4000" dirty="0"/>
              <a:t> </a:t>
            </a:r>
            <a:r>
              <a:rPr sz="4000" dirty="0" err="1"/>
              <a:t>závisí</a:t>
            </a:r>
            <a:r>
              <a:rPr sz="4000" dirty="0"/>
              <a:t> od </a:t>
            </a:r>
            <a:r>
              <a:rPr sz="4000" dirty="0" err="1"/>
              <a:t>správneho</a:t>
            </a:r>
            <a:r>
              <a:rPr sz="4000" dirty="0"/>
              <a:t> </a:t>
            </a:r>
            <a:r>
              <a:rPr sz="4000" dirty="0" err="1"/>
              <a:t>fungovania</a:t>
            </a:r>
            <a:r>
              <a:rPr sz="4000" dirty="0"/>
              <a:t> DNS.</a:t>
            </a:r>
          </a:p>
        </p:txBody>
      </p:sp>
    </p:spTree>
  </p:cSld>
  <p:clrMapOvr>
    <a:overrideClrMapping bg1="lt1" tx1="dk1" bg2="lt2" tx2="dk2" accent1="accent1" accent2="accent2" accent3="accent3" accent4="accent4" accent5="accent5" accent6="accent6" hlink="hlink" folHlink="folHlink"/>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Ako funguje DNS</a:t>
            </a:r>
          </a:p>
        </p:txBody>
      </p:sp>
      <p:sp>
        <p:nvSpPr>
          <p:cNvPr id="3" name="Content Placeholder 2"/>
          <p:cNvSpPr>
            <a:spLocks noGrp="1"/>
          </p:cNvSpPr>
          <p:nvPr>
            <p:ph idx="1"/>
          </p:nvPr>
        </p:nvSpPr>
        <p:spPr/>
        <p:txBody>
          <a:bodyPr>
            <a:normAutofit/>
          </a:bodyPr>
          <a:lstStyle/>
          <a:p>
            <a:endParaRPr sz="4000" dirty="0"/>
          </a:p>
          <a:p>
            <a:pPr>
              <a:defRPr sz="1800"/>
            </a:pPr>
            <a:r>
              <a:rPr sz="4000" dirty="0" err="1"/>
              <a:t>Používateľ</a:t>
            </a:r>
            <a:r>
              <a:rPr sz="4000" dirty="0"/>
              <a:t> </a:t>
            </a:r>
            <a:r>
              <a:rPr sz="4000" dirty="0" err="1"/>
              <a:t>zadá</a:t>
            </a:r>
            <a:r>
              <a:rPr sz="4000" dirty="0"/>
              <a:t> </a:t>
            </a:r>
            <a:r>
              <a:rPr sz="4000" dirty="0" err="1"/>
              <a:t>doménu</a:t>
            </a:r>
            <a:r>
              <a:rPr sz="4000" dirty="0"/>
              <a:t> do </a:t>
            </a:r>
            <a:r>
              <a:rPr sz="4000" dirty="0" err="1"/>
              <a:t>prehliadača</a:t>
            </a:r>
            <a:r>
              <a:rPr sz="4000" dirty="0"/>
              <a:t>.</a:t>
            </a:r>
          </a:p>
          <a:p>
            <a:pPr>
              <a:defRPr sz="1800"/>
            </a:pPr>
            <a:r>
              <a:rPr sz="4000" dirty="0"/>
              <a:t>DNS resolver </a:t>
            </a:r>
            <a:r>
              <a:rPr sz="4000" dirty="0" err="1"/>
              <a:t>zistí</a:t>
            </a:r>
            <a:r>
              <a:rPr sz="4000" dirty="0"/>
              <a:t> IP </a:t>
            </a:r>
            <a:r>
              <a:rPr sz="4000" dirty="0" err="1"/>
              <a:t>adresu</a:t>
            </a:r>
            <a:r>
              <a:rPr sz="4000" dirty="0"/>
              <a:t> od </a:t>
            </a:r>
            <a:r>
              <a:rPr sz="4000" dirty="0" err="1"/>
              <a:t>autoritatívneho</a:t>
            </a:r>
            <a:r>
              <a:rPr sz="4000" dirty="0"/>
              <a:t> </a:t>
            </a:r>
            <a:r>
              <a:rPr sz="4000" dirty="0" err="1"/>
              <a:t>servera</a:t>
            </a:r>
            <a:r>
              <a:rPr sz="4000" dirty="0"/>
              <a:t>.</a:t>
            </a:r>
          </a:p>
          <a:p>
            <a:pPr>
              <a:defRPr sz="1800"/>
            </a:pPr>
            <a:r>
              <a:rPr sz="4000" dirty="0" err="1"/>
              <a:t>Výsledok</a:t>
            </a:r>
            <a:r>
              <a:rPr sz="4000" dirty="0"/>
              <a:t> je </a:t>
            </a:r>
            <a:r>
              <a:rPr sz="4000" dirty="0" err="1"/>
              <a:t>uložený</a:t>
            </a:r>
            <a:r>
              <a:rPr sz="4000" dirty="0"/>
              <a:t> v cache pre </a:t>
            </a:r>
            <a:r>
              <a:rPr sz="4000" dirty="0" err="1"/>
              <a:t>zrýchlenie</a:t>
            </a:r>
            <a:r>
              <a:rPr sz="4000" dirty="0"/>
              <a:t> </a:t>
            </a:r>
            <a:r>
              <a:rPr sz="4000" dirty="0" err="1"/>
              <a:t>ďalších</a:t>
            </a:r>
            <a:r>
              <a:rPr sz="4000" dirty="0"/>
              <a:t> </a:t>
            </a:r>
            <a:r>
              <a:rPr sz="4000" dirty="0" err="1"/>
              <a:t>dotazov</a:t>
            </a:r>
            <a:r>
              <a:rPr sz="4000" dirty="0"/>
              <a:t>.</a:t>
            </a:r>
          </a:p>
        </p:txBody>
      </p:sp>
    </p:spTree>
  </p:cSld>
  <p:clrMapOvr>
    <a:overrideClrMapping bg1="lt1" tx1="dk1" bg2="lt2" tx2="dk2" accent1="accent1" accent2="accent2" accent3="accent3" accent4="accent4" accent5="accent5" accent6="accent6" hlink="hlink" folHlink="folHlink"/>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DNS hierarchia</a:t>
            </a:r>
          </a:p>
        </p:txBody>
      </p:sp>
      <p:sp>
        <p:nvSpPr>
          <p:cNvPr id="3" name="Content Placeholder 2"/>
          <p:cNvSpPr>
            <a:spLocks noGrp="1"/>
          </p:cNvSpPr>
          <p:nvPr>
            <p:ph idx="1"/>
          </p:nvPr>
        </p:nvSpPr>
        <p:spPr/>
        <p:txBody>
          <a:bodyPr>
            <a:normAutofit/>
          </a:bodyPr>
          <a:lstStyle/>
          <a:p>
            <a:endParaRPr sz="4000" dirty="0"/>
          </a:p>
          <a:p>
            <a:pPr>
              <a:defRPr sz="1800"/>
            </a:pPr>
            <a:r>
              <a:rPr sz="4000" dirty="0"/>
              <a:t>Root </a:t>
            </a:r>
            <a:r>
              <a:rPr sz="4000" dirty="0" err="1"/>
              <a:t>servery</a:t>
            </a:r>
            <a:r>
              <a:rPr sz="4000" dirty="0"/>
              <a:t> – </a:t>
            </a:r>
            <a:r>
              <a:rPr sz="4000" dirty="0" err="1"/>
              <a:t>najvyššia</a:t>
            </a:r>
            <a:r>
              <a:rPr sz="4000" dirty="0"/>
              <a:t> </a:t>
            </a:r>
            <a:r>
              <a:rPr sz="4000" dirty="0" err="1"/>
              <a:t>úroveň</a:t>
            </a:r>
            <a:r>
              <a:rPr sz="4000" dirty="0"/>
              <a:t> DNS.</a:t>
            </a:r>
          </a:p>
          <a:p>
            <a:pPr>
              <a:defRPr sz="1800"/>
            </a:pPr>
            <a:r>
              <a:rPr sz="4000" dirty="0"/>
              <a:t>TLD </a:t>
            </a:r>
            <a:r>
              <a:rPr sz="4000" dirty="0" err="1"/>
              <a:t>servery</a:t>
            </a:r>
            <a:r>
              <a:rPr sz="4000" dirty="0"/>
              <a:t> (.com, .</a:t>
            </a:r>
            <a:r>
              <a:rPr sz="4000" dirty="0" err="1"/>
              <a:t>sk</a:t>
            </a:r>
            <a:r>
              <a:rPr sz="4000" dirty="0"/>
              <a:t>, .org).</a:t>
            </a:r>
          </a:p>
          <a:p>
            <a:pPr>
              <a:defRPr sz="1800"/>
            </a:pPr>
            <a:r>
              <a:rPr sz="4000" dirty="0" err="1"/>
              <a:t>Autoritatívne</a:t>
            </a:r>
            <a:r>
              <a:rPr sz="4000" dirty="0"/>
              <a:t> </a:t>
            </a:r>
            <a:r>
              <a:rPr sz="4000" dirty="0" err="1"/>
              <a:t>servery</a:t>
            </a:r>
            <a:r>
              <a:rPr sz="4000" dirty="0"/>
              <a:t> – </a:t>
            </a:r>
            <a:r>
              <a:rPr sz="4000" dirty="0" err="1"/>
              <a:t>uchovávajú</a:t>
            </a:r>
            <a:r>
              <a:rPr sz="4000" dirty="0"/>
              <a:t> </a:t>
            </a:r>
            <a:r>
              <a:rPr sz="4000" dirty="0" err="1"/>
              <a:t>konkrétne</a:t>
            </a:r>
            <a:r>
              <a:rPr sz="4000" dirty="0"/>
              <a:t> </a:t>
            </a:r>
            <a:r>
              <a:rPr sz="4000" dirty="0" err="1"/>
              <a:t>záznamy</a:t>
            </a:r>
            <a:r>
              <a:rPr sz="4000" dirty="0"/>
              <a:t>.</a:t>
            </a:r>
          </a:p>
        </p:txBody>
      </p:sp>
    </p:spTree>
  </p:cSld>
  <p:clrMapOvr>
    <a:overrideClrMapping bg1="lt1" tx1="dk1" bg2="lt2" tx2="dk2" accent1="accent1" accent2="accent2" accent3="accent3" accent4="accent4" accent5="accent5" accent6="accent6" hlink="hlink" folHlink="folHlink"/>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Lokálne DNS (hosts)</a:t>
            </a:r>
          </a:p>
        </p:txBody>
      </p:sp>
      <p:sp>
        <p:nvSpPr>
          <p:cNvPr id="3" name="Content Placeholder 2"/>
          <p:cNvSpPr>
            <a:spLocks noGrp="1"/>
          </p:cNvSpPr>
          <p:nvPr>
            <p:ph idx="1"/>
          </p:nvPr>
        </p:nvSpPr>
        <p:spPr/>
        <p:txBody>
          <a:bodyPr>
            <a:normAutofit/>
          </a:bodyPr>
          <a:lstStyle/>
          <a:p>
            <a:endParaRPr sz="4000" dirty="0"/>
          </a:p>
          <a:p>
            <a:pPr>
              <a:defRPr sz="1800"/>
            </a:pPr>
            <a:r>
              <a:rPr sz="4000" dirty="0" err="1"/>
              <a:t>Historicky</a:t>
            </a:r>
            <a:r>
              <a:rPr sz="4000" dirty="0"/>
              <a:t> </a:t>
            </a:r>
            <a:r>
              <a:rPr sz="4000" dirty="0" err="1"/>
              <a:t>používaný</a:t>
            </a:r>
            <a:r>
              <a:rPr sz="4000" dirty="0"/>
              <a:t> </a:t>
            </a:r>
            <a:r>
              <a:rPr sz="4000" dirty="0" err="1"/>
              <a:t>na</a:t>
            </a:r>
            <a:r>
              <a:rPr sz="4000" dirty="0"/>
              <a:t> </a:t>
            </a:r>
            <a:r>
              <a:rPr sz="4000" dirty="0" err="1"/>
              <a:t>mapovanie</a:t>
            </a:r>
            <a:r>
              <a:rPr sz="4000" dirty="0"/>
              <a:t> </a:t>
            </a:r>
            <a:r>
              <a:rPr sz="4000" dirty="0" err="1"/>
              <a:t>domén</a:t>
            </a:r>
            <a:r>
              <a:rPr sz="4000" dirty="0"/>
              <a:t> </a:t>
            </a:r>
            <a:r>
              <a:rPr sz="4000" dirty="0" err="1"/>
              <a:t>na</a:t>
            </a:r>
            <a:r>
              <a:rPr sz="4000" dirty="0"/>
              <a:t> IP.</a:t>
            </a:r>
          </a:p>
          <a:p>
            <a:pPr>
              <a:defRPr sz="1800"/>
            </a:pPr>
            <a:r>
              <a:rPr sz="4000" dirty="0" err="1"/>
              <a:t>Možné</a:t>
            </a:r>
            <a:r>
              <a:rPr sz="4000" dirty="0"/>
              <a:t> </a:t>
            </a:r>
            <a:r>
              <a:rPr sz="4000" dirty="0" err="1"/>
              <a:t>zneužitie</a:t>
            </a:r>
            <a:r>
              <a:rPr sz="4000" dirty="0"/>
              <a:t>: malware </a:t>
            </a:r>
            <a:r>
              <a:rPr sz="4000" dirty="0" err="1"/>
              <a:t>môže</a:t>
            </a:r>
            <a:r>
              <a:rPr sz="4000" dirty="0"/>
              <a:t> </a:t>
            </a:r>
            <a:r>
              <a:rPr sz="4000" dirty="0" err="1"/>
              <a:t>meniť</a:t>
            </a:r>
            <a:r>
              <a:rPr sz="4000" dirty="0"/>
              <a:t> hosts </a:t>
            </a:r>
            <a:r>
              <a:rPr sz="4000" dirty="0" err="1"/>
              <a:t>súbor</a:t>
            </a:r>
            <a:r>
              <a:rPr sz="4000" dirty="0"/>
              <a:t>.</a:t>
            </a:r>
          </a:p>
          <a:p>
            <a:pPr>
              <a:defRPr sz="1800"/>
            </a:pPr>
            <a:r>
              <a:rPr sz="4000" dirty="0" err="1"/>
              <a:t>Používateľ</a:t>
            </a:r>
            <a:r>
              <a:rPr sz="4000" dirty="0"/>
              <a:t> je </a:t>
            </a:r>
            <a:r>
              <a:rPr sz="4000" dirty="0" err="1"/>
              <a:t>presmerovaný</a:t>
            </a:r>
            <a:r>
              <a:rPr sz="4000" dirty="0"/>
              <a:t> </a:t>
            </a:r>
            <a:r>
              <a:rPr sz="4000" dirty="0" err="1"/>
              <a:t>na</a:t>
            </a:r>
            <a:r>
              <a:rPr sz="4000" dirty="0"/>
              <a:t> </a:t>
            </a:r>
            <a:r>
              <a:rPr sz="4000" dirty="0" err="1"/>
              <a:t>škodlivé</a:t>
            </a:r>
            <a:r>
              <a:rPr sz="4000" dirty="0"/>
              <a:t> </a:t>
            </a:r>
            <a:r>
              <a:rPr sz="4000" dirty="0" err="1"/>
              <a:t>servery</a:t>
            </a:r>
            <a:r>
              <a:rPr sz="4000" dirty="0"/>
              <a:t>.</a:t>
            </a:r>
          </a:p>
        </p:txBody>
      </p:sp>
    </p:spTree>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3FAF4F-0F72-AA9A-F280-891D5D59B203}"/>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131B5089-03D2-82AD-3F5A-693E4AFEF268}"/>
              </a:ext>
            </a:extLst>
          </p:cNvPr>
          <p:cNvSpPr>
            <a:spLocks noGrp="1"/>
          </p:cNvSpPr>
          <p:nvPr>
            <p:ph type="title"/>
          </p:nvPr>
        </p:nvSpPr>
        <p:spPr/>
        <p:txBody>
          <a:bodyPr/>
          <a:lstStyle/>
          <a:p>
            <a:r>
              <a:rPr lang="sk-SK" dirty="0"/>
              <a:t>Čo predchádzalo Webu?</a:t>
            </a:r>
            <a:endParaRPr lang="en-GB" dirty="0"/>
          </a:p>
        </p:txBody>
      </p:sp>
      <p:sp>
        <p:nvSpPr>
          <p:cNvPr id="3" name="Zástupný objekt pre obsah 2">
            <a:extLst>
              <a:ext uri="{FF2B5EF4-FFF2-40B4-BE49-F238E27FC236}">
                <a16:creationId xmlns:a16="http://schemas.microsoft.com/office/drawing/2014/main" id="{B26EB87D-1DE3-26F4-EA1B-7EF775DB6A98}"/>
              </a:ext>
            </a:extLst>
          </p:cNvPr>
          <p:cNvSpPr>
            <a:spLocks noGrp="1"/>
          </p:cNvSpPr>
          <p:nvPr>
            <p:ph idx="1"/>
          </p:nvPr>
        </p:nvSpPr>
        <p:spPr/>
        <p:txBody>
          <a:bodyPr>
            <a:normAutofit/>
          </a:bodyPr>
          <a:lstStyle/>
          <a:p>
            <a:r>
              <a:rPr lang="sk-SK" b="1" dirty="0"/>
              <a:t>Nelineárne rozprávanie / diela</a:t>
            </a:r>
            <a:endParaRPr lang="en-GB" dirty="0"/>
          </a:p>
          <a:p>
            <a:pPr lvl="1"/>
            <a:r>
              <a:rPr lang="en-GB" dirty="0"/>
              <a:t>„Tristram Shandy“ (Laurence Sterne, 1759)</a:t>
            </a:r>
            <a:endParaRPr lang="sk-SK" dirty="0"/>
          </a:p>
          <a:p>
            <a:pPr lvl="1"/>
            <a:r>
              <a:rPr lang="en-GB" dirty="0"/>
              <a:t>Jorge Luis Borges</a:t>
            </a:r>
            <a:r>
              <a:rPr lang="sk-SK" dirty="0"/>
              <a:t> - literárny predchodca hypertextu</a:t>
            </a:r>
          </a:p>
          <a:p>
            <a:r>
              <a:rPr lang="sk-SK" b="1" dirty="0"/>
              <a:t>„Otcovia“ hypertextu</a:t>
            </a:r>
            <a:endParaRPr lang="en-GB" b="1" dirty="0"/>
          </a:p>
          <a:p>
            <a:pPr lvl="1"/>
            <a:r>
              <a:rPr lang="en-GB" b="1" dirty="0"/>
              <a:t>Vannevar Bush </a:t>
            </a:r>
            <a:r>
              <a:rPr lang="en-GB" dirty="0"/>
              <a:t>– v </a:t>
            </a:r>
            <a:r>
              <a:rPr lang="en-GB" dirty="0" err="1"/>
              <a:t>roku</a:t>
            </a:r>
            <a:r>
              <a:rPr lang="en-GB" dirty="0"/>
              <a:t> 1945 </a:t>
            </a:r>
            <a:r>
              <a:rPr lang="en-GB" dirty="0" err="1"/>
              <a:t>predstavil</a:t>
            </a:r>
            <a:r>
              <a:rPr lang="en-GB" dirty="0"/>
              <a:t> </a:t>
            </a:r>
            <a:r>
              <a:rPr lang="en-GB" dirty="0" err="1"/>
              <a:t>koncept</a:t>
            </a:r>
            <a:r>
              <a:rPr lang="en-GB" dirty="0"/>
              <a:t> </a:t>
            </a:r>
            <a:r>
              <a:rPr lang="en-GB" dirty="0" err="1"/>
              <a:t>Memex</a:t>
            </a:r>
            <a:r>
              <a:rPr lang="sk-SK" dirty="0"/>
              <a:t> - </a:t>
            </a:r>
            <a:r>
              <a:rPr lang="en-GB" dirty="0"/>
              <a:t> </a:t>
            </a:r>
            <a:r>
              <a:rPr lang="en-GB" dirty="0" err="1"/>
              <a:t>teoretický</a:t>
            </a:r>
            <a:r>
              <a:rPr lang="en-GB" dirty="0"/>
              <a:t> </a:t>
            </a:r>
            <a:r>
              <a:rPr lang="en-GB" dirty="0" err="1"/>
              <a:t>stroj</a:t>
            </a:r>
            <a:r>
              <a:rPr lang="en-GB" dirty="0"/>
              <a:t> </a:t>
            </a:r>
            <a:r>
              <a:rPr lang="en-GB" dirty="0" err="1"/>
              <a:t>na</a:t>
            </a:r>
            <a:r>
              <a:rPr lang="en-GB" dirty="0"/>
              <a:t> </a:t>
            </a:r>
            <a:r>
              <a:rPr lang="en-GB" dirty="0" err="1"/>
              <a:t>prepojené</a:t>
            </a:r>
            <a:r>
              <a:rPr lang="en-GB" dirty="0"/>
              <a:t> </a:t>
            </a:r>
            <a:r>
              <a:rPr lang="en-GB" dirty="0" err="1"/>
              <a:t>ukladanie</a:t>
            </a:r>
            <a:r>
              <a:rPr lang="en-GB" dirty="0"/>
              <a:t> </a:t>
            </a:r>
            <a:r>
              <a:rPr lang="en-GB" dirty="0" err="1"/>
              <a:t>informácií</a:t>
            </a:r>
            <a:endParaRPr lang="sk-SK" dirty="0"/>
          </a:p>
          <a:p>
            <a:pPr lvl="1"/>
            <a:r>
              <a:rPr lang="en-GB" b="1" dirty="0"/>
              <a:t>Ted Nelson </a:t>
            </a:r>
            <a:r>
              <a:rPr lang="en-GB" dirty="0"/>
              <a:t>– v </a:t>
            </a:r>
            <a:r>
              <a:rPr lang="en-GB" dirty="0" err="1"/>
              <a:t>roku</a:t>
            </a:r>
            <a:r>
              <a:rPr lang="en-GB" dirty="0"/>
              <a:t> 1963 </a:t>
            </a:r>
            <a:r>
              <a:rPr lang="en-GB" dirty="0" err="1"/>
              <a:t>zaviedol</a:t>
            </a:r>
            <a:r>
              <a:rPr lang="en-GB" dirty="0"/>
              <a:t> </a:t>
            </a:r>
            <a:r>
              <a:rPr lang="en-GB" dirty="0" err="1"/>
              <a:t>samotný</a:t>
            </a:r>
            <a:r>
              <a:rPr lang="en-GB" dirty="0"/>
              <a:t> </a:t>
            </a:r>
            <a:r>
              <a:rPr lang="en-GB" dirty="0" err="1"/>
              <a:t>pojem</a:t>
            </a:r>
            <a:r>
              <a:rPr lang="en-GB" dirty="0"/>
              <a:t> „hypertext“ a </a:t>
            </a:r>
            <a:r>
              <a:rPr lang="en-GB" dirty="0" err="1"/>
              <a:t>začal</a:t>
            </a:r>
            <a:r>
              <a:rPr lang="en-GB" dirty="0"/>
              <a:t> </a:t>
            </a:r>
            <a:r>
              <a:rPr lang="en-GB" dirty="0" err="1"/>
              <a:t>pracovať</a:t>
            </a:r>
            <a:r>
              <a:rPr lang="en-GB" dirty="0"/>
              <a:t> </a:t>
            </a:r>
            <a:r>
              <a:rPr lang="en-GB" dirty="0" err="1"/>
              <a:t>na</a:t>
            </a:r>
            <a:r>
              <a:rPr lang="en-GB" dirty="0"/>
              <a:t> </a:t>
            </a:r>
            <a:r>
              <a:rPr lang="en-GB" dirty="0" err="1"/>
              <a:t>projekte</a:t>
            </a:r>
            <a:r>
              <a:rPr lang="en-GB" dirty="0"/>
              <a:t>, </a:t>
            </a:r>
            <a:r>
              <a:rPr lang="en-GB" dirty="0" err="1"/>
              <a:t>ktorý</a:t>
            </a:r>
            <a:r>
              <a:rPr lang="en-GB" dirty="0"/>
              <a:t> mal </a:t>
            </a:r>
            <a:r>
              <a:rPr lang="en-GB" dirty="0" err="1"/>
              <a:t>umožňovať</a:t>
            </a:r>
            <a:r>
              <a:rPr lang="en-GB" dirty="0"/>
              <a:t> </a:t>
            </a:r>
            <a:r>
              <a:rPr lang="en-GB" dirty="0" err="1"/>
              <a:t>prepojené</a:t>
            </a:r>
            <a:r>
              <a:rPr lang="en-GB" dirty="0"/>
              <a:t> </a:t>
            </a:r>
            <a:r>
              <a:rPr lang="en-GB" dirty="0" err="1"/>
              <a:t>texty</a:t>
            </a:r>
            <a:endParaRPr lang="sk-SK" dirty="0"/>
          </a:p>
          <a:p>
            <a:pPr lvl="1"/>
            <a:r>
              <a:rPr lang="en-GB" b="1" dirty="0"/>
              <a:t>Douglas Engelbart </a:t>
            </a:r>
            <a:r>
              <a:rPr lang="en-GB" dirty="0"/>
              <a:t>– v </a:t>
            </a:r>
            <a:r>
              <a:rPr lang="en-GB" dirty="0" err="1"/>
              <a:t>roku</a:t>
            </a:r>
            <a:r>
              <a:rPr lang="en-GB" dirty="0"/>
              <a:t> 1968 </a:t>
            </a:r>
            <a:r>
              <a:rPr lang="en-GB" dirty="0" err="1"/>
              <a:t>ukázal</a:t>
            </a:r>
            <a:r>
              <a:rPr lang="en-GB" dirty="0"/>
              <a:t> </a:t>
            </a:r>
            <a:r>
              <a:rPr lang="en-GB" dirty="0" err="1"/>
              <a:t>prvý</a:t>
            </a:r>
            <a:r>
              <a:rPr lang="en-GB" dirty="0"/>
              <a:t> </a:t>
            </a:r>
            <a:r>
              <a:rPr lang="en-GB" dirty="0" err="1"/>
              <a:t>funkčný</a:t>
            </a:r>
            <a:r>
              <a:rPr lang="en-GB" dirty="0"/>
              <a:t> </a:t>
            </a:r>
            <a:r>
              <a:rPr lang="en-GB" dirty="0" err="1"/>
              <a:t>hypertextový</a:t>
            </a:r>
            <a:r>
              <a:rPr lang="en-GB" dirty="0"/>
              <a:t> </a:t>
            </a:r>
            <a:r>
              <a:rPr lang="en-GB" dirty="0" err="1"/>
              <a:t>systém</a:t>
            </a:r>
            <a:r>
              <a:rPr lang="en-GB" dirty="0"/>
              <a:t> v </a:t>
            </a:r>
            <a:r>
              <a:rPr lang="en-GB" dirty="0" err="1"/>
              <a:t>počítačovom</a:t>
            </a:r>
            <a:r>
              <a:rPr lang="en-GB" dirty="0"/>
              <a:t> </a:t>
            </a:r>
            <a:r>
              <a:rPr lang="en-GB" dirty="0" err="1"/>
              <a:t>prostredí</a:t>
            </a:r>
            <a:r>
              <a:rPr lang="en-GB" dirty="0"/>
              <a:t> (NLS – </a:t>
            </a:r>
            <a:r>
              <a:rPr lang="en-GB" dirty="0" err="1"/>
              <a:t>oN-Line</a:t>
            </a:r>
            <a:r>
              <a:rPr lang="en-GB" dirty="0"/>
              <a:t> System).</a:t>
            </a:r>
          </a:p>
        </p:txBody>
      </p:sp>
    </p:spTree>
    <p:extLst>
      <p:ext uri="{BB962C8B-B14F-4D97-AF65-F5344CB8AC3E}">
        <p14:creationId xmlns:p14="http://schemas.microsoft.com/office/powerpoint/2010/main" val="28935490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DNS resolver a cache</a:t>
            </a:r>
          </a:p>
        </p:txBody>
      </p:sp>
      <p:sp>
        <p:nvSpPr>
          <p:cNvPr id="3" name="Content Placeholder 2"/>
          <p:cNvSpPr>
            <a:spLocks noGrp="1"/>
          </p:cNvSpPr>
          <p:nvPr>
            <p:ph idx="1"/>
          </p:nvPr>
        </p:nvSpPr>
        <p:spPr/>
        <p:txBody>
          <a:bodyPr>
            <a:normAutofit/>
          </a:bodyPr>
          <a:lstStyle/>
          <a:p>
            <a:endParaRPr sz="4000" dirty="0"/>
          </a:p>
          <a:p>
            <a:pPr>
              <a:defRPr sz="1800"/>
            </a:pPr>
            <a:r>
              <a:rPr sz="4000" dirty="0"/>
              <a:t>Resolver </a:t>
            </a:r>
            <a:r>
              <a:rPr sz="4000" dirty="0" err="1"/>
              <a:t>sprostredkuje</a:t>
            </a:r>
            <a:r>
              <a:rPr sz="4000" dirty="0"/>
              <a:t> </a:t>
            </a:r>
            <a:r>
              <a:rPr sz="4000" dirty="0" err="1"/>
              <a:t>dotazy</a:t>
            </a:r>
            <a:r>
              <a:rPr sz="4000" dirty="0"/>
              <a:t> </a:t>
            </a:r>
            <a:r>
              <a:rPr sz="4000" dirty="0" err="1"/>
              <a:t>medzi</a:t>
            </a:r>
            <a:r>
              <a:rPr sz="4000" dirty="0"/>
              <a:t> </a:t>
            </a:r>
            <a:r>
              <a:rPr sz="4000" dirty="0" err="1"/>
              <a:t>klientom</a:t>
            </a:r>
            <a:r>
              <a:rPr sz="4000" dirty="0"/>
              <a:t> a </a:t>
            </a:r>
            <a:r>
              <a:rPr sz="4000" dirty="0" err="1"/>
              <a:t>serverom</a:t>
            </a:r>
            <a:r>
              <a:rPr sz="4000" dirty="0"/>
              <a:t>.</a:t>
            </a:r>
          </a:p>
          <a:p>
            <a:pPr>
              <a:defRPr sz="1800"/>
            </a:pPr>
            <a:r>
              <a:rPr sz="4000" dirty="0"/>
              <a:t>Cache </a:t>
            </a:r>
            <a:r>
              <a:rPr sz="4000" dirty="0" err="1"/>
              <a:t>urýchľuje</a:t>
            </a:r>
            <a:r>
              <a:rPr sz="4000" dirty="0"/>
              <a:t> </a:t>
            </a:r>
            <a:r>
              <a:rPr sz="4000" dirty="0" err="1"/>
              <a:t>odpovede</a:t>
            </a:r>
            <a:r>
              <a:rPr sz="4000" dirty="0"/>
              <a:t>, ale </a:t>
            </a:r>
            <a:r>
              <a:rPr sz="4000" dirty="0" err="1"/>
              <a:t>môže</a:t>
            </a:r>
            <a:r>
              <a:rPr sz="4000" dirty="0"/>
              <a:t> </a:t>
            </a:r>
            <a:r>
              <a:rPr sz="4000" dirty="0" err="1"/>
              <a:t>byť</a:t>
            </a:r>
            <a:r>
              <a:rPr sz="4000" dirty="0"/>
              <a:t> </a:t>
            </a:r>
            <a:r>
              <a:rPr sz="4000" dirty="0" err="1"/>
              <a:t>cieľom</a:t>
            </a:r>
            <a:r>
              <a:rPr sz="4000" dirty="0"/>
              <a:t> </a:t>
            </a:r>
            <a:r>
              <a:rPr sz="4000" dirty="0" err="1"/>
              <a:t>útokov</a:t>
            </a:r>
            <a:r>
              <a:rPr sz="4000" dirty="0"/>
              <a:t> (poisoning).</a:t>
            </a:r>
          </a:p>
        </p:txBody>
      </p:sp>
    </p:spTree>
  </p:cSld>
  <p:clrMapOvr>
    <a:overrideClrMapping bg1="lt1" tx1="dk1" bg2="lt2" tx2="dk2" accent1="accent1" accent2="accent2" accent3="accent3" accent4="accent4" accent5="accent5" accent6="accent6" hlink="hlink" folHlink="folHlink"/>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DNS Spoofing / Cache poisoning</a:t>
            </a:r>
          </a:p>
        </p:txBody>
      </p:sp>
      <p:sp>
        <p:nvSpPr>
          <p:cNvPr id="3" name="Content Placeholder 2"/>
          <p:cNvSpPr>
            <a:spLocks noGrp="1"/>
          </p:cNvSpPr>
          <p:nvPr>
            <p:ph idx="1"/>
          </p:nvPr>
        </p:nvSpPr>
        <p:spPr/>
        <p:txBody>
          <a:bodyPr>
            <a:normAutofit/>
          </a:bodyPr>
          <a:lstStyle/>
          <a:p>
            <a:endParaRPr sz="4000" dirty="0"/>
          </a:p>
          <a:p>
            <a:pPr>
              <a:defRPr sz="1800"/>
            </a:pPr>
            <a:r>
              <a:rPr sz="4000" dirty="0" err="1"/>
              <a:t>Útočník</a:t>
            </a:r>
            <a:r>
              <a:rPr sz="4000" dirty="0"/>
              <a:t> </a:t>
            </a:r>
            <a:r>
              <a:rPr sz="4000" dirty="0" err="1"/>
              <a:t>podvrhne</a:t>
            </a:r>
            <a:r>
              <a:rPr sz="4000" dirty="0"/>
              <a:t> </a:t>
            </a:r>
            <a:r>
              <a:rPr sz="4000" dirty="0" err="1"/>
              <a:t>falošnú</a:t>
            </a:r>
            <a:r>
              <a:rPr sz="4000" dirty="0"/>
              <a:t> DNS </a:t>
            </a:r>
            <a:r>
              <a:rPr sz="4000" dirty="0" err="1"/>
              <a:t>odpoveď</a:t>
            </a:r>
            <a:r>
              <a:rPr sz="4000" dirty="0"/>
              <a:t>.</a:t>
            </a:r>
          </a:p>
          <a:p>
            <a:pPr>
              <a:defRPr sz="1800"/>
            </a:pPr>
            <a:r>
              <a:rPr sz="4000" dirty="0" err="1"/>
              <a:t>Používateľ</a:t>
            </a:r>
            <a:r>
              <a:rPr sz="4000" dirty="0"/>
              <a:t> </a:t>
            </a:r>
            <a:r>
              <a:rPr sz="4000" dirty="0" err="1"/>
              <a:t>si</a:t>
            </a:r>
            <a:r>
              <a:rPr sz="4000" dirty="0"/>
              <a:t> </a:t>
            </a:r>
            <a:r>
              <a:rPr sz="4000" dirty="0" err="1"/>
              <a:t>uloží</a:t>
            </a:r>
            <a:r>
              <a:rPr sz="4000" dirty="0"/>
              <a:t> </a:t>
            </a:r>
            <a:r>
              <a:rPr sz="4000" dirty="0" err="1"/>
              <a:t>nesprávnu</a:t>
            </a:r>
            <a:r>
              <a:rPr sz="4000" dirty="0"/>
              <a:t> IP </a:t>
            </a:r>
            <a:r>
              <a:rPr sz="4000" dirty="0" err="1"/>
              <a:t>adresu</a:t>
            </a:r>
            <a:r>
              <a:rPr sz="4000" dirty="0"/>
              <a:t> do cache.</a:t>
            </a:r>
          </a:p>
          <a:p>
            <a:pPr>
              <a:defRPr sz="1800"/>
            </a:pPr>
            <a:r>
              <a:rPr sz="4000" dirty="0" err="1"/>
              <a:t>Riziko</a:t>
            </a:r>
            <a:r>
              <a:rPr sz="4000" dirty="0"/>
              <a:t>: </a:t>
            </a:r>
            <a:r>
              <a:rPr sz="4000" dirty="0" err="1"/>
              <a:t>presmerovanie</a:t>
            </a:r>
            <a:r>
              <a:rPr sz="4000" dirty="0"/>
              <a:t> </a:t>
            </a:r>
            <a:r>
              <a:rPr sz="4000" dirty="0" err="1"/>
              <a:t>na</a:t>
            </a:r>
            <a:r>
              <a:rPr sz="4000" dirty="0"/>
              <a:t> </a:t>
            </a:r>
            <a:r>
              <a:rPr sz="4000" dirty="0" err="1"/>
              <a:t>phishingové</a:t>
            </a:r>
            <a:r>
              <a:rPr sz="4000" dirty="0"/>
              <a:t> </a:t>
            </a:r>
            <a:r>
              <a:rPr sz="4000" dirty="0" err="1"/>
              <a:t>stránky</a:t>
            </a:r>
            <a:r>
              <a:rPr sz="4000" dirty="0"/>
              <a:t>.</a:t>
            </a:r>
          </a:p>
        </p:txBody>
      </p:sp>
    </p:spTree>
  </p:cSld>
  <p:clrMapOvr>
    <a:overrideClrMapping bg1="lt1" tx1="dk1" bg2="lt2" tx2="dk2" accent1="accent1" accent2="accent2" accent3="accent3" accent4="accent4" accent5="accent5" accent6="accent6" hlink="hlink" folHlink="folHlink"/>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Man-in-the-Middle v DNS</a:t>
            </a:r>
          </a:p>
        </p:txBody>
      </p:sp>
      <p:sp>
        <p:nvSpPr>
          <p:cNvPr id="3" name="Content Placeholder 2"/>
          <p:cNvSpPr>
            <a:spLocks noGrp="1"/>
          </p:cNvSpPr>
          <p:nvPr>
            <p:ph idx="1"/>
          </p:nvPr>
        </p:nvSpPr>
        <p:spPr/>
        <p:txBody>
          <a:bodyPr>
            <a:normAutofit/>
          </a:bodyPr>
          <a:lstStyle/>
          <a:p>
            <a:endParaRPr sz="4000" dirty="0"/>
          </a:p>
          <a:p>
            <a:pPr>
              <a:defRPr sz="1800"/>
            </a:pPr>
            <a:r>
              <a:rPr sz="4000" dirty="0"/>
              <a:t>DNS </a:t>
            </a:r>
            <a:r>
              <a:rPr sz="4000" dirty="0" err="1"/>
              <a:t>dotazy</a:t>
            </a:r>
            <a:r>
              <a:rPr sz="4000" dirty="0"/>
              <a:t> </a:t>
            </a:r>
            <a:r>
              <a:rPr sz="4000" dirty="0" err="1"/>
              <a:t>sú</a:t>
            </a:r>
            <a:r>
              <a:rPr sz="4000" dirty="0"/>
              <a:t> </a:t>
            </a:r>
            <a:r>
              <a:rPr sz="4000" dirty="0" err="1"/>
              <a:t>tradične</a:t>
            </a:r>
            <a:r>
              <a:rPr sz="4000" dirty="0"/>
              <a:t> </a:t>
            </a:r>
            <a:r>
              <a:rPr sz="4000" dirty="0" err="1"/>
              <a:t>nešifrované</a:t>
            </a:r>
            <a:r>
              <a:rPr sz="4000" dirty="0"/>
              <a:t>.</a:t>
            </a:r>
          </a:p>
          <a:p>
            <a:pPr>
              <a:defRPr sz="1800"/>
            </a:pPr>
            <a:r>
              <a:rPr sz="4000" dirty="0" err="1"/>
              <a:t>Útočník</a:t>
            </a:r>
            <a:r>
              <a:rPr sz="4000" dirty="0"/>
              <a:t> </a:t>
            </a:r>
            <a:r>
              <a:rPr sz="4000" dirty="0" err="1"/>
              <a:t>môže</a:t>
            </a:r>
            <a:r>
              <a:rPr sz="4000" dirty="0"/>
              <a:t> </a:t>
            </a:r>
            <a:r>
              <a:rPr sz="4000" dirty="0" err="1"/>
              <a:t>meniť</a:t>
            </a:r>
            <a:r>
              <a:rPr sz="4000" dirty="0"/>
              <a:t> </a:t>
            </a:r>
            <a:r>
              <a:rPr sz="4000" dirty="0" err="1"/>
              <a:t>odpovede</a:t>
            </a:r>
            <a:r>
              <a:rPr sz="4000" dirty="0"/>
              <a:t> </a:t>
            </a:r>
            <a:r>
              <a:rPr sz="4000" dirty="0" err="1"/>
              <a:t>počas</a:t>
            </a:r>
            <a:r>
              <a:rPr sz="4000" dirty="0"/>
              <a:t> </a:t>
            </a:r>
            <a:r>
              <a:rPr sz="4000" dirty="0" err="1"/>
              <a:t>prenosu</a:t>
            </a:r>
            <a:r>
              <a:rPr sz="4000" dirty="0"/>
              <a:t>.</a:t>
            </a:r>
          </a:p>
          <a:p>
            <a:pPr>
              <a:defRPr sz="1800"/>
            </a:pPr>
            <a:r>
              <a:rPr sz="4000" dirty="0" err="1"/>
              <a:t>Výsledkom</a:t>
            </a:r>
            <a:r>
              <a:rPr sz="4000" dirty="0"/>
              <a:t> je </a:t>
            </a:r>
            <a:r>
              <a:rPr sz="4000" dirty="0" err="1"/>
              <a:t>podvrhnutie</a:t>
            </a:r>
            <a:r>
              <a:rPr sz="4000" dirty="0"/>
              <a:t> </a:t>
            </a:r>
            <a:r>
              <a:rPr sz="4000" dirty="0" err="1"/>
              <a:t>falošného</a:t>
            </a:r>
            <a:r>
              <a:rPr sz="4000" dirty="0"/>
              <a:t> </a:t>
            </a:r>
            <a:r>
              <a:rPr sz="4000" dirty="0" err="1"/>
              <a:t>servera</a:t>
            </a:r>
            <a:r>
              <a:rPr sz="4000" dirty="0"/>
              <a:t>.</a:t>
            </a:r>
          </a:p>
        </p:txBody>
      </p:sp>
    </p:spTree>
  </p:cSld>
  <p:clrMapOvr>
    <a:overrideClrMapping bg1="lt1" tx1="dk1" bg2="lt2" tx2="dk2" accent1="accent1" accent2="accent2" accent3="accent3" accent4="accent4" accent5="accent5" accent6="accent6" hlink="hlink" folHlink="folHlink"/>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DNS Hijacking</a:t>
            </a:r>
          </a:p>
        </p:txBody>
      </p:sp>
      <p:sp>
        <p:nvSpPr>
          <p:cNvPr id="3" name="Content Placeholder 2"/>
          <p:cNvSpPr>
            <a:spLocks noGrp="1"/>
          </p:cNvSpPr>
          <p:nvPr>
            <p:ph idx="1"/>
          </p:nvPr>
        </p:nvSpPr>
        <p:spPr/>
        <p:txBody>
          <a:bodyPr>
            <a:normAutofit/>
          </a:bodyPr>
          <a:lstStyle/>
          <a:p>
            <a:endParaRPr sz="4000" dirty="0"/>
          </a:p>
          <a:p>
            <a:pPr>
              <a:defRPr sz="1800"/>
            </a:pPr>
            <a:r>
              <a:rPr sz="4000" dirty="0" err="1"/>
              <a:t>Zmena</a:t>
            </a:r>
            <a:r>
              <a:rPr sz="4000" dirty="0"/>
              <a:t> DNS </a:t>
            </a:r>
            <a:r>
              <a:rPr sz="4000" dirty="0" err="1"/>
              <a:t>nastavení</a:t>
            </a:r>
            <a:r>
              <a:rPr sz="4000" dirty="0"/>
              <a:t> </a:t>
            </a:r>
            <a:r>
              <a:rPr sz="4000" dirty="0" err="1"/>
              <a:t>na</a:t>
            </a:r>
            <a:r>
              <a:rPr sz="4000" dirty="0"/>
              <a:t> </a:t>
            </a:r>
            <a:r>
              <a:rPr sz="4000" dirty="0" err="1"/>
              <a:t>počítači</a:t>
            </a:r>
            <a:r>
              <a:rPr sz="4000" dirty="0"/>
              <a:t> </a:t>
            </a:r>
            <a:r>
              <a:rPr sz="4000" dirty="0" err="1"/>
              <a:t>alebo</a:t>
            </a:r>
            <a:r>
              <a:rPr sz="4000" dirty="0"/>
              <a:t> </a:t>
            </a:r>
            <a:r>
              <a:rPr sz="4000" dirty="0" err="1"/>
              <a:t>routeri</a:t>
            </a:r>
            <a:r>
              <a:rPr sz="4000" dirty="0"/>
              <a:t>.</a:t>
            </a:r>
          </a:p>
          <a:p>
            <a:pPr>
              <a:defRPr sz="1800"/>
            </a:pPr>
            <a:r>
              <a:rPr sz="4000" dirty="0" err="1"/>
              <a:t>Všetky</a:t>
            </a:r>
            <a:r>
              <a:rPr sz="4000" dirty="0"/>
              <a:t> </a:t>
            </a:r>
            <a:r>
              <a:rPr sz="4000" dirty="0" err="1"/>
              <a:t>dotazy</a:t>
            </a:r>
            <a:r>
              <a:rPr sz="4000" dirty="0"/>
              <a:t> </a:t>
            </a:r>
            <a:r>
              <a:rPr sz="4000" dirty="0" err="1"/>
              <a:t>smerujú</a:t>
            </a:r>
            <a:r>
              <a:rPr sz="4000" dirty="0"/>
              <a:t> </a:t>
            </a:r>
            <a:r>
              <a:rPr sz="4000" dirty="0" err="1"/>
              <a:t>na</a:t>
            </a:r>
            <a:r>
              <a:rPr sz="4000" dirty="0"/>
              <a:t> </a:t>
            </a:r>
            <a:r>
              <a:rPr sz="4000" dirty="0" err="1"/>
              <a:t>škodlivý</a:t>
            </a:r>
            <a:r>
              <a:rPr sz="4000" dirty="0"/>
              <a:t> server.</a:t>
            </a:r>
          </a:p>
          <a:p>
            <a:pPr>
              <a:defRPr sz="1800"/>
            </a:pPr>
            <a:r>
              <a:rPr sz="4000" dirty="0" err="1"/>
              <a:t>Časté</a:t>
            </a:r>
            <a:r>
              <a:rPr sz="4000" dirty="0"/>
              <a:t> </a:t>
            </a:r>
            <a:r>
              <a:rPr sz="4000" dirty="0" err="1"/>
              <a:t>pri</a:t>
            </a:r>
            <a:r>
              <a:rPr sz="4000" dirty="0"/>
              <a:t> malware </a:t>
            </a:r>
            <a:r>
              <a:rPr sz="4000" dirty="0" err="1"/>
              <a:t>alebo</a:t>
            </a:r>
            <a:r>
              <a:rPr sz="4000" dirty="0"/>
              <a:t> </a:t>
            </a:r>
            <a:r>
              <a:rPr sz="4000" dirty="0" err="1"/>
              <a:t>slabých</a:t>
            </a:r>
            <a:r>
              <a:rPr sz="4000" dirty="0"/>
              <a:t> </a:t>
            </a:r>
            <a:r>
              <a:rPr sz="4000" dirty="0" err="1"/>
              <a:t>heslách</a:t>
            </a:r>
            <a:r>
              <a:rPr sz="4000" dirty="0"/>
              <a:t> </a:t>
            </a:r>
            <a:r>
              <a:rPr sz="4000" dirty="0" err="1"/>
              <a:t>routera</a:t>
            </a:r>
            <a:r>
              <a:rPr sz="4000" dirty="0"/>
              <a:t>.</a:t>
            </a:r>
          </a:p>
        </p:txBody>
      </p:sp>
    </p:spTree>
  </p:cSld>
  <p:clrMapOvr>
    <a:overrideClrMapping bg1="lt1" tx1="dk1" bg2="lt2" tx2="dk2" accent1="accent1" accent2="accent2" accent3="accent3" accent4="accent4" accent5="accent5" accent6="accent6" hlink="hlink" folHlink="folHlink"/>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DNS tunneling</a:t>
            </a:r>
          </a:p>
        </p:txBody>
      </p:sp>
      <p:sp>
        <p:nvSpPr>
          <p:cNvPr id="3" name="Content Placeholder 2"/>
          <p:cNvSpPr>
            <a:spLocks noGrp="1"/>
          </p:cNvSpPr>
          <p:nvPr>
            <p:ph idx="1"/>
          </p:nvPr>
        </p:nvSpPr>
        <p:spPr/>
        <p:txBody>
          <a:bodyPr>
            <a:normAutofit/>
          </a:bodyPr>
          <a:lstStyle/>
          <a:p>
            <a:endParaRPr sz="4000" dirty="0"/>
          </a:p>
          <a:p>
            <a:pPr>
              <a:defRPr sz="1800"/>
            </a:pPr>
            <a:r>
              <a:rPr sz="4000" dirty="0" err="1"/>
              <a:t>Prenášanie</a:t>
            </a:r>
            <a:r>
              <a:rPr sz="4000" dirty="0"/>
              <a:t> </a:t>
            </a:r>
            <a:r>
              <a:rPr sz="4000" dirty="0" err="1"/>
              <a:t>dát</a:t>
            </a:r>
            <a:r>
              <a:rPr sz="4000" dirty="0"/>
              <a:t> </a:t>
            </a:r>
            <a:r>
              <a:rPr sz="4000" dirty="0" err="1"/>
              <a:t>cez</a:t>
            </a:r>
            <a:r>
              <a:rPr sz="4000" dirty="0"/>
              <a:t> DNS </a:t>
            </a:r>
            <a:r>
              <a:rPr sz="4000" dirty="0" err="1"/>
              <a:t>dotazy</a:t>
            </a:r>
            <a:r>
              <a:rPr sz="4000" dirty="0"/>
              <a:t> a </a:t>
            </a:r>
            <a:r>
              <a:rPr sz="4000" dirty="0" err="1"/>
              <a:t>odpovede</a:t>
            </a:r>
            <a:r>
              <a:rPr sz="4000" dirty="0"/>
              <a:t>.</a:t>
            </a:r>
          </a:p>
          <a:p>
            <a:pPr>
              <a:defRPr sz="1800"/>
            </a:pPr>
            <a:r>
              <a:rPr sz="4000" dirty="0" err="1"/>
              <a:t>Používa</a:t>
            </a:r>
            <a:r>
              <a:rPr sz="4000" dirty="0"/>
              <a:t> </a:t>
            </a:r>
            <a:r>
              <a:rPr sz="4000" dirty="0" err="1"/>
              <a:t>sa</a:t>
            </a:r>
            <a:r>
              <a:rPr sz="4000" dirty="0"/>
              <a:t> </a:t>
            </a:r>
            <a:r>
              <a:rPr sz="4000" dirty="0" err="1"/>
              <a:t>na</a:t>
            </a:r>
            <a:r>
              <a:rPr sz="4000" dirty="0"/>
              <a:t> </a:t>
            </a:r>
            <a:r>
              <a:rPr sz="4000" dirty="0" err="1"/>
              <a:t>obchádzanie</a:t>
            </a:r>
            <a:r>
              <a:rPr sz="4000" dirty="0"/>
              <a:t> </a:t>
            </a:r>
            <a:r>
              <a:rPr sz="4000" dirty="0" err="1"/>
              <a:t>firewallov</a:t>
            </a:r>
            <a:r>
              <a:rPr sz="4000" dirty="0"/>
              <a:t> </a:t>
            </a:r>
            <a:r>
              <a:rPr sz="4000" dirty="0" err="1"/>
              <a:t>alebo</a:t>
            </a:r>
            <a:r>
              <a:rPr sz="4000" dirty="0"/>
              <a:t> </a:t>
            </a:r>
            <a:r>
              <a:rPr sz="4000" dirty="0" err="1"/>
              <a:t>exfiltráciu</a:t>
            </a:r>
            <a:r>
              <a:rPr sz="4000" dirty="0"/>
              <a:t> </a:t>
            </a:r>
            <a:r>
              <a:rPr sz="4000" dirty="0" err="1"/>
              <a:t>dát</a:t>
            </a:r>
            <a:r>
              <a:rPr sz="4000" dirty="0"/>
              <a:t>.</a:t>
            </a:r>
          </a:p>
          <a:p>
            <a:pPr>
              <a:defRPr sz="1800"/>
            </a:pPr>
            <a:r>
              <a:rPr sz="4000" dirty="0" err="1"/>
              <a:t>Ťažko</a:t>
            </a:r>
            <a:r>
              <a:rPr sz="4000" dirty="0"/>
              <a:t> </a:t>
            </a:r>
            <a:r>
              <a:rPr sz="4000" dirty="0" err="1"/>
              <a:t>detekovateľné</a:t>
            </a:r>
            <a:r>
              <a:rPr sz="4000" dirty="0"/>
              <a:t> bez </a:t>
            </a:r>
            <a:r>
              <a:rPr sz="4000" dirty="0" err="1"/>
              <a:t>špecializovaného</a:t>
            </a:r>
            <a:r>
              <a:rPr sz="4000" dirty="0"/>
              <a:t> </a:t>
            </a:r>
            <a:r>
              <a:rPr sz="4000" dirty="0" err="1"/>
              <a:t>monitoringu</a:t>
            </a:r>
            <a:r>
              <a:rPr sz="4000" dirty="0"/>
              <a:t>.</a:t>
            </a:r>
          </a:p>
        </p:txBody>
      </p:sp>
    </p:spTree>
  </p:cSld>
  <p:clrMapOvr>
    <a:overrideClrMapping bg1="lt1" tx1="dk1" bg2="lt2" tx2="dk2" accent1="accent1" accent2="accent2" accent3="accent3" accent4="accent4" accent5="accent5" accent6="accent6" hlink="hlink" folHlink="folHlink"/>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DNS a DDoS útoky</a:t>
            </a:r>
          </a:p>
        </p:txBody>
      </p:sp>
      <p:sp>
        <p:nvSpPr>
          <p:cNvPr id="3" name="Content Placeholder 2"/>
          <p:cNvSpPr>
            <a:spLocks noGrp="1"/>
          </p:cNvSpPr>
          <p:nvPr>
            <p:ph idx="1"/>
          </p:nvPr>
        </p:nvSpPr>
        <p:spPr/>
        <p:txBody>
          <a:bodyPr>
            <a:normAutofit/>
          </a:bodyPr>
          <a:lstStyle/>
          <a:p>
            <a:endParaRPr sz="4000" dirty="0"/>
          </a:p>
          <a:p>
            <a:pPr>
              <a:defRPr sz="1800"/>
            </a:pPr>
            <a:r>
              <a:rPr sz="4000" dirty="0"/>
              <a:t>DNS Amplification – </a:t>
            </a:r>
            <a:r>
              <a:rPr sz="4000" dirty="0" err="1"/>
              <a:t>malé</a:t>
            </a:r>
            <a:r>
              <a:rPr sz="4000" dirty="0"/>
              <a:t> </a:t>
            </a:r>
            <a:r>
              <a:rPr sz="4000" dirty="0" err="1"/>
              <a:t>dotazy</a:t>
            </a:r>
            <a:r>
              <a:rPr sz="4000" dirty="0"/>
              <a:t>, </a:t>
            </a:r>
            <a:r>
              <a:rPr sz="4000" dirty="0" err="1"/>
              <a:t>veľké</a:t>
            </a:r>
            <a:r>
              <a:rPr sz="4000" dirty="0"/>
              <a:t> </a:t>
            </a:r>
            <a:r>
              <a:rPr sz="4000" dirty="0" err="1"/>
              <a:t>odpovede</a:t>
            </a:r>
            <a:r>
              <a:rPr sz="4000" dirty="0"/>
              <a:t>.</a:t>
            </a:r>
          </a:p>
          <a:p>
            <a:pPr>
              <a:defRPr sz="1800"/>
            </a:pPr>
            <a:r>
              <a:rPr sz="4000" dirty="0" err="1"/>
              <a:t>Útočníci</a:t>
            </a:r>
            <a:r>
              <a:rPr sz="4000" dirty="0"/>
              <a:t> </a:t>
            </a:r>
            <a:r>
              <a:rPr sz="4000" dirty="0" err="1"/>
              <a:t>využívajú</a:t>
            </a:r>
            <a:r>
              <a:rPr sz="4000" dirty="0"/>
              <a:t> </a:t>
            </a:r>
            <a:r>
              <a:rPr sz="4000" dirty="0" err="1"/>
              <a:t>otvorené</a:t>
            </a:r>
            <a:r>
              <a:rPr sz="4000" dirty="0"/>
              <a:t> DNS </a:t>
            </a:r>
            <a:r>
              <a:rPr sz="4000" dirty="0" err="1"/>
              <a:t>servery</a:t>
            </a:r>
            <a:r>
              <a:rPr sz="4000" dirty="0"/>
              <a:t> </a:t>
            </a:r>
            <a:r>
              <a:rPr sz="4000" dirty="0" err="1"/>
              <a:t>na</a:t>
            </a:r>
            <a:r>
              <a:rPr sz="4000" dirty="0"/>
              <a:t> </a:t>
            </a:r>
            <a:r>
              <a:rPr sz="4000" dirty="0" err="1"/>
              <a:t>zosilnenie</a:t>
            </a:r>
            <a:r>
              <a:rPr sz="4000" dirty="0"/>
              <a:t> </a:t>
            </a:r>
            <a:r>
              <a:rPr sz="4000" dirty="0" err="1"/>
              <a:t>útoku</a:t>
            </a:r>
            <a:r>
              <a:rPr sz="4000" dirty="0"/>
              <a:t>.</a:t>
            </a:r>
          </a:p>
          <a:p>
            <a:pPr>
              <a:defRPr sz="1800"/>
            </a:pPr>
            <a:r>
              <a:rPr sz="4000" dirty="0" err="1"/>
              <a:t>Masívne</a:t>
            </a:r>
            <a:r>
              <a:rPr sz="4000" dirty="0"/>
              <a:t> </a:t>
            </a:r>
            <a:r>
              <a:rPr sz="4000" dirty="0" err="1"/>
              <a:t>útoky</a:t>
            </a:r>
            <a:r>
              <a:rPr sz="4000" dirty="0"/>
              <a:t> </a:t>
            </a:r>
            <a:r>
              <a:rPr sz="4000" dirty="0" err="1"/>
              <a:t>môžu</a:t>
            </a:r>
            <a:r>
              <a:rPr sz="4000" dirty="0"/>
              <a:t> </a:t>
            </a:r>
            <a:r>
              <a:rPr sz="4000" dirty="0" err="1"/>
              <a:t>vyradiť</a:t>
            </a:r>
            <a:r>
              <a:rPr sz="4000" dirty="0"/>
              <a:t> </a:t>
            </a:r>
            <a:r>
              <a:rPr sz="4000" dirty="0" err="1"/>
              <a:t>celé</a:t>
            </a:r>
            <a:r>
              <a:rPr sz="4000" dirty="0"/>
              <a:t> </a:t>
            </a:r>
            <a:r>
              <a:rPr sz="4000" dirty="0" err="1"/>
              <a:t>služby</a:t>
            </a:r>
            <a:r>
              <a:rPr sz="4000" dirty="0"/>
              <a:t> z </a:t>
            </a:r>
            <a:r>
              <a:rPr sz="4000" dirty="0" err="1"/>
              <a:t>prevádzky</a:t>
            </a:r>
            <a:r>
              <a:rPr sz="4000" dirty="0"/>
              <a:t>.</a:t>
            </a:r>
          </a:p>
        </p:txBody>
      </p:sp>
    </p:spTree>
  </p:cSld>
  <p:clrMapOvr>
    <a:overrideClrMapping bg1="lt1" tx1="dk1" bg2="lt2" tx2="dk2" accent1="accent1" accent2="accent2" accent3="accent3" accent4="accent4" accent5="accent5" accent6="accent6" hlink="hlink" folHlink="folHlink"/>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Ochranné opatrenia: DNSSEC</a:t>
            </a:r>
          </a:p>
        </p:txBody>
      </p:sp>
      <p:sp>
        <p:nvSpPr>
          <p:cNvPr id="3" name="Content Placeholder 2"/>
          <p:cNvSpPr>
            <a:spLocks noGrp="1"/>
          </p:cNvSpPr>
          <p:nvPr>
            <p:ph idx="1"/>
          </p:nvPr>
        </p:nvSpPr>
        <p:spPr/>
        <p:txBody>
          <a:bodyPr>
            <a:normAutofit/>
          </a:bodyPr>
          <a:lstStyle/>
          <a:p>
            <a:endParaRPr sz="4000" dirty="0"/>
          </a:p>
          <a:p>
            <a:pPr>
              <a:defRPr sz="1800"/>
            </a:pPr>
            <a:r>
              <a:rPr sz="4000" dirty="0" err="1"/>
              <a:t>Používa</a:t>
            </a:r>
            <a:r>
              <a:rPr sz="4000" dirty="0"/>
              <a:t> </a:t>
            </a:r>
            <a:r>
              <a:rPr sz="4000" dirty="0" err="1"/>
              <a:t>kryptografické</a:t>
            </a:r>
            <a:r>
              <a:rPr sz="4000" dirty="0"/>
              <a:t> </a:t>
            </a:r>
            <a:r>
              <a:rPr sz="4000" dirty="0" err="1"/>
              <a:t>podpisy</a:t>
            </a:r>
            <a:r>
              <a:rPr sz="4000" dirty="0"/>
              <a:t> pre </a:t>
            </a:r>
            <a:r>
              <a:rPr sz="4000" dirty="0" err="1"/>
              <a:t>overenie</a:t>
            </a:r>
            <a:r>
              <a:rPr sz="4000" dirty="0"/>
              <a:t> integrity </a:t>
            </a:r>
            <a:r>
              <a:rPr sz="4000" dirty="0" err="1"/>
              <a:t>odpovede</a:t>
            </a:r>
            <a:r>
              <a:rPr sz="4000" dirty="0"/>
              <a:t>.</a:t>
            </a:r>
          </a:p>
          <a:p>
            <a:pPr>
              <a:defRPr sz="1800"/>
            </a:pPr>
            <a:r>
              <a:rPr sz="4000" dirty="0" err="1"/>
              <a:t>Chráni</a:t>
            </a:r>
            <a:r>
              <a:rPr sz="4000" dirty="0"/>
              <a:t> pred DNS </a:t>
            </a:r>
            <a:r>
              <a:rPr sz="4000" dirty="0" err="1"/>
              <a:t>spoofingom</a:t>
            </a:r>
            <a:r>
              <a:rPr sz="4000" dirty="0"/>
              <a:t> a cache </a:t>
            </a:r>
            <a:r>
              <a:rPr sz="4000" dirty="0" err="1"/>
              <a:t>poisoningom</a:t>
            </a:r>
            <a:r>
              <a:rPr sz="4000" dirty="0"/>
              <a:t>.</a:t>
            </a:r>
          </a:p>
          <a:p>
            <a:pPr>
              <a:defRPr sz="1800"/>
            </a:pPr>
            <a:r>
              <a:rPr sz="4000" dirty="0" err="1"/>
              <a:t>Zabezpečuje</a:t>
            </a:r>
            <a:r>
              <a:rPr sz="4000" dirty="0"/>
              <a:t>, </a:t>
            </a:r>
            <a:r>
              <a:rPr sz="4000" dirty="0" err="1"/>
              <a:t>že</a:t>
            </a:r>
            <a:r>
              <a:rPr sz="4000" dirty="0"/>
              <a:t> </a:t>
            </a:r>
            <a:r>
              <a:rPr sz="4000" dirty="0" err="1"/>
              <a:t>odpoveď</a:t>
            </a:r>
            <a:r>
              <a:rPr sz="4000" dirty="0"/>
              <a:t> </a:t>
            </a:r>
            <a:r>
              <a:rPr sz="4000" dirty="0" err="1"/>
              <a:t>pochádza</a:t>
            </a:r>
            <a:r>
              <a:rPr sz="4000" dirty="0"/>
              <a:t> z </a:t>
            </a:r>
            <a:r>
              <a:rPr sz="4000" dirty="0" err="1"/>
              <a:t>legitímneho</a:t>
            </a:r>
            <a:r>
              <a:rPr sz="4000" dirty="0"/>
              <a:t> </a:t>
            </a:r>
            <a:r>
              <a:rPr sz="4000" dirty="0" err="1"/>
              <a:t>zdroja</a:t>
            </a:r>
            <a:r>
              <a:rPr sz="4000" dirty="0"/>
              <a:t>.</a:t>
            </a:r>
          </a:p>
        </p:txBody>
      </p:sp>
    </p:spTree>
  </p:cSld>
  <p:clrMapOvr>
    <a:overrideClrMapping bg1="lt1" tx1="dk1" bg2="lt2" tx2="dk2" accent1="accent1" accent2="accent2" accent3="accent3" accent4="accent4" accent5="accent5" accent6="accent6" hlink="hlink" folHlink="folHlink"/>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Ochranné opatrenia: DoH/DoT</a:t>
            </a:r>
          </a:p>
        </p:txBody>
      </p:sp>
      <p:sp>
        <p:nvSpPr>
          <p:cNvPr id="3" name="Content Placeholder 2"/>
          <p:cNvSpPr>
            <a:spLocks noGrp="1"/>
          </p:cNvSpPr>
          <p:nvPr>
            <p:ph idx="1"/>
          </p:nvPr>
        </p:nvSpPr>
        <p:spPr/>
        <p:txBody>
          <a:bodyPr>
            <a:normAutofit/>
          </a:bodyPr>
          <a:lstStyle/>
          <a:p>
            <a:endParaRPr sz="4000" dirty="0"/>
          </a:p>
          <a:p>
            <a:pPr>
              <a:defRPr sz="1800"/>
            </a:pPr>
            <a:r>
              <a:rPr sz="4000" dirty="0"/>
              <a:t>DNS over HTTPS (</a:t>
            </a:r>
            <a:r>
              <a:rPr sz="4000" dirty="0" err="1"/>
              <a:t>DoH</a:t>
            </a:r>
            <a:r>
              <a:rPr sz="4000" dirty="0"/>
              <a:t>) a DNS over TLS (DoT) </a:t>
            </a:r>
            <a:r>
              <a:rPr sz="4000" dirty="0" err="1"/>
              <a:t>šifrujú</a:t>
            </a:r>
            <a:r>
              <a:rPr sz="4000" dirty="0"/>
              <a:t> </a:t>
            </a:r>
            <a:r>
              <a:rPr sz="4000" dirty="0" err="1"/>
              <a:t>komunikáciu</a:t>
            </a:r>
            <a:r>
              <a:rPr sz="4000" dirty="0"/>
              <a:t>.</a:t>
            </a:r>
          </a:p>
          <a:p>
            <a:pPr>
              <a:defRPr sz="1800"/>
            </a:pPr>
            <a:r>
              <a:rPr sz="4000" dirty="0" err="1"/>
              <a:t>Zabraňujú</a:t>
            </a:r>
            <a:r>
              <a:rPr sz="4000" dirty="0"/>
              <a:t> </a:t>
            </a:r>
            <a:r>
              <a:rPr sz="4000" dirty="0" err="1"/>
              <a:t>odpočúvaniu</a:t>
            </a:r>
            <a:r>
              <a:rPr sz="4000" dirty="0"/>
              <a:t> a </a:t>
            </a:r>
            <a:r>
              <a:rPr sz="4000" dirty="0" err="1"/>
              <a:t>manipulácii</a:t>
            </a:r>
            <a:r>
              <a:rPr sz="4000" dirty="0"/>
              <a:t> s DNS </a:t>
            </a:r>
            <a:r>
              <a:rPr sz="4000" dirty="0" err="1"/>
              <a:t>dotazmi</a:t>
            </a:r>
            <a:r>
              <a:rPr sz="4000" dirty="0"/>
              <a:t>.</a:t>
            </a:r>
          </a:p>
          <a:p>
            <a:pPr>
              <a:defRPr sz="1800"/>
            </a:pPr>
            <a:r>
              <a:rPr sz="4000" dirty="0" err="1"/>
              <a:t>Zvyšujú</a:t>
            </a:r>
            <a:r>
              <a:rPr sz="4000" dirty="0"/>
              <a:t> </a:t>
            </a:r>
            <a:r>
              <a:rPr sz="4000" dirty="0" err="1"/>
              <a:t>ochranu</a:t>
            </a:r>
            <a:r>
              <a:rPr sz="4000" dirty="0"/>
              <a:t> </a:t>
            </a:r>
            <a:r>
              <a:rPr sz="4000" dirty="0" err="1"/>
              <a:t>súkromia</a:t>
            </a:r>
            <a:r>
              <a:rPr sz="4000" dirty="0"/>
              <a:t> </a:t>
            </a:r>
            <a:r>
              <a:rPr sz="4000" dirty="0" err="1"/>
              <a:t>používateľov</a:t>
            </a:r>
            <a:r>
              <a:rPr sz="4000" dirty="0"/>
              <a:t>.</a:t>
            </a:r>
          </a:p>
        </p:txBody>
      </p:sp>
    </p:spTree>
  </p:cSld>
  <p:clrMapOvr>
    <a:overrideClrMapping bg1="lt1" tx1="dk1" bg2="lt2" tx2="dk2" accent1="accent1" accent2="accent2" accent3="accent3" accent4="accent4" accent5="accent5" accent6="accent6" hlink="hlink" folHlink="folHlink"/>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Bezpečná správa resolverov</a:t>
            </a:r>
          </a:p>
        </p:txBody>
      </p:sp>
      <p:sp>
        <p:nvSpPr>
          <p:cNvPr id="3" name="Content Placeholder 2"/>
          <p:cNvSpPr>
            <a:spLocks noGrp="1"/>
          </p:cNvSpPr>
          <p:nvPr>
            <p:ph idx="1"/>
          </p:nvPr>
        </p:nvSpPr>
        <p:spPr/>
        <p:txBody>
          <a:bodyPr>
            <a:normAutofit/>
          </a:bodyPr>
          <a:lstStyle/>
          <a:p>
            <a:endParaRPr sz="4000" dirty="0"/>
          </a:p>
          <a:p>
            <a:pPr>
              <a:defRPr sz="1800"/>
            </a:pPr>
            <a:r>
              <a:rPr sz="4000" dirty="0" err="1"/>
              <a:t>Používať</a:t>
            </a:r>
            <a:r>
              <a:rPr sz="4000" dirty="0"/>
              <a:t> </a:t>
            </a:r>
            <a:r>
              <a:rPr sz="4000" dirty="0" err="1"/>
              <a:t>dôveryhodné</a:t>
            </a:r>
            <a:r>
              <a:rPr sz="4000" dirty="0"/>
              <a:t> DNS </a:t>
            </a:r>
            <a:r>
              <a:rPr sz="4000" dirty="0" err="1"/>
              <a:t>servery</a:t>
            </a:r>
            <a:r>
              <a:rPr sz="4000" dirty="0"/>
              <a:t> (</a:t>
            </a:r>
            <a:r>
              <a:rPr sz="4000" dirty="0" err="1"/>
              <a:t>napr</a:t>
            </a:r>
            <a:r>
              <a:rPr sz="4000" dirty="0"/>
              <a:t>. Google, Cloudflare).</a:t>
            </a:r>
          </a:p>
          <a:p>
            <a:pPr>
              <a:defRPr sz="1800"/>
            </a:pPr>
            <a:r>
              <a:rPr sz="4000" dirty="0" err="1"/>
              <a:t>Pravidelne</a:t>
            </a:r>
            <a:r>
              <a:rPr sz="4000" dirty="0"/>
              <a:t> </a:t>
            </a:r>
            <a:r>
              <a:rPr sz="4000" dirty="0" err="1"/>
              <a:t>aktualizovať</a:t>
            </a:r>
            <a:r>
              <a:rPr sz="4000" dirty="0"/>
              <a:t> </a:t>
            </a:r>
            <a:r>
              <a:rPr sz="4000" dirty="0" err="1"/>
              <a:t>softvér</a:t>
            </a:r>
            <a:r>
              <a:rPr sz="4000" dirty="0"/>
              <a:t> DNS </a:t>
            </a:r>
            <a:r>
              <a:rPr sz="4000" dirty="0" err="1"/>
              <a:t>resolverov</a:t>
            </a:r>
            <a:r>
              <a:rPr sz="4000" dirty="0"/>
              <a:t>.</a:t>
            </a:r>
          </a:p>
          <a:p>
            <a:pPr>
              <a:defRPr sz="1800"/>
            </a:pPr>
            <a:r>
              <a:rPr sz="4000" dirty="0" err="1"/>
              <a:t>Monitorovať</a:t>
            </a:r>
            <a:r>
              <a:rPr sz="4000" dirty="0"/>
              <a:t> </a:t>
            </a:r>
            <a:r>
              <a:rPr sz="4000" dirty="0" err="1"/>
              <a:t>podozrivé</a:t>
            </a:r>
            <a:r>
              <a:rPr sz="4000" dirty="0"/>
              <a:t> </a:t>
            </a:r>
            <a:r>
              <a:rPr sz="4000" dirty="0" err="1"/>
              <a:t>aktivity</a:t>
            </a:r>
            <a:r>
              <a:rPr sz="4000" dirty="0"/>
              <a:t> a </a:t>
            </a:r>
            <a:r>
              <a:rPr sz="4000" dirty="0" err="1"/>
              <a:t>blokovať</a:t>
            </a:r>
            <a:r>
              <a:rPr sz="4000" dirty="0"/>
              <a:t> </a:t>
            </a:r>
            <a:r>
              <a:rPr sz="4000" dirty="0" err="1"/>
              <a:t>škodlivé</a:t>
            </a:r>
            <a:r>
              <a:rPr sz="4000" dirty="0"/>
              <a:t> </a:t>
            </a:r>
            <a:r>
              <a:rPr sz="4000" dirty="0" err="1"/>
              <a:t>domény</a:t>
            </a:r>
            <a:r>
              <a:rPr sz="4000" dirty="0"/>
              <a:t>.</a:t>
            </a:r>
          </a:p>
        </p:txBody>
      </p:sp>
    </p:spTree>
  </p:cSld>
  <p:clrMapOvr>
    <a:overrideClrMapping bg1="lt1" tx1="dk1" bg2="lt2" tx2="dk2" accent1="accent1" accent2="accent2" accent3="accent3" accent4="accent4" accent5="accent5" accent6="accent6" hlink="hlink" folHlink="folHlink"/>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Príklady incidentov</a:t>
            </a:r>
          </a:p>
        </p:txBody>
      </p:sp>
      <p:sp>
        <p:nvSpPr>
          <p:cNvPr id="3" name="Content Placeholder 2"/>
          <p:cNvSpPr>
            <a:spLocks noGrp="1"/>
          </p:cNvSpPr>
          <p:nvPr>
            <p:ph idx="1"/>
          </p:nvPr>
        </p:nvSpPr>
        <p:spPr/>
        <p:txBody>
          <a:bodyPr>
            <a:normAutofit/>
          </a:bodyPr>
          <a:lstStyle/>
          <a:p>
            <a:endParaRPr sz="4000" dirty="0"/>
          </a:p>
          <a:p>
            <a:pPr>
              <a:defRPr sz="1800"/>
            </a:pPr>
            <a:r>
              <a:rPr sz="4000" dirty="0" err="1"/>
              <a:t>Útok</a:t>
            </a:r>
            <a:r>
              <a:rPr sz="4000" dirty="0"/>
              <a:t> </a:t>
            </a:r>
            <a:r>
              <a:rPr sz="4000" dirty="0" err="1"/>
              <a:t>na</a:t>
            </a:r>
            <a:r>
              <a:rPr sz="4000" dirty="0"/>
              <a:t> DNS </a:t>
            </a:r>
            <a:r>
              <a:rPr sz="4000" dirty="0" err="1"/>
              <a:t>servery</a:t>
            </a:r>
            <a:r>
              <a:rPr sz="4000" dirty="0"/>
              <a:t> Dyn v </a:t>
            </a:r>
            <a:r>
              <a:rPr sz="4000" dirty="0" err="1"/>
              <a:t>roku</a:t>
            </a:r>
            <a:r>
              <a:rPr sz="4000" dirty="0"/>
              <a:t> 2016 – </a:t>
            </a:r>
            <a:r>
              <a:rPr sz="4000" dirty="0" err="1"/>
              <a:t>masívny</a:t>
            </a:r>
            <a:r>
              <a:rPr sz="4000" dirty="0"/>
              <a:t> DDoS.</a:t>
            </a:r>
          </a:p>
          <a:p>
            <a:pPr>
              <a:defRPr sz="1800"/>
            </a:pPr>
            <a:r>
              <a:rPr sz="4000" dirty="0" err="1"/>
              <a:t>Milióny</a:t>
            </a:r>
            <a:r>
              <a:rPr sz="4000" dirty="0"/>
              <a:t> </a:t>
            </a:r>
            <a:r>
              <a:rPr sz="4000" dirty="0" err="1"/>
              <a:t>používateľov</a:t>
            </a:r>
            <a:r>
              <a:rPr sz="4000" dirty="0"/>
              <a:t> </a:t>
            </a:r>
            <a:r>
              <a:rPr sz="4000" dirty="0" err="1"/>
              <a:t>nemohli</a:t>
            </a:r>
            <a:r>
              <a:rPr sz="4000" dirty="0"/>
              <a:t> </a:t>
            </a:r>
            <a:r>
              <a:rPr sz="4000" dirty="0" err="1"/>
              <a:t>pristupovať</a:t>
            </a:r>
            <a:r>
              <a:rPr sz="4000" dirty="0"/>
              <a:t> k </a:t>
            </a:r>
            <a:r>
              <a:rPr sz="4000" dirty="0" err="1"/>
              <a:t>populárnym</a:t>
            </a:r>
            <a:r>
              <a:rPr sz="4000" dirty="0"/>
              <a:t> </a:t>
            </a:r>
            <a:r>
              <a:rPr sz="4000" dirty="0" err="1"/>
              <a:t>službám</a:t>
            </a:r>
            <a:r>
              <a:rPr sz="4000" dirty="0"/>
              <a:t>.</a:t>
            </a:r>
          </a:p>
          <a:p>
            <a:pPr>
              <a:defRPr sz="1800"/>
            </a:pPr>
            <a:r>
              <a:rPr sz="4000" dirty="0"/>
              <a:t>DNS </a:t>
            </a:r>
            <a:r>
              <a:rPr sz="4000" dirty="0" err="1"/>
              <a:t>útoky</a:t>
            </a:r>
            <a:r>
              <a:rPr sz="4000" dirty="0"/>
              <a:t> </a:t>
            </a:r>
            <a:r>
              <a:rPr sz="4000" dirty="0" err="1"/>
              <a:t>často</a:t>
            </a:r>
            <a:r>
              <a:rPr sz="4000" dirty="0"/>
              <a:t> </a:t>
            </a:r>
            <a:r>
              <a:rPr sz="4000" dirty="0" err="1"/>
              <a:t>zasahujú</a:t>
            </a:r>
            <a:r>
              <a:rPr sz="4000" dirty="0"/>
              <a:t> </a:t>
            </a:r>
            <a:r>
              <a:rPr sz="4000" dirty="0" err="1"/>
              <a:t>kritickú</a:t>
            </a:r>
            <a:r>
              <a:rPr sz="4000" dirty="0"/>
              <a:t> </a:t>
            </a:r>
            <a:r>
              <a:rPr sz="4000" dirty="0" err="1"/>
              <a:t>infraštruktúru</a:t>
            </a:r>
            <a:r>
              <a:rPr sz="4000" dirty="0"/>
              <a:t>.</a:t>
            </a:r>
          </a:p>
        </p:txBody>
      </p:sp>
    </p:spTree>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Nadpis 1"/>
          <p:cNvSpPr>
            <a:spLocks noGrp="1"/>
          </p:cNvSpPr>
          <p:nvPr>
            <p:ph type="title"/>
          </p:nvPr>
        </p:nvSpPr>
        <p:spPr/>
        <p:txBody>
          <a:bodyPr/>
          <a:lstStyle/>
          <a:p>
            <a:pPr eaLnBrk="1" hangingPunct="1"/>
            <a:r>
              <a:rPr lang="sk-SK"/>
              <a:t>Kto na internete rozhoduje?</a:t>
            </a:r>
          </a:p>
        </p:txBody>
      </p:sp>
      <p:sp>
        <p:nvSpPr>
          <p:cNvPr id="8195" name="Zástupný symbol obsahu 2"/>
          <p:cNvSpPr>
            <a:spLocks noGrp="1"/>
          </p:cNvSpPr>
          <p:nvPr>
            <p:ph idx="1"/>
          </p:nvPr>
        </p:nvSpPr>
        <p:spPr/>
        <p:txBody>
          <a:bodyPr>
            <a:normAutofit/>
          </a:bodyPr>
          <a:lstStyle/>
          <a:p>
            <a:pPr eaLnBrk="1" hangingPunct="1"/>
            <a:r>
              <a:rPr lang="sk-SK" dirty="0"/>
              <a:t>Direktívne – nikto</a:t>
            </a:r>
          </a:p>
          <a:p>
            <a:pPr eaLnBrk="1" hangingPunct="1"/>
            <a:r>
              <a:rPr lang="sk-SK" dirty="0"/>
              <a:t>Rozhodovanie  - na princípe dohody </a:t>
            </a:r>
            <a:r>
              <a:rPr lang="en-US" dirty="0"/>
              <a:t>(</a:t>
            </a:r>
            <a:r>
              <a:rPr lang="en-US" dirty="0" err="1"/>
              <a:t>probl</a:t>
            </a:r>
            <a:r>
              <a:rPr lang="sk-SK" dirty="0" err="1"/>
              <a:t>ém</a:t>
            </a:r>
            <a:r>
              <a:rPr lang="en-US" dirty="0"/>
              <a:t>)</a:t>
            </a:r>
            <a:endParaRPr lang="sk-SK" dirty="0"/>
          </a:p>
          <a:p>
            <a:pPr eaLnBrk="1" hangingPunct="1"/>
            <a:r>
              <a:rPr lang="sk-SK" dirty="0"/>
              <a:t>Dohoda sa hľadá v týchto organizáciách:</a:t>
            </a:r>
          </a:p>
          <a:p>
            <a:pPr lvl="1" eaLnBrk="1" hangingPunct="1"/>
            <a:r>
              <a:rPr lang="sk-SK" dirty="0"/>
              <a:t>IETF – Internet </a:t>
            </a:r>
            <a:r>
              <a:rPr lang="sk-SK" dirty="0" err="1"/>
              <a:t>Engineering</a:t>
            </a:r>
            <a:r>
              <a:rPr lang="sk-SK" dirty="0"/>
              <a:t> </a:t>
            </a:r>
            <a:r>
              <a:rPr lang="sk-SK" dirty="0" err="1"/>
              <a:t>Task</a:t>
            </a:r>
            <a:r>
              <a:rPr lang="sk-SK" dirty="0"/>
              <a:t> </a:t>
            </a:r>
            <a:r>
              <a:rPr lang="sk-SK" dirty="0" err="1"/>
              <a:t>Force</a:t>
            </a:r>
            <a:endParaRPr lang="sk-SK" dirty="0"/>
          </a:p>
          <a:p>
            <a:pPr lvl="1" eaLnBrk="1" hangingPunct="1"/>
            <a:r>
              <a:rPr lang="sk-SK" dirty="0"/>
              <a:t>W3C – WWW </a:t>
            </a:r>
            <a:r>
              <a:rPr lang="sk-SK" dirty="0" err="1"/>
              <a:t>Consorcium</a:t>
            </a:r>
            <a:endParaRPr lang="sk-SK" dirty="0"/>
          </a:p>
          <a:p>
            <a:pPr lvl="1" eaLnBrk="1" hangingPunct="1"/>
            <a:endParaRPr lang="en-US" dirty="0"/>
          </a:p>
          <a:p>
            <a:pPr lvl="1" eaLnBrk="1" hangingPunct="1"/>
            <a:endParaRPr lang="sk-SK" dirty="0"/>
          </a:p>
          <a:p>
            <a:pPr eaLnBrk="1" hangingPunct="1"/>
            <a:r>
              <a:rPr lang="sk-SK" dirty="0" err="1">
                <a:hlinkClick r:id="rId2"/>
              </a:rPr>
              <a:t>htt</a:t>
            </a:r>
            <a:r>
              <a:rPr lang="en-US" dirty="0">
                <a:hlinkClick r:id="rId2"/>
              </a:rPr>
              <a:t>p://www.w3c.org</a:t>
            </a:r>
            <a:endParaRPr lang="en-US" dirty="0"/>
          </a:p>
          <a:p>
            <a:pPr eaLnBrk="1" hangingPunct="1"/>
            <a:endParaRPr lang="sk-SK"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DNS ako cieľ štátnych aktérov</a:t>
            </a:r>
          </a:p>
        </p:txBody>
      </p:sp>
      <p:sp>
        <p:nvSpPr>
          <p:cNvPr id="3" name="Content Placeholder 2"/>
          <p:cNvSpPr>
            <a:spLocks noGrp="1"/>
          </p:cNvSpPr>
          <p:nvPr>
            <p:ph idx="1"/>
          </p:nvPr>
        </p:nvSpPr>
        <p:spPr/>
        <p:txBody>
          <a:bodyPr>
            <a:normAutofit/>
          </a:bodyPr>
          <a:lstStyle/>
          <a:p>
            <a:endParaRPr sz="4000" dirty="0"/>
          </a:p>
          <a:p>
            <a:pPr>
              <a:defRPr sz="1800"/>
            </a:pPr>
            <a:r>
              <a:rPr sz="4000" dirty="0"/>
              <a:t>DNS </a:t>
            </a:r>
            <a:r>
              <a:rPr sz="4000" dirty="0" err="1"/>
              <a:t>môže</a:t>
            </a:r>
            <a:r>
              <a:rPr sz="4000" dirty="0"/>
              <a:t> </a:t>
            </a:r>
            <a:r>
              <a:rPr sz="4000" dirty="0" err="1"/>
              <a:t>byť</a:t>
            </a:r>
            <a:r>
              <a:rPr sz="4000" dirty="0"/>
              <a:t> </a:t>
            </a:r>
            <a:r>
              <a:rPr sz="4000" dirty="0" err="1"/>
              <a:t>cieľom</a:t>
            </a:r>
            <a:r>
              <a:rPr sz="4000" dirty="0"/>
              <a:t> </a:t>
            </a:r>
            <a:r>
              <a:rPr sz="4000" dirty="0" err="1"/>
              <a:t>kyberšpionáže</a:t>
            </a:r>
            <a:r>
              <a:rPr sz="4000" dirty="0"/>
              <a:t>.</a:t>
            </a:r>
          </a:p>
          <a:p>
            <a:pPr>
              <a:defRPr sz="1800"/>
            </a:pPr>
            <a:r>
              <a:rPr sz="4000" dirty="0" err="1"/>
              <a:t>Kontrola</a:t>
            </a:r>
            <a:r>
              <a:rPr sz="4000" dirty="0"/>
              <a:t> DNS </a:t>
            </a:r>
            <a:r>
              <a:rPr sz="4000" dirty="0" err="1"/>
              <a:t>umožňuje</a:t>
            </a:r>
            <a:r>
              <a:rPr sz="4000" dirty="0"/>
              <a:t> </a:t>
            </a:r>
            <a:r>
              <a:rPr sz="4000" dirty="0" err="1"/>
              <a:t>sledovať</a:t>
            </a:r>
            <a:r>
              <a:rPr sz="4000" dirty="0"/>
              <a:t> </a:t>
            </a:r>
            <a:r>
              <a:rPr sz="4000" dirty="0" err="1"/>
              <a:t>komunikáciu</a:t>
            </a:r>
            <a:r>
              <a:rPr sz="4000" dirty="0"/>
              <a:t> a </a:t>
            </a:r>
            <a:r>
              <a:rPr sz="4000" dirty="0" err="1"/>
              <a:t>cenzurovať</a:t>
            </a:r>
            <a:r>
              <a:rPr sz="4000" dirty="0"/>
              <a:t> </a:t>
            </a:r>
            <a:r>
              <a:rPr sz="4000" dirty="0" err="1"/>
              <a:t>obsah</a:t>
            </a:r>
            <a:r>
              <a:rPr sz="4000" dirty="0"/>
              <a:t>.</a:t>
            </a:r>
          </a:p>
          <a:p>
            <a:pPr>
              <a:defRPr sz="1800"/>
            </a:pPr>
            <a:r>
              <a:rPr sz="4000" dirty="0" err="1"/>
              <a:t>Príklady</a:t>
            </a:r>
            <a:r>
              <a:rPr sz="4000" dirty="0"/>
              <a:t>: </a:t>
            </a:r>
            <a:r>
              <a:rPr sz="4000" dirty="0" err="1"/>
              <a:t>zásahy</a:t>
            </a:r>
            <a:r>
              <a:rPr sz="4000" dirty="0"/>
              <a:t> do DNS v </a:t>
            </a:r>
            <a:r>
              <a:rPr sz="4000" dirty="0" err="1"/>
              <a:t>autoritatívnych</a:t>
            </a:r>
            <a:r>
              <a:rPr sz="4000" dirty="0"/>
              <a:t> </a:t>
            </a:r>
            <a:r>
              <a:rPr sz="4000" dirty="0" err="1"/>
              <a:t>režimoch</a:t>
            </a:r>
            <a:r>
              <a:rPr sz="4000" dirty="0"/>
              <a:t>.</a:t>
            </a:r>
          </a:p>
        </p:txBody>
      </p:sp>
    </p:spTree>
  </p:cSld>
  <p:clrMapOvr>
    <a:overrideClrMapping bg1="lt1" tx1="dk1" bg2="lt2" tx2="dk2" accent1="accent1" accent2="accent2" accent3="accent3" accent4="accent4" accent5="accent5" accent6="accent6" hlink="hlink" folHlink="folHlink"/>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DNS monitoring a forenzika</a:t>
            </a:r>
          </a:p>
        </p:txBody>
      </p:sp>
      <p:sp>
        <p:nvSpPr>
          <p:cNvPr id="3" name="Content Placeholder 2"/>
          <p:cNvSpPr>
            <a:spLocks noGrp="1"/>
          </p:cNvSpPr>
          <p:nvPr>
            <p:ph idx="1"/>
          </p:nvPr>
        </p:nvSpPr>
        <p:spPr/>
        <p:txBody>
          <a:bodyPr>
            <a:normAutofit/>
          </a:bodyPr>
          <a:lstStyle/>
          <a:p>
            <a:endParaRPr sz="4000" dirty="0"/>
          </a:p>
          <a:p>
            <a:pPr>
              <a:defRPr sz="1800"/>
            </a:pPr>
            <a:r>
              <a:rPr sz="4000" dirty="0" err="1"/>
              <a:t>Analýza</a:t>
            </a:r>
            <a:r>
              <a:rPr sz="4000" dirty="0"/>
              <a:t> DNS </a:t>
            </a:r>
            <a:r>
              <a:rPr sz="4000" dirty="0" err="1"/>
              <a:t>prevádzky</a:t>
            </a:r>
            <a:r>
              <a:rPr sz="4000" dirty="0"/>
              <a:t> </a:t>
            </a:r>
            <a:r>
              <a:rPr sz="4000" dirty="0" err="1"/>
              <a:t>pomáha</a:t>
            </a:r>
            <a:r>
              <a:rPr sz="4000" dirty="0"/>
              <a:t> </a:t>
            </a:r>
            <a:r>
              <a:rPr sz="4000" dirty="0" err="1"/>
              <a:t>odhaliť</a:t>
            </a:r>
            <a:r>
              <a:rPr sz="4000" dirty="0"/>
              <a:t> </a:t>
            </a:r>
            <a:r>
              <a:rPr sz="4000" dirty="0" err="1"/>
              <a:t>útoky</a:t>
            </a:r>
            <a:r>
              <a:rPr sz="4000" dirty="0"/>
              <a:t>.</a:t>
            </a:r>
          </a:p>
          <a:p>
            <a:pPr>
              <a:defRPr sz="1800"/>
            </a:pPr>
            <a:r>
              <a:rPr sz="4000" dirty="0" err="1"/>
              <a:t>Detekcia</a:t>
            </a:r>
            <a:r>
              <a:rPr sz="4000" dirty="0"/>
              <a:t> DNS </a:t>
            </a:r>
            <a:r>
              <a:rPr sz="4000" dirty="0" err="1"/>
              <a:t>tunnelingu</a:t>
            </a:r>
            <a:r>
              <a:rPr sz="4000" dirty="0"/>
              <a:t> a </a:t>
            </a:r>
            <a:r>
              <a:rPr sz="4000" dirty="0" err="1"/>
              <a:t>anomálií</a:t>
            </a:r>
            <a:r>
              <a:rPr sz="4000" dirty="0"/>
              <a:t> v </a:t>
            </a:r>
            <a:r>
              <a:rPr sz="4000" dirty="0" err="1"/>
              <a:t>dotazoch</a:t>
            </a:r>
            <a:r>
              <a:rPr sz="4000" dirty="0"/>
              <a:t>.</a:t>
            </a:r>
          </a:p>
          <a:p>
            <a:pPr>
              <a:defRPr sz="1800"/>
            </a:pPr>
            <a:r>
              <a:rPr sz="4000" dirty="0" err="1"/>
              <a:t>Forenzná</a:t>
            </a:r>
            <a:r>
              <a:rPr sz="4000" dirty="0"/>
              <a:t> </a:t>
            </a:r>
            <a:r>
              <a:rPr sz="4000" dirty="0" err="1"/>
              <a:t>analýza</a:t>
            </a:r>
            <a:r>
              <a:rPr sz="4000" dirty="0"/>
              <a:t> </a:t>
            </a:r>
            <a:r>
              <a:rPr sz="4000" dirty="0" err="1"/>
              <a:t>ukazuje</a:t>
            </a:r>
            <a:r>
              <a:rPr sz="4000" dirty="0"/>
              <a:t> </a:t>
            </a:r>
            <a:r>
              <a:rPr sz="4000" dirty="0" err="1"/>
              <a:t>zdroje</a:t>
            </a:r>
            <a:r>
              <a:rPr sz="4000" dirty="0"/>
              <a:t> </a:t>
            </a:r>
            <a:r>
              <a:rPr sz="4000" dirty="0" err="1"/>
              <a:t>útokov</a:t>
            </a:r>
            <a:r>
              <a:rPr sz="4000" dirty="0"/>
              <a:t>.</a:t>
            </a:r>
          </a:p>
        </p:txBody>
      </p:sp>
    </p:spTree>
  </p:cSld>
  <p:clrMapOvr>
    <a:overrideClrMapping bg1="lt1" tx1="dk1" bg2="lt2" tx2="dk2" accent1="accent1" accent2="accent2" accent3="accent3" accent4="accent4" accent5="accent5" accent6="accent6" hlink="hlink" folHlink="folHlink"/>
  </p:clrMapOvr>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Budúce výzvy</a:t>
            </a:r>
          </a:p>
        </p:txBody>
      </p:sp>
      <p:sp>
        <p:nvSpPr>
          <p:cNvPr id="3" name="Content Placeholder 2"/>
          <p:cNvSpPr>
            <a:spLocks noGrp="1"/>
          </p:cNvSpPr>
          <p:nvPr>
            <p:ph idx="1"/>
          </p:nvPr>
        </p:nvSpPr>
        <p:spPr/>
        <p:txBody>
          <a:bodyPr>
            <a:normAutofit/>
          </a:bodyPr>
          <a:lstStyle/>
          <a:p>
            <a:endParaRPr sz="4000" dirty="0"/>
          </a:p>
          <a:p>
            <a:pPr>
              <a:defRPr sz="1800"/>
            </a:pPr>
            <a:r>
              <a:rPr sz="4000" dirty="0"/>
              <a:t>Rast </a:t>
            </a:r>
            <a:r>
              <a:rPr sz="4000" dirty="0" err="1"/>
              <a:t>objemu</a:t>
            </a:r>
            <a:r>
              <a:rPr sz="4000" dirty="0"/>
              <a:t> DNS </a:t>
            </a:r>
            <a:r>
              <a:rPr sz="4000" dirty="0" err="1"/>
              <a:t>dotazov</a:t>
            </a:r>
            <a:r>
              <a:rPr sz="4000" dirty="0"/>
              <a:t> s IoT </a:t>
            </a:r>
            <a:r>
              <a:rPr sz="4000" dirty="0" err="1"/>
              <a:t>zariadeniami</a:t>
            </a:r>
            <a:r>
              <a:rPr sz="4000" dirty="0"/>
              <a:t>.</a:t>
            </a:r>
          </a:p>
          <a:p>
            <a:pPr>
              <a:defRPr sz="1800"/>
            </a:pPr>
            <a:r>
              <a:rPr sz="4000" dirty="0" err="1"/>
              <a:t>Potenciálne</a:t>
            </a:r>
            <a:r>
              <a:rPr sz="4000" dirty="0"/>
              <a:t> </a:t>
            </a:r>
            <a:r>
              <a:rPr sz="4000" dirty="0" err="1"/>
              <a:t>hrozby</a:t>
            </a:r>
            <a:r>
              <a:rPr sz="4000" dirty="0"/>
              <a:t> z </a:t>
            </a:r>
            <a:r>
              <a:rPr sz="4000" dirty="0" err="1"/>
              <a:t>kvantovej</a:t>
            </a:r>
            <a:r>
              <a:rPr sz="4000" dirty="0"/>
              <a:t> </a:t>
            </a:r>
            <a:r>
              <a:rPr sz="4000" dirty="0" err="1"/>
              <a:t>kryptografie</a:t>
            </a:r>
            <a:r>
              <a:rPr sz="4000" dirty="0"/>
              <a:t>.</a:t>
            </a:r>
          </a:p>
          <a:p>
            <a:pPr>
              <a:defRPr sz="1800"/>
            </a:pPr>
            <a:r>
              <a:rPr sz="4000" dirty="0" err="1"/>
              <a:t>Nutnosť</a:t>
            </a:r>
            <a:r>
              <a:rPr sz="4000" dirty="0"/>
              <a:t> </a:t>
            </a:r>
            <a:r>
              <a:rPr sz="4000" dirty="0" err="1"/>
              <a:t>modernizovať</a:t>
            </a:r>
            <a:r>
              <a:rPr sz="4000" dirty="0"/>
              <a:t> </a:t>
            </a:r>
            <a:r>
              <a:rPr sz="4000" dirty="0" err="1"/>
              <a:t>bezpečnostné</a:t>
            </a:r>
            <a:r>
              <a:rPr sz="4000" dirty="0"/>
              <a:t> </a:t>
            </a:r>
            <a:r>
              <a:rPr sz="4000" dirty="0" err="1"/>
              <a:t>mechanizmy</a:t>
            </a:r>
            <a:r>
              <a:rPr sz="4000" dirty="0"/>
              <a:t> DNS.</a:t>
            </a:r>
          </a:p>
        </p:txBody>
      </p:sp>
    </p:spTree>
  </p:cSld>
  <p:clrMapOvr>
    <a:overrideClrMapping bg1="lt1" tx1="dk1" bg2="lt2" tx2="dk2" accent1="accent1" accent2="accent2" accent3="accent3" accent4="accent4" accent5="accent5" accent6="accent6" hlink="hlink" folHlink="folHlink"/>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Odporúčania pre organizácie</a:t>
            </a:r>
          </a:p>
        </p:txBody>
      </p:sp>
      <p:sp>
        <p:nvSpPr>
          <p:cNvPr id="3" name="Content Placeholder 2"/>
          <p:cNvSpPr>
            <a:spLocks noGrp="1"/>
          </p:cNvSpPr>
          <p:nvPr>
            <p:ph idx="1"/>
          </p:nvPr>
        </p:nvSpPr>
        <p:spPr/>
        <p:txBody>
          <a:bodyPr>
            <a:normAutofit/>
          </a:bodyPr>
          <a:lstStyle/>
          <a:p>
            <a:endParaRPr sz="4000" dirty="0"/>
          </a:p>
          <a:p>
            <a:pPr>
              <a:defRPr sz="1800"/>
            </a:pPr>
            <a:r>
              <a:rPr sz="4000" dirty="0" err="1"/>
              <a:t>Zaviesť</a:t>
            </a:r>
            <a:r>
              <a:rPr sz="4000" dirty="0"/>
              <a:t> DNSSEC a </a:t>
            </a:r>
            <a:r>
              <a:rPr sz="4000" dirty="0" err="1"/>
              <a:t>DoH</a:t>
            </a:r>
            <a:r>
              <a:rPr sz="4000" dirty="0"/>
              <a:t>/DoT.</a:t>
            </a:r>
          </a:p>
          <a:p>
            <a:pPr>
              <a:defRPr sz="1800"/>
            </a:pPr>
            <a:r>
              <a:rPr sz="4000" dirty="0" err="1"/>
              <a:t>Používať</a:t>
            </a:r>
            <a:r>
              <a:rPr sz="4000" dirty="0"/>
              <a:t> </a:t>
            </a:r>
            <a:r>
              <a:rPr sz="4000" dirty="0" err="1"/>
              <a:t>dôveryhodných</a:t>
            </a:r>
            <a:r>
              <a:rPr sz="4000" dirty="0"/>
              <a:t> </a:t>
            </a:r>
            <a:r>
              <a:rPr sz="4000" dirty="0" err="1"/>
              <a:t>poskytovateľov</a:t>
            </a:r>
            <a:r>
              <a:rPr sz="4000" dirty="0"/>
              <a:t> DNS.</a:t>
            </a:r>
          </a:p>
          <a:p>
            <a:pPr>
              <a:defRPr sz="1800"/>
            </a:pPr>
            <a:r>
              <a:rPr sz="4000" dirty="0" err="1"/>
              <a:t>Monitorovať</a:t>
            </a:r>
            <a:r>
              <a:rPr sz="4000" dirty="0"/>
              <a:t> a </a:t>
            </a:r>
            <a:r>
              <a:rPr sz="4000" dirty="0" err="1"/>
              <a:t>logovať</a:t>
            </a:r>
            <a:r>
              <a:rPr sz="4000" dirty="0"/>
              <a:t> DNS </a:t>
            </a:r>
            <a:r>
              <a:rPr sz="4000" dirty="0" err="1"/>
              <a:t>prevádzku</a:t>
            </a:r>
            <a:r>
              <a:rPr sz="4000" dirty="0"/>
              <a:t>.</a:t>
            </a:r>
          </a:p>
        </p:txBody>
      </p:sp>
    </p:spTree>
  </p:cSld>
  <p:clrMapOvr>
    <a:overrideClrMapping bg1="lt1" tx1="dk1" bg2="lt2" tx2="dk2" accent1="accent1" accent2="accent2" accent3="accent3" accent4="accent4" accent5="accent5" accent6="accent6" hlink="hlink" folHlink="folHlink"/>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Zhrnutie</a:t>
            </a:r>
          </a:p>
        </p:txBody>
      </p:sp>
      <p:sp>
        <p:nvSpPr>
          <p:cNvPr id="3" name="Content Placeholder 2"/>
          <p:cNvSpPr>
            <a:spLocks noGrp="1"/>
          </p:cNvSpPr>
          <p:nvPr>
            <p:ph idx="1"/>
          </p:nvPr>
        </p:nvSpPr>
        <p:spPr/>
        <p:txBody>
          <a:bodyPr>
            <a:normAutofit/>
          </a:bodyPr>
          <a:lstStyle/>
          <a:p>
            <a:endParaRPr sz="4000" dirty="0"/>
          </a:p>
          <a:p>
            <a:pPr>
              <a:defRPr sz="1800"/>
            </a:pPr>
            <a:r>
              <a:rPr sz="4000" dirty="0"/>
              <a:t>DNS je </a:t>
            </a:r>
            <a:r>
              <a:rPr sz="4000" dirty="0" err="1"/>
              <a:t>chrbticou</a:t>
            </a:r>
            <a:r>
              <a:rPr sz="4000" dirty="0"/>
              <a:t> </a:t>
            </a:r>
            <a:r>
              <a:rPr sz="4000" dirty="0" err="1"/>
              <a:t>internetu</a:t>
            </a:r>
            <a:r>
              <a:rPr sz="4000" dirty="0"/>
              <a:t> a </a:t>
            </a:r>
            <a:r>
              <a:rPr sz="4000" dirty="0" err="1"/>
              <a:t>kritickým</a:t>
            </a:r>
            <a:r>
              <a:rPr sz="4000" dirty="0"/>
              <a:t> </a:t>
            </a:r>
            <a:r>
              <a:rPr sz="4000" dirty="0" err="1"/>
              <a:t>prvkom</a:t>
            </a:r>
            <a:r>
              <a:rPr sz="4000" dirty="0"/>
              <a:t> </a:t>
            </a:r>
            <a:r>
              <a:rPr sz="4000" dirty="0" err="1"/>
              <a:t>bezpečnosti</a:t>
            </a:r>
            <a:r>
              <a:rPr sz="4000" dirty="0"/>
              <a:t>.</a:t>
            </a:r>
          </a:p>
          <a:p>
            <a:pPr>
              <a:defRPr sz="1800"/>
            </a:pPr>
            <a:r>
              <a:rPr sz="4000" dirty="0" err="1"/>
              <a:t>Útoky</a:t>
            </a:r>
            <a:r>
              <a:rPr sz="4000" dirty="0"/>
              <a:t> </a:t>
            </a:r>
            <a:r>
              <a:rPr sz="4000" dirty="0" err="1"/>
              <a:t>na</a:t>
            </a:r>
            <a:r>
              <a:rPr sz="4000" dirty="0"/>
              <a:t> DNS </a:t>
            </a:r>
            <a:r>
              <a:rPr sz="4000" dirty="0" err="1"/>
              <a:t>môžu</a:t>
            </a:r>
            <a:r>
              <a:rPr sz="4000" dirty="0"/>
              <a:t> </a:t>
            </a:r>
            <a:r>
              <a:rPr sz="4000" dirty="0" err="1"/>
              <a:t>mať</a:t>
            </a:r>
            <a:r>
              <a:rPr sz="4000" dirty="0"/>
              <a:t> </a:t>
            </a:r>
            <a:r>
              <a:rPr sz="4000" dirty="0" err="1"/>
              <a:t>vážne</a:t>
            </a:r>
            <a:r>
              <a:rPr sz="4000" dirty="0"/>
              <a:t> </a:t>
            </a:r>
            <a:r>
              <a:rPr sz="4000" dirty="0" err="1"/>
              <a:t>dôsledky</a:t>
            </a:r>
            <a:r>
              <a:rPr sz="4000" dirty="0"/>
              <a:t> pre </a:t>
            </a:r>
            <a:r>
              <a:rPr sz="4000" dirty="0" err="1"/>
              <a:t>používateľov</a:t>
            </a:r>
            <a:r>
              <a:rPr sz="4000" dirty="0"/>
              <a:t> </a:t>
            </a:r>
            <a:r>
              <a:rPr sz="4000" dirty="0" err="1"/>
              <a:t>aj</a:t>
            </a:r>
            <a:r>
              <a:rPr sz="4000" dirty="0"/>
              <a:t> </a:t>
            </a:r>
            <a:r>
              <a:rPr sz="4000" dirty="0" err="1"/>
              <a:t>firmy</a:t>
            </a:r>
            <a:r>
              <a:rPr sz="4000" dirty="0"/>
              <a:t>.</a:t>
            </a:r>
          </a:p>
          <a:p>
            <a:pPr>
              <a:defRPr sz="1800"/>
            </a:pPr>
            <a:r>
              <a:rPr sz="4000" dirty="0" err="1"/>
              <a:t>Bezpečnostné</a:t>
            </a:r>
            <a:r>
              <a:rPr sz="4000" dirty="0"/>
              <a:t> </a:t>
            </a:r>
            <a:r>
              <a:rPr sz="4000" dirty="0" err="1"/>
              <a:t>opatrenia</a:t>
            </a:r>
            <a:r>
              <a:rPr sz="4000" dirty="0"/>
              <a:t> </a:t>
            </a:r>
            <a:r>
              <a:rPr sz="4000" dirty="0" err="1"/>
              <a:t>sú</a:t>
            </a:r>
            <a:r>
              <a:rPr sz="4000" dirty="0"/>
              <a:t> </a:t>
            </a:r>
            <a:r>
              <a:rPr sz="4000" dirty="0" err="1"/>
              <a:t>nevyhnutné</a:t>
            </a:r>
            <a:r>
              <a:rPr sz="4000" dirty="0"/>
              <a:t>.</a:t>
            </a:r>
          </a:p>
        </p:txBody>
      </p:sp>
    </p:spTree>
  </p:cSld>
  <p:clrMapOvr>
    <a:overrideClrMapping bg1="lt1" tx1="dk1" bg2="lt2" tx2="dk2" accent1="accent1" accent2="accent2" accent3="accent3" accent4="accent4" accent5="accent5" accent6="accent6" hlink="hlink" folHlink="folHlink"/>
  </p:clrMapOvr>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Záver</a:t>
            </a:r>
          </a:p>
        </p:txBody>
      </p:sp>
      <p:sp>
        <p:nvSpPr>
          <p:cNvPr id="3" name="Content Placeholder 2"/>
          <p:cNvSpPr>
            <a:spLocks noGrp="1"/>
          </p:cNvSpPr>
          <p:nvPr>
            <p:ph idx="1"/>
          </p:nvPr>
        </p:nvSpPr>
        <p:spPr/>
        <p:txBody>
          <a:bodyPr>
            <a:normAutofit/>
          </a:bodyPr>
          <a:lstStyle/>
          <a:p>
            <a:endParaRPr sz="4000" dirty="0"/>
          </a:p>
          <a:p>
            <a:pPr>
              <a:defRPr sz="1800"/>
            </a:pPr>
            <a:r>
              <a:rPr sz="4000" dirty="0"/>
              <a:t>DNS </a:t>
            </a:r>
            <a:r>
              <a:rPr sz="4000" dirty="0" err="1"/>
              <a:t>ostáva</a:t>
            </a:r>
            <a:r>
              <a:rPr sz="4000" dirty="0"/>
              <a:t> </a:t>
            </a:r>
            <a:r>
              <a:rPr sz="4000" dirty="0" err="1"/>
              <a:t>jedným</a:t>
            </a:r>
            <a:r>
              <a:rPr sz="4000" dirty="0"/>
              <a:t> z </a:t>
            </a:r>
            <a:r>
              <a:rPr sz="4000" dirty="0" err="1"/>
              <a:t>najdôležitejších</a:t>
            </a:r>
            <a:r>
              <a:rPr sz="4000" dirty="0"/>
              <a:t> </a:t>
            </a:r>
            <a:r>
              <a:rPr sz="4000" dirty="0" err="1"/>
              <a:t>bodov</a:t>
            </a:r>
            <a:r>
              <a:rPr sz="4000" dirty="0"/>
              <a:t> </a:t>
            </a:r>
            <a:r>
              <a:rPr sz="4000" dirty="0" err="1"/>
              <a:t>internetu</a:t>
            </a:r>
            <a:r>
              <a:rPr sz="4000" dirty="0"/>
              <a:t>.</a:t>
            </a:r>
          </a:p>
          <a:p>
            <a:pPr>
              <a:defRPr sz="1800"/>
            </a:pPr>
            <a:r>
              <a:rPr sz="4000" dirty="0"/>
              <a:t>Je </a:t>
            </a:r>
            <a:r>
              <a:rPr sz="4000" dirty="0" err="1"/>
              <a:t>potrebné</a:t>
            </a:r>
            <a:r>
              <a:rPr sz="4000" dirty="0"/>
              <a:t> </a:t>
            </a:r>
            <a:r>
              <a:rPr sz="4000" dirty="0" err="1"/>
              <a:t>zabezpečiť</a:t>
            </a:r>
            <a:r>
              <a:rPr sz="4000" dirty="0"/>
              <a:t> ho, aby </a:t>
            </a:r>
            <a:r>
              <a:rPr sz="4000" dirty="0" err="1"/>
              <a:t>bol</a:t>
            </a:r>
            <a:r>
              <a:rPr sz="4000" dirty="0"/>
              <a:t> internet </a:t>
            </a:r>
            <a:r>
              <a:rPr sz="4000" dirty="0" err="1"/>
              <a:t>spoľahlivý</a:t>
            </a:r>
            <a:r>
              <a:rPr sz="4000" dirty="0"/>
              <a:t> a </a:t>
            </a:r>
            <a:r>
              <a:rPr sz="4000" dirty="0" err="1"/>
              <a:t>bezpečný</a:t>
            </a:r>
            <a:r>
              <a:rPr sz="4000" dirty="0"/>
              <a:t>.</a:t>
            </a:r>
          </a:p>
        </p:txBody>
      </p:sp>
    </p:spTree>
  </p:cSld>
  <p:clrMapOvr>
    <a:overrideClrMapping bg1="lt1" tx1="dk1" bg2="lt2" tx2="dk2" accent1="accent1" accent2="accent2" accent3="accent3" accent4="accent4" accent5="accent5" accent6="accent6" hlink="hlink" folHlink="folHlink"/>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104C89D-4FE4-C08F-281C-8F452C913683}"/>
              </a:ext>
            </a:extLst>
          </p:cNvPr>
          <p:cNvSpPr>
            <a:spLocks noGrp="1"/>
          </p:cNvSpPr>
          <p:nvPr>
            <p:ph type="title"/>
          </p:nvPr>
        </p:nvSpPr>
        <p:spPr/>
        <p:txBody>
          <a:bodyPr/>
          <a:lstStyle/>
          <a:p>
            <a:r>
              <a:rPr lang="sk-SK" dirty="0"/>
              <a:t>Ďakujem za pozornosť</a:t>
            </a:r>
          </a:p>
        </p:txBody>
      </p:sp>
    </p:spTree>
    <p:extLst>
      <p:ext uri="{BB962C8B-B14F-4D97-AF65-F5344CB8AC3E}">
        <p14:creationId xmlns:p14="http://schemas.microsoft.com/office/powerpoint/2010/main" val="42923549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CA" sz="4800" dirty="0" err="1">
                <a:latin typeface="Times New Roman" pitchFamily="16" charset="0"/>
              </a:rPr>
              <a:t>Architektúra</a:t>
            </a:r>
            <a:r>
              <a:rPr lang="en-CA" sz="4800" dirty="0">
                <a:latin typeface="Times New Roman" pitchFamily="16" charset="0"/>
              </a:rPr>
              <a:t> </a:t>
            </a:r>
            <a:r>
              <a:rPr lang="en-CA" sz="4800" dirty="0" err="1">
                <a:latin typeface="Times New Roman" pitchFamily="16" charset="0"/>
              </a:rPr>
              <a:t>webu</a:t>
            </a:r>
            <a:r>
              <a:rPr lang="en-CA" sz="4800" dirty="0">
                <a:latin typeface="Times New Roman" pitchFamily="16" charset="0"/>
              </a:rPr>
              <a:t> </a:t>
            </a:r>
            <a:endParaRPr lang="sk-SK" dirty="0"/>
          </a:p>
        </p:txBody>
      </p:sp>
      <p:sp>
        <p:nvSpPr>
          <p:cNvPr id="3" name="Zástupný symbol pro obsah 2"/>
          <p:cNvSpPr>
            <a:spLocks noGrp="1"/>
          </p:cNvSpPr>
          <p:nvPr>
            <p:ph idx="1"/>
          </p:nvPr>
        </p:nvSpPr>
        <p:spPr/>
        <p:txBody>
          <a:bodyPr>
            <a:normAutofit/>
          </a:bodyPr>
          <a:lstStyle/>
          <a:p>
            <a:pPr>
              <a:lnSpc>
                <a:spcPct val="95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lang="en-CA" dirty="0" err="1"/>
              <a:t>Fungovanie</a:t>
            </a:r>
            <a:r>
              <a:rPr lang="en-CA" dirty="0"/>
              <a:t> </a:t>
            </a:r>
            <a:r>
              <a:rPr lang="en-CA" dirty="0" err="1"/>
              <a:t>webu</a:t>
            </a:r>
            <a:r>
              <a:rPr lang="en-CA" dirty="0"/>
              <a:t> je </a:t>
            </a:r>
            <a:r>
              <a:rPr lang="en-CA" dirty="0" err="1"/>
              <a:t>postavené</a:t>
            </a:r>
            <a:r>
              <a:rPr lang="en-CA" dirty="0"/>
              <a:t> </a:t>
            </a:r>
            <a:r>
              <a:rPr lang="en-CA" dirty="0" err="1"/>
              <a:t>na</a:t>
            </a:r>
            <a:r>
              <a:rPr lang="en-CA" dirty="0"/>
              <a:t> </a:t>
            </a:r>
            <a:r>
              <a:rPr lang="en-CA" dirty="0" err="1"/>
              <a:t>rodine</a:t>
            </a:r>
            <a:r>
              <a:rPr lang="en-CA" dirty="0"/>
              <a:t> </a:t>
            </a:r>
            <a:r>
              <a:rPr lang="en-CA" dirty="0" err="1"/>
              <a:t>technológií</a:t>
            </a:r>
            <a:r>
              <a:rPr lang="en-CA" dirty="0"/>
              <a:t>: </a:t>
            </a:r>
          </a:p>
          <a:p>
            <a:pPr marL="594360" lvl="2" indent="-320040">
              <a:lnSpc>
                <a:spcPct val="95000"/>
              </a:lnSpc>
              <a:spcBef>
                <a:spcPts val="700"/>
              </a:spcBef>
              <a:buSzPct val="60000"/>
              <a:buFont typeface="Wingdings"/>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lang="en-CA" dirty="0" err="1"/>
              <a:t>webový</a:t>
            </a:r>
            <a:r>
              <a:rPr lang="en-CA" dirty="0"/>
              <a:t> server </a:t>
            </a:r>
            <a:r>
              <a:rPr lang="sk-SK" dirty="0"/>
              <a:t> - </a:t>
            </a:r>
            <a:r>
              <a:rPr lang="en-CA" dirty="0" err="1"/>
              <a:t>webový</a:t>
            </a:r>
            <a:r>
              <a:rPr lang="en-CA" dirty="0"/>
              <a:t> </a:t>
            </a:r>
            <a:r>
              <a:rPr lang="en-CA" dirty="0" err="1"/>
              <a:t>klient</a:t>
            </a:r>
            <a:r>
              <a:rPr lang="en-CA" dirty="0"/>
              <a:t>, </a:t>
            </a:r>
          </a:p>
          <a:p>
            <a:pPr marL="594360" lvl="2" indent="-320040">
              <a:lnSpc>
                <a:spcPct val="95000"/>
              </a:lnSpc>
              <a:spcBef>
                <a:spcPts val="700"/>
              </a:spcBef>
              <a:buSzPct val="60000"/>
              <a:buFont typeface="Wingdings"/>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lang="en-CA" dirty="0" err="1"/>
              <a:t>webový</a:t>
            </a:r>
            <a:r>
              <a:rPr lang="en-CA" dirty="0"/>
              <a:t> </a:t>
            </a:r>
            <a:r>
              <a:rPr lang="en-CA" dirty="0" err="1"/>
              <a:t>adresný</a:t>
            </a:r>
            <a:r>
              <a:rPr lang="en-CA" dirty="0"/>
              <a:t> </a:t>
            </a:r>
            <a:r>
              <a:rPr lang="en-CA" dirty="0" err="1"/>
              <a:t>priestor</a:t>
            </a:r>
            <a:r>
              <a:rPr lang="en-CA" dirty="0"/>
              <a:t> (URI), </a:t>
            </a:r>
          </a:p>
          <a:p>
            <a:pPr marL="594360" lvl="2" indent="-320040">
              <a:lnSpc>
                <a:spcPct val="95000"/>
              </a:lnSpc>
              <a:spcBef>
                <a:spcPts val="700"/>
              </a:spcBef>
              <a:buSzPct val="60000"/>
              <a:buFont typeface="Wingdings"/>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lang="en-CA" dirty="0" err="1"/>
              <a:t>doménový</a:t>
            </a:r>
            <a:r>
              <a:rPr lang="en-CA" dirty="0"/>
              <a:t> </a:t>
            </a:r>
            <a:r>
              <a:rPr lang="en-CA" dirty="0" err="1"/>
              <a:t>menný</a:t>
            </a:r>
            <a:r>
              <a:rPr lang="en-CA" dirty="0"/>
              <a:t> </a:t>
            </a:r>
            <a:r>
              <a:rPr lang="en-CA" dirty="0" err="1"/>
              <a:t>systém</a:t>
            </a:r>
            <a:r>
              <a:rPr lang="en-CA" dirty="0"/>
              <a:t> (DNS), </a:t>
            </a:r>
          </a:p>
          <a:p>
            <a:pPr marL="594360" lvl="2" indent="-320040">
              <a:lnSpc>
                <a:spcPct val="95000"/>
              </a:lnSpc>
              <a:spcBef>
                <a:spcPts val="700"/>
              </a:spcBef>
              <a:buSzPct val="60000"/>
              <a:buFont typeface="Wingdings"/>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lang="en-CA" dirty="0" err="1"/>
              <a:t>komunikačný</a:t>
            </a:r>
            <a:r>
              <a:rPr lang="en-CA" dirty="0"/>
              <a:t> </a:t>
            </a:r>
            <a:r>
              <a:rPr lang="en-CA" dirty="0" err="1"/>
              <a:t>protokol</a:t>
            </a:r>
            <a:r>
              <a:rPr lang="en-CA" dirty="0"/>
              <a:t> HTTP, </a:t>
            </a:r>
          </a:p>
          <a:p>
            <a:pPr marL="594360" lvl="2" indent="-320040">
              <a:lnSpc>
                <a:spcPct val="95000"/>
              </a:lnSpc>
              <a:spcBef>
                <a:spcPts val="700"/>
              </a:spcBef>
              <a:buSzPct val="60000"/>
              <a:buFont typeface="Wingdings"/>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lang="en-CA" dirty="0" err="1"/>
              <a:t>jazyky</a:t>
            </a:r>
            <a:r>
              <a:rPr lang="en-CA" dirty="0"/>
              <a:t> pre </a:t>
            </a:r>
            <a:r>
              <a:rPr lang="en-CA" dirty="0" err="1"/>
              <a:t>tvorbu</a:t>
            </a:r>
            <a:r>
              <a:rPr lang="en-CA" dirty="0"/>
              <a:t> </a:t>
            </a:r>
            <a:r>
              <a:rPr lang="en-CA" dirty="0" err="1"/>
              <a:t>webového</a:t>
            </a:r>
            <a:r>
              <a:rPr lang="en-CA" dirty="0"/>
              <a:t> </a:t>
            </a:r>
            <a:r>
              <a:rPr lang="en-CA" dirty="0" err="1"/>
              <a:t>obsahu</a:t>
            </a:r>
            <a:r>
              <a:rPr lang="en-CA" dirty="0"/>
              <a:t> a </a:t>
            </a:r>
            <a:r>
              <a:rPr lang="en-CA" dirty="0" err="1"/>
              <a:t>webových</a:t>
            </a:r>
            <a:r>
              <a:rPr lang="en-CA" dirty="0"/>
              <a:t> </a:t>
            </a:r>
            <a:r>
              <a:rPr lang="en-CA" dirty="0" err="1"/>
              <a:t>aplikácií</a:t>
            </a:r>
            <a:r>
              <a:rPr lang="en-CA" dirty="0"/>
              <a:t>;</a:t>
            </a:r>
          </a:p>
          <a:p>
            <a:endParaRPr lang="sk-SK"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4FC1A-F529-2045-BFD6-22C6615ACE96}"/>
              </a:ext>
            </a:extLst>
          </p:cNvPr>
          <p:cNvSpPr>
            <a:spLocks noGrp="1"/>
          </p:cNvSpPr>
          <p:nvPr>
            <p:ph type="title"/>
          </p:nvPr>
        </p:nvSpPr>
        <p:spPr/>
        <p:txBody>
          <a:bodyPr/>
          <a:lstStyle/>
          <a:p>
            <a:r>
              <a:rPr lang="en-US" dirty="0" err="1"/>
              <a:t>Prehľad</a:t>
            </a:r>
            <a:r>
              <a:rPr lang="en-US" dirty="0"/>
              <a:t> </a:t>
            </a:r>
            <a:r>
              <a:rPr lang="en-US" dirty="0" err="1"/>
              <a:t>pojmov</a:t>
            </a:r>
            <a:endParaRPr lang="en-US" dirty="0"/>
          </a:p>
        </p:txBody>
      </p:sp>
      <p:sp>
        <p:nvSpPr>
          <p:cNvPr id="3" name="Content Placeholder 2">
            <a:extLst>
              <a:ext uri="{FF2B5EF4-FFF2-40B4-BE49-F238E27FC236}">
                <a16:creationId xmlns:a16="http://schemas.microsoft.com/office/drawing/2014/main" id="{DB184E1F-B051-5745-BF88-C81BA3C519C8}"/>
              </a:ext>
            </a:extLst>
          </p:cNvPr>
          <p:cNvSpPr>
            <a:spLocks noGrp="1"/>
          </p:cNvSpPr>
          <p:nvPr>
            <p:ph idx="1"/>
          </p:nvPr>
        </p:nvSpPr>
        <p:spPr>
          <a:xfrm>
            <a:off x="2042663" y="3085962"/>
            <a:ext cx="7886700" cy="2854319"/>
          </a:xfrm>
        </p:spPr>
        <p:txBody>
          <a:bodyPr>
            <a:normAutofit fontScale="85000" lnSpcReduction="20000"/>
          </a:bodyPr>
          <a:lstStyle/>
          <a:p>
            <a:endParaRPr lang="en-US" dirty="0"/>
          </a:p>
          <a:p>
            <a:endParaRPr lang="en-US" dirty="0"/>
          </a:p>
          <a:p>
            <a:endParaRPr lang="en-US" dirty="0"/>
          </a:p>
          <a:p>
            <a:endParaRPr lang="en-US" dirty="0"/>
          </a:p>
          <a:p>
            <a:pPr marL="0" indent="0">
              <a:buNone/>
            </a:pPr>
            <a:endParaRPr lang="en-US" dirty="0"/>
          </a:p>
          <a:p>
            <a:r>
              <a:rPr lang="en-US" sz="1800" dirty="0" err="1"/>
              <a:t>Vrstvenie</a:t>
            </a:r>
            <a:r>
              <a:rPr lang="en-US" sz="1800" dirty="0"/>
              <a:t> a </a:t>
            </a:r>
            <a:r>
              <a:rPr lang="en-US" sz="1800" dirty="0" err="1"/>
              <a:t>modularita</a:t>
            </a:r>
            <a:r>
              <a:rPr lang="en-US" sz="1800" dirty="0"/>
              <a:t>; </a:t>
            </a:r>
            <a:r>
              <a:rPr lang="en-US" sz="1800" dirty="0" err="1"/>
              <a:t>Aplikačná</a:t>
            </a:r>
            <a:r>
              <a:rPr lang="en-US" sz="1800" dirty="0"/>
              <a:t> </a:t>
            </a:r>
            <a:r>
              <a:rPr lang="en-US" sz="1800" dirty="0" err="1"/>
              <a:t>vrstva</a:t>
            </a:r>
            <a:r>
              <a:rPr lang="en-US" sz="1800" dirty="0"/>
              <a:t>
</a:t>
            </a:r>
            <a:r>
              <a:rPr lang="en-US" sz="1800" dirty="0" err="1"/>
              <a:t>Architektúry</a:t>
            </a:r>
            <a:r>
              <a:rPr lang="en-US" sz="1800" dirty="0"/>
              <a:t> </a:t>
            </a:r>
            <a:r>
              <a:rPr lang="en-US" sz="1800" dirty="0" err="1"/>
              <a:t>klient</a:t>
            </a:r>
            <a:r>
              <a:rPr lang="en-US" sz="1800" dirty="0"/>
              <a:t>-server, peer to peer</a:t>
            </a:r>
          </a:p>
        </p:txBody>
      </p:sp>
      <p:sp>
        <p:nvSpPr>
          <p:cNvPr id="4" name="Line 2">
            <a:extLst>
              <a:ext uri="{FF2B5EF4-FFF2-40B4-BE49-F238E27FC236}">
                <a16:creationId xmlns:a16="http://schemas.microsoft.com/office/drawing/2014/main" id="{5DBBDD10-D28E-FE43-B521-2E08CEA2A599}"/>
              </a:ext>
            </a:extLst>
          </p:cNvPr>
          <p:cNvSpPr>
            <a:spLocks noChangeShapeType="1"/>
          </p:cNvSpPr>
          <p:nvPr/>
        </p:nvSpPr>
        <p:spPr bwMode="auto">
          <a:xfrm>
            <a:off x="2740370" y="2756497"/>
            <a:ext cx="0" cy="154662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defRPr/>
            </a:pPr>
            <a:endParaRPr lang="en-US">
              <a:latin typeface="Times New Roman" charset="0"/>
              <a:ea typeface="ＭＳ Ｐゴシック" charset="0"/>
              <a:cs typeface="ＭＳ Ｐゴシック" charset="0"/>
            </a:endParaRPr>
          </a:p>
        </p:txBody>
      </p:sp>
      <p:sp>
        <p:nvSpPr>
          <p:cNvPr id="5" name="Rectangle 5">
            <a:extLst>
              <a:ext uri="{FF2B5EF4-FFF2-40B4-BE49-F238E27FC236}">
                <a16:creationId xmlns:a16="http://schemas.microsoft.com/office/drawing/2014/main" id="{A6BD7EF7-B880-804D-8CC3-02C7D6C66BE4}"/>
              </a:ext>
            </a:extLst>
          </p:cNvPr>
          <p:cNvSpPr>
            <a:spLocks noChangeArrowheads="1"/>
          </p:cNvSpPr>
          <p:nvPr/>
        </p:nvSpPr>
        <p:spPr bwMode="auto">
          <a:xfrm>
            <a:off x="2042663" y="2404071"/>
            <a:ext cx="1485900" cy="400050"/>
          </a:xfrm>
          <a:prstGeom prst="rect">
            <a:avLst/>
          </a:prstGeom>
          <a:solidFill>
            <a:schemeClr val="bg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itchFamily="18" charset="0"/>
                <a:ea typeface="MS PGothic" pitchFamily="34" charset="-128"/>
              </a:defRPr>
            </a:lvl1pPr>
            <a:lvl2pPr marL="742950" indent="-285750">
              <a:defRPr sz="2400">
                <a:solidFill>
                  <a:schemeClr val="tx1"/>
                </a:solidFill>
                <a:latin typeface="Times New Roman" pitchFamily="18" charset="0"/>
                <a:ea typeface="MS PGothic" pitchFamily="34" charset="-128"/>
              </a:defRPr>
            </a:lvl2pPr>
            <a:lvl3pPr marL="1143000" indent="-228600">
              <a:defRPr sz="2400">
                <a:solidFill>
                  <a:schemeClr val="tx1"/>
                </a:solidFill>
                <a:latin typeface="Times New Roman" pitchFamily="18" charset="0"/>
                <a:ea typeface="MS PGothic" pitchFamily="34" charset="-128"/>
              </a:defRPr>
            </a:lvl3pPr>
            <a:lvl4pPr marL="1600200" indent="-228600">
              <a:defRPr sz="2400">
                <a:solidFill>
                  <a:schemeClr val="tx1"/>
                </a:solidFill>
                <a:latin typeface="Times New Roman" pitchFamily="18" charset="0"/>
                <a:ea typeface="MS PGothic" pitchFamily="34" charset="-128"/>
              </a:defRPr>
            </a:lvl4pPr>
            <a:lvl5pPr marL="2057400" indent="-22860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lgn="ctr">
              <a:defRPr/>
            </a:pPr>
            <a:r>
              <a:rPr lang="en-US" altLang="en-US" sz="1800" dirty="0">
                <a:latin typeface="Arial" pitchFamily="34" charset="0"/>
              </a:rPr>
              <a:t>Application</a:t>
            </a:r>
          </a:p>
        </p:txBody>
      </p:sp>
      <p:sp>
        <p:nvSpPr>
          <p:cNvPr id="6" name="Rectangle 6">
            <a:extLst>
              <a:ext uri="{FF2B5EF4-FFF2-40B4-BE49-F238E27FC236}">
                <a16:creationId xmlns:a16="http://schemas.microsoft.com/office/drawing/2014/main" id="{4D6E1A05-65D8-674E-86BD-CF61B3C08D1E}"/>
              </a:ext>
            </a:extLst>
          </p:cNvPr>
          <p:cNvSpPr>
            <a:spLocks noChangeArrowheads="1"/>
          </p:cNvSpPr>
          <p:nvPr/>
        </p:nvSpPr>
        <p:spPr bwMode="auto">
          <a:xfrm>
            <a:off x="2042663" y="3013671"/>
            <a:ext cx="1485900" cy="400050"/>
          </a:xfrm>
          <a:prstGeom prst="rect">
            <a:avLst/>
          </a:prstGeom>
          <a:solidFill>
            <a:schemeClr val="bg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itchFamily="18" charset="0"/>
                <a:ea typeface="MS PGothic" pitchFamily="34" charset="-128"/>
              </a:defRPr>
            </a:lvl1pPr>
            <a:lvl2pPr marL="742950" indent="-285750">
              <a:defRPr sz="2400">
                <a:solidFill>
                  <a:schemeClr val="tx1"/>
                </a:solidFill>
                <a:latin typeface="Times New Roman" pitchFamily="18" charset="0"/>
                <a:ea typeface="MS PGothic" pitchFamily="34" charset="-128"/>
              </a:defRPr>
            </a:lvl2pPr>
            <a:lvl3pPr marL="1143000" indent="-228600">
              <a:defRPr sz="2400">
                <a:solidFill>
                  <a:schemeClr val="tx1"/>
                </a:solidFill>
                <a:latin typeface="Times New Roman" pitchFamily="18" charset="0"/>
                <a:ea typeface="MS PGothic" pitchFamily="34" charset="-128"/>
              </a:defRPr>
            </a:lvl3pPr>
            <a:lvl4pPr marL="1600200" indent="-228600">
              <a:defRPr sz="2400">
                <a:solidFill>
                  <a:schemeClr val="tx1"/>
                </a:solidFill>
                <a:latin typeface="Times New Roman" pitchFamily="18" charset="0"/>
                <a:ea typeface="MS PGothic" pitchFamily="34" charset="-128"/>
              </a:defRPr>
            </a:lvl4pPr>
            <a:lvl5pPr marL="2057400" indent="-22860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lgn="ctr">
              <a:defRPr/>
            </a:pPr>
            <a:r>
              <a:rPr lang="en-US" altLang="en-US" sz="1800" dirty="0">
                <a:latin typeface="Arial" pitchFamily="34" charset="0"/>
              </a:rPr>
              <a:t>Transport</a:t>
            </a:r>
          </a:p>
        </p:txBody>
      </p:sp>
      <p:sp>
        <p:nvSpPr>
          <p:cNvPr id="7" name="Rectangle 7">
            <a:extLst>
              <a:ext uri="{FF2B5EF4-FFF2-40B4-BE49-F238E27FC236}">
                <a16:creationId xmlns:a16="http://schemas.microsoft.com/office/drawing/2014/main" id="{D9D7806B-2583-7947-835C-EBB7A2EDA6AB}"/>
              </a:ext>
            </a:extLst>
          </p:cNvPr>
          <p:cNvSpPr>
            <a:spLocks noChangeArrowheads="1"/>
          </p:cNvSpPr>
          <p:nvPr/>
        </p:nvSpPr>
        <p:spPr bwMode="auto">
          <a:xfrm>
            <a:off x="2042663" y="3623271"/>
            <a:ext cx="1485900" cy="400050"/>
          </a:xfrm>
          <a:prstGeom prst="rect">
            <a:avLst/>
          </a:prstGeom>
          <a:solidFill>
            <a:schemeClr val="bg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itchFamily="18" charset="0"/>
                <a:ea typeface="MS PGothic" pitchFamily="34" charset="-128"/>
              </a:defRPr>
            </a:lvl1pPr>
            <a:lvl2pPr marL="742950" indent="-285750">
              <a:defRPr sz="2400">
                <a:solidFill>
                  <a:schemeClr val="tx1"/>
                </a:solidFill>
                <a:latin typeface="Times New Roman" pitchFamily="18" charset="0"/>
                <a:ea typeface="MS PGothic" pitchFamily="34" charset="-128"/>
              </a:defRPr>
            </a:lvl2pPr>
            <a:lvl3pPr marL="1143000" indent="-228600">
              <a:defRPr sz="2400">
                <a:solidFill>
                  <a:schemeClr val="tx1"/>
                </a:solidFill>
                <a:latin typeface="Times New Roman" pitchFamily="18" charset="0"/>
                <a:ea typeface="MS PGothic" pitchFamily="34" charset="-128"/>
              </a:defRPr>
            </a:lvl3pPr>
            <a:lvl4pPr marL="1600200" indent="-228600">
              <a:defRPr sz="2400">
                <a:solidFill>
                  <a:schemeClr val="tx1"/>
                </a:solidFill>
                <a:latin typeface="Times New Roman" pitchFamily="18" charset="0"/>
                <a:ea typeface="MS PGothic" pitchFamily="34" charset="-128"/>
              </a:defRPr>
            </a:lvl4pPr>
            <a:lvl5pPr marL="2057400" indent="-22860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lgn="ctr">
              <a:defRPr/>
            </a:pPr>
            <a:r>
              <a:rPr lang="en-US" altLang="en-US" sz="1800" dirty="0">
                <a:latin typeface="Arial" pitchFamily="34" charset="0"/>
              </a:rPr>
              <a:t>Network</a:t>
            </a:r>
            <a:endParaRPr lang="en-US" altLang="en-US" sz="2100" dirty="0">
              <a:latin typeface="Arial" pitchFamily="34" charset="0"/>
            </a:endParaRPr>
          </a:p>
        </p:txBody>
      </p:sp>
      <p:sp>
        <p:nvSpPr>
          <p:cNvPr id="8" name="Rectangle 8">
            <a:extLst>
              <a:ext uri="{FF2B5EF4-FFF2-40B4-BE49-F238E27FC236}">
                <a16:creationId xmlns:a16="http://schemas.microsoft.com/office/drawing/2014/main" id="{C7F5A38E-F1C9-1444-868E-9F8E0E5702A8}"/>
              </a:ext>
            </a:extLst>
          </p:cNvPr>
          <p:cNvSpPr>
            <a:spLocks noChangeArrowheads="1"/>
          </p:cNvSpPr>
          <p:nvPr/>
        </p:nvSpPr>
        <p:spPr bwMode="auto">
          <a:xfrm>
            <a:off x="2042663" y="4232871"/>
            <a:ext cx="1485900" cy="400050"/>
          </a:xfrm>
          <a:prstGeom prst="rect">
            <a:avLst/>
          </a:prstGeom>
          <a:solidFill>
            <a:schemeClr val="bg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itchFamily="18" charset="0"/>
                <a:ea typeface="MS PGothic" pitchFamily="34" charset="-128"/>
              </a:defRPr>
            </a:lvl1pPr>
            <a:lvl2pPr marL="742950" indent="-285750">
              <a:defRPr sz="2400">
                <a:solidFill>
                  <a:schemeClr val="tx1"/>
                </a:solidFill>
                <a:latin typeface="Times New Roman" pitchFamily="18" charset="0"/>
                <a:ea typeface="MS PGothic" pitchFamily="34" charset="-128"/>
              </a:defRPr>
            </a:lvl2pPr>
            <a:lvl3pPr marL="1143000" indent="-228600">
              <a:defRPr sz="2400">
                <a:solidFill>
                  <a:schemeClr val="tx1"/>
                </a:solidFill>
                <a:latin typeface="Times New Roman" pitchFamily="18" charset="0"/>
                <a:ea typeface="MS PGothic" pitchFamily="34" charset="-128"/>
              </a:defRPr>
            </a:lvl3pPr>
            <a:lvl4pPr marL="1600200" indent="-228600">
              <a:defRPr sz="2400">
                <a:solidFill>
                  <a:schemeClr val="tx1"/>
                </a:solidFill>
                <a:latin typeface="Times New Roman" pitchFamily="18" charset="0"/>
                <a:ea typeface="MS PGothic" pitchFamily="34" charset="-128"/>
              </a:defRPr>
            </a:lvl4pPr>
            <a:lvl5pPr marL="2057400" indent="-22860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lgn="ctr">
              <a:defRPr/>
            </a:pPr>
            <a:r>
              <a:rPr lang="en-US" altLang="en-US" sz="1800">
                <a:latin typeface="Arial" pitchFamily="34" charset="0"/>
              </a:rPr>
              <a:t>Host-to-Net</a:t>
            </a:r>
          </a:p>
        </p:txBody>
      </p:sp>
      <p:sp>
        <p:nvSpPr>
          <p:cNvPr id="15" name="Rectangle 5">
            <a:extLst>
              <a:ext uri="{FF2B5EF4-FFF2-40B4-BE49-F238E27FC236}">
                <a16:creationId xmlns:a16="http://schemas.microsoft.com/office/drawing/2014/main" id="{1E513D72-5B47-CE4A-B58F-37E0983D0F48}"/>
              </a:ext>
            </a:extLst>
          </p:cNvPr>
          <p:cNvSpPr>
            <a:spLocks noChangeArrowheads="1"/>
          </p:cNvSpPr>
          <p:nvPr/>
        </p:nvSpPr>
        <p:spPr bwMode="auto">
          <a:xfrm>
            <a:off x="6542851" y="4177765"/>
            <a:ext cx="221215" cy="265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400">
                <a:solidFill>
                  <a:schemeClr val="tx1"/>
                </a:solidFill>
                <a:latin typeface="Comic Sans MS" panose="030F0902030302020204" pitchFamily="66" charset="0"/>
                <a:ea typeface="ＭＳ Ｐゴシック" panose="020B0600070205080204" pitchFamily="34" charset="-128"/>
              </a:defRPr>
            </a:lvl1pPr>
            <a:lvl2pPr marL="742950" indent="-285750">
              <a:spcBef>
                <a:spcPct val="20000"/>
              </a:spcBef>
              <a:buChar char="–"/>
              <a:defRPr sz="2400" b="1">
                <a:solidFill>
                  <a:srgbClr val="7F7F7F"/>
                </a:solidFill>
                <a:latin typeface="Comic Sans MS" panose="030F0902030302020204" pitchFamily="66" charset="0"/>
                <a:ea typeface="ＭＳ Ｐゴシック" panose="020B0600070205080204" pitchFamily="34" charset="-128"/>
              </a:defRPr>
            </a:lvl2pPr>
            <a:lvl3pPr marL="11430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16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1725">
                <a:solidFill>
                  <a:srgbClr val="000000"/>
                </a:solidFill>
                <a:latin typeface="Arial" panose="020B0604020202020204" pitchFamily="34" charset="0"/>
              </a:rPr>
              <a:t>…</a:t>
            </a:r>
            <a:endParaRPr lang="en-US" altLang="en-US" sz="1800">
              <a:latin typeface="Times New Roman" panose="02020603050405020304" pitchFamily="18" charset="0"/>
            </a:endParaRPr>
          </a:p>
        </p:txBody>
      </p:sp>
      <p:sp>
        <p:nvSpPr>
          <p:cNvPr id="16" name="Rectangle 6">
            <a:extLst>
              <a:ext uri="{FF2B5EF4-FFF2-40B4-BE49-F238E27FC236}">
                <a16:creationId xmlns:a16="http://schemas.microsoft.com/office/drawing/2014/main" id="{902F01B5-6F01-1B43-9038-B18089F1A487}"/>
              </a:ext>
            </a:extLst>
          </p:cNvPr>
          <p:cNvSpPr>
            <a:spLocks noChangeArrowheads="1"/>
          </p:cNvSpPr>
          <p:nvPr/>
        </p:nvSpPr>
        <p:spPr bwMode="auto">
          <a:xfrm>
            <a:off x="6790349" y="4177766"/>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400">
                <a:solidFill>
                  <a:schemeClr val="tx1"/>
                </a:solidFill>
                <a:latin typeface="Comic Sans MS" panose="030F0902030302020204" pitchFamily="66" charset="0"/>
                <a:ea typeface="ＭＳ Ｐゴシック" panose="020B0600070205080204" pitchFamily="34" charset="-128"/>
              </a:defRPr>
            </a:lvl1pPr>
            <a:lvl2pPr marL="742950" indent="-285750">
              <a:spcBef>
                <a:spcPct val="20000"/>
              </a:spcBef>
              <a:buChar char="–"/>
              <a:defRPr sz="2400" b="1">
                <a:solidFill>
                  <a:srgbClr val="7F7F7F"/>
                </a:solidFill>
                <a:latin typeface="Comic Sans MS" panose="030F0902030302020204" pitchFamily="66" charset="0"/>
                <a:ea typeface="ＭＳ Ｐゴシック" panose="020B0600070205080204" pitchFamily="34" charset="-128"/>
              </a:defRPr>
            </a:lvl2pPr>
            <a:lvl3pPr marL="11430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16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endParaRPr lang="en-US" altLang="en-US" sz="1800">
              <a:latin typeface="Times New Roman" panose="02020603050405020304" pitchFamily="18" charset="0"/>
            </a:endParaRPr>
          </a:p>
        </p:txBody>
      </p:sp>
      <p:sp>
        <p:nvSpPr>
          <p:cNvPr id="17" name="Rectangle 7">
            <a:extLst>
              <a:ext uri="{FF2B5EF4-FFF2-40B4-BE49-F238E27FC236}">
                <a16:creationId xmlns:a16="http://schemas.microsoft.com/office/drawing/2014/main" id="{D8A44EC5-AC39-5544-A004-4BAF56494D68}"/>
              </a:ext>
            </a:extLst>
          </p:cNvPr>
          <p:cNvSpPr>
            <a:spLocks noChangeArrowheads="1"/>
          </p:cNvSpPr>
          <p:nvPr/>
        </p:nvSpPr>
        <p:spPr bwMode="auto">
          <a:xfrm>
            <a:off x="4875835" y="2544226"/>
            <a:ext cx="29174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400">
                <a:solidFill>
                  <a:schemeClr val="tx1"/>
                </a:solidFill>
                <a:latin typeface="Comic Sans MS" panose="030F0902030302020204" pitchFamily="66" charset="0"/>
                <a:ea typeface="ＭＳ Ｐゴシック" panose="020B0600070205080204" pitchFamily="34" charset="-128"/>
              </a:defRPr>
            </a:lvl1pPr>
            <a:lvl2pPr marL="742950" indent="-285750">
              <a:spcBef>
                <a:spcPct val="20000"/>
              </a:spcBef>
              <a:buChar char="–"/>
              <a:defRPr sz="2400" b="1">
                <a:solidFill>
                  <a:srgbClr val="7F7F7F"/>
                </a:solidFill>
                <a:latin typeface="Comic Sans MS" panose="030F0902030302020204" pitchFamily="66" charset="0"/>
                <a:ea typeface="ＭＳ Ｐゴシック" panose="020B0600070205080204" pitchFamily="34" charset="-128"/>
              </a:defRPr>
            </a:lvl2pPr>
            <a:lvl3pPr marL="11430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16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1200">
                <a:solidFill>
                  <a:srgbClr val="000000"/>
                </a:solidFill>
                <a:latin typeface="Arial" panose="020B0604020202020204" pitchFamily="34" charset="0"/>
              </a:rPr>
              <a:t>FTP</a:t>
            </a:r>
            <a:endParaRPr lang="en-US" altLang="en-US" sz="1800">
              <a:latin typeface="Times New Roman" panose="02020603050405020304" pitchFamily="18" charset="0"/>
            </a:endParaRPr>
          </a:p>
        </p:txBody>
      </p:sp>
      <p:sp>
        <p:nvSpPr>
          <p:cNvPr id="18" name="Rectangle 8">
            <a:extLst>
              <a:ext uri="{FF2B5EF4-FFF2-40B4-BE49-F238E27FC236}">
                <a16:creationId xmlns:a16="http://schemas.microsoft.com/office/drawing/2014/main" id="{514E6FAA-7FB3-444F-89EE-CDE0E877CEF5}"/>
              </a:ext>
            </a:extLst>
          </p:cNvPr>
          <p:cNvSpPr>
            <a:spLocks noChangeArrowheads="1"/>
          </p:cNvSpPr>
          <p:nvPr/>
        </p:nvSpPr>
        <p:spPr bwMode="auto">
          <a:xfrm>
            <a:off x="5571814" y="2544226"/>
            <a:ext cx="40235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400">
                <a:solidFill>
                  <a:schemeClr val="tx1"/>
                </a:solidFill>
                <a:latin typeface="Comic Sans MS" panose="030F0902030302020204" pitchFamily="66" charset="0"/>
                <a:ea typeface="ＭＳ Ｐゴシック" panose="020B0600070205080204" pitchFamily="34" charset="-128"/>
              </a:defRPr>
            </a:lvl1pPr>
            <a:lvl2pPr marL="742950" indent="-285750">
              <a:spcBef>
                <a:spcPct val="20000"/>
              </a:spcBef>
              <a:buChar char="–"/>
              <a:defRPr sz="2400" b="1">
                <a:solidFill>
                  <a:srgbClr val="7F7F7F"/>
                </a:solidFill>
                <a:latin typeface="Comic Sans MS" panose="030F0902030302020204" pitchFamily="66" charset="0"/>
                <a:ea typeface="ＭＳ Ｐゴシック" panose="020B0600070205080204" pitchFamily="34" charset="-128"/>
              </a:defRPr>
            </a:lvl2pPr>
            <a:lvl3pPr marL="11430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16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1200" dirty="0">
                <a:solidFill>
                  <a:srgbClr val="C00000"/>
                </a:solidFill>
                <a:latin typeface="Arial" panose="020B0604020202020204" pitchFamily="34" charset="0"/>
              </a:rPr>
              <a:t>HTTP</a:t>
            </a:r>
            <a:endParaRPr lang="en-US" altLang="en-US" sz="1800" dirty="0">
              <a:solidFill>
                <a:srgbClr val="C00000"/>
              </a:solidFill>
              <a:latin typeface="Times New Roman" panose="02020603050405020304" pitchFamily="18" charset="0"/>
            </a:endParaRPr>
          </a:p>
        </p:txBody>
      </p:sp>
      <p:sp>
        <p:nvSpPr>
          <p:cNvPr id="19" name="Rectangle 9">
            <a:extLst>
              <a:ext uri="{FF2B5EF4-FFF2-40B4-BE49-F238E27FC236}">
                <a16:creationId xmlns:a16="http://schemas.microsoft.com/office/drawing/2014/main" id="{4914D676-D35F-304C-B879-E6892D711458}"/>
              </a:ext>
            </a:extLst>
          </p:cNvPr>
          <p:cNvSpPr>
            <a:spLocks noChangeArrowheads="1"/>
          </p:cNvSpPr>
          <p:nvPr/>
        </p:nvSpPr>
        <p:spPr bwMode="auto">
          <a:xfrm>
            <a:off x="6404210" y="2544226"/>
            <a:ext cx="24846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400">
                <a:solidFill>
                  <a:schemeClr val="tx1"/>
                </a:solidFill>
                <a:latin typeface="Comic Sans MS" panose="030F0902030302020204" pitchFamily="66" charset="0"/>
                <a:ea typeface="ＭＳ Ｐゴシック" panose="020B0600070205080204" pitchFamily="34" charset="-128"/>
              </a:defRPr>
            </a:lvl1pPr>
            <a:lvl2pPr marL="742950" indent="-285750">
              <a:spcBef>
                <a:spcPct val="20000"/>
              </a:spcBef>
              <a:buChar char="–"/>
              <a:defRPr sz="2400" b="1">
                <a:solidFill>
                  <a:srgbClr val="7F7F7F"/>
                </a:solidFill>
                <a:latin typeface="Comic Sans MS" panose="030F0902030302020204" pitchFamily="66" charset="0"/>
                <a:ea typeface="ＭＳ Ｐゴシック" panose="020B0600070205080204" pitchFamily="34" charset="-128"/>
              </a:defRPr>
            </a:lvl2pPr>
            <a:lvl3pPr marL="11430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16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1200">
                <a:solidFill>
                  <a:srgbClr val="000000"/>
                </a:solidFill>
                <a:latin typeface="Arial" panose="020B0604020202020204" pitchFamily="34" charset="0"/>
              </a:rPr>
              <a:t>SIP</a:t>
            </a:r>
            <a:endParaRPr lang="en-US" altLang="en-US" sz="1800">
              <a:latin typeface="Times New Roman" panose="02020603050405020304" pitchFamily="18" charset="0"/>
            </a:endParaRPr>
          </a:p>
        </p:txBody>
      </p:sp>
      <p:sp>
        <p:nvSpPr>
          <p:cNvPr id="20" name="Rectangle 10">
            <a:extLst>
              <a:ext uri="{FF2B5EF4-FFF2-40B4-BE49-F238E27FC236}">
                <a16:creationId xmlns:a16="http://schemas.microsoft.com/office/drawing/2014/main" id="{5114D11A-E597-444F-82CC-29071B99CF90}"/>
              </a:ext>
            </a:extLst>
          </p:cNvPr>
          <p:cNvSpPr>
            <a:spLocks noChangeArrowheads="1"/>
          </p:cNvSpPr>
          <p:nvPr/>
        </p:nvSpPr>
        <p:spPr bwMode="auto">
          <a:xfrm>
            <a:off x="7115808" y="2548989"/>
            <a:ext cx="40761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400">
                <a:solidFill>
                  <a:schemeClr val="tx1"/>
                </a:solidFill>
                <a:latin typeface="Comic Sans MS" panose="030F0902030302020204" pitchFamily="66" charset="0"/>
                <a:ea typeface="ＭＳ Ｐゴシック" panose="020B0600070205080204" pitchFamily="34" charset="-128"/>
              </a:defRPr>
            </a:lvl1pPr>
            <a:lvl2pPr marL="742950" indent="-285750">
              <a:spcBef>
                <a:spcPct val="20000"/>
              </a:spcBef>
              <a:buChar char="–"/>
              <a:defRPr sz="2400" b="1">
                <a:solidFill>
                  <a:srgbClr val="7F7F7F"/>
                </a:solidFill>
                <a:latin typeface="Comic Sans MS" panose="030F0902030302020204" pitchFamily="66" charset="0"/>
                <a:ea typeface="ＭＳ Ｐゴシック" panose="020B0600070205080204" pitchFamily="34" charset="-128"/>
              </a:defRPr>
            </a:lvl2pPr>
            <a:lvl3pPr marL="11430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16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1200">
                <a:solidFill>
                  <a:srgbClr val="000000"/>
                </a:solidFill>
                <a:latin typeface="Arial" panose="020B0604020202020204" pitchFamily="34" charset="0"/>
              </a:rPr>
              <a:t>RTSP</a:t>
            </a:r>
            <a:endParaRPr lang="en-US" altLang="en-US" sz="1800">
              <a:latin typeface="Times New Roman" panose="02020603050405020304" pitchFamily="18" charset="0"/>
            </a:endParaRPr>
          </a:p>
        </p:txBody>
      </p:sp>
      <p:sp>
        <p:nvSpPr>
          <p:cNvPr id="21" name="Rectangle 11">
            <a:extLst>
              <a:ext uri="{FF2B5EF4-FFF2-40B4-BE49-F238E27FC236}">
                <a16:creationId xmlns:a16="http://schemas.microsoft.com/office/drawing/2014/main" id="{DDCDE7FF-5517-7D46-AA69-7985FB7349F3}"/>
              </a:ext>
            </a:extLst>
          </p:cNvPr>
          <p:cNvSpPr>
            <a:spLocks noChangeArrowheads="1"/>
          </p:cNvSpPr>
          <p:nvPr/>
        </p:nvSpPr>
        <p:spPr bwMode="auto">
          <a:xfrm>
            <a:off x="5323828" y="3110964"/>
            <a:ext cx="3077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400">
                <a:solidFill>
                  <a:schemeClr val="tx1"/>
                </a:solidFill>
                <a:latin typeface="Comic Sans MS" panose="030F0902030302020204" pitchFamily="66" charset="0"/>
                <a:ea typeface="ＭＳ Ｐゴシック" panose="020B0600070205080204" pitchFamily="34" charset="-128"/>
              </a:defRPr>
            </a:lvl1pPr>
            <a:lvl2pPr marL="742950" indent="-285750">
              <a:spcBef>
                <a:spcPct val="20000"/>
              </a:spcBef>
              <a:buChar char="–"/>
              <a:defRPr sz="2400" b="1">
                <a:solidFill>
                  <a:srgbClr val="7F7F7F"/>
                </a:solidFill>
                <a:latin typeface="Comic Sans MS" panose="030F0902030302020204" pitchFamily="66" charset="0"/>
                <a:ea typeface="ＭＳ Ｐゴシック" panose="020B0600070205080204" pitchFamily="34" charset="-128"/>
              </a:defRPr>
            </a:lvl2pPr>
            <a:lvl3pPr marL="11430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16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1200">
                <a:solidFill>
                  <a:srgbClr val="000000"/>
                </a:solidFill>
                <a:latin typeface="Arial" panose="020B0604020202020204" pitchFamily="34" charset="0"/>
              </a:rPr>
              <a:t>TCP</a:t>
            </a:r>
            <a:endParaRPr lang="en-US" altLang="en-US" sz="1800">
              <a:latin typeface="Times New Roman" panose="02020603050405020304" pitchFamily="18" charset="0"/>
            </a:endParaRPr>
          </a:p>
        </p:txBody>
      </p:sp>
      <p:sp>
        <p:nvSpPr>
          <p:cNvPr id="22" name="Rectangle 12">
            <a:extLst>
              <a:ext uri="{FF2B5EF4-FFF2-40B4-BE49-F238E27FC236}">
                <a16:creationId xmlns:a16="http://schemas.microsoft.com/office/drawing/2014/main" id="{4D5F37D0-6FBC-104E-B6B9-856FBA3E2CC3}"/>
              </a:ext>
            </a:extLst>
          </p:cNvPr>
          <p:cNvSpPr>
            <a:spLocks noChangeArrowheads="1"/>
          </p:cNvSpPr>
          <p:nvPr/>
        </p:nvSpPr>
        <p:spPr bwMode="auto">
          <a:xfrm>
            <a:off x="6664791" y="3106201"/>
            <a:ext cx="3238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400">
                <a:solidFill>
                  <a:schemeClr val="tx1"/>
                </a:solidFill>
                <a:latin typeface="Comic Sans MS" panose="030F0902030302020204" pitchFamily="66" charset="0"/>
                <a:ea typeface="ＭＳ Ｐゴシック" panose="020B0600070205080204" pitchFamily="34" charset="-128"/>
              </a:defRPr>
            </a:lvl1pPr>
            <a:lvl2pPr marL="742950" indent="-285750">
              <a:spcBef>
                <a:spcPct val="20000"/>
              </a:spcBef>
              <a:buChar char="–"/>
              <a:defRPr sz="2400" b="1">
                <a:solidFill>
                  <a:srgbClr val="7F7F7F"/>
                </a:solidFill>
                <a:latin typeface="Comic Sans MS" panose="030F0902030302020204" pitchFamily="66" charset="0"/>
                <a:ea typeface="ＭＳ Ｐゴシック" panose="020B0600070205080204" pitchFamily="34" charset="-128"/>
              </a:defRPr>
            </a:lvl2pPr>
            <a:lvl3pPr marL="11430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16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1200">
                <a:solidFill>
                  <a:srgbClr val="000000"/>
                </a:solidFill>
                <a:latin typeface="Arial" panose="020B0604020202020204" pitchFamily="34" charset="0"/>
              </a:rPr>
              <a:t>UDP</a:t>
            </a:r>
            <a:endParaRPr lang="en-US" altLang="en-US" sz="1800">
              <a:latin typeface="Times New Roman" panose="02020603050405020304" pitchFamily="18" charset="0"/>
            </a:endParaRPr>
          </a:p>
        </p:txBody>
      </p:sp>
      <p:sp>
        <p:nvSpPr>
          <p:cNvPr id="23" name="Rectangle 13">
            <a:extLst>
              <a:ext uri="{FF2B5EF4-FFF2-40B4-BE49-F238E27FC236}">
                <a16:creationId xmlns:a16="http://schemas.microsoft.com/office/drawing/2014/main" id="{D0D304A1-C2D2-D347-97D8-A16D93A635A2}"/>
              </a:ext>
            </a:extLst>
          </p:cNvPr>
          <p:cNvSpPr>
            <a:spLocks noChangeArrowheads="1"/>
          </p:cNvSpPr>
          <p:nvPr/>
        </p:nvSpPr>
        <p:spPr bwMode="auto">
          <a:xfrm>
            <a:off x="6075102" y="3681274"/>
            <a:ext cx="14587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400">
                <a:solidFill>
                  <a:schemeClr val="tx1"/>
                </a:solidFill>
                <a:latin typeface="Comic Sans MS" panose="030F0902030302020204" pitchFamily="66" charset="0"/>
                <a:ea typeface="ＭＳ Ｐゴシック" panose="020B0600070205080204" pitchFamily="34" charset="-128"/>
              </a:defRPr>
            </a:lvl1pPr>
            <a:lvl2pPr marL="742950" indent="-285750">
              <a:spcBef>
                <a:spcPct val="20000"/>
              </a:spcBef>
              <a:buChar char="–"/>
              <a:defRPr sz="2400" b="1">
                <a:solidFill>
                  <a:srgbClr val="7F7F7F"/>
                </a:solidFill>
                <a:latin typeface="Comic Sans MS" panose="030F0902030302020204" pitchFamily="66" charset="0"/>
                <a:ea typeface="ＭＳ Ｐゴシック" panose="020B0600070205080204" pitchFamily="34" charset="-128"/>
              </a:defRPr>
            </a:lvl2pPr>
            <a:lvl3pPr marL="11430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16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1200">
                <a:solidFill>
                  <a:srgbClr val="000000"/>
                </a:solidFill>
                <a:latin typeface="Arial" panose="020B0604020202020204" pitchFamily="34" charset="0"/>
              </a:rPr>
              <a:t>IP</a:t>
            </a:r>
            <a:endParaRPr lang="en-US" altLang="en-US" sz="1800">
              <a:latin typeface="Times New Roman" panose="02020603050405020304" pitchFamily="18" charset="0"/>
            </a:endParaRPr>
          </a:p>
        </p:txBody>
      </p:sp>
      <p:sp>
        <p:nvSpPr>
          <p:cNvPr id="24" name="Rectangle 14">
            <a:extLst>
              <a:ext uri="{FF2B5EF4-FFF2-40B4-BE49-F238E27FC236}">
                <a16:creationId xmlns:a16="http://schemas.microsoft.com/office/drawing/2014/main" id="{78E2EDA3-E31C-AF4A-9DBD-842E510EEBF4}"/>
              </a:ext>
            </a:extLst>
          </p:cNvPr>
          <p:cNvSpPr>
            <a:spLocks noChangeArrowheads="1"/>
          </p:cNvSpPr>
          <p:nvPr/>
        </p:nvSpPr>
        <p:spPr bwMode="auto">
          <a:xfrm>
            <a:off x="4893388" y="4283730"/>
            <a:ext cx="4566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400">
                <a:solidFill>
                  <a:schemeClr val="tx1"/>
                </a:solidFill>
                <a:latin typeface="Comic Sans MS" panose="030F0902030302020204" pitchFamily="66" charset="0"/>
                <a:ea typeface="ＭＳ Ｐゴシック" panose="020B0600070205080204" pitchFamily="34" charset="-128"/>
              </a:defRPr>
            </a:lvl1pPr>
            <a:lvl2pPr marL="742950" indent="-285750">
              <a:spcBef>
                <a:spcPct val="20000"/>
              </a:spcBef>
              <a:buChar char="–"/>
              <a:defRPr sz="2400" b="1">
                <a:solidFill>
                  <a:srgbClr val="7F7F7F"/>
                </a:solidFill>
                <a:latin typeface="Comic Sans MS" panose="030F0902030302020204" pitchFamily="66" charset="0"/>
                <a:ea typeface="ＭＳ Ｐゴシック" panose="020B0600070205080204" pitchFamily="34" charset="-128"/>
              </a:defRPr>
            </a:lvl2pPr>
            <a:lvl3pPr marL="11430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16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1200" dirty="0">
                <a:solidFill>
                  <a:srgbClr val="000000"/>
                </a:solidFill>
                <a:latin typeface="Arial" panose="020B0604020202020204" pitchFamily="34" charset="0"/>
              </a:rPr>
              <a:t>802.11</a:t>
            </a:r>
            <a:endParaRPr lang="en-US" altLang="en-US" sz="1800" dirty="0">
              <a:latin typeface="Times New Roman" panose="02020603050405020304" pitchFamily="18" charset="0"/>
            </a:endParaRPr>
          </a:p>
        </p:txBody>
      </p:sp>
      <p:sp>
        <p:nvSpPr>
          <p:cNvPr id="25" name="Rectangle 15">
            <a:extLst>
              <a:ext uri="{FF2B5EF4-FFF2-40B4-BE49-F238E27FC236}">
                <a16:creationId xmlns:a16="http://schemas.microsoft.com/office/drawing/2014/main" id="{642A1CA9-DA27-4F45-8569-32576146E769}"/>
              </a:ext>
            </a:extLst>
          </p:cNvPr>
          <p:cNvSpPr>
            <a:spLocks noChangeArrowheads="1"/>
          </p:cNvSpPr>
          <p:nvPr/>
        </p:nvSpPr>
        <p:spPr bwMode="auto">
          <a:xfrm>
            <a:off x="5298496" y="4361122"/>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400">
                <a:solidFill>
                  <a:schemeClr val="tx1"/>
                </a:solidFill>
                <a:latin typeface="Comic Sans MS" panose="030F0902030302020204" pitchFamily="66" charset="0"/>
                <a:ea typeface="ＭＳ Ｐゴシック" panose="020B0600070205080204" pitchFamily="34" charset="-128"/>
              </a:defRPr>
            </a:lvl1pPr>
            <a:lvl2pPr marL="742950" indent="-285750">
              <a:spcBef>
                <a:spcPct val="20000"/>
              </a:spcBef>
              <a:buChar char="–"/>
              <a:defRPr sz="2400" b="1">
                <a:solidFill>
                  <a:srgbClr val="7F7F7F"/>
                </a:solidFill>
                <a:latin typeface="Comic Sans MS" panose="030F0902030302020204" pitchFamily="66" charset="0"/>
                <a:ea typeface="ＭＳ Ｐゴシック" panose="020B0600070205080204" pitchFamily="34" charset="-128"/>
              </a:defRPr>
            </a:lvl2pPr>
            <a:lvl3pPr marL="11430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16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endParaRPr lang="en-US" altLang="en-US" sz="1800" dirty="0">
              <a:latin typeface="Times New Roman" panose="02020603050405020304" pitchFamily="18" charset="0"/>
            </a:endParaRPr>
          </a:p>
        </p:txBody>
      </p:sp>
      <p:sp>
        <p:nvSpPr>
          <p:cNvPr id="26" name="Freeform 16">
            <a:extLst>
              <a:ext uri="{FF2B5EF4-FFF2-40B4-BE49-F238E27FC236}">
                <a16:creationId xmlns:a16="http://schemas.microsoft.com/office/drawing/2014/main" id="{8DC2BFD1-3A86-244D-BB9F-3721C50E8E1B}"/>
              </a:ext>
            </a:extLst>
          </p:cNvPr>
          <p:cNvSpPr>
            <a:spLocks/>
          </p:cNvSpPr>
          <p:nvPr/>
        </p:nvSpPr>
        <p:spPr bwMode="auto">
          <a:xfrm>
            <a:off x="4821088" y="4219436"/>
            <a:ext cx="611981" cy="296466"/>
          </a:xfrm>
          <a:custGeom>
            <a:avLst/>
            <a:gdLst>
              <a:gd name="T0" fmla="*/ 510 w 514"/>
              <a:gd name="T1" fmla="*/ 246 h 249"/>
              <a:gd name="T2" fmla="*/ 514 w 514"/>
              <a:gd name="T3" fmla="*/ 0 h 249"/>
              <a:gd name="T4" fmla="*/ 0 w 514"/>
              <a:gd name="T5" fmla="*/ 0 h 249"/>
              <a:gd name="T6" fmla="*/ 0 w 514"/>
              <a:gd name="T7" fmla="*/ 249 h 249"/>
              <a:gd name="T8" fmla="*/ 514 w 514"/>
              <a:gd name="T9" fmla="*/ 249 h 249"/>
              <a:gd name="T10" fmla="*/ 514 w 514"/>
              <a:gd name="T11" fmla="*/ 249 h 2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4" h="249">
                <a:moveTo>
                  <a:pt x="510" y="246"/>
                </a:moveTo>
                <a:lnTo>
                  <a:pt x="514" y="0"/>
                </a:lnTo>
                <a:lnTo>
                  <a:pt x="0" y="0"/>
                </a:lnTo>
                <a:lnTo>
                  <a:pt x="0" y="249"/>
                </a:lnTo>
                <a:lnTo>
                  <a:pt x="514" y="249"/>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Rectangle 17">
            <a:extLst>
              <a:ext uri="{FF2B5EF4-FFF2-40B4-BE49-F238E27FC236}">
                <a16:creationId xmlns:a16="http://schemas.microsoft.com/office/drawing/2014/main" id="{77723E58-1335-A44B-BB54-A2295E677E87}"/>
              </a:ext>
            </a:extLst>
          </p:cNvPr>
          <p:cNvSpPr>
            <a:spLocks noChangeArrowheads="1"/>
          </p:cNvSpPr>
          <p:nvPr/>
        </p:nvSpPr>
        <p:spPr bwMode="auto">
          <a:xfrm>
            <a:off x="5853815" y="4278967"/>
            <a:ext cx="3157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400">
                <a:solidFill>
                  <a:schemeClr val="tx1"/>
                </a:solidFill>
                <a:latin typeface="Comic Sans MS" panose="030F0902030302020204" pitchFamily="66" charset="0"/>
                <a:ea typeface="ＭＳ Ｐゴシック" panose="020B0600070205080204" pitchFamily="34" charset="-128"/>
              </a:defRPr>
            </a:lvl1pPr>
            <a:lvl2pPr marL="742950" indent="-285750">
              <a:spcBef>
                <a:spcPct val="20000"/>
              </a:spcBef>
              <a:buChar char="–"/>
              <a:defRPr sz="2400" b="1">
                <a:solidFill>
                  <a:srgbClr val="7F7F7F"/>
                </a:solidFill>
                <a:latin typeface="Comic Sans MS" panose="030F0902030302020204" pitchFamily="66" charset="0"/>
                <a:ea typeface="ＭＳ Ｐゴシック" panose="020B0600070205080204" pitchFamily="34" charset="-128"/>
              </a:defRPr>
            </a:lvl2pPr>
            <a:lvl3pPr marL="11430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16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1200" dirty="0">
                <a:solidFill>
                  <a:srgbClr val="000000"/>
                </a:solidFill>
                <a:latin typeface="Arial" panose="020B0604020202020204" pitchFamily="34" charset="0"/>
              </a:rPr>
              <a:t>X.25</a:t>
            </a:r>
            <a:endParaRPr lang="en-US" altLang="en-US" sz="1800" dirty="0">
              <a:latin typeface="Times New Roman" panose="02020603050405020304" pitchFamily="18" charset="0"/>
            </a:endParaRPr>
          </a:p>
        </p:txBody>
      </p:sp>
      <p:sp>
        <p:nvSpPr>
          <p:cNvPr id="28" name="Rectangle 19">
            <a:extLst>
              <a:ext uri="{FF2B5EF4-FFF2-40B4-BE49-F238E27FC236}">
                <a16:creationId xmlns:a16="http://schemas.microsoft.com/office/drawing/2014/main" id="{C03C5AC0-18D9-3E40-AC78-7615D16BE4F4}"/>
              </a:ext>
            </a:extLst>
          </p:cNvPr>
          <p:cNvSpPr>
            <a:spLocks noChangeArrowheads="1"/>
          </p:cNvSpPr>
          <p:nvPr/>
        </p:nvSpPr>
        <p:spPr bwMode="auto">
          <a:xfrm>
            <a:off x="7072723" y="4288492"/>
            <a:ext cx="31399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400">
                <a:solidFill>
                  <a:schemeClr val="tx1"/>
                </a:solidFill>
                <a:latin typeface="Comic Sans MS" panose="030F0902030302020204" pitchFamily="66" charset="0"/>
                <a:ea typeface="ＭＳ Ｐゴシック" panose="020B0600070205080204" pitchFamily="34" charset="-128"/>
              </a:defRPr>
            </a:lvl1pPr>
            <a:lvl2pPr marL="742950" indent="-285750">
              <a:spcBef>
                <a:spcPct val="20000"/>
              </a:spcBef>
              <a:buChar char="–"/>
              <a:defRPr sz="2400" b="1">
                <a:solidFill>
                  <a:srgbClr val="7F7F7F"/>
                </a:solidFill>
                <a:latin typeface="Comic Sans MS" panose="030F0902030302020204" pitchFamily="66" charset="0"/>
                <a:ea typeface="ＭＳ Ｐゴシック" panose="020B0600070205080204" pitchFamily="34" charset="-128"/>
              </a:defRPr>
            </a:lvl2pPr>
            <a:lvl3pPr marL="11430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16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1200" dirty="0">
                <a:latin typeface="Arial" panose="020B0604020202020204" pitchFamily="34" charset="0"/>
                <a:cs typeface="Arial" panose="020B0604020202020204" pitchFamily="34" charset="0"/>
              </a:rPr>
              <a:t>ATM</a:t>
            </a:r>
          </a:p>
        </p:txBody>
      </p:sp>
      <p:sp>
        <p:nvSpPr>
          <p:cNvPr id="29" name="Line 21">
            <a:extLst>
              <a:ext uri="{FF2B5EF4-FFF2-40B4-BE49-F238E27FC236}">
                <a16:creationId xmlns:a16="http://schemas.microsoft.com/office/drawing/2014/main" id="{C9D50E74-2A50-E94B-91E1-812EBCA05641}"/>
              </a:ext>
            </a:extLst>
          </p:cNvPr>
          <p:cNvSpPr>
            <a:spLocks noChangeShapeType="1"/>
          </p:cNvSpPr>
          <p:nvPr/>
        </p:nvSpPr>
        <p:spPr bwMode="auto">
          <a:xfrm>
            <a:off x="4980630" y="2777591"/>
            <a:ext cx="323850" cy="26908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 name="Line 22">
            <a:extLst>
              <a:ext uri="{FF2B5EF4-FFF2-40B4-BE49-F238E27FC236}">
                <a16:creationId xmlns:a16="http://schemas.microsoft.com/office/drawing/2014/main" id="{1C336A2F-E188-8447-95E1-A7E76E20B49B}"/>
              </a:ext>
            </a:extLst>
          </p:cNvPr>
          <p:cNvSpPr>
            <a:spLocks noChangeShapeType="1"/>
          </p:cNvSpPr>
          <p:nvPr/>
        </p:nvSpPr>
        <p:spPr bwMode="auto">
          <a:xfrm flipH="1">
            <a:off x="5491408" y="2777590"/>
            <a:ext cx="251222" cy="26431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 name="Line 23">
            <a:extLst>
              <a:ext uri="{FF2B5EF4-FFF2-40B4-BE49-F238E27FC236}">
                <a16:creationId xmlns:a16="http://schemas.microsoft.com/office/drawing/2014/main" id="{067A1ED5-82FD-E040-8ED4-974E441DA58A}"/>
              </a:ext>
            </a:extLst>
          </p:cNvPr>
          <p:cNvSpPr>
            <a:spLocks noChangeShapeType="1"/>
          </p:cNvSpPr>
          <p:nvPr/>
        </p:nvSpPr>
        <p:spPr bwMode="auto">
          <a:xfrm>
            <a:off x="6509393" y="2777590"/>
            <a:ext cx="233363" cy="26431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 name="Line 24">
            <a:extLst>
              <a:ext uri="{FF2B5EF4-FFF2-40B4-BE49-F238E27FC236}">
                <a16:creationId xmlns:a16="http://schemas.microsoft.com/office/drawing/2014/main" id="{6533636E-8A74-7648-AF45-1307E7D80B45}"/>
              </a:ext>
            </a:extLst>
          </p:cNvPr>
          <p:cNvSpPr>
            <a:spLocks noChangeShapeType="1"/>
          </p:cNvSpPr>
          <p:nvPr/>
        </p:nvSpPr>
        <p:spPr bwMode="auto">
          <a:xfrm flipH="1">
            <a:off x="6915396" y="2777590"/>
            <a:ext cx="360760" cy="26431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 name="Line 25">
            <a:extLst>
              <a:ext uri="{FF2B5EF4-FFF2-40B4-BE49-F238E27FC236}">
                <a16:creationId xmlns:a16="http://schemas.microsoft.com/office/drawing/2014/main" id="{ECD1AE5C-B298-2C42-AA33-2AA60C6CF0FB}"/>
              </a:ext>
            </a:extLst>
          </p:cNvPr>
          <p:cNvSpPr>
            <a:spLocks noChangeShapeType="1"/>
          </p:cNvSpPr>
          <p:nvPr/>
        </p:nvSpPr>
        <p:spPr bwMode="auto">
          <a:xfrm>
            <a:off x="5441403" y="3343137"/>
            <a:ext cx="511969" cy="26908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 name="Line 26">
            <a:extLst>
              <a:ext uri="{FF2B5EF4-FFF2-40B4-BE49-F238E27FC236}">
                <a16:creationId xmlns:a16="http://schemas.microsoft.com/office/drawing/2014/main" id="{4B8688F1-947E-8544-8F6B-228AB7518763}"/>
              </a:ext>
            </a:extLst>
          </p:cNvPr>
          <p:cNvSpPr>
            <a:spLocks noChangeShapeType="1"/>
          </p:cNvSpPr>
          <p:nvPr/>
        </p:nvSpPr>
        <p:spPr bwMode="auto">
          <a:xfrm flipH="1">
            <a:off x="6258170" y="3343137"/>
            <a:ext cx="525066" cy="26908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 name="Line 27">
            <a:extLst>
              <a:ext uri="{FF2B5EF4-FFF2-40B4-BE49-F238E27FC236}">
                <a16:creationId xmlns:a16="http://schemas.microsoft.com/office/drawing/2014/main" id="{930D5054-6774-BA4A-98D0-7A4FBAB3A442}"/>
              </a:ext>
            </a:extLst>
          </p:cNvPr>
          <p:cNvSpPr>
            <a:spLocks noChangeShapeType="1"/>
          </p:cNvSpPr>
          <p:nvPr/>
        </p:nvSpPr>
        <p:spPr bwMode="auto">
          <a:xfrm flipH="1">
            <a:off x="5127078" y="3913446"/>
            <a:ext cx="816769" cy="30122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 name="Line 28">
            <a:extLst>
              <a:ext uri="{FF2B5EF4-FFF2-40B4-BE49-F238E27FC236}">
                <a16:creationId xmlns:a16="http://schemas.microsoft.com/office/drawing/2014/main" id="{5E5BF641-83EF-0B4E-88A0-672F9F22ED24}"/>
              </a:ext>
            </a:extLst>
          </p:cNvPr>
          <p:cNvSpPr>
            <a:spLocks noChangeShapeType="1"/>
          </p:cNvSpPr>
          <p:nvPr/>
        </p:nvSpPr>
        <p:spPr bwMode="auto">
          <a:xfrm flipH="1">
            <a:off x="6016475" y="3913446"/>
            <a:ext cx="96441" cy="30122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 name="Line 29">
            <a:extLst>
              <a:ext uri="{FF2B5EF4-FFF2-40B4-BE49-F238E27FC236}">
                <a16:creationId xmlns:a16="http://schemas.microsoft.com/office/drawing/2014/main" id="{B57B73FA-5CA2-C34A-9136-5FF8C6C96D74}"/>
              </a:ext>
            </a:extLst>
          </p:cNvPr>
          <p:cNvSpPr>
            <a:spLocks noChangeShapeType="1"/>
          </p:cNvSpPr>
          <p:nvPr/>
        </p:nvSpPr>
        <p:spPr bwMode="auto">
          <a:xfrm flipH="1" flipV="1">
            <a:off x="6280794" y="3913446"/>
            <a:ext cx="954881" cy="30122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 name="Freeform 30">
            <a:extLst>
              <a:ext uri="{FF2B5EF4-FFF2-40B4-BE49-F238E27FC236}">
                <a16:creationId xmlns:a16="http://schemas.microsoft.com/office/drawing/2014/main" id="{5EC6F837-C9CF-0048-8FD2-852B37F21A35}"/>
              </a:ext>
            </a:extLst>
          </p:cNvPr>
          <p:cNvSpPr>
            <a:spLocks/>
          </p:cNvSpPr>
          <p:nvPr/>
        </p:nvSpPr>
        <p:spPr bwMode="auto">
          <a:xfrm>
            <a:off x="5710484" y="4214675"/>
            <a:ext cx="611981" cy="301229"/>
          </a:xfrm>
          <a:custGeom>
            <a:avLst/>
            <a:gdLst>
              <a:gd name="T0" fmla="*/ 514 w 514"/>
              <a:gd name="T1" fmla="*/ 250 h 253"/>
              <a:gd name="T2" fmla="*/ 514 w 514"/>
              <a:gd name="T3" fmla="*/ 0 h 253"/>
              <a:gd name="T4" fmla="*/ 0 w 514"/>
              <a:gd name="T5" fmla="*/ 0 h 253"/>
              <a:gd name="T6" fmla="*/ 0 w 514"/>
              <a:gd name="T7" fmla="*/ 253 h 253"/>
              <a:gd name="T8" fmla="*/ 514 w 514"/>
              <a:gd name="T9" fmla="*/ 253 h 253"/>
              <a:gd name="T10" fmla="*/ 514 w 514"/>
              <a:gd name="T11" fmla="*/ 253 h 2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4" h="253">
                <a:moveTo>
                  <a:pt x="514" y="250"/>
                </a:moveTo>
                <a:lnTo>
                  <a:pt x="514" y="0"/>
                </a:lnTo>
                <a:lnTo>
                  <a:pt x="0" y="0"/>
                </a:lnTo>
                <a:lnTo>
                  <a:pt x="0" y="253"/>
                </a:lnTo>
                <a:lnTo>
                  <a:pt x="514" y="253"/>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9" name="Freeform 31">
            <a:extLst>
              <a:ext uri="{FF2B5EF4-FFF2-40B4-BE49-F238E27FC236}">
                <a16:creationId xmlns:a16="http://schemas.microsoft.com/office/drawing/2014/main" id="{3631EAD0-7B28-2C48-B5EC-6B64545AC908}"/>
              </a:ext>
            </a:extLst>
          </p:cNvPr>
          <p:cNvSpPr>
            <a:spLocks/>
          </p:cNvSpPr>
          <p:nvPr/>
        </p:nvSpPr>
        <p:spPr bwMode="auto">
          <a:xfrm>
            <a:off x="6934446" y="4219436"/>
            <a:ext cx="610791" cy="296466"/>
          </a:xfrm>
          <a:custGeom>
            <a:avLst/>
            <a:gdLst>
              <a:gd name="T0" fmla="*/ 509 w 513"/>
              <a:gd name="T1" fmla="*/ 249 h 249"/>
              <a:gd name="T2" fmla="*/ 513 w 513"/>
              <a:gd name="T3" fmla="*/ 0 h 249"/>
              <a:gd name="T4" fmla="*/ 0 w 513"/>
              <a:gd name="T5" fmla="*/ 0 h 249"/>
              <a:gd name="T6" fmla="*/ 0 w 513"/>
              <a:gd name="T7" fmla="*/ 249 h 249"/>
              <a:gd name="T8" fmla="*/ 513 w 513"/>
              <a:gd name="T9" fmla="*/ 249 h 249"/>
              <a:gd name="T10" fmla="*/ 513 w 513"/>
              <a:gd name="T11" fmla="*/ 249 h 2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 h="249">
                <a:moveTo>
                  <a:pt x="509" y="249"/>
                </a:moveTo>
                <a:lnTo>
                  <a:pt x="513" y="0"/>
                </a:lnTo>
                <a:lnTo>
                  <a:pt x="0" y="0"/>
                </a:lnTo>
                <a:lnTo>
                  <a:pt x="0" y="249"/>
                </a:lnTo>
                <a:lnTo>
                  <a:pt x="513" y="249"/>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 name="Freeform 32">
            <a:extLst>
              <a:ext uri="{FF2B5EF4-FFF2-40B4-BE49-F238E27FC236}">
                <a16:creationId xmlns:a16="http://schemas.microsoft.com/office/drawing/2014/main" id="{2DED0325-83FA-BB4C-9D02-46B9C28D7CA8}"/>
              </a:ext>
            </a:extLst>
          </p:cNvPr>
          <p:cNvSpPr>
            <a:spLocks/>
          </p:cNvSpPr>
          <p:nvPr/>
        </p:nvSpPr>
        <p:spPr bwMode="auto">
          <a:xfrm>
            <a:off x="5806925" y="3616980"/>
            <a:ext cx="610791" cy="296466"/>
          </a:xfrm>
          <a:custGeom>
            <a:avLst/>
            <a:gdLst>
              <a:gd name="T0" fmla="*/ 510 w 513"/>
              <a:gd name="T1" fmla="*/ 249 h 249"/>
              <a:gd name="T2" fmla="*/ 513 w 513"/>
              <a:gd name="T3" fmla="*/ 0 h 249"/>
              <a:gd name="T4" fmla="*/ 0 w 513"/>
              <a:gd name="T5" fmla="*/ 0 h 249"/>
              <a:gd name="T6" fmla="*/ 0 w 513"/>
              <a:gd name="T7" fmla="*/ 249 h 249"/>
              <a:gd name="T8" fmla="*/ 513 w 513"/>
              <a:gd name="T9" fmla="*/ 249 h 249"/>
              <a:gd name="T10" fmla="*/ 513 w 513"/>
              <a:gd name="T11" fmla="*/ 249 h 2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 h="249">
                <a:moveTo>
                  <a:pt x="510" y="249"/>
                </a:moveTo>
                <a:lnTo>
                  <a:pt x="513" y="0"/>
                </a:lnTo>
                <a:lnTo>
                  <a:pt x="0" y="0"/>
                </a:lnTo>
                <a:lnTo>
                  <a:pt x="0" y="249"/>
                </a:lnTo>
                <a:lnTo>
                  <a:pt x="513" y="249"/>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 name="Freeform 33">
            <a:extLst>
              <a:ext uri="{FF2B5EF4-FFF2-40B4-BE49-F238E27FC236}">
                <a16:creationId xmlns:a16="http://schemas.microsoft.com/office/drawing/2014/main" id="{2264FC7F-A370-0746-97C1-CA60C8FB3EE5}"/>
              </a:ext>
            </a:extLst>
          </p:cNvPr>
          <p:cNvSpPr>
            <a:spLocks/>
          </p:cNvSpPr>
          <p:nvPr/>
        </p:nvSpPr>
        <p:spPr bwMode="auto">
          <a:xfrm>
            <a:off x="5135413" y="3046670"/>
            <a:ext cx="611981" cy="296466"/>
          </a:xfrm>
          <a:custGeom>
            <a:avLst/>
            <a:gdLst>
              <a:gd name="T0" fmla="*/ 514 w 514"/>
              <a:gd name="T1" fmla="*/ 249 h 249"/>
              <a:gd name="T2" fmla="*/ 514 w 514"/>
              <a:gd name="T3" fmla="*/ 0 h 249"/>
              <a:gd name="T4" fmla="*/ 0 w 514"/>
              <a:gd name="T5" fmla="*/ 0 h 249"/>
              <a:gd name="T6" fmla="*/ 0 w 514"/>
              <a:gd name="T7" fmla="*/ 249 h 249"/>
              <a:gd name="T8" fmla="*/ 514 w 514"/>
              <a:gd name="T9" fmla="*/ 249 h 249"/>
              <a:gd name="T10" fmla="*/ 514 w 514"/>
              <a:gd name="T11" fmla="*/ 249 h 2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4" h="249">
                <a:moveTo>
                  <a:pt x="514" y="249"/>
                </a:moveTo>
                <a:lnTo>
                  <a:pt x="514" y="0"/>
                </a:lnTo>
                <a:lnTo>
                  <a:pt x="0" y="0"/>
                </a:lnTo>
                <a:lnTo>
                  <a:pt x="0" y="249"/>
                </a:lnTo>
                <a:lnTo>
                  <a:pt x="514" y="249"/>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2" name="Freeform 34">
            <a:extLst>
              <a:ext uri="{FF2B5EF4-FFF2-40B4-BE49-F238E27FC236}">
                <a16:creationId xmlns:a16="http://schemas.microsoft.com/office/drawing/2014/main" id="{0B707955-F0D1-0241-A9EA-BF853AA565CC}"/>
              </a:ext>
            </a:extLst>
          </p:cNvPr>
          <p:cNvSpPr>
            <a:spLocks/>
          </p:cNvSpPr>
          <p:nvPr/>
        </p:nvSpPr>
        <p:spPr bwMode="auto">
          <a:xfrm>
            <a:off x="6477246" y="3041909"/>
            <a:ext cx="616744" cy="301229"/>
          </a:xfrm>
          <a:custGeom>
            <a:avLst/>
            <a:gdLst>
              <a:gd name="T0" fmla="*/ 514 w 518"/>
              <a:gd name="T1" fmla="*/ 253 h 253"/>
              <a:gd name="T2" fmla="*/ 518 w 518"/>
              <a:gd name="T3" fmla="*/ 0 h 253"/>
              <a:gd name="T4" fmla="*/ 0 w 518"/>
              <a:gd name="T5" fmla="*/ 0 h 253"/>
              <a:gd name="T6" fmla="*/ 0 w 518"/>
              <a:gd name="T7" fmla="*/ 253 h 253"/>
              <a:gd name="T8" fmla="*/ 518 w 518"/>
              <a:gd name="T9" fmla="*/ 253 h 253"/>
              <a:gd name="T10" fmla="*/ 518 w 518"/>
              <a:gd name="T11" fmla="*/ 253 h 2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8" h="253">
                <a:moveTo>
                  <a:pt x="514" y="253"/>
                </a:moveTo>
                <a:lnTo>
                  <a:pt x="518" y="0"/>
                </a:lnTo>
                <a:lnTo>
                  <a:pt x="0" y="0"/>
                </a:lnTo>
                <a:lnTo>
                  <a:pt x="0" y="253"/>
                </a:lnTo>
                <a:lnTo>
                  <a:pt x="518" y="253"/>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3" name="Freeform 35">
            <a:extLst>
              <a:ext uri="{FF2B5EF4-FFF2-40B4-BE49-F238E27FC236}">
                <a16:creationId xmlns:a16="http://schemas.microsoft.com/office/drawing/2014/main" id="{C3B09C67-0872-0649-9D12-E7C665AF1109}"/>
              </a:ext>
            </a:extLst>
          </p:cNvPr>
          <p:cNvSpPr>
            <a:spLocks/>
          </p:cNvSpPr>
          <p:nvPr/>
        </p:nvSpPr>
        <p:spPr bwMode="auto">
          <a:xfrm>
            <a:off x="6970166" y="2481123"/>
            <a:ext cx="611981" cy="296466"/>
          </a:xfrm>
          <a:custGeom>
            <a:avLst/>
            <a:gdLst>
              <a:gd name="T0" fmla="*/ 514 w 514"/>
              <a:gd name="T1" fmla="*/ 249 h 249"/>
              <a:gd name="T2" fmla="*/ 514 w 514"/>
              <a:gd name="T3" fmla="*/ 0 h 249"/>
              <a:gd name="T4" fmla="*/ 0 w 514"/>
              <a:gd name="T5" fmla="*/ 0 h 249"/>
              <a:gd name="T6" fmla="*/ 0 w 514"/>
              <a:gd name="T7" fmla="*/ 249 h 249"/>
              <a:gd name="T8" fmla="*/ 514 w 514"/>
              <a:gd name="T9" fmla="*/ 249 h 249"/>
              <a:gd name="T10" fmla="*/ 514 w 514"/>
              <a:gd name="T11" fmla="*/ 249 h 2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4" h="249">
                <a:moveTo>
                  <a:pt x="514" y="249"/>
                </a:moveTo>
                <a:lnTo>
                  <a:pt x="514" y="0"/>
                </a:lnTo>
                <a:lnTo>
                  <a:pt x="0" y="0"/>
                </a:lnTo>
                <a:lnTo>
                  <a:pt x="0" y="249"/>
                </a:lnTo>
                <a:lnTo>
                  <a:pt x="514" y="249"/>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 name="Freeform 36">
            <a:extLst>
              <a:ext uri="{FF2B5EF4-FFF2-40B4-BE49-F238E27FC236}">
                <a16:creationId xmlns:a16="http://schemas.microsoft.com/office/drawing/2014/main" id="{23C90B6E-77D4-1D4F-AD78-0B63F5AB8161}"/>
              </a:ext>
            </a:extLst>
          </p:cNvPr>
          <p:cNvSpPr>
            <a:spLocks/>
          </p:cNvSpPr>
          <p:nvPr/>
        </p:nvSpPr>
        <p:spPr bwMode="auto">
          <a:xfrm>
            <a:off x="6203403" y="2481123"/>
            <a:ext cx="611981" cy="296466"/>
          </a:xfrm>
          <a:custGeom>
            <a:avLst/>
            <a:gdLst>
              <a:gd name="T0" fmla="*/ 514 w 514"/>
              <a:gd name="T1" fmla="*/ 249 h 249"/>
              <a:gd name="T2" fmla="*/ 514 w 514"/>
              <a:gd name="T3" fmla="*/ 0 h 249"/>
              <a:gd name="T4" fmla="*/ 0 w 514"/>
              <a:gd name="T5" fmla="*/ 0 h 249"/>
              <a:gd name="T6" fmla="*/ 0 w 514"/>
              <a:gd name="T7" fmla="*/ 249 h 249"/>
              <a:gd name="T8" fmla="*/ 514 w 514"/>
              <a:gd name="T9" fmla="*/ 249 h 249"/>
              <a:gd name="T10" fmla="*/ 514 w 514"/>
              <a:gd name="T11" fmla="*/ 249 h 2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4" h="249">
                <a:moveTo>
                  <a:pt x="514" y="249"/>
                </a:moveTo>
                <a:lnTo>
                  <a:pt x="514" y="0"/>
                </a:lnTo>
                <a:lnTo>
                  <a:pt x="0" y="0"/>
                </a:lnTo>
                <a:lnTo>
                  <a:pt x="0" y="249"/>
                </a:lnTo>
                <a:lnTo>
                  <a:pt x="514" y="249"/>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 name="Freeform 37">
            <a:extLst>
              <a:ext uri="{FF2B5EF4-FFF2-40B4-BE49-F238E27FC236}">
                <a16:creationId xmlns:a16="http://schemas.microsoft.com/office/drawing/2014/main" id="{934A1A4E-F464-7043-B6DF-F48CF53E0416}"/>
              </a:ext>
            </a:extLst>
          </p:cNvPr>
          <p:cNvSpPr>
            <a:spLocks/>
          </p:cNvSpPr>
          <p:nvPr/>
        </p:nvSpPr>
        <p:spPr bwMode="auto">
          <a:xfrm>
            <a:off x="5441403" y="2481123"/>
            <a:ext cx="611981" cy="296466"/>
          </a:xfrm>
          <a:custGeom>
            <a:avLst/>
            <a:gdLst>
              <a:gd name="T0" fmla="*/ 510 w 514"/>
              <a:gd name="T1" fmla="*/ 249 h 249"/>
              <a:gd name="T2" fmla="*/ 514 w 514"/>
              <a:gd name="T3" fmla="*/ 0 h 249"/>
              <a:gd name="T4" fmla="*/ 0 w 514"/>
              <a:gd name="T5" fmla="*/ 0 h 249"/>
              <a:gd name="T6" fmla="*/ 0 w 514"/>
              <a:gd name="T7" fmla="*/ 249 h 249"/>
              <a:gd name="T8" fmla="*/ 514 w 514"/>
              <a:gd name="T9" fmla="*/ 249 h 249"/>
              <a:gd name="T10" fmla="*/ 514 w 514"/>
              <a:gd name="T11" fmla="*/ 249 h 2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4" h="249">
                <a:moveTo>
                  <a:pt x="510" y="249"/>
                </a:moveTo>
                <a:lnTo>
                  <a:pt x="514" y="0"/>
                </a:lnTo>
                <a:lnTo>
                  <a:pt x="0" y="0"/>
                </a:lnTo>
                <a:lnTo>
                  <a:pt x="0" y="249"/>
                </a:lnTo>
                <a:lnTo>
                  <a:pt x="514" y="249"/>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 name="Freeform 38">
            <a:extLst>
              <a:ext uri="{FF2B5EF4-FFF2-40B4-BE49-F238E27FC236}">
                <a16:creationId xmlns:a16="http://schemas.microsoft.com/office/drawing/2014/main" id="{EB4B1933-FBB5-F64D-A3FE-9537DDE451F9}"/>
              </a:ext>
            </a:extLst>
          </p:cNvPr>
          <p:cNvSpPr>
            <a:spLocks/>
          </p:cNvSpPr>
          <p:nvPr/>
        </p:nvSpPr>
        <p:spPr bwMode="auto">
          <a:xfrm>
            <a:off x="4674641" y="2481123"/>
            <a:ext cx="611981" cy="296466"/>
          </a:xfrm>
          <a:custGeom>
            <a:avLst/>
            <a:gdLst>
              <a:gd name="T0" fmla="*/ 514 w 514"/>
              <a:gd name="T1" fmla="*/ 249 h 249"/>
              <a:gd name="T2" fmla="*/ 514 w 514"/>
              <a:gd name="T3" fmla="*/ 0 h 249"/>
              <a:gd name="T4" fmla="*/ 0 w 514"/>
              <a:gd name="T5" fmla="*/ 0 h 249"/>
              <a:gd name="T6" fmla="*/ 0 w 514"/>
              <a:gd name="T7" fmla="*/ 249 h 249"/>
              <a:gd name="T8" fmla="*/ 514 w 514"/>
              <a:gd name="T9" fmla="*/ 249 h 249"/>
              <a:gd name="T10" fmla="*/ 514 w 514"/>
              <a:gd name="T11" fmla="*/ 249 h 2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4" h="249">
                <a:moveTo>
                  <a:pt x="514" y="249"/>
                </a:moveTo>
                <a:lnTo>
                  <a:pt x="514" y="0"/>
                </a:lnTo>
                <a:lnTo>
                  <a:pt x="0" y="0"/>
                </a:lnTo>
                <a:lnTo>
                  <a:pt x="0" y="249"/>
                </a:lnTo>
                <a:lnTo>
                  <a:pt x="514" y="249"/>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 name="Rectangle 1">
            <a:extLst>
              <a:ext uri="{FF2B5EF4-FFF2-40B4-BE49-F238E27FC236}">
                <a16:creationId xmlns:a16="http://schemas.microsoft.com/office/drawing/2014/main" id="{B1DBE9CD-F63C-CD40-A0A0-1DE4A8C5535A}"/>
              </a:ext>
            </a:extLst>
          </p:cNvPr>
          <p:cNvSpPr>
            <a:spLocks noChangeArrowheads="1"/>
          </p:cNvSpPr>
          <p:nvPr/>
        </p:nvSpPr>
        <p:spPr bwMode="auto">
          <a:xfrm>
            <a:off x="3825723" y="2481123"/>
            <a:ext cx="628650" cy="296466"/>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400">
                <a:solidFill>
                  <a:schemeClr val="tx1"/>
                </a:solidFill>
                <a:latin typeface="Comic Sans MS" panose="030F0902030302020204" pitchFamily="66" charset="0"/>
                <a:ea typeface="ＭＳ Ｐゴシック" panose="020B0600070205080204" pitchFamily="34" charset="-128"/>
              </a:defRPr>
            </a:lvl1pPr>
            <a:lvl2pPr marL="742950" indent="-285750">
              <a:spcBef>
                <a:spcPct val="20000"/>
              </a:spcBef>
              <a:buChar char="–"/>
              <a:defRPr sz="2400" b="1">
                <a:solidFill>
                  <a:srgbClr val="7F7F7F"/>
                </a:solidFill>
                <a:latin typeface="Comic Sans MS" panose="030F0902030302020204" pitchFamily="66" charset="0"/>
                <a:ea typeface="ＭＳ Ｐゴシック" panose="020B0600070205080204" pitchFamily="34" charset="-128"/>
              </a:defRPr>
            </a:lvl2pPr>
            <a:lvl3pPr marL="11430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16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endParaRPr lang="en-US" altLang="en-US" sz="1800">
              <a:latin typeface="Times New Roman" panose="02020603050405020304" pitchFamily="18" charset="0"/>
            </a:endParaRPr>
          </a:p>
        </p:txBody>
      </p:sp>
      <p:sp>
        <p:nvSpPr>
          <p:cNvPr id="12" name="TextBox 3">
            <a:extLst>
              <a:ext uri="{FF2B5EF4-FFF2-40B4-BE49-F238E27FC236}">
                <a16:creationId xmlns:a16="http://schemas.microsoft.com/office/drawing/2014/main" id="{6FAD9483-773C-5442-A27E-BCDBE308A390}"/>
              </a:ext>
            </a:extLst>
          </p:cNvPr>
          <p:cNvSpPr txBox="1">
            <a:spLocks noChangeArrowheads="1"/>
          </p:cNvSpPr>
          <p:nvPr/>
        </p:nvSpPr>
        <p:spPr bwMode="auto">
          <a:xfrm>
            <a:off x="3825724" y="2468027"/>
            <a:ext cx="713657"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a:solidFill>
                  <a:schemeClr val="tx1"/>
                </a:solidFill>
                <a:latin typeface="Comic Sans MS" panose="030F0902030302020204" pitchFamily="66" charset="0"/>
                <a:ea typeface="ＭＳ Ｐゴシック" panose="020B0600070205080204" pitchFamily="34" charset="-128"/>
              </a:defRPr>
            </a:lvl1pPr>
            <a:lvl2pPr marL="742950" indent="-285750">
              <a:spcBef>
                <a:spcPct val="20000"/>
              </a:spcBef>
              <a:buChar char="–"/>
              <a:defRPr sz="2400" b="1">
                <a:solidFill>
                  <a:srgbClr val="7F7F7F"/>
                </a:solidFill>
                <a:latin typeface="Comic Sans MS" panose="030F0902030302020204" pitchFamily="66" charset="0"/>
                <a:ea typeface="ＭＳ Ｐゴシック" panose="020B0600070205080204" pitchFamily="34" charset="-128"/>
              </a:defRPr>
            </a:lvl2pPr>
            <a:lvl3pPr marL="11430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16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r>
              <a:rPr lang="en-US" altLang="en-US" sz="1350" dirty="0">
                <a:latin typeface="Times New Roman" panose="02020603050405020304" pitchFamily="18" charset="0"/>
              </a:rPr>
              <a:t>HTTPS</a:t>
            </a:r>
          </a:p>
        </p:txBody>
      </p:sp>
      <p:cxnSp>
        <p:nvCxnSpPr>
          <p:cNvPr id="13" name="Straight Connector 5">
            <a:extLst>
              <a:ext uri="{FF2B5EF4-FFF2-40B4-BE49-F238E27FC236}">
                <a16:creationId xmlns:a16="http://schemas.microsoft.com/office/drawing/2014/main" id="{EFFEF301-3584-3B4E-A2D4-87535475A9E9}"/>
              </a:ext>
            </a:extLst>
          </p:cNvPr>
          <p:cNvCxnSpPr>
            <a:cxnSpLocks noChangeShapeType="1"/>
          </p:cNvCxnSpPr>
          <p:nvPr/>
        </p:nvCxnSpPr>
        <p:spPr bwMode="auto">
          <a:xfrm>
            <a:off x="4217438" y="2777590"/>
            <a:ext cx="909638" cy="3286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cxnSp>
      <p:cxnSp>
        <p:nvCxnSpPr>
          <p:cNvPr id="14" name="Straight Connector 7">
            <a:extLst>
              <a:ext uri="{FF2B5EF4-FFF2-40B4-BE49-F238E27FC236}">
                <a16:creationId xmlns:a16="http://schemas.microsoft.com/office/drawing/2014/main" id="{E801F5E8-0F4A-BB4C-9AA8-7829E2F5A818}"/>
              </a:ext>
            </a:extLst>
          </p:cNvPr>
          <p:cNvCxnSpPr>
            <a:cxnSpLocks noChangeShapeType="1"/>
          </p:cNvCxnSpPr>
          <p:nvPr/>
        </p:nvCxnSpPr>
        <p:spPr bwMode="auto">
          <a:xfrm flipH="1">
            <a:off x="5773587" y="2777590"/>
            <a:ext cx="548878" cy="32861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cxnSp>
      <p:pic>
        <p:nvPicPr>
          <p:cNvPr id="47" name="Picture 46" descr="A piece of cake on a plate&#10;&#10;Description automatically generated">
            <a:extLst>
              <a:ext uri="{FF2B5EF4-FFF2-40B4-BE49-F238E27FC236}">
                <a16:creationId xmlns:a16="http://schemas.microsoft.com/office/drawing/2014/main" id="{6BE8F6C2-0A0B-494A-B53D-0CA1244239CE}"/>
              </a:ext>
            </a:extLst>
          </p:cNvPr>
          <p:cNvPicPr>
            <a:picLocks noChangeAspect="1"/>
          </p:cNvPicPr>
          <p:nvPr/>
        </p:nvPicPr>
        <p:blipFill>
          <a:blip r:embed="rId2"/>
          <a:stretch>
            <a:fillRect/>
          </a:stretch>
        </p:blipFill>
        <p:spPr>
          <a:xfrm>
            <a:off x="7774074" y="2548990"/>
            <a:ext cx="2581154" cy="1935865"/>
          </a:xfrm>
          <a:prstGeom prst="rect">
            <a:avLst/>
          </a:prstGeom>
        </p:spPr>
      </p:pic>
      <p:pic>
        <p:nvPicPr>
          <p:cNvPr id="48" name="Picture 47" descr="A picture containing tableware, spoon, black, knife&#10;&#10;Description automatically generated">
            <a:extLst>
              <a:ext uri="{FF2B5EF4-FFF2-40B4-BE49-F238E27FC236}">
                <a16:creationId xmlns:a16="http://schemas.microsoft.com/office/drawing/2014/main" id="{50DA5696-CE48-1043-B0F4-4AEF18A800D2}"/>
              </a:ext>
            </a:extLst>
          </p:cNvPr>
          <p:cNvPicPr>
            <a:picLocks noChangeAspect="1"/>
          </p:cNvPicPr>
          <p:nvPr/>
        </p:nvPicPr>
        <p:blipFill>
          <a:blip r:embed="rId3"/>
          <a:stretch>
            <a:fillRect/>
          </a:stretch>
        </p:blipFill>
        <p:spPr>
          <a:xfrm>
            <a:off x="9140871" y="1951890"/>
            <a:ext cx="1323008" cy="957858"/>
          </a:xfrm>
          <a:prstGeom prst="rect">
            <a:avLst/>
          </a:prstGeom>
        </p:spPr>
      </p:pic>
    </p:spTree>
    <p:extLst>
      <p:ext uri="{BB962C8B-B14F-4D97-AF65-F5344CB8AC3E}">
        <p14:creationId xmlns:p14="http://schemas.microsoft.com/office/powerpoint/2010/main" val="119538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grpId="0" nodeType="clickEffect">
                                  <p:stCondLst>
                                    <p:cond delay="0"/>
                                  </p:stCondLst>
                                  <p:childTnLst>
                                    <p:animRot by="21600000">
                                      <p:cBhvr>
                                        <p:cTn id="10" dur="2000" fill="hold"/>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Nadpis 1"/>
          <p:cNvSpPr>
            <a:spLocks noGrp="1"/>
          </p:cNvSpPr>
          <p:nvPr>
            <p:ph type="title"/>
          </p:nvPr>
        </p:nvSpPr>
        <p:spPr/>
        <p:txBody>
          <a:bodyPr/>
          <a:lstStyle/>
          <a:p>
            <a:pPr eaLnBrk="1" hangingPunct="1"/>
            <a:r>
              <a:rPr lang="sk-SK"/>
              <a:t>Ako funguje</a:t>
            </a:r>
          </a:p>
        </p:txBody>
      </p:sp>
      <p:sp>
        <p:nvSpPr>
          <p:cNvPr id="12291" name="Zástupný symbol obsahu 2"/>
          <p:cNvSpPr>
            <a:spLocks noGrp="1"/>
          </p:cNvSpPr>
          <p:nvPr>
            <p:ph idx="1"/>
          </p:nvPr>
        </p:nvSpPr>
        <p:spPr/>
        <p:txBody>
          <a:bodyPr>
            <a:normAutofit/>
          </a:bodyPr>
          <a:lstStyle/>
          <a:p>
            <a:pPr eaLnBrk="1" hangingPunct="1"/>
            <a:r>
              <a:rPr lang="sk-SK" dirty="0"/>
              <a:t>Používa technológie dohromady označované ako rodina protokolov TCP/IP</a:t>
            </a:r>
          </a:p>
          <a:p>
            <a:pPr eaLnBrk="1" hangingPunct="1"/>
            <a:r>
              <a:rPr lang="sk-SK" dirty="0"/>
              <a:t>Aby bolo možné jednoznačne identifikovať uzle v sieti internet používa číselné adresy, tzv. IP adresy</a:t>
            </a:r>
          </a:p>
          <a:p>
            <a:pPr lvl="1" eaLnBrk="1" hangingPunct="1"/>
            <a:r>
              <a:rPr lang="sk-SK" dirty="0"/>
              <a:t>Napr. 194.160.252.215</a:t>
            </a:r>
            <a:endParaRPr lang="en-US" dirty="0"/>
          </a:p>
          <a:p>
            <a:pPr lvl="1" eaLnBrk="1" hangingPunct="1"/>
            <a:r>
              <a:rPr lang="en-US" dirty="0" err="1"/>
              <a:t>Ako</a:t>
            </a:r>
            <a:r>
              <a:rPr lang="en-US" dirty="0"/>
              <a:t> </a:t>
            </a:r>
            <a:r>
              <a:rPr lang="en-US" dirty="0" err="1"/>
              <a:t>zist</a:t>
            </a:r>
            <a:r>
              <a:rPr lang="sk-SK" dirty="0" err="1"/>
              <a:t>ím</a:t>
            </a:r>
            <a:r>
              <a:rPr lang="sk-SK" dirty="0"/>
              <a:t> IP adresu?</a:t>
            </a:r>
            <a:endParaRPr lang="en-US" dirty="0"/>
          </a:p>
          <a:p>
            <a:pPr lvl="1" eaLnBrk="1" hangingPunct="1"/>
            <a:r>
              <a:rPr lang="sk-SK" dirty="0">
                <a:hlinkClick r:id="rId2"/>
              </a:rPr>
              <a:t>http://whatismyip.com/</a:t>
            </a:r>
            <a:endParaRPr lang="en-US" dirty="0"/>
          </a:p>
          <a:p>
            <a:pPr eaLnBrk="1" hangingPunct="1"/>
            <a:r>
              <a:rPr lang="sk-SK" dirty="0"/>
              <a:t>Dve rôzne zariadenia nemôžu mať rovnaké IP adresy</a:t>
            </a:r>
          </a:p>
        </p:txBody>
      </p:sp>
    </p:spTree>
  </p:cSld>
  <p:clrMapOvr>
    <a:masterClrMapping/>
  </p:clrMapOvr>
</p:sld>
</file>

<file path=ppt/theme/theme1.xml><?xml version="1.0" encoding="utf-8"?>
<a:theme xmlns:a="http://schemas.openxmlformats.org/drawingml/2006/main" name="FPVAI_GREE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6" id="{D07962AF-E6D4-2345-A762-9D32AC987772}" vid="{6F17F2B5-310B-2A48-AB2A-62A76C254F95}"/>
    </a:ext>
  </a:extLst>
</a:theme>
</file>

<file path=ppt/theme/theme2.xml><?xml version="1.0" encoding="utf-8"?>
<a:theme xmlns:a="http://schemas.openxmlformats.org/drawingml/2006/main" name="FPVAI_WHI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6" id="{D07962AF-E6D4-2345-A762-9D32AC987772}" vid="{E3EED27C-A93E-F44B-8F86-CE581C13413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odrá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Modrá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IT_v_NR</Template>
  <TotalTime>4188</TotalTime>
  <Words>2813</Words>
  <Application>Microsoft Office PowerPoint</Application>
  <PresentationFormat>Širokouhlá</PresentationFormat>
  <Paragraphs>418</Paragraphs>
  <Slides>66</Slides>
  <Notes>1</Notes>
  <HiddenSlides>0</HiddenSlides>
  <MMClips>0</MMClips>
  <ScaleCrop>false</ScaleCrop>
  <HeadingPairs>
    <vt:vector size="8" baseType="variant">
      <vt:variant>
        <vt:lpstr>Použité písma</vt:lpstr>
      </vt:variant>
      <vt:variant>
        <vt:i4>9</vt:i4>
      </vt:variant>
      <vt:variant>
        <vt:lpstr>Motív</vt:lpstr>
      </vt:variant>
      <vt:variant>
        <vt:i4>2</vt:i4>
      </vt:variant>
      <vt:variant>
        <vt:lpstr>Vložené servery OLE</vt:lpstr>
      </vt:variant>
      <vt:variant>
        <vt:i4>1</vt:i4>
      </vt:variant>
      <vt:variant>
        <vt:lpstr>Nadpisy snímok</vt:lpstr>
      </vt:variant>
      <vt:variant>
        <vt:i4>66</vt:i4>
      </vt:variant>
    </vt:vector>
  </HeadingPairs>
  <TitlesOfParts>
    <vt:vector size="78" baseType="lpstr">
      <vt:lpstr>Arial</vt:lpstr>
      <vt:lpstr>Calibri</vt:lpstr>
      <vt:lpstr>Calibri Light</vt:lpstr>
      <vt:lpstr>Courier New</vt:lpstr>
      <vt:lpstr>Helvetica</vt:lpstr>
      <vt:lpstr>Times New Roman</vt:lpstr>
      <vt:lpstr>Wingdings</vt:lpstr>
      <vt:lpstr>Wingdings 2</vt:lpstr>
      <vt:lpstr>ZapfDingbats</vt:lpstr>
      <vt:lpstr>FPVAI_GREEN</vt:lpstr>
      <vt:lpstr>FPVAI_WHITE</vt:lpstr>
      <vt:lpstr>Clip</vt:lpstr>
      <vt:lpstr>WEB (Internet, URL, HTTP, DNS a bezpečnosť HTTP/DNS)  Prednáška 1</vt:lpstr>
      <vt:lpstr>The Web</vt:lpstr>
      <vt:lpstr>Vznik</vt:lpstr>
      <vt:lpstr>Čo predchádzalo Webu?</vt:lpstr>
      <vt:lpstr>Čo predchádzalo Webu?</vt:lpstr>
      <vt:lpstr>Kto na internete rozhoduje?</vt:lpstr>
      <vt:lpstr>Architektúra webu </vt:lpstr>
      <vt:lpstr>Prehľad pojmov</vt:lpstr>
      <vt:lpstr>Ako funguje</vt:lpstr>
      <vt:lpstr>IPv4 – IPv6</vt:lpstr>
      <vt:lpstr>Doménové mená</vt:lpstr>
      <vt:lpstr>Domény</vt:lpstr>
      <vt:lpstr>Domény</vt:lpstr>
      <vt:lpstr>Domény</vt:lpstr>
      <vt:lpstr>Domény</vt:lpstr>
      <vt:lpstr>Identifikácia zdrojov na Internete</vt:lpstr>
      <vt:lpstr>URL – Uniform Resource Locator</vt:lpstr>
      <vt:lpstr>Shémy URL</vt:lpstr>
      <vt:lpstr>Komunikácia na webe</vt:lpstr>
      <vt:lpstr>Client server connection</vt:lpstr>
      <vt:lpstr>Čo je to port</vt:lpstr>
      <vt:lpstr>WebServer</vt:lpstr>
      <vt:lpstr>XAMPP</vt:lpstr>
      <vt:lpstr>HTTP (Hypertext Transfer Protocol)</vt:lpstr>
      <vt:lpstr>Formát požiadavky</vt:lpstr>
      <vt:lpstr>HTTP Request: General format</vt:lpstr>
      <vt:lpstr>Formát kladnej odpovede</vt:lpstr>
      <vt:lpstr>Formát zápornej odpovede</vt:lpstr>
      <vt:lpstr>Difference between HEAD and GET</vt:lpstr>
      <vt:lpstr>Príkazy HTTP</vt:lpstr>
      <vt:lpstr>Príkazy HTTP</vt:lpstr>
      <vt:lpstr>Kategórie stavových kódov HTTP</vt:lpstr>
      <vt:lpstr>Príklady stavových kódov</vt:lpstr>
      <vt:lpstr>HTTP connections</vt:lpstr>
      <vt:lpstr>Non-persistent HTTP vs. Persistent HTT</vt:lpstr>
      <vt:lpstr>HTTP 2</vt:lpstr>
      <vt:lpstr>HTTP/2</vt:lpstr>
      <vt:lpstr>HTTP/2</vt:lpstr>
      <vt:lpstr>HTTP prakticky</vt:lpstr>
      <vt:lpstr>Rozdiel HTTP1 vs. HTTP2</vt:lpstr>
      <vt:lpstr>Budúcnosť webu?</vt:lpstr>
      <vt:lpstr>Skutočná Budúcnosť webu?</vt:lpstr>
      <vt:lpstr>Pesimistický scenár</vt:lpstr>
      <vt:lpstr>DNS ako kritický bezpečnostný prvok</vt:lpstr>
      <vt:lpstr>Úvod</vt:lpstr>
      <vt:lpstr>Prečo je DNS kritické</vt:lpstr>
      <vt:lpstr>Ako funguje DNS</vt:lpstr>
      <vt:lpstr>DNS hierarchia</vt:lpstr>
      <vt:lpstr>Lokálne DNS (hosts)</vt:lpstr>
      <vt:lpstr>DNS resolver a cache</vt:lpstr>
      <vt:lpstr>DNS Spoofing / Cache poisoning</vt:lpstr>
      <vt:lpstr>Man-in-the-Middle v DNS</vt:lpstr>
      <vt:lpstr>DNS Hijacking</vt:lpstr>
      <vt:lpstr>DNS tunneling</vt:lpstr>
      <vt:lpstr>DNS a DDoS útoky</vt:lpstr>
      <vt:lpstr>Ochranné opatrenia: DNSSEC</vt:lpstr>
      <vt:lpstr>Ochranné opatrenia: DoH/DoT</vt:lpstr>
      <vt:lpstr>Bezpečná správa resolverov</vt:lpstr>
      <vt:lpstr>Príklady incidentov</vt:lpstr>
      <vt:lpstr>DNS ako cieľ štátnych aktérov</vt:lpstr>
      <vt:lpstr>DNS monitoring a forenzika</vt:lpstr>
      <vt:lpstr>Budúce výzvy</vt:lpstr>
      <vt:lpstr>Odporúčania pre organizácie</vt:lpstr>
      <vt:lpstr>Zhrnutie</vt:lpstr>
      <vt:lpstr>Záver</vt:lpstr>
      <vt:lpstr>Ďakujem za pozornosť</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Umelá inteligencia</dc:title>
  <dc:creator>Jozef Kapusta</dc:creator>
  <cp:lastModifiedBy>Jozef Kapusta</cp:lastModifiedBy>
  <cp:revision>33</cp:revision>
  <dcterms:created xsi:type="dcterms:W3CDTF">2022-05-16T12:44:26Z</dcterms:created>
  <dcterms:modified xsi:type="dcterms:W3CDTF">2026-06-03T11:27:52Z</dcterms:modified>
</cp:coreProperties>
</file>