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4" r:id="rId10"/>
    <p:sldId id="265" r:id="rId11"/>
    <p:sldId id="266" r:id="rId12"/>
    <p:sldId id="267" r:id="rId13"/>
    <p:sldId id="268" r:id="rId14"/>
    <p:sldId id="275" r:id="rId15"/>
    <p:sldId id="276" r:id="rId16"/>
    <p:sldId id="269" r:id="rId17"/>
    <p:sldId id="270" r:id="rId18"/>
    <p:sldId id="271" r:id="rId19"/>
    <p:sldId id="272" r:id="rId20"/>
    <p:sldId id="277" r:id="rId21"/>
    <p:sldId id="278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6122"/>
    <p:restoredTop sz="88557"/>
  </p:normalViewPr>
  <p:slideViewPr>
    <p:cSldViewPr snapToGrid="0" snapToObjects="1">
      <p:cViewPr varScale="1">
        <p:scale>
          <a:sx n="31" d="100"/>
          <a:sy n="31" d="100"/>
        </p:scale>
        <p:origin x="176" y="1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7388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 err="1"/>
              <a:t>Úvod</a:t>
            </a:r>
            <a:r>
              <a:rPr dirty="0"/>
              <a:t> do </a:t>
            </a:r>
            <a:r>
              <a:rPr dirty="0" err="1"/>
              <a:t>kapitoly</a:t>
            </a:r>
            <a:r>
              <a:rPr dirty="0"/>
              <a:t> 2. </a:t>
            </a:r>
            <a:r>
              <a:rPr dirty="0" err="1"/>
              <a:t>Vysvetli</a:t>
            </a:r>
            <a:r>
              <a:rPr dirty="0"/>
              <a:t>, </a:t>
            </a:r>
            <a:r>
              <a:rPr dirty="0" err="1"/>
              <a:t>že</a:t>
            </a:r>
            <a:r>
              <a:rPr dirty="0"/>
              <a:t> ide o </a:t>
            </a:r>
            <a:r>
              <a:rPr dirty="0" err="1"/>
              <a:t>veľmi</a:t>
            </a:r>
            <a:r>
              <a:rPr dirty="0"/>
              <a:t> </a:t>
            </a:r>
            <a:r>
              <a:rPr dirty="0" err="1"/>
              <a:t>praktickú</a:t>
            </a:r>
            <a:r>
              <a:rPr dirty="0"/>
              <a:t> </a:t>
            </a:r>
            <a:r>
              <a:rPr dirty="0" err="1"/>
              <a:t>časť</a:t>
            </a:r>
            <a:r>
              <a:rPr dirty="0"/>
              <a:t>, </a:t>
            </a:r>
            <a:r>
              <a:rPr dirty="0" err="1"/>
              <a:t>ktorá</a:t>
            </a:r>
            <a:r>
              <a:rPr dirty="0"/>
              <a:t> </a:t>
            </a:r>
            <a:r>
              <a:rPr dirty="0" err="1"/>
              <a:t>sa</a:t>
            </a:r>
            <a:r>
              <a:rPr dirty="0"/>
              <a:t> </a:t>
            </a:r>
            <a:r>
              <a:rPr dirty="0" err="1"/>
              <a:t>priamo</a:t>
            </a:r>
            <a:r>
              <a:rPr dirty="0"/>
              <a:t> </a:t>
            </a:r>
            <a:r>
              <a:rPr dirty="0" err="1"/>
              <a:t>dotýka</a:t>
            </a:r>
            <a:r>
              <a:rPr dirty="0"/>
              <a:t> </a:t>
            </a:r>
            <a:r>
              <a:rPr dirty="0" err="1"/>
              <a:t>práce</a:t>
            </a:r>
            <a:r>
              <a:rPr dirty="0"/>
              <a:t> </a:t>
            </a:r>
            <a:r>
              <a:rPr dirty="0" err="1"/>
              <a:t>účastníkov</a:t>
            </a:r>
            <a:r>
              <a:rPr dirty="0"/>
              <a:t>. </a:t>
            </a:r>
            <a:r>
              <a:rPr dirty="0" err="1"/>
              <a:t>Zdôrazni</a:t>
            </a:r>
            <a:r>
              <a:rPr dirty="0"/>
              <a:t>, </a:t>
            </a:r>
            <a:r>
              <a:rPr dirty="0" err="1"/>
              <a:t>že</a:t>
            </a:r>
            <a:r>
              <a:rPr dirty="0"/>
              <a:t> </a:t>
            </a:r>
            <a:r>
              <a:rPr dirty="0" err="1"/>
              <a:t>nejde</a:t>
            </a:r>
            <a:r>
              <a:rPr dirty="0"/>
              <a:t> o </a:t>
            </a:r>
            <a:r>
              <a:rPr dirty="0" err="1"/>
              <a:t>paragrafy</a:t>
            </a:r>
            <a:r>
              <a:rPr dirty="0"/>
              <a:t>, ale o </a:t>
            </a:r>
            <a:r>
              <a:rPr dirty="0" err="1"/>
              <a:t>reálne</a:t>
            </a:r>
            <a:r>
              <a:rPr dirty="0"/>
              <a:t> </a:t>
            </a:r>
            <a:r>
              <a:rPr dirty="0" err="1"/>
              <a:t>situácie</a:t>
            </a:r>
            <a:r>
              <a:rPr dirty="0"/>
              <a:t> z </a:t>
            </a:r>
            <a:r>
              <a:rPr dirty="0" err="1"/>
              <a:t>praxe</a:t>
            </a:r>
            <a:r>
              <a:rPr dirty="0"/>
              <a:t> </a:t>
            </a:r>
            <a:r>
              <a:rPr dirty="0" err="1"/>
              <a:t>verejnej</a:t>
            </a:r>
            <a:r>
              <a:rPr dirty="0"/>
              <a:t> </a:t>
            </a:r>
            <a:r>
              <a:rPr dirty="0" err="1"/>
              <a:t>správy</a:t>
            </a:r>
            <a:r>
              <a:rPr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k-SK" noProof="1"/>
              <a:t>Vysvetli, že stačí jeden právny základ. Uveď príklady zo skrípt – mzdy, zdravotníctvo, bezpečnosť.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Používateľ sa registruje na stránke a súhlasí s podmienkami ochrany osobných údajov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Firma </a:t>
            </a:r>
            <a:r>
              <a:rPr lang="sk-SK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zaznamenáva</a:t>
            </a:r>
            <a:r>
              <a:rPr lang="sk-S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k-SK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prístup</a:t>
            </a:r>
            <a:r>
              <a:rPr lang="sk-S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zamestnancov do budovy </a:t>
            </a:r>
            <a:r>
              <a:rPr lang="sk-SK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kvôli</a:t>
            </a:r>
            <a:r>
              <a:rPr lang="sk-S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k-SK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bezpečnosti</a:t>
            </a:r>
            <a:r>
              <a:rPr lang="sk-S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sk-SK" sz="1200" kern="1200" noProof="1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k-SK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Použi tabuľku z kapitoly 2.13 PDF. Nech skupiny zdôvodnia odpoveď.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k-SK" noProof="1"/>
              <a:t>Zdôrazni, že ochrana nie je len technická, ale aj organizačná a personálna.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Nech </a:t>
            </a:r>
            <a:r>
              <a:rPr dirty="0" err="1"/>
              <a:t>účastníci</a:t>
            </a:r>
            <a:r>
              <a:rPr dirty="0"/>
              <a:t> </a:t>
            </a:r>
            <a:r>
              <a:rPr dirty="0" err="1"/>
              <a:t>pomenovali</a:t>
            </a:r>
            <a:r>
              <a:rPr dirty="0"/>
              <a:t> </a:t>
            </a:r>
            <a:r>
              <a:rPr dirty="0" err="1"/>
              <a:t>slabé</a:t>
            </a:r>
            <a:r>
              <a:rPr dirty="0"/>
              <a:t> </a:t>
            </a:r>
            <a:r>
              <a:rPr dirty="0" err="1"/>
              <a:t>miesta</a:t>
            </a:r>
            <a:r>
              <a:rPr dirty="0"/>
              <a:t>. </a:t>
            </a:r>
            <a:r>
              <a:rPr dirty="0" err="1"/>
              <a:t>Vytvor</a:t>
            </a:r>
            <a:r>
              <a:rPr dirty="0"/>
              <a:t> </a:t>
            </a:r>
            <a:r>
              <a:rPr dirty="0" err="1"/>
              <a:t>priestor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diskusiu</a:t>
            </a:r>
            <a:r>
              <a:rPr dirty="0"/>
              <a:t> bez </a:t>
            </a:r>
            <a:r>
              <a:rPr dirty="0" err="1"/>
              <a:t>obviňovania</a:t>
            </a:r>
            <a:r>
              <a:rPr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9F093-F5D8-544C-29F1-9FCE0B788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FD6A08-A867-6065-6F9E-D8D85FF398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93A651-9785-C4C3-3A64-D7C1BA6932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sk-SK" noProof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8761D6-81C7-08B1-A26C-EE8DF0C86F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4072828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BD1D7-7248-E332-BA9F-A6E6C1F57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2C38BB-5246-B9A9-A880-160319931AB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A13E9C-2770-A85E-FF12-878E7AD6EF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k-SK" noProof="1"/>
              <a:t>Citlivé informačné aktíva sú dáta, informácie alebo systémové zdroje, ktorých neoprávnené zverejnenie, zmena alebo strata môže vážne poškodiť organizáciu alebo jednotlivcov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69A78-523B-464D-E446-E2D115FA57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8277217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k-SK" noProof="0" dirty="0"/>
              <a:t>Prepoj s každodennou prácou. Zdôrazni, že ide o návyky, nie jednorazové kroky.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Cieľom je sebareflexia. Nepýtaj si odpovede nahlas, ak nechcú.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k-SK" noProof="1"/>
              <a:t>Použi príklady z PDF. Zdôrazni rozdiel z pohľadu GDPR.</a:t>
            </a:r>
          </a:p>
          <a:p>
            <a:r>
              <a:rPr lang="sk-SK" noProof="1"/>
              <a:t>Anonymizácia je ako skartovanie dokladu.</a:t>
            </a:r>
          </a:p>
          <a:p>
            <a:r>
              <a:rPr lang="sk-SK" noProof="1"/>
              <a:t>Pseudonymizácia je ako zamknutie do trezoru – kľúč stále existuje.</a:t>
            </a:r>
          </a:p>
          <a:p>
            <a:endParaRPr lang="sk-SK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 err="1"/>
              <a:t>Zdôrazni</a:t>
            </a:r>
            <a:r>
              <a:rPr dirty="0"/>
              <a:t>: </a:t>
            </a:r>
            <a:r>
              <a:rPr dirty="0" err="1"/>
              <a:t>netajiť</a:t>
            </a:r>
            <a:r>
              <a:rPr dirty="0"/>
              <a:t> incident. </a:t>
            </a:r>
            <a:r>
              <a:rPr dirty="0" err="1"/>
              <a:t>Vysvetli</a:t>
            </a:r>
            <a:r>
              <a:rPr dirty="0"/>
              <a:t>, </a:t>
            </a:r>
            <a:r>
              <a:rPr dirty="0" err="1"/>
              <a:t>že</a:t>
            </a:r>
            <a:r>
              <a:rPr dirty="0"/>
              <a:t> </a:t>
            </a:r>
            <a:r>
              <a:rPr dirty="0" err="1"/>
              <a:t>nahlásenie</a:t>
            </a:r>
            <a:r>
              <a:rPr dirty="0"/>
              <a:t> je </a:t>
            </a:r>
            <a:r>
              <a:rPr dirty="0" err="1"/>
              <a:t>povinnosť</a:t>
            </a:r>
            <a:r>
              <a:rPr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Vysvetli, že osobné údaje sú cenné aktívum. Uveď príklady: krádež identity, vydieranie, strata dôvery. Spýtaj sa, aké údaje spracúvajú vo svojej práci.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1FCD8-9D3A-FF3B-7299-472FCB062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343995-AA5B-DED8-F0F8-D88E00C6A7D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16B7F1-8113-B80F-DB16-43C35FA0CC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k-SK" noProof="1"/>
              <a:t>Toto je kľúčový slide. Cieľ: správna reakcia, nie panika.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3FBC2-FAA3-62EC-BF3D-EEFD027B46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4718259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5F6B9-C239-35DD-4B4B-BCC1EC880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A0C6CA-D772-C429-3ED0-2BA1DC2B61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795E5B-344C-A00B-06DF-EEDAAFE8D6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k-SK" noProof="1"/>
              <a:t>Toto je kľúčový slide. Cieľ: správna reakcia, nie panika.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E87724-D182-1CC5-9A6E-C6A52CE7E3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4228992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Rozdeľ účastníkov do menších skupín. Nech každý povie aspoň jeden údaj. Zdôrazni reputačný a právny dopad úniku.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 b="1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identifikovanú osobu </a:t>
            </a:r>
            <a:r>
              <a:rPr lang="sk-SK" sz="120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jednoznačne vieme určiť, o koho ide, na základe určitého údaju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 b="1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identifikovateľnú osobu </a:t>
            </a:r>
            <a:r>
              <a:rPr lang="sk-SK" sz="120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osobu, ktorú možno identifikovať priamo alebo nepriamo </a:t>
            </a:r>
            <a:endParaRPr lang="sk-SK" noProof="1"/>
          </a:p>
          <a:p>
            <a:r>
              <a:rPr lang="sk-SK" noProof="1"/>
              <a:t>Použi jednoduché príklady: meno, e-mail, IP adresa. Zdôrazni, že aj kombinácia údajov môže identifikovať osobu.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k-SK" noProof="1"/>
              <a:t>Nech účastníci hlasujú. Vysvetli správne odpovede podľa GDPR. Zdôrazni online identifikátory z PDF.</a:t>
            </a:r>
          </a:p>
          <a:p>
            <a:r>
              <a:rPr lang="sk-SK" noProof="1"/>
              <a:t>Pracovný e-mail nepatrí firme, ale osobe, ktorá ho používa.</a:t>
            </a:r>
          </a:p>
          <a:p>
            <a:r>
              <a:rPr lang="sk-SK" noProof="1"/>
              <a:t>IP adresa je ako ŠPZ auta – sama nestačí, ale s databázou áno.</a:t>
            </a:r>
          </a:p>
          <a:p>
            <a:r>
              <a:rPr lang="sk-SK" noProof="1"/>
              <a:t>biometrické údaje = osobitná kategória osobných údajov</a:t>
            </a:r>
          </a:p>
          <a:p>
            <a:r>
              <a:rPr lang="sk-SK" noProof="1"/>
              <a:t>identifikácia môže byť </a:t>
            </a:r>
            <a:r>
              <a:rPr lang="sk-SK" b="1" noProof="1"/>
              <a:t>priama aj nepriama</a:t>
            </a:r>
            <a:endParaRPr lang="sk-SK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k-SK" noProof="1"/>
              <a:t>Zdôrazni, že ide o údaje s najvyššou ochranou. Uveď príklad zdravotnej dokumentácie alebo biometrie.</a:t>
            </a:r>
          </a:p>
          <a:p>
            <a:r>
              <a:rPr lang="sk-SK" b="1" noProof="1"/>
              <a:t>Osobné údaje</a:t>
            </a:r>
            <a:r>
              <a:rPr lang="sk-SK" noProof="1"/>
              <a:t> identifikujú osobu.</a:t>
            </a:r>
            <a:br>
              <a:rPr lang="sk-SK" noProof="1"/>
            </a:br>
            <a:r>
              <a:rPr lang="sk-SK" b="1" noProof="1"/>
              <a:t>Citlivé údaje</a:t>
            </a:r>
            <a:r>
              <a:rPr lang="sk-SK" noProof="1"/>
              <a:t> môžu osobu </a:t>
            </a:r>
            <a:r>
              <a:rPr lang="sk-SK" b="1" noProof="1"/>
              <a:t>vážne poškodiť</a:t>
            </a:r>
            <a:r>
              <a:rPr lang="sk-SK" noProof="1"/>
              <a:t>, ak sa zneužijú – preto majú </a:t>
            </a:r>
            <a:r>
              <a:rPr lang="sk-SK" b="1" noProof="1"/>
              <a:t>prísnejšiu ochranu</a:t>
            </a:r>
            <a:r>
              <a:rPr lang="sk-SK" noProof="1"/>
              <a:t>.</a:t>
            </a:r>
          </a:p>
          <a:p>
            <a:r>
              <a:rPr lang="en-GB" dirty="0" err="1"/>
              <a:t>spracúvanie</a:t>
            </a:r>
            <a:r>
              <a:rPr lang="en-GB" dirty="0"/>
              <a:t> </a:t>
            </a:r>
            <a:r>
              <a:rPr lang="en-GB" dirty="0" err="1"/>
              <a:t>týchto</a:t>
            </a:r>
            <a:r>
              <a:rPr lang="en-GB" dirty="0"/>
              <a:t> </a:t>
            </a:r>
            <a:r>
              <a:rPr lang="en-GB" dirty="0" err="1"/>
              <a:t>údajov</a:t>
            </a:r>
            <a:r>
              <a:rPr lang="en-GB" dirty="0"/>
              <a:t> je </a:t>
            </a:r>
            <a:r>
              <a:rPr lang="en-GB" b="1" dirty="0"/>
              <a:t>v </a:t>
            </a:r>
            <a:r>
              <a:rPr lang="en-GB" b="1" dirty="0" err="1"/>
              <a:t>zásade</a:t>
            </a:r>
            <a:r>
              <a:rPr lang="en-GB" b="1" dirty="0"/>
              <a:t> </a:t>
            </a:r>
            <a:r>
              <a:rPr lang="en-GB" b="1" dirty="0" err="1"/>
              <a:t>zakázané</a:t>
            </a:r>
            <a:r>
              <a:rPr lang="en-GB" dirty="0"/>
              <a:t>, </a:t>
            </a:r>
            <a:r>
              <a:rPr lang="en-GB" dirty="0" err="1"/>
              <a:t>okrem</a:t>
            </a:r>
            <a:r>
              <a:rPr lang="en-GB" dirty="0"/>
              <a:t> </a:t>
            </a:r>
            <a:r>
              <a:rPr lang="en-GB" dirty="0" err="1"/>
              <a:t>výnimiek</a:t>
            </a:r>
            <a:endParaRPr lang="sk-SK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Cieľom je pochopiť rozdiel v úrovni ochrany. Nech účastníci zdôvodnia svoje rozhodnutie.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 err="1"/>
              <a:t>Vysvetli</a:t>
            </a:r>
            <a:r>
              <a:rPr dirty="0"/>
              <a:t>, </a:t>
            </a:r>
            <a:r>
              <a:rPr dirty="0" err="1"/>
              <a:t>že</a:t>
            </a:r>
            <a:r>
              <a:rPr dirty="0"/>
              <a:t> IP </a:t>
            </a:r>
            <a:r>
              <a:rPr dirty="0" err="1"/>
              <a:t>adresa</a:t>
            </a:r>
            <a:r>
              <a:rPr dirty="0"/>
              <a:t> je </a:t>
            </a:r>
            <a:r>
              <a:rPr dirty="0" err="1"/>
              <a:t>osobný</a:t>
            </a:r>
            <a:r>
              <a:rPr dirty="0"/>
              <a:t> </a:t>
            </a:r>
            <a:r>
              <a:rPr dirty="0" err="1"/>
              <a:t>údaj</a:t>
            </a:r>
            <a:r>
              <a:rPr dirty="0"/>
              <a:t>. </a:t>
            </a:r>
            <a:r>
              <a:rPr dirty="0" err="1"/>
              <a:t>Použi</a:t>
            </a:r>
            <a:r>
              <a:rPr dirty="0"/>
              <a:t> </a:t>
            </a:r>
            <a:r>
              <a:rPr dirty="0" err="1"/>
              <a:t>príklad</a:t>
            </a:r>
            <a:r>
              <a:rPr dirty="0"/>
              <a:t> </a:t>
            </a:r>
            <a:r>
              <a:rPr dirty="0" err="1"/>
              <a:t>logovania</a:t>
            </a:r>
            <a:r>
              <a:rPr dirty="0"/>
              <a:t> </a:t>
            </a:r>
            <a:r>
              <a:rPr dirty="0" err="1"/>
              <a:t>prístupov</a:t>
            </a:r>
            <a:r>
              <a:rPr dirty="0"/>
              <a:t> a cookies.</a:t>
            </a:r>
            <a:endParaRPr lang="sk-SK" dirty="0"/>
          </a:p>
          <a:p>
            <a:r>
              <a:rPr lang="en-GB" dirty="0"/>
              <a:t>U</a:t>
            </a:r>
            <a:r>
              <a:rPr lang="en-SK" dirty="0"/>
              <a:t>kaza co vsetko o nas vedia na zaklade ip adresy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2B73B-A834-138C-AC14-9B582084B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1CE89E-B211-E64C-1048-A9FBDC53A3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327696-900D-664A-C5DC-08A0515F68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 err="1"/>
              <a:t>Cieľom</a:t>
            </a:r>
            <a:r>
              <a:rPr lang="en-GB" dirty="0"/>
              <a:t> je </a:t>
            </a:r>
            <a:r>
              <a:rPr lang="en-GB" dirty="0" err="1"/>
              <a:t>uvedomiť</a:t>
            </a:r>
            <a:r>
              <a:rPr lang="en-GB" dirty="0"/>
              <a:t> </a:t>
            </a:r>
            <a:r>
              <a:rPr lang="en-GB" dirty="0" err="1"/>
              <a:t>si</a:t>
            </a:r>
            <a:r>
              <a:rPr lang="en-GB" dirty="0"/>
              <a:t> </a:t>
            </a:r>
            <a:r>
              <a:rPr lang="en-GB" dirty="0" err="1"/>
              <a:t>rozsah</a:t>
            </a:r>
            <a:r>
              <a:rPr lang="en-GB" dirty="0"/>
              <a:t> </a:t>
            </a:r>
            <a:r>
              <a:rPr lang="en-GB" dirty="0" err="1"/>
              <a:t>sledovania</a:t>
            </a:r>
            <a:r>
              <a:rPr lang="en-GB" dirty="0"/>
              <a:t>. </a:t>
            </a:r>
            <a:r>
              <a:rPr lang="en-GB" dirty="0" err="1"/>
              <a:t>Nadviaž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GDPR </a:t>
            </a:r>
            <a:r>
              <a:rPr lang="en-GB" dirty="0" err="1"/>
              <a:t>povinnosť</a:t>
            </a:r>
            <a:r>
              <a:rPr lang="en-GB" dirty="0"/>
              <a:t> </a:t>
            </a:r>
            <a:r>
              <a:rPr lang="en-GB" dirty="0" err="1"/>
              <a:t>informovania</a:t>
            </a:r>
            <a:r>
              <a:rPr lang="en-GB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F49FF-1ADE-0B4E-B102-072BD3158D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678960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7581" y="921715"/>
            <a:ext cx="3872267" cy="2635993"/>
          </a:xfrm>
        </p:spPr>
        <p:txBody>
          <a:bodyPr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GB" sz="3600"/>
              <a:t>2. Význam osobných údajov a citlivých informačných aktív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C05CA36-AD6A-4ABF-9A05-52E5A143D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4022214"/>
            <a:ext cx="9144000" cy="2835786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4331EE8-85A4-4588-8D9E-70E534D47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28950" y="4022220"/>
            <a:ext cx="6115048" cy="2835780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9D6C862-61CC-4B46-8080-96583D653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4022219"/>
            <a:ext cx="9190104" cy="2835781"/>
          </a:xfrm>
          <a:prstGeom prst="rect">
            <a:avLst/>
          </a:prstGeom>
          <a:gradFill>
            <a:gsLst>
              <a:gs pos="39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72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Obrázok 6" descr="A blue and white logo&#10;&#10;AI-generated content may be incorrect.">
            <a:extLst>
              <a:ext uri="{FF2B5EF4-FFF2-40B4-BE49-F238E27FC236}">
                <a16:creationId xmlns:a16="http://schemas.microsoft.com/office/drawing/2014/main" id="{51FA942F-234D-A260-20F8-1CB9558CDD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930430" y="1303867"/>
            <a:ext cx="3872266" cy="3872266"/>
          </a:xfrm>
          <a:prstGeom prst="rect">
            <a:avLst/>
          </a:prstGeom>
          <a:noFill/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0797"/>
            <a:ext cx="9143998" cy="457203"/>
          </a:xfrm>
          <a:prstGeom prst="rect">
            <a:avLst/>
          </a:prstGeom>
          <a:gradFill>
            <a:gsLst>
              <a:gs pos="0">
                <a:srgbClr val="000000">
                  <a:alpha val="43000"/>
                </a:srgbClr>
              </a:gs>
              <a:gs pos="79000">
                <a:schemeClr val="accent1">
                  <a:lumMod val="75000"/>
                  <a:alpha val="22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39DFEC-4892-8ED1-C542-351C50E7413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02" r="436" b="2117"/>
          <a:stretch>
            <a:fillRect/>
          </a:stretch>
        </p:blipFill>
        <p:spPr>
          <a:xfrm>
            <a:off x="1" y="5783576"/>
            <a:ext cx="9144000" cy="1074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041" y="586855"/>
            <a:ext cx="2401025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3500">
                <a:solidFill>
                  <a:srgbClr val="FFFFFF"/>
                </a:solidFill>
              </a:rPr>
              <a:t>Spracúvanie osobných údajov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7694" y="649480"/>
            <a:ext cx="4916510" cy="5546047"/>
          </a:xfrm>
        </p:spPr>
        <p:txBody>
          <a:bodyPr anchor="ctr">
            <a:normAutofit/>
          </a:bodyPr>
          <a:lstStyle/>
          <a:p>
            <a:r>
              <a:rPr lang="sk-SK" sz="2400" noProof="0" dirty="0"/>
              <a:t>Súhlas</a:t>
            </a:r>
          </a:p>
          <a:p>
            <a:r>
              <a:rPr lang="sk-SK" sz="2400" noProof="0" dirty="0"/>
              <a:t>Zákonný dôvod</a:t>
            </a:r>
          </a:p>
          <a:p>
            <a:r>
              <a:rPr lang="sk-SK" sz="2400" noProof="0" dirty="0"/>
              <a:t>Oprávnený záujem</a:t>
            </a:r>
          </a:p>
          <a:p>
            <a:pPr marL="0" indent="0">
              <a:buNone/>
            </a:pPr>
            <a:endParaRPr lang="sk-SK" sz="2400" noProof="0" dirty="0"/>
          </a:p>
          <a:p>
            <a:pPr marL="0" indent="0">
              <a:buNone/>
            </a:pPr>
            <a:r>
              <a:rPr lang="sk-SK" sz="2400" noProof="0" dirty="0"/>
              <a:t>Len jedna podmienka stačí na to, aby bolo spracovanie legálne.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sk-SK" sz="3500" i="1" noProof="1">
                <a:solidFill>
                  <a:srgbClr val="FFFFFF"/>
                </a:solidFill>
              </a:rPr>
              <a:t>Úloha 5 – Zákonné alebo nezákonné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8699" y="2318197"/>
            <a:ext cx="7293023" cy="36833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k-SK" sz="2400" noProof="1"/>
              <a:t>Posúďte situácie:</a:t>
            </a:r>
          </a:p>
          <a:p>
            <a:r>
              <a:rPr lang="sk-SK" sz="2400" noProof="1"/>
              <a:t>Newsletter so súhlasom</a:t>
            </a:r>
          </a:p>
          <a:p>
            <a:r>
              <a:rPr lang="sk-SK" sz="2400" noProof="1"/>
              <a:t>Logovanie IP adries</a:t>
            </a:r>
          </a:p>
          <a:p>
            <a:r>
              <a:rPr lang="sk-SK" sz="2400" noProof="1"/>
              <a:t>Zverejnenie kontaktov bez súhlasu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336136" y="1336710"/>
            <a:ext cx="6858000" cy="418458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088181" y="1092216"/>
            <a:ext cx="6346209" cy="41820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833933" y="3515977"/>
            <a:ext cx="2501979" cy="418206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176002" y="1496845"/>
            <a:ext cx="6858001" cy="386430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74277" y="1668285"/>
            <a:ext cx="4318303" cy="3238727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797" y="586855"/>
            <a:ext cx="3172575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3500">
                <a:solidFill>
                  <a:srgbClr val="FFFFFF"/>
                </a:solidFill>
              </a:rPr>
              <a:t>Ochrana citlivých údajov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68" y="649480"/>
            <a:ext cx="3646835" cy="5546047"/>
          </a:xfrm>
        </p:spPr>
        <p:txBody>
          <a:bodyPr anchor="ctr">
            <a:normAutofit/>
          </a:bodyPr>
          <a:lstStyle/>
          <a:p>
            <a:r>
              <a:rPr lang="sk-SK" sz="2400" noProof="1"/>
              <a:t>Šifrovanie</a:t>
            </a:r>
          </a:p>
          <a:p>
            <a:r>
              <a:rPr lang="sk-SK" sz="2400" noProof="1"/>
              <a:t>Kontrola prístupu</a:t>
            </a:r>
          </a:p>
          <a:p>
            <a:r>
              <a:rPr lang="sk-SK" sz="2400" noProof="1"/>
              <a:t>Zálohovanie</a:t>
            </a:r>
          </a:p>
          <a:p>
            <a:r>
              <a:rPr lang="sk-SK" sz="2400" noProof="1"/>
              <a:t>Audit</a:t>
            </a:r>
          </a:p>
          <a:p>
            <a:r>
              <a:rPr lang="sk-SK" sz="2400" noProof="1"/>
              <a:t>Dodržiavanie predpisov</a:t>
            </a:r>
          </a:p>
          <a:p>
            <a:r>
              <a:rPr lang="sk-SK" sz="2400" noProof="1"/>
              <a:t>Školenie</a:t>
            </a:r>
          </a:p>
          <a:p>
            <a:endParaRPr lang="sk-SK" sz="2400" noProof="1"/>
          </a:p>
          <a:p>
            <a:pPr marL="0" indent="0">
              <a:buNone/>
            </a:pPr>
            <a:r>
              <a:rPr lang="sk-SK" sz="2400" b="1" noProof="1"/>
              <a:t>Ochrana citlivých údajov ako komplexný proces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sk-SK" sz="3500" i="1" noProof="1">
                <a:solidFill>
                  <a:srgbClr val="FFFFFF"/>
                </a:solidFill>
              </a:rPr>
              <a:t>Úloha 6 – Ako chránime dáta u nás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8699" y="2318197"/>
            <a:ext cx="7293023" cy="36833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k-SK" sz="2400" noProof="1"/>
              <a:t>Otázky:</a:t>
            </a:r>
          </a:p>
          <a:p>
            <a:r>
              <a:rPr lang="sk-SK" sz="2400" noProof="1"/>
              <a:t>Ktoré opatrenia používame?</a:t>
            </a:r>
          </a:p>
          <a:p>
            <a:r>
              <a:rPr lang="sk-SK" sz="2400" noProof="1"/>
              <a:t>Čo by sme mali zlepšiť?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08CEF9-EABC-D3BA-FB27-F7162A48C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64823-D819-DDED-DA96-FE4A799F6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8B12D1C-0765-103E-DA71-969BAA0F3D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336136" y="1336710"/>
            <a:ext cx="6858000" cy="418458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0593626-775B-00FA-AD41-5531B33FCD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088181" y="1092216"/>
            <a:ext cx="6346209" cy="41820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144E733-3E8B-1FBA-A036-F5952DE92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833933" y="3515977"/>
            <a:ext cx="2501979" cy="418206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CF02D9-1EA3-A765-FC75-BA4099026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176002" y="1496845"/>
            <a:ext cx="6858001" cy="386430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E4F3F64-A727-0F0C-9BCC-77F4DFA88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74277" y="1668285"/>
            <a:ext cx="4318303" cy="3238727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3FE567-61D6-543E-595B-9D4C1D28A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797" y="586855"/>
            <a:ext cx="3172575" cy="3387497"/>
          </a:xfrm>
        </p:spPr>
        <p:txBody>
          <a:bodyPr anchor="b">
            <a:normAutofit/>
          </a:bodyPr>
          <a:lstStyle/>
          <a:p>
            <a:pPr algn="r"/>
            <a:r>
              <a:rPr lang="sk-SK" sz="3500" noProof="1">
                <a:solidFill>
                  <a:srgbClr val="FFFFFF"/>
                </a:solidFill>
              </a:rPr>
              <a:t>Úskalia a riziká online komunikácie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01CB0-EF8B-CF5C-F148-6E6D312CC1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7368" y="649480"/>
            <a:ext cx="3646835" cy="5546047"/>
          </a:xfrm>
        </p:spPr>
        <p:txBody>
          <a:bodyPr anchor="ctr">
            <a:normAutofit/>
          </a:bodyPr>
          <a:lstStyle/>
          <a:p>
            <a:r>
              <a:rPr lang="sk-SK" sz="2400" noProof="1"/>
              <a:t>Kyberšikana</a:t>
            </a:r>
          </a:p>
          <a:p>
            <a:r>
              <a:rPr lang="sk-SK" sz="2400" noProof="1"/>
              <a:t>Sexting</a:t>
            </a:r>
          </a:p>
          <a:p>
            <a:r>
              <a:rPr lang="sk-SK" sz="2400" dirty="0" err="1"/>
              <a:t>Kybergrooming</a:t>
            </a:r>
            <a:r>
              <a:rPr lang="sk-SK" sz="2400" dirty="0"/>
              <a:t> </a:t>
            </a:r>
          </a:p>
          <a:p>
            <a:r>
              <a:rPr lang="sk-SK" sz="2400" dirty="0" err="1"/>
              <a:t>Kyberstalking</a:t>
            </a:r>
            <a:r>
              <a:rPr lang="sk-SK" sz="2400" dirty="0"/>
              <a:t> </a:t>
            </a:r>
            <a:endParaRPr lang="sk-SK" sz="2400" noProof="1"/>
          </a:p>
          <a:p>
            <a:r>
              <a:rPr lang="sk-SK" sz="2400" dirty="0"/>
              <a:t>Uník osobných údajov </a:t>
            </a:r>
          </a:p>
          <a:p>
            <a:r>
              <a:rPr lang="sk-SK" sz="2400" dirty="0"/>
              <a:t>Falošné informácie a dezinformácie </a:t>
            </a:r>
          </a:p>
          <a:p>
            <a:r>
              <a:rPr lang="sk-SK" sz="2400" dirty="0"/>
              <a:t>Digitálna stopa </a:t>
            </a:r>
          </a:p>
          <a:p>
            <a:r>
              <a:rPr lang="sk-SK" sz="2400" dirty="0"/>
              <a:t>Závislosť na technológiách </a:t>
            </a:r>
          </a:p>
          <a:p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1557151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F2F457-4CEC-8323-40BC-095EAC5C8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246273D-53E9-7222-0815-077301F6C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F0CF02-1774-38EA-F437-4639D2B66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336136" y="1336710"/>
            <a:ext cx="6858000" cy="418458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EA24E60-22AE-C580-7BF8-C46803FAF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088181" y="1092216"/>
            <a:ext cx="6346209" cy="41820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858DC6D-5AB2-C9C4-5491-BF51E46E4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833933" y="3515977"/>
            <a:ext cx="2501979" cy="418206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45EF9F6-C472-B8C2-5CCE-4D9ACE746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176002" y="1496845"/>
            <a:ext cx="6858001" cy="386430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6196CBF-E270-A58B-9E7B-5A7F16490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74277" y="1668285"/>
            <a:ext cx="4318303" cy="3238727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EF148B-50DE-04F4-FAFA-B0B951E35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797" y="586855"/>
            <a:ext cx="3172575" cy="3387497"/>
          </a:xfrm>
        </p:spPr>
        <p:txBody>
          <a:bodyPr anchor="b">
            <a:normAutofit/>
          </a:bodyPr>
          <a:lstStyle/>
          <a:p>
            <a:pPr algn="r"/>
            <a:r>
              <a:rPr lang="sk-SK" sz="3500" noProof="1">
                <a:solidFill>
                  <a:srgbClr val="FFFFFF"/>
                </a:solidFill>
              </a:rPr>
              <a:t>Citlivé informačné aktíva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06032-990C-3EEF-0FF1-91B8FD9D58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7368" y="649480"/>
            <a:ext cx="3646835" cy="5546047"/>
          </a:xfrm>
        </p:spPr>
        <p:txBody>
          <a:bodyPr anchor="ctr">
            <a:normAutofit/>
          </a:bodyPr>
          <a:lstStyle/>
          <a:p>
            <a:r>
              <a:rPr lang="en-GB" sz="2400" dirty="0" err="1"/>
              <a:t>Osobne</a:t>
            </a:r>
            <a:r>
              <a:rPr lang="en-GB" sz="2400" dirty="0"/>
              <a:t>́ </a:t>
            </a:r>
            <a:r>
              <a:rPr lang="en-GB" sz="2400" dirty="0" err="1"/>
              <a:t>údaje</a:t>
            </a:r>
            <a:r>
              <a:rPr lang="en-GB" sz="2400" dirty="0"/>
              <a:t> a </a:t>
            </a:r>
            <a:r>
              <a:rPr lang="en-GB" sz="2400" dirty="0" err="1"/>
              <a:t>citlive</a:t>
            </a:r>
            <a:r>
              <a:rPr lang="en-GB" sz="2400" dirty="0"/>
              <a:t>́ </a:t>
            </a:r>
            <a:r>
              <a:rPr lang="en-GB" sz="2400" dirty="0" err="1"/>
              <a:t>údaje</a:t>
            </a:r>
            <a:r>
              <a:rPr lang="en-GB" sz="2400" dirty="0"/>
              <a:t> </a:t>
            </a:r>
          </a:p>
          <a:p>
            <a:r>
              <a:rPr lang="en-GB" sz="2400" dirty="0" err="1"/>
              <a:t>Finančne</a:t>
            </a:r>
            <a:r>
              <a:rPr lang="en-GB" sz="2400" dirty="0"/>
              <a:t>́ </a:t>
            </a:r>
            <a:r>
              <a:rPr lang="en-GB" sz="2400" dirty="0" err="1"/>
              <a:t>informácie</a:t>
            </a:r>
            <a:r>
              <a:rPr lang="en-GB" sz="2400" dirty="0"/>
              <a:t> </a:t>
            </a:r>
          </a:p>
          <a:p>
            <a:r>
              <a:rPr lang="en-GB" sz="2400" dirty="0" err="1"/>
              <a:t>Obchodne</a:t>
            </a:r>
            <a:r>
              <a:rPr lang="en-GB" sz="2400" dirty="0"/>
              <a:t>́ a </a:t>
            </a:r>
            <a:r>
              <a:rPr lang="en-GB" sz="2400" dirty="0" err="1"/>
              <a:t>strategicke</a:t>
            </a:r>
            <a:r>
              <a:rPr lang="en-GB" sz="2400" dirty="0"/>
              <a:t>́ </a:t>
            </a:r>
            <a:r>
              <a:rPr lang="en-GB" sz="2400" dirty="0" err="1"/>
              <a:t>informácie</a:t>
            </a:r>
            <a:r>
              <a:rPr lang="en-GB" sz="2400" dirty="0"/>
              <a:t> </a:t>
            </a:r>
          </a:p>
          <a:p>
            <a:r>
              <a:rPr lang="en-GB" sz="2400" dirty="0" err="1"/>
              <a:t>Prístupove</a:t>
            </a:r>
            <a:r>
              <a:rPr lang="en-GB" sz="2400" dirty="0"/>
              <a:t>́ </a:t>
            </a:r>
            <a:r>
              <a:rPr lang="en-GB" sz="2400" dirty="0" err="1"/>
              <a:t>údaje</a:t>
            </a:r>
            <a:r>
              <a:rPr lang="en-GB" sz="2400" dirty="0"/>
              <a:t> a </a:t>
            </a:r>
            <a:r>
              <a:rPr lang="en-GB" sz="2400" dirty="0" err="1"/>
              <a:t>autentifikačne</a:t>
            </a:r>
            <a:r>
              <a:rPr lang="en-GB" sz="2400" dirty="0"/>
              <a:t>́ </a:t>
            </a:r>
            <a:r>
              <a:rPr lang="en-GB" sz="2400" dirty="0" err="1"/>
              <a:t>informácie</a:t>
            </a:r>
            <a:r>
              <a:rPr lang="en-GB" sz="2400" dirty="0"/>
              <a:t> </a:t>
            </a:r>
          </a:p>
          <a:p>
            <a:r>
              <a:rPr lang="en-GB" sz="2400" dirty="0" err="1"/>
              <a:t>Technicke</a:t>
            </a:r>
            <a:r>
              <a:rPr lang="en-GB" sz="2400" dirty="0"/>
              <a:t>́ a </a:t>
            </a:r>
            <a:r>
              <a:rPr lang="en-GB" sz="2400" dirty="0" err="1"/>
              <a:t>infraštruktúrne</a:t>
            </a:r>
            <a:r>
              <a:rPr lang="en-GB" sz="2400" dirty="0"/>
              <a:t> </a:t>
            </a:r>
            <a:r>
              <a:rPr lang="en-GB" sz="2400" dirty="0" err="1"/>
              <a:t>dáta</a:t>
            </a:r>
            <a:r>
              <a:rPr lang="en-GB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01053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336136" y="1336710"/>
            <a:ext cx="6858000" cy="418458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088181" y="1092216"/>
            <a:ext cx="6346209" cy="41820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833933" y="3515977"/>
            <a:ext cx="2501979" cy="418206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176002" y="1496845"/>
            <a:ext cx="6858001" cy="386430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74277" y="1668285"/>
            <a:ext cx="4318303" cy="3238727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797" y="586855"/>
            <a:ext cx="3172575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3500">
                <a:solidFill>
                  <a:srgbClr val="FFFFFF"/>
                </a:solidFill>
              </a:rPr>
              <a:t>Základná bezpečnostná hygiena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68" y="649480"/>
            <a:ext cx="3646835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k-SK" sz="2400" noProof="1"/>
              <a:t>Súbor návykov a postupov</a:t>
            </a:r>
          </a:p>
          <a:p>
            <a:r>
              <a:rPr lang="sk-SK" sz="2400" noProof="1"/>
              <a:t>Silné heslá</a:t>
            </a:r>
          </a:p>
          <a:p>
            <a:r>
              <a:rPr lang="sk-SK" sz="2400" noProof="1"/>
              <a:t>Aktualizácie</a:t>
            </a:r>
          </a:p>
          <a:p>
            <a:r>
              <a:rPr lang="sk-SK" sz="2400" noProof="1"/>
              <a:t>Overovanie zdrojov</a:t>
            </a:r>
          </a:p>
          <a:p>
            <a:r>
              <a:rPr lang="sk-SK" sz="2400" noProof="1"/>
              <a:t>Bezpečné Wi-Fi</a:t>
            </a:r>
          </a:p>
          <a:p>
            <a:r>
              <a:rPr lang="sk-SK" sz="2400" noProof="1"/>
              <a:t>Zálohovanie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GB" sz="3500" i="1">
                <a:solidFill>
                  <a:srgbClr val="FFFFFF"/>
                </a:solidFill>
              </a:rPr>
              <a:t>Úloha 7 – Sebahodnotenie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8699" y="2318197"/>
            <a:ext cx="7293023" cy="36833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k-SK" sz="2400" noProof="1"/>
              <a:t>Označte:</a:t>
            </a:r>
          </a:p>
          <a:p>
            <a:r>
              <a:rPr lang="sk-SK" sz="2400" noProof="1"/>
              <a:t>Robím pravidelne</a:t>
            </a:r>
          </a:p>
          <a:p>
            <a:r>
              <a:rPr lang="sk-SK" sz="2400" noProof="1"/>
              <a:t>Občas</a:t>
            </a:r>
          </a:p>
          <a:p>
            <a:r>
              <a:rPr lang="sk-SK" sz="2400" noProof="1"/>
              <a:t>Nerobím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041" y="586855"/>
            <a:ext cx="2401025" cy="3387497"/>
          </a:xfrm>
        </p:spPr>
        <p:txBody>
          <a:bodyPr anchor="b">
            <a:normAutofit/>
          </a:bodyPr>
          <a:lstStyle/>
          <a:p>
            <a:pPr algn="r"/>
            <a:r>
              <a:rPr lang="sk-SK" sz="2500" noProof="1">
                <a:solidFill>
                  <a:srgbClr val="FFFFFF"/>
                </a:solidFill>
              </a:rPr>
              <a:t>Anonymizácia vs. pseudonymizácia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7694" y="649480"/>
            <a:ext cx="4916510" cy="5546047"/>
          </a:xfrm>
        </p:spPr>
        <p:txBody>
          <a:bodyPr anchor="ctr">
            <a:normAutofit/>
          </a:bodyPr>
          <a:lstStyle/>
          <a:p>
            <a:r>
              <a:rPr lang="sk-SK" sz="2400" noProof="1"/>
              <a:t>Anonymizácia – bez návratu identity</a:t>
            </a:r>
          </a:p>
          <a:p>
            <a:r>
              <a:rPr lang="sk-SK" sz="2400" noProof="1"/>
              <a:t>Pseudonymizácia – návrat možný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041" y="586855"/>
            <a:ext cx="2401025" cy="3387497"/>
          </a:xfrm>
        </p:spPr>
        <p:txBody>
          <a:bodyPr anchor="b">
            <a:normAutofit/>
          </a:bodyPr>
          <a:lstStyle/>
          <a:p>
            <a:pPr algn="r"/>
            <a:r>
              <a:rPr lang="sk-SK" sz="2500" noProof="1">
                <a:solidFill>
                  <a:srgbClr val="FFFFFF"/>
                </a:solidFill>
              </a:rPr>
              <a:t>Zodpovednosť prevádzkovateľa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7694" y="649480"/>
            <a:ext cx="4916510" cy="5546047"/>
          </a:xfrm>
        </p:spPr>
        <p:txBody>
          <a:bodyPr anchor="ctr">
            <a:normAutofit/>
          </a:bodyPr>
          <a:lstStyle/>
          <a:p>
            <a:r>
              <a:rPr lang="sk-SK" sz="2400" noProof="1"/>
              <a:t>Povinnosť oznámiť incident</a:t>
            </a:r>
          </a:p>
          <a:p>
            <a:r>
              <a:rPr lang="sk-SK" sz="2400" noProof="1"/>
              <a:t>Lehota 72 hodín</a:t>
            </a:r>
          </a:p>
          <a:p>
            <a:r>
              <a:rPr lang="sk-SK" sz="2400" noProof="1"/>
              <a:t>Úrad na ochranu osobných údajov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336136" y="1336710"/>
            <a:ext cx="6858000" cy="418458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088181" y="1092216"/>
            <a:ext cx="6346209" cy="41820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833933" y="3515977"/>
            <a:ext cx="2501979" cy="418206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176002" y="1496845"/>
            <a:ext cx="6858001" cy="386430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74277" y="1668285"/>
            <a:ext cx="4318303" cy="3238727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797" y="586855"/>
            <a:ext cx="3172575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3500">
                <a:solidFill>
                  <a:srgbClr val="FFFFFF"/>
                </a:solidFill>
              </a:rPr>
              <a:t>Význam osobných údajov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68" y="649480"/>
            <a:ext cx="3646835" cy="5546047"/>
          </a:xfrm>
        </p:spPr>
        <p:txBody>
          <a:bodyPr anchor="ctr">
            <a:normAutofit/>
          </a:bodyPr>
          <a:lstStyle/>
          <a:p>
            <a:r>
              <a:rPr lang="sk-SK" sz="2400" noProof="1"/>
              <a:t>Prečo sú osobné údaje cenné ?</a:t>
            </a:r>
          </a:p>
          <a:p>
            <a:r>
              <a:rPr lang="sk-SK" sz="2400" noProof="1"/>
              <a:t>Prečo sú častým cieľom útokov ?</a:t>
            </a:r>
          </a:p>
          <a:p>
            <a:r>
              <a:rPr lang="sk-SK" sz="2400" noProof="1"/>
              <a:t>Dopad úniku údajov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977AF3-ED28-0699-D00F-78BBB5335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F918B90-1B92-0658-A80A-B735E52E36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B58274-C501-7AAF-FD5B-097B2F42E2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4DB55A-AD6F-D9B0-B60F-1E4F53D4C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DFD2232-6B5B-12DB-9D4F-CC65644F6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95A5ADD-57DF-4369-7823-24759F4DB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81B1B1-276A-9553-E0F7-8D9275ED5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sk-SK" sz="3500" i="1" dirty="0">
                <a:solidFill>
                  <a:srgbClr val="FFFFFF"/>
                </a:solidFill>
              </a:rPr>
              <a:t>Úloha 8 – Incident</a:t>
            </a:r>
            <a:endParaRPr lang="en-GB" sz="3500" i="1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9A6A2E-3C87-FB6E-1D98-E29340D1C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699" y="2318197"/>
            <a:ext cx="7293023" cy="36833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k-SK" sz="2400" noProof="1"/>
              <a:t>Situácie:</a:t>
            </a:r>
          </a:p>
          <a:p>
            <a:r>
              <a:rPr lang="sk-SK" sz="2400" noProof="1"/>
              <a:t>Omylom pošlem údaje e-mailom</a:t>
            </a:r>
          </a:p>
          <a:p>
            <a:r>
              <a:rPr lang="sk-SK" sz="2400" noProof="1"/>
              <a:t>Stratím dokument / ntb / USB</a:t>
            </a:r>
          </a:p>
          <a:p>
            <a:pPr marL="0" indent="0">
              <a:buNone/>
            </a:pPr>
            <a:endParaRPr lang="sk-SK" sz="2400" noProof="1"/>
          </a:p>
          <a:p>
            <a:pPr marL="0" indent="0">
              <a:buNone/>
            </a:pPr>
            <a:r>
              <a:rPr lang="sk-SK" sz="2400" noProof="1"/>
              <a:t>Čo urobím ako prvé?</a:t>
            </a:r>
          </a:p>
        </p:txBody>
      </p:sp>
    </p:spTree>
    <p:extLst>
      <p:ext uri="{BB962C8B-B14F-4D97-AF65-F5344CB8AC3E}">
        <p14:creationId xmlns:p14="http://schemas.microsoft.com/office/powerpoint/2010/main" val="30276854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95933E-905E-DF52-6291-15AD5ECE6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D8A7AD-9134-589A-E9EE-D15CC370F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D103BE3-44BA-638A-D77E-11E1A8112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258DF0-5427-2171-ABFF-A5A19198B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6D0FF99-3DC9-4B57-0A8C-5A9E171D41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5D93155-039F-1CAB-5B0C-52DCFE2C03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022DBE-F8B3-64C2-A87F-0238E9FED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sk-SK" sz="3500" i="1" dirty="0">
                <a:solidFill>
                  <a:srgbClr val="FFFFFF"/>
                </a:solidFill>
              </a:rPr>
              <a:t>Úloha 8 – Incident</a:t>
            </a:r>
            <a:endParaRPr lang="en-GB" sz="3500" i="1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86F89B-735B-67F5-B83D-3801C15D54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513" y="2191588"/>
            <a:ext cx="4227488" cy="3683358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sk-SK" sz="2400" noProof="0" dirty="0"/>
              <a:t>Scenár A:</a:t>
            </a:r>
          </a:p>
          <a:p>
            <a:pPr marL="457200" indent="-457200">
              <a:buAutoNum type="arabicPeriod"/>
            </a:pPr>
            <a:r>
              <a:rPr lang="sk-SK" sz="2400" noProof="0" dirty="0"/>
              <a:t>okamžite kontaktujem príjemcu</a:t>
            </a:r>
          </a:p>
          <a:p>
            <a:pPr marL="857250" lvl="1" indent="-457200">
              <a:buAutoNum type="arabicPeriod"/>
            </a:pPr>
            <a:r>
              <a:rPr lang="sk-SK" sz="2000" noProof="0" dirty="0"/>
              <a:t>požiadam o vymazanie</a:t>
            </a:r>
            <a:endParaRPr lang="sk-SK" sz="1600" noProof="0" dirty="0"/>
          </a:p>
          <a:p>
            <a:pPr marL="457200" indent="-457200">
              <a:buAutoNum type="arabicPeriod"/>
            </a:pPr>
            <a:r>
              <a:rPr lang="sk-SK" sz="2400" noProof="0" dirty="0"/>
              <a:t>nahlásim incident</a:t>
            </a:r>
          </a:p>
          <a:p>
            <a:pPr marL="857250" lvl="1" indent="-457200">
              <a:buAutoNum type="arabicPeriod"/>
            </a:pPr>
            <a:r>
              <a:rPr lang="sk-SK" sz="2000" noProof="0" dirty="0"/>
              <a:t>Zamestnanec nenesie vinu – zodpovednosť má organizácia.</a:t>
            </a:r>
          </a:p>
          <a:p>
            <a:pPr marL="457200" indent="-457200">
              <a:buAutoNum type="arabicPeriod"/>
            </a:pPr>
            <a:r>
              <a:rPr lang="sk-SK" sz="2400" noProof="0" dirty="0"/>
              <a:t>nič neskrývam, neopravujem, nemažem</a:t>
            </a:r>
          </a:p>
          <a:p>
            <a:pPr marL="457200" indent="-457200">
              <a:buAutoNum type="arabicPeriod"/>
            </a:pPr>
            <a:r>
              <a:rPr lang="sk-SK" sz="2400" noProof="0" dirty="0"/>
              <a:t>čakám na pokyny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96859BF-1109-B411-D5AB-BF839B70AC90}"/>
              </a:ext>
            </a:extLst>
          </p:cNvPr>
          <p:cNvSpPr txBox="1">
            <a:spLocks/>
          </p:cNvSpPr>
          <p:nvPr/>
        </p:nvSpPr>
        <p:spPr>
          <a:xfrm>
            <a:off x="4916514" y="2202684"/>
            <a:ext cx="4570243" cy="3683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sk-SK" sz="2400" noProof="1"/>
              <a:t>Scenár B:</a:t>
            </a:r>
          </a:p>
          <a:p>
            <a:pPr marL="457200" indent="-457200">
              <a:buFont typeface="Arial"/>
              <a:buAutoNum type="arabicPeriod"/>
            </a:pPr>
            <a:r>
              <a:rPr lang="sk-SK" sz="2400" noProof="1"/>
              <a:t>nahlásim stratu</a:t>
            </a:r>
          </a:p>
          <a:p>
            <a:pPr marL="457200" indent="-457200">
              <a:buFont typeface="Arial"/>
              <a:buAutoNum type="arabicPeriod"/>
            </a:pPr>
            <a:r>
              <a:rPr lang="sk-SK" sz="2400" noProof="1"/>
              <a:t>uvediem:</a:t>
            </a:r>
          </a:p>
          <a:p>
            <a:pPr marL="857250" lvl="1" indent="-457200">
              <a:buFont typeface="Arial"/>
              <a:buAutoNum type="arabicPeriod"/>
            </a:pPr>
            <a:r>
              <a:rPr lang="sk-SK" sz="2000" noProof="1"/>
              <a:t>či boli údaje šifrované</a:t>
            </a:r>
          </a:p>
          <a:p>
            <a:pPr marL="857250" lvl="1" indent="-457200">
              <a:buFont typeface="Arial"/>
              <a:buAutoNum type="arabicPeriod"/>
            </a:pPr>
            <a:r>
              <a:rPr lang="sk-SK" sz="2000" noProof="1"/>
              <a:t>aké údaje boli uložené</a:t>
            </a:r>
          </a:p>
          <a:p>
            <a:pPr marL="457200" indent="-457200">
              <a:buFont typeface="Arial"/>
              <a:buAutoNum type="arabicPeriod"/>
            </a:pPr>
            <a:r>
              <a:rPr lang="sk-SK" sz="2400" noProof="1"/>
              <a:t>IT posúdi riziko</a:t>
            </a:r>
          </a:p>
        </p:txBody>
      </p:sp>
    </p:spTree>
    <p:extLst>
      <p:ext uri="{BB962C8B-B14F-4D97-AF65-F5344CB8AC3E}">
        <p14:creationId xmlns:p14="http://schemas.microsoft.com/office/powerpoint/2010/main" val="904604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sk-SK" sz="3500" i="1" noProof="1">
                <a:solidFill>
                  <a:srgbClr val="FFFFFF"/>
                </a:solidFill>
              </a:rPr>
              <a:t>Úloha 1 – Hodnota údajov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8699" y="2318197"/>
            <a:ext cx="7293023" cy="36833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k-SK" sz="2400" noProof="1"/>
              <a:t>Zadanie:</a:t>
            </a:r>
          </a:p>
          <a:p>
            <a:pPr marL="457200" indent="-457200">
              <a:buFont typeface="+mj-lt"/>
              <a:buAutoNum type="arabicPeriod"/>
            </a:pPr>
            <a:r>
              <a:rPr lang="sk-SK" sz="2400" noProof="1"/>
              <a:t>Vymenujte osobné údaje, s ktorými pracujete</a:t>
            </a:r>
          </a:p>
          <a:p>
            <a:pPr marL="457200" indent="-457200">
              <a:buFont typeface="+mj-lt"/>
              <a:buAutoNum type="arabicPeriod"/>
            </a:pPr>
            <a:r>
              <a:rPr lang="sk-SK" sz="2400" noProof="1"/>
              <a:t>Určte, ktoré by boli najväčším problémom pri úniku</a:t>
            </a:r>
          </a:p>
          <a:p>
            <a:pPr marL="457200" indent="-457200">
              <a:buFont typeface="+mj-lt"/>
              <a:buAutoNum type="arabicPeriod"/>
            </a:pPr>
            <a:r>
              <a:rPr lang="sk-SK" sz="2400" noProof="1"/>
              <a:t>Diskutujte o možných následkoch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336136" y="1336710"/>
            <a:ext cx="6858000" cy="418458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088181" y="1092216"/>
            <a:ext cx="6346209" cy="41820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833933" y="3515977"/>
            <a:ext cx="2501979" cy="418206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176002" y="1496845"/>
            <a:ext cx="6858001" cy="386430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74277" y="1668285"/>
            <a:ext cx="4318303" cy="3238727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797" y="586855"/>
            <a:ext cx="3172575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3500">
                <a:solidFill>
                  <a:srgbClr val="FFFFFF"/>
                </a:solidFill>
              </a:rPr>
              <a:t>Čo sú osobné údaje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68" y="649480"/>
            <a:ext cx="3646835" cy="5546047"/>
          </a:xfrm>
        </p:spPr>
        <p:txBody>
          <a:bodyPr anchor="ctr">
            <a:normAutofit/>
          </a:bodyPr>
          <a:lstStyle/>
          <a:p>
            <a:r>
              <a:rPr lang="sk-SK" sz="2400" noProof="1"/>
              <a:t>Identifikovaná osoba</a:t>
            </a:r>
          </a:p>
          <a:p>
            <a:r>
              <a:rPr lang="sk-SK" sz="2400" noProof="1"/>
              <a:t>Identifikovateľná osoba</a:t>
            </a:r>
          </a:p>
          <a:p>
            <a:r>
              <a:rPr lang="sk-SK" sz="2400" noProof="1"/>
              <a:t>Priama a nepriama identifikácia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sk-SK" sz="3500" i="1" noProof="1">
                <a:solidFill>
                  <a:srgbClr val="FFFFFF"/>
                </a:solidFill>
              </a:rPr>
              <a:t>Úloha 2 – Je to osobný údaj?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8699" y="2318197"/>
            <a:ext cx="7293023" cy="36833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k-SK" sz="2400" noProof="1"/>
              <a:t>Rozhodnite:</a:t>
            </a:r>
          </a:p>
          <a:p>
            <a:r>
              <a:rPr lang="sk-SK" sz="2400" noProof="1"/>
              <a:t>E-mail v práci</a:t>
            </a:r>
          </a:p>
          <a:p>
            <a:r>
              <a:rPr lang="sk-SK" sz="2400" noProof="1"/>
              <a:t>IP adresa</a:t>
            </a:r>
          </a:p>
          <a:p>
            <a:r>
              <a:rPr lang="sk-SK" sz="2400" noProof="1"/>
              <a:t>Fotografia osoby</a:t>
            </a:r>
          </a:p>
          <a:p>
            <a:r>
              <a:rPr lang="sk-SK" sz="2400" noProof="1"/>
              <a:t>Pracovná pozícia</a:t>
            </a:r>
          </a:p>
          <a:p>
            <a:pPr marL="0" indent="0">
              <a:buNone/>
            </a:pPr>
            <a:r>
              <a:rPr lang="sk-SK" sz="2400" b="1" noProof="1"/>
              <a:t>ÁNO / NIE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336136" y="1336710"/>
            <a:ext cx="6858000" cy="418458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088181" y="1092216"/>
            <a:ext cx="6346209" cy="41820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833933" y="3515977"/>
            <a:ext cx="2501979" cy="418206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176002" y="1496845"/>
            <a:ext cx="6858001" cy="386430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74277" y="1668285"/>
            <a:ext cx="4318303" cy="3238727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797" y="586855"/>
            <a:ext cx="3172575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3500">
                <a:solidFill>
                  <a:srgbClr val="FFFFFF"/>
                </a:solidFill>
              </a:rPr>
              <a:t>Citlivé údaje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68" y="649480"/>
            <a:ext cx="3646835" cy="5546047"/>
          </a:xfrm>
        </p:spPr>
        <p:txBody>
          <a:bodyPr anchor="ctr">
            <a:normAutofit/>
          </a:bodyPr>
          <a:lstStyle/>
          <a:p>
            <a:r>
              <a:rPr lang="sk-SK" sz="2400" noProof="1"/>
              <a:t>Zdravotné a biometrické údaje</a:t>
            </a:r>
          </a:p>
          <a:p>
            <a:r>
              <a:rPr lang="sk-SK" sz="2400" noProof="1"/>
              <a:t>Politické a náboženské názory</a:t>
            </a:r>
          </a:p>
          <a:p>
            <a:r>
              <a:rPr lang="sk-SK" sz="2400" noProof="1"/>
              <a:t>Genetické údaje</a:t>
            </a:r>
          </a:p>
          <a:p>
            <a:pPr marL="0" indent="0">
              <a:buNone/>
            </a:pPr>
            <a:endParaRPr lang="sk-SK" sz="2400" dirty="0"/>
          </a:p>
          <a:p>
            <a:pPr marL="0" indent="0">
              <a:buNone/>
            </a:pPr>
            <a:r>
              <a:rPr lang="sk-SK" sz="2400" dirty="0"/>
              <a:t>„Každý citlivý údaj je osobný údaj, ale nie každý osobný údaj je citlivý.“</a:t>
            </a:r>
            <a:endParaRPr lang="sk-SK" sz="2400" noProof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sk-SK" sz="3500" i="1" noProof="1">
                <a:solidFill>
                  <a:srgbClr val="FFFFFF"/>
                </a:solidFill>
              </a:rPr>
              <a:t>Úloha 3 – Citlivé vs. bežné údaje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8699" y="2318197"/>
            <a:ext cx="7293023" cy="36833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k-SK" sz="2400" noProof="1"/>
              <a:t>Rozdeľte údaje na:</a:t>
            </a:r>
          </a:p>
          <a:p>
            <a:r>
              <a:rPr lang="sk-SK" sz="2400" noProof="1"/>
              <a:t>Bežné osobné údaje</a:t>
            </a:r>
          </a:p>
          <a:p>
            <a:r>
              <a:rPr lang="sk-SK" sz="2400" noProof="1"/>
              <a:t>Citlivé údaje</a:t>
            </a:r>
          </a:p>
          <a:p>
            <a:pPr marL="0" indent="0">
              <a:buNone/>
            </a:pPr>
            <a:endParaRPr lang="sk-SK" sz="2400" noProof="1"/>
          </a:p>
          <a:p>
            <a:pPr marL="0" indent="0">
              <a:buNone/>
            </a:pPr>
            <a:r>
              <a:rPr lang="sk-SK" sz="2400" noProof="1"/>
              <a:t>Diskutujte prečo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3299B7-8E9A-A1BB-51D7-A2F0D18CAF90}"/>
              </a:ext>
            </a:extLst>
          </p:cNvPr>
          <p:cNvSpPr txBox="1"/>
          <p:nvPr/>
        </p:nvSpPr>
        <p:spPr>
          <a:xfrm>
            <a:off x="5275385" y="1688559"/>
            <a:ext cx="333404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/>
              <a:t>E-mailová adresa zamestnanca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/>
              <a:t>Telefónne číslo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/>
              <a:t>Rodné číslo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/>
              <a:t>Fotografia osoby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/>
              <a:t>Zdravotná dokumentácia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/>
              <a:t>Informácia o zdravotnom postihnutí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/>
              <a:t>Odtlačok prsta použitý na vstup do budovy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/>
              <a:t>Politické názory osoby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/>
              <a:t>Náboženské vyznanie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/>
              <a:t>Bankový účet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/>
              <a:t>Plat zamestnanca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/>
              <a:t>IP adresa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/>
              <a:t>Dochádzkový systém (čas príchodu/odchodu)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/>
              <a:t>Členstvo v odborovej organizácii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041" y="586855"/>
            <a:ext cx="2401025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3200">
                <a:solidFill>
                  <a:srgbClr val="FFFFFF"/>
                </a:solidFill>
              </a:rPr>
              <a:t>Online identifikátory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7694" y="649480"/>
            <a:ext cx="4916510" cy="5546047"/>
          </a:xfrm>
        </p:spPr>
        <p:txBody>
          <a:bodyPr anchor="ctr">
            <a:normAutofit/>
          </a:bodyPr>
          <a:lstStyle/>
          <a:p>
            <a:r>
              <a:rPr lang="sk-SK" sz="2400" noProof="1"/>
              <a:t>IP adresa (dynamická / statická)</a:t>
            </a:r>
          </a:p>
          <a:p>
            <a:r>
              <a:rPr lang="sk-SK" sz="2400" noProof="1"/>
              <a:t>Cookies</a:t>
            </a:r>
          </a:p>
          <a:p>
            <a:r>
              <a:rPr lang="sk-SK" sz="2400" noProof="1"/>
              <a:t>Digitálna stopa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313425-4F6E-2D44-DB94-8B8204A343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6CCFF6-0F8A-9DDB-F646-8946FE51E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268419-2E67-BE2E-6AE3-36E9316CE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E37F19-D1EE-22E1-1F8F-B7B77FB0A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BEA601-21D5-EC45-F18A-AD149B6DFB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0E336B3-AD85-65F5-167C-43F2D3EC95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9A5FC5-B934-7063-1226-BC2907776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sk-SK" sz="3500" i="1" noProof="1">
                <a:solidFill>
                  <a:srgbClr val="FFFFFF"/>
                </a:solidFill>
              </a:rPr>
              <a:t>Úloha 4 – Digitálna stopa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39E4C7-B232-D3BA-6511-A2AC5EB57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699" y="2318197"/>
            <a:ext cx="7293023" cy="36833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sk-SK" sz="2400" noProof="1"/>
              <a:t>Čo o vás vie webová stránka?</a:t>
            </a:r>
          </a:p>
          <a:p>
            <a:pPr marL="0" indent="0">
              <a:buNone/>
            </a:pPr>
            <a:r>
              <a:rPr lang="sk-SK" sz="2400" noProof="1"/>
              <a:t>Čo zbierajú cookies?</a:t>
            </a:r>
          </a:p>
          <a:p>
            <a:pPr marL="0" indent="0">
              <a:buNone/>
            </a:pPr>
            <a:r>
              <a:rPr lang="sk-SK" sz="2400" noProof="1"/>
              <a:t>Prečo sa zobrazujú cookie lišty?</a:t>
            </a:r>
          </a:p>
          <a:p>
            <a:pPr marL="0" indent="0">
              <a:buNone/>
            </a:pPr>
            <a:endParaRPr lang="sk-SK" sz="2400" noProof="1"/>
          </a:p>
        </p:txBody>
      </p:sp>
    </p:spTree>
    <p:extLst>
      <p:ext uri="{BB962C8B-B14F-4D97-AF65-F5344CB8AC3E}">
        <p14:creationId xmlns:p14="http://schemas.microsoft.com/office/powerpoint/2010/main" val="4067104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971</Words>
  <Application>Microsoft Macintosh PowerPoint</Application>
  <PresentationFormat>On-screen Show (4:3)</PresentationFormat>
  <Paragraphs>166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2. Význam osobných údajov a citlivých informačných aktív</vt:lpstr>
      <vt:lpstr>Význam osobných údajov</vt:lpstr>
      <vt:lpstr>Úloha 1 – Hodnota údajov</vt:lpstr>
      <vt:lpstr>Čo sú osobné údaje</vt:lpstr>
      <vt:lpstr>Úloha 2 – Je to osobný údaj?</vt:lpstr>
      <vt:lpstr>Citlivé údaje</vt:lpstr>
      <vt:lpstr>Úloha 3 – Citlivé vs. bežné údaje</vt:lpstr>
      <vt:lpstr>Online identifikátory</vt:lpstr>
      <vt:lpstr>Úloha 4 – Digitálna stopa</vt:lpstr>
      <vt:lpstr>Spracúvanie osobných údajov</vt:lpstr>
      <vt:lpstr>Úloha 5 – Zákonné alebo nezákonné</vt:lpstr>
      <vt:lpstr>Ochrana citlivých údajov</vt:lpstr>
      <vt:lpstr>Úloha 6 – Ako chránime dáta u nás</vt:lpstr>
      <vt:lpstr>Úskalia a riziká online komunikácie</vt:lpstr>
      <vt:lpstr>Citlivé informačné aktíva</vt:lpstr>
      <vt:lpstr>Základná bezpečnostná hygiena</vt:lpstr>
      <vt:lpstr>Úloha 7 – Sebahodnotenie</vt:lpstr>
      <vt:lpstr>Anonymizácia vs. pseudonymizácia</vt:lpstr>
      <vt:lpstr>Zodpovednosť prevádzkovateľa</vt:lpstr>
      <vt:lpstr>Úloha 8 – Incident</vt:lpstr>
      <vt:lpstr>Úloha 8 – Incident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Jan Francisti</cp:lastModifiedBy>
  <cp:revision>66</cp:revision>
  <dcterms:created xsi:type="dcterms:W3CDTF">2013-01-27T09:14:16Z</dcterms:created>
  <dcterms:modified xsi:type="dcterms:W3CDTF">2026-01-26T07:10:08Z</dcterms:modified>
  <cp:category/>
</cp:coreProperties>
</file>