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08" r:id="rId2"/>
  </p:sldMasterIdLst>
  <p:notesMasterIdLst>
    <p:notesMasterId r:id="rId32"/>
  </p:notesMasterIdLst>
  <p:handoutMasterIdLst>
    <p:handoutMasterId r:id="rId33"/>
  </p:handoutMasterIdLst>
  <p:sldIdLst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4" r:id="rId29"/>
    <p:sldId id="325" r:id="rId30"/>
    <p:sldId id="32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78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9"/>
  </p:normalViewPr>
  <p:slideViewPr>
    <p:cSldViewPr snapToGrid="0" snapToObjects="1" showGuides="1">
      <p:cViewPr varScale="1">
        <p:scale>
          <a:sx n="111" d="100"/>
          <a:sy n="111" d="100"/>
        </p:scale>
        <p:origin x="594" y="96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5. 6. 2026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5. 6. 2026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1003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2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322163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rgbClr val="878786"/>
                </a:solidFill>
                <a:latin typeface="+mn-lt"/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680110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49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762000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219" y="1676400"/>
            <a:ext cx="10801639" cy="5006788"/>
          </a:xfrm>
        </p:spPr>
        <p:txBody>
          <a:bodyPr>
            <a:normAutofit/>
          </a:bodyPr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sk-SK" noProof="0" dirty="0"/>
              <a:t>Kliknite sem a upravte štýly predlohy textu</a:t>
            </a:r>
          </a:p>
          <a:p>
            <a:pPr lvl="1"/>
            <a:r>
              <a:rPr lang="sk-SK" noProof="0" dirty="0"/>
              <a:t>Druhá úroveň</a:t>
            </a:r>
          </a:p>
          <a:p>
            <a:pPr lvl="2"/>
            <a:r>
              <a:rPr lang="sk-SK" noProof="0" dirty="0"/>
              <a:t>Tretia úroveň</a:t>
            </a:r>
          </a:p>
          <a:p>
            <a:pPr lvl="3"/>
            <a:r>
              <a:rPr lang="sk-SK" noProof="0" dirty="0"/>
              <a:t>Štvrtá úroveň</a:t>
            </a:r>
          </a:p>
          <a:p>
            <a:pPr lvl="4"/>
            <a:r>
              <a:rPr lang="sk-SK" noProof="0" dirty="0"/>
              <a:t>Piata úroveň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2511123" y="3657899"/>
            <a:ext cx="5535178" cy="317122"/>
          </a:xfrm>
        </p:spPr>
        <p:txBody>
          <a:bodyPr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47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118608" y="2792133"/>
            <a:ext cx="7810500" cy="1248331"/>
          </a:xfrm>
        </p:spPr>
        <p:txBody>
          <a:bodyPr>
            <a:noAutofit/>
          </a:bodyPr>
          <a:lstStyle>
            <a:lvl1pPr algn="ctr">
              <a:defRPr sz="6600">
                <a:solidFill>
                  <a:srgbClr val="8787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87393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878786"/>
                </a:solidFill>
              </a:defRPr>
            </a:lvl1pPr>
          </a:lstStyle>
          <a:p>
            <a:pPr lvl="0"/>
            <a:r>
              <a:rPr lang="en-SK" dirty="0"/>
              <a:t>Autor: Mgr. Jan Francisti, PhD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14779" y="5448300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rgbClr val="878786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E0C4F4-342E-D54C-B5BA-6CAD8CE8CB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5110" y="4104480"/>
            <a:ext cx="5346700" cy="381000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rgbClr val="878786"/>
                </a:solidFill>
              </a:defRPr>
            </a:lvl1pPr>
            <a:lvl2pPr>
              <a:defRPr sz="4000">
                <a:solidFill>
                  <a:srgbClr val="878786"/>
                </a:solidFill>
              </a:defRPr>
            </a:lvl2pPr>
            <a:lvl3pPr>
              <a:defRPr sz="3600">
                <a:solidFill>
                  <a:srgbClr val="878786"/>
                </a:solidFill>
              </a:defRPr>
            </a:lvl3pPr>
            <a:lvl4pPr>
              <a:defRPr sz="3200">
                <a:solidFill>
                  <a:srgbClr val="878786"/>
                </a:solidFill>
              </a:defRPr>
            </a:lvl4pPr>
            <a:lvl5pPr>
              <a:defRPr sz="3200">
                <a:solidFill>
                  <a:srgbClr val="878786"/>
                </a:solidFill>
              </a:defRPr>
            </a:lvl5pPr>
          </a:lstStyle>
          <a:p>
            <a:pPr lvl="0"/>
            <a:r>
              <a:rPr lang="sk-SK" noProof="0" dirty="0"/>
              <a:t>Podnázov prezentácie</a:t>
            </a:r>
          </a:p>
        </p:txBody>
      </p:sp>
    </p:spTree>
    <p:extLst>
      <p:ext uri="{BB962C8B-B14F-4D97-AF65-F5344CB8AC3E}">
        <p14:creationId xmlns:p14="http://schemas.microsoft.com/office/powerpoint/2010/main" val="190106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00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5. 6. 2026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1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5. 6. 2026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3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6236" y="1900564"/>
            <a:ext cx="4212794" cy="1325563"/>
          </a:xfrm>
        </p:spPr>
        <p:txBody>
          <a:bodyPr anchor="b">
            <a:normAutofit/>
          </a:bodyPr>
          <a:lstStyle/>
          <a:p>
            <a:pPr algn="l"/>
            <a:r>
              <a:rPr sz="2800" b="0" dirty="0" err="1">
                <a:solidFill>
                  <a:srgbClr val="FFFFFF"/>
                </a:solidFill>
              </a:rPr>
              <a:t>Testovanie</a:t>
            </a:r>
            <a:r>
              <a:rPr sz="2800" b="0" dirty="0">
                <a:solidFill>
                  <a:srgbClr val="FFFFFF"/>
                </a:solidFill>
              </a:rPr>
              <a:t> </a:t>
            </a:r>
            <a:r>
              <a:rPr sz="2800" b="0" dirty="0" err="1">
                <a:solidFill>
                  <a:srgbClr val="FFFFFF"/>
                </a:solidFill>
              </a:rPr>
              <a:t>softvéru</a:t>
            </a:r>
            <a:endParaRPr sz="2800" b="0" dirty="0">
              <a:solidFill>
                <a:srgbClr val="FFFFFF"/>
              </a:solidFill>
            </a:endParaRP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DCBE908-5C3A-FC27-6C7F-35BE760FAE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16236" y="3249682"/>
            <a:ext cx="5672931" cy="470218"/>
          </a:xfrm>
        </p:spPr>
        <p:txBody>
          <a:bodyPr>
            <a:normAutofit/>
          </a:bodyPr>
          <a:lstStyle/>
          <a:p>
            <a:pPr algn="l"/>
            <a:r>
              <a:rPr sz="1800" dirty="0" err="1">
                <a:solidFill>
                  <a:srgbClr val="FFFFFF"/>
                </a:solidFill>
              </a:rPr>
              <a:t>Bezpečnostné</a:t>
            </a:r>
            <a:r>
              <a:rPr sz="1800" dirty="0">
                <a:solidFill>
                  <a:srgbClr val="FFFFFF"/>
                </a:solidFill>
              </a:rPr>
              <a:t> </a:t>
            </a:r>
            <a:r>
              <a:rPr sz="1800" dirty="0" err="1">
                <a:solidFill>
                  <a:srgbClr val="FFFFFF"/>
                </a:solidFill>
              </a:rPr>
              <a:t>testovanie</a:t>
            </a:r>
            <a:r>
              <a:rPr sz="1800" dirty="0">
                <a:solidFill>
                  <a:srgbClr val="FFFFFF"/>
                </a:solidFill>
              </a:rPr>
              <a:t> </a:t>
            </a:r>
            <a:r>
              <a:rPr sz="1800" dirty="0" err="1">
                <a:solidFill>
                  <a:srgbClr val="FFFFFF"/>
                </a:solidFill>
              </a:rPr>
              <a:t>softvéru</a:t>
            </a:r>
            <a:endParaRPr sz="1800" dirty="0">
              <a:solidFill>
                <a:srgbClr val="FFFFFF"/>
              </a:solidFill>
            </a:endParaRP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0CF65206-395B-46D0-1D62-79672DD948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16236" y="3630022"/>
            <a:ext cx="5567362" cy="419100"/>
          </a:xfrm>
        </p:spPr>
        <p:txBody>
          <a:bodyPr/>
          <a:lstStyle/>
          <a:p>
            <a:pPr algn="l"/>
            <a:r>
              <a:rPr sz="1350" dirty="0" err="1">
                <a:solidFill>
                  <a:srgbClr val="FFFFFF"/>
                </a:solidFill>
              </a:rPr>
              <a:t>Techniky</a:t>
            </a:r>
            <a:r>
              <a:rPr sz="1350" dirty="0">
                <a:solidFill>
                  <a:srgbClr val="FFFFFF"/>
                </a:solidFill>
              </a:rPr>
              <a:t>, </a:t>
            </a:r>
            <a:r>
              <a:rPr sz="1350" dirty="0" err="1">
                <a:solidFill>
                  <a:srgbClr val="FFFFFF"/>
                </a:solidFill>
              </a:rPr>
              <a:t>postupy</a:t>
            </a:r>
            <a:r>
              <a:rPr sz="1350" dirty="0">
                <a:solidFill>
                  <a:srgbClr val="FFFFFF"/>
                </a:solidFill>
              </a:rPr>
              <a:t> a </a:t>
            </a:r>
            <a:r>
              <a:rPr sz="1350" dirty="0" err="1">
                <a:solidFill>
                  <a:srgbClr val="FFFFFF"/>
                </a:solidFill>
              </a:rPr>
              <a:t>nástroje</a:t>
            </a:r>
            <a:r>
              <a:rPr sz="1350" dirty="0">
                <a:solidFill>
                  <a:srgbClr val="FFFFFF"/>
                </a:solidFill>
              </a:rPr>
              <a:t> pre </a:t>
            </a:r>
            <a:r>
              <a:rPr sz="1350" dirty="0" err="1">
                <a:solidFill>
                  <a:srgbClr val="FFFFFF"/>
                </a:solidFill>
              </a:rPr>
              <a:t>výučbu</a:t>
            </a:r>
            <a:r>
              <a:rPr sz="1350" dirty="0">
                <a:solidFill>
                  <a:srgbClr val="FFFFFF"/>
                </a:solidFill>
              </a:rPr>
              <a:t> a </a:t>
            </a:r>
            <a:r>
              <a:rPr sz="1350" dirty="0" err="1">
                <a:solidFill>
                  <a:srgbClr val="FFFFFF"/>
                </a:solidFill>
              </a:rPr>
              <a:t>prax</a:t>
            </a:r>
            <a:endParaRPr sz="1350" dirty="0">
              <a:solidFill>
                <a:srgbClr val="FFFF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A61B8C-BCED-AFE8-6F2E-0F209AAB95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" r="436" b="2117"/>
          <a:stretch>
            <a:fillRect/>
          </a:stretch>
        </p:blipFill>
        <p:spPr>
          <a:xfrm>
            <a:off x="126569" y="5365890"/>
            <a:ext cx="11938862" cy="14028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2. SAST – statická analýza zdrojového kódu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testuje zdrojový kód bez potreby spustiť aplikáciu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hľadá nebezpečné programátorské vzory, napríklad SQL injection, XSS, path traversal alebo hardcoded secrets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je vhodný pre shift-left prístup: spúšťanie v IDE, pred commitom alebo v CI/CD pipeline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výhodou je rýchla spätná väzba pre vývojára ešte pred deploymentom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limitom sú false positives a slabšia schopnosť pochopiť runtime konfiguráciu a biznis logiku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SAST: nástroje a použitie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Nástroje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Semgrep – pravidlá nad kódom, vlastné bezpečnostné guardrails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SonarQube – kvalita kódu, zraniteľnosti a security hotspots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CodeQL – dotazovanie nad kódom ako nad databázou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PHPStan/Psalm + security pravidlá – typové a logické chyby v PHP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Vhodné nálezy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nesanitizované vstupy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nebezpečné funkcie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chyby v autentifikácii/autorizácii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hardcoded heslá a tokeny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slabé kryptografické použitie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3. DAST – dynamické testovanie bežiacej aplikácie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testuje aplikáciu zvonka cez HTTP/API podobne ako prehliadač alebo automatizovaný klient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nepotrebuje zdrojový kód, ale potrebuje funkčné testovacie prostredie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vie nájsť runtime chyby: slabé hlavičky, chybové výpisy, XSS, SQL injection, redirecty, session problémy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dobré výsledky závisia od pokrytia aplikácie: crawler nemusí nájsť všetky workflow a autorizované obrazovky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pri aktívnom skenovaní treba používať testovacie dáta, aby sa predišlo poškodeniu systému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DAST: nástroje a použitie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Nástroje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 dirty="0">
                <a:solidFill>
                  <a:srgbClr val="1E1E1E"/>
                </a:solidFill>
              </a:rPr>
              <a:t>• OWASP ZAP – </a:t>
            </a:r>
            <a:r>
              <a:rPr sz="1500" dirty="0" err="1">
                <a:solidFill>
                  <a:srgbClr val="1E1E1E"/>
                </a:solidFill>
              </a:rPr>
              <a:t>pasívne</a:t>
            </a:r>
            <a:r>
              <a:rPr sz="1500" dirty="0">
                <a:solidFill>
                  <a:srgbClr val="1E1E1E"/>
                </a:solidFill>
              </a:rPr>
              <a:t> a </a:t>
            </a:r>
            <a:r>
              <a:rPr sz="1500" dirty="0" err="1">
                <a:solidFill>
                  <a:srgbClr val="1E1E1E"/>
                </a:solidFill>
              </a:rPr>
              <a:t>aktívne</a:t>
            </a:r>
            <a:r>
              <a:rPr sz="1500" dirty="0">
                <a:solidFill>
                  <a:srgbClr val="1E1E1E"/>
                </a:solidFill>
              </a:rPr>
              <a:t> </a:t>
            </a:r>
            <a:r>
              <a:rPr sz="1500" dirty="0" err="1">
                <a:solidFill>
                  <a:srgbClr val="1E1E1E"/>
                </a:solidFill>
              </a:rPr>
              <a:t>skenovanie</a:t>
            </a:r>
            <a:r>
              <a:rPr sz="1500" dirty="0">
                <a:solidFill>
                  <a:srgbClr val="1E1E1E"/>
                </a:solidFill>
              </a:rPr>
              <a:t> web </a:t>
            </a:r>
            <a:r>
              <a:rPr sz="1500" dirty="0" err="1">
                <a:solidFill>
                  <a:srgbClr val="1E1E1E"/>
                </a:solidFill>
              </a:rPr>
              <a:t>aplikácií</a:t>
            </a:r>
            <a:endParaRPr sz="1500" dirty="0">
              <a:solidFill>
                <a:srgbClr val="1E1E1E"/>
              </a:solidFill>
            </a:endParaRP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 dirty="0">
                <a:solidFill>
                  <a:srgbClr val="1E1E1E"/>
                </a:solidFill>
              </a:rPr>
              <a:t>• Burp Suite – </a:t>
            </a:r>
            <a:r>
              <a:rPr sz="1500" dirty="0" err="1">
                <a:solidFill>
                  <a:srgbClr val="1E1E1E"/>
                </a:solidFill>
              </a:rPr>
              <a:t>manuálne</a:t>
            </a:r>
            <a:r>
              <a:rPr sz="1500" dirty="0">
                <a:solidFill>
                  <a:srgbClr val="1E1E1E"/>
                </a:solidFill>
              </a:rPr>
              <a:t> </a:t>
            </a:r>
            <a:r>
              <a:rPr sz="1500" dirty="0" err="1">
                <a:solidFill>
                  <a:srgbClr val="1E1E1E"/>
                </a:solidFill>
              </a:rPr>
              <a:t>aj</a:t>
            </a:r>
            <a:r>
              <a:rPr sz="1500" dirty="0">
                <a:solidFill>
                  <a:srgbClr val="1E1E1E"/>
                </a:solidFill>
              </a:rPr>
              <a:t> </a:t>
            </a:r>
            <a:r>
              <a:rPr sz="1500" dirty="0" err="1">
                <a:solidFill>
                  <a:srgbClr val="1E1E1E"/>
                </a:solidFill>
              </a:rPr>
              <a:t>automatizované</a:t>
            </a:r>
            <a:r>
              <a:rPr sz="1500" dirty="0">
                <a:solidFill>
                  <a:srgbClr val="1E1E1E"/>
                </a:solidFill>
              </a:rPr>
              <a:t> web </a:t>
            </a:r>
            <a:r>
              <a:rPr sz="1500" dirty="0" err="1">
                <a:solidFill>
                  <a:srgbClr val="1E1E1E"/>
                </a:solidFill>
              </a:rPr>
              <a:t>testovanie</a:t>
            </a:r>
            <a:endParaRPr sz="1500" dirty="0">
              <a:solidFill>
                <a:srgbClr val="1E1E1E"/>
              </a:solidFill>
            </a:endParaRP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 dirty="0">
                <a:solidFill>
                  <a:srgbClr val="1E1E1E"/>
                </a:solidFill>
              </a:rPr>
              <a:t>• </a:t>
            </a:r>
            <a:r>
              <a:rPr sz="1500" dirty="0" err="1">
                <a:solidFill>
                  <a:srgbClr val="1E1E1E"/>
                </a:solidFill>
              </a:rPr>
              <a:t>StackHawk</a:t>
            </a:r>
            <a:r>
              <a:rPr sz="1500" dirty="0">
                <a:solidFill>
                  <a:srgbClr val="1E1E1E"/>
                </a:solidFill>
              </a:rPr>
              <a:t> – DAST </a:t>
            </a:r>
            <a:r>
              <a:rPr sz="1500" dirty="0" err="1">
                <a:solidFill>
                  <a:srgbClr val="1E1E1E"/>
                </a:solidFill>
              </a:rPr>
              <a:t>vhodný</a:t>
            </a:r>
            <a:r>
              <a:rPr sz="1500" dirty="0">
                <a:solidFill>
                  <a:srgbClr val="1E1E1E"/>
                </a:solidFill>
              </a:rPr>
              <a:t> do CI/CD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 dirty="0">
                <a:solidFill>
                  <a:srgbClr val="1E1E1E"/>
                </a:solidFill>
              </a:rPr>
              <a:t>• Nuclei – </a:t>
            </a:r>
            <a:r>
              <a:rPr sz="1500" dirty="0" err="1">
                <a:solidFill>
                  <a:srgbClr val="1E1E1E"/>
                </a:solidFill>
              </a:rPr>
              <a:t>rýchle</a:t>
            </a:r>
            <a:r>
              <a:rPr sz="1500" dirty="0">
                <a:solidFill>
                  <a:srgbClr val="1E1E1E"/>
                </a:solidFill>
              </a:rPr>
              <a:t> </a:t>
            </a:r>
            <a:r>
              <a:rPr sz="1500" dirty="0" err="1">
                <a:solidFill>
                  <a:srgbClr val="1E1E1E"/>
                </a:solidFill>
              </a:rPr>
              <a:t>overenie</a:t>
            </a:r>
            <a:r>
              <a:rPr sz="1500" dirty="0">
                <a:solidFill>
                  <a:srgbClr val="1E1E1E"/>
                </a:solidFill>
              </a:rPr>
              <a:t> </a:t>
            </a:r>
            <a:r>
              <a:rPr sz="1500" dirty="0" err="1">
                <a:solidFill>
                  <a:srgbClr val="1E1E1E"/>
                </a:solidFill>
              </a:rPr>
              <a:t>šablónových</a:t>
            </a:r>
            <a:r>
              <a:rPr sz="1500" dirty="0">
                <a:solidFill>
                  <a:srgbClr val="1E1E1E"/>
                </a:solidFill>
              </a:rPr>
              <a:t> </a:t>
            </a:r>
            <a:r>
              <a:rPr sz="1500" dirty="0" err="1">
                <a:solidFill>
                  <a:srgbClr val="1E1E1E"/>
                </a:solidFill>
              </a:rPr>
              <a:t>zraniteľností</a:t>
            </a:r>
            <a:endParaRPr sz="1500" dirty="0">
              <a:solidFill>
                <a:srgbClr val="1E1E1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Dobrá prax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spustiť nad staging prostredím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použiť testovacie účty a roly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kombinovať crawler s manuálnym preklikom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validovať kritické nálezy ručne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ukladať report a sledovať trend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4. SCA – Software Composition Analysis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analyzuje open-source a tretie strany, ktoré sú súčasťou aplikácie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hľadá známe zraniteľnosti v závislostiach, transitive dependencies a niekedy aj licenčné riziká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je dôležitá, pretože aplikácia nie je iba vlastný kód – skladá sa z balíkov, image, runtime a build nástrojov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výstupom je zoznam komponentov, CVE, verzia, závažnosť, dostupná oprava alebo odporúčaná aktualizácia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dobrou praxou je SBOM: zoznam komponentov, ktorý umožňuje rýchlo zistiť dopad novej zraniteľnosti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SCA: nástroje a použitie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Nástroje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OWASP Dependency-Check – mapovanie závislostí na známe CVE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OWASP Dependency-Track – práca so SBOM a supply-chain rizikom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Snyk Open Source – prioritizácia a návrhy opráv závislostí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npm audit / composer audit / pip-audit – ekosystémové kontroly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Čo hodnotiť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či je zraniteľná knižnica reálne používaná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či existuje bezpečná verzia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dopad aktualizácie na kompatibilitu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dočasné mitigácie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či ide o priamu alebo tranzitívnu závislosť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5. API bezpečnostné testovanie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zameriava sa na REST, GraphQL, gRPC alebo iné rozhrania medzi systémami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kritické je testovať objektovú autorizáciu: používateľ nesmie čítať alebo meniť cudzie objekty iba zmenou ID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testujú sa aj rate limity, validácia vstupov, chybové odpovede, tokeny, CORS a schémy dát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API testy by mali pokrývať pozitívne aj negatívne scenáre pre každú rolu používateľa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dobrá dokumentácia OpenAPI umožňuje automatizovať kontraktové, hraničné aj fuzz testy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API testing: nástroje a použitie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Nástroje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Postman – kolekcie, environmenty, test scripts, runner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Schemathesis – generovanie testov z OpenAPI/GraphQL schémy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OWASP API Security Testing Framework – testy podľa API Top 10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Burp Suite/ZAP – intercept a manuálne overenie API volaní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Typické testy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chýbajúca objektová autorizácia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slabá autentifikácia tokenov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mass assignment a nadmerné polia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nedostatočný rate limiting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únik interných chýb a dát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6. Fuzz testing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automaticky generuje veľké množstvo neočakávaných, hraničných alebo náhodných vstupov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cieľom je nájsť crashe, pamäťové chyby, nekonečné slučky, zlé parsovanie alebo neošetrené výnimky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je vhodný pre parsery, knižnice, binárne formáty, protokoly, API a vstupné validátory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najväčšia hodnota je pri kontinuálnom spúšťaní: fuzzing často potrebuje čas a veľa iterácií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výsledkom má byť reprodukovateľný vstup, stack trace alebo minimálny test case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Fuzzing: nástroje a použitie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Nástroje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AFL++ – coverage-guided fuzzing pre natívne programy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libFuzzer – fuzzing knižníc integrovaný s LLVM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OSS-Fuzz – kontinuálny fuzzing open-source projektov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Schemathesis – property-based fuzzing pre API schémy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Hodí sa na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parsovanie súborov a protokolov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REST API a OpenAPI kontrakty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validáciu hraničných vstupov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stabilitu a error handling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regresné testy po oprave crashu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Cieľ prednášky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vysvetliť, čo je bezpečnostné testovanie a prečo patrí do predmetu Testovanie softvéru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porovnať hlavné techniky: SAST, DAST, penetračné testovanie, SCA, API testing, fuzzing a ďalšie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ukázať, aké typy zraniteľností jednotlivé techniky zachytávajú a čo im uniká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predstaviť nástroje, ktoré je možné použiť v školskom projekte alebo v CI/CD pipeline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naučiť sa čítať výsledky bezpečnostného testu ako riziko, nie iba ako technický nález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7. Testovanie konfigurácie, IaC a kontajnerov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hľadá chyby v konfiguračných súboroch, Docker image, Kubernetes manifests, Helm chartoch a cloud IaC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typické nálezy: privileged container, verejný bucket, chýbajúce limity, slabé network policies, root user v image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má sa spúšťať pred deploymentom, pretože konfigurácia je dnes súčasťou softvérového produktu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výhodou je jasná väzba na DevOps a CI/CD pipeline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limitom je, že nástroj nepozná vždy celý kontext architektúry a biznis rizika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IaC/kontajnerové testovanie: nástroje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Nástroje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Checkov – policy-as-code sken Terraform, Kubernetes, Helm, CloudFormation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Trivy – zraniteľnosti, secrets a misconfig v image, repozitári a Kubernetes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kube-score/kube-linter – statická kontrola Kubernetes manifestov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Docker Scout – analýza image a závislostí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Výstupy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kritické misconfig pred nasadením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zraniteľné OS a language balíky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chýbajúce limity a security context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nebezpečné default nastavenia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priorita opravy pre DevOps tím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8. Secrets scanning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hľadá náhodne commitnuté heslá, API kľúče, tokeny, private keys a certifikáty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musí pokrývať aktuálny kód aj históriu Git repozitára, pretože vymazaný secret môže zostať v histórii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má bežať lokálne pred commitom, v CI/CD a pravidelne nad repozitármi organizácie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nález sa nerieši iba odstránením z kódu – secret treba rotovať, zneplatniť a preveriť zneužitie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je veľmi vhodný pre študentské projekty, kde sa často objavia testovacie heslá v konfiguračných súboroch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Secrets scanning: nástroje a postup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Nástroje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Gitleaks – open-source skener pre Git, súbory a stdin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GitGuardian – monitoring repozitárov a DevOps nástrojov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trufflehog – hľadanie a validácia secretov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pre-commit hooks – blokovanie úniku pred pushom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Postup po náleze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zastaviť ďalšie šírenie secretu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rotovať token alebo heslo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odstrániť secret a upraviť históriu podľa potreby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preveriť logy použitia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nastaviť bezpečný secret management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9. Secure code review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manuálne alebo asistované čítanie kódu s cieľom nájsť chyby, ktoré automatizovaný nástroj nemusí pochopiť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zameriava sa na tok dát, business logic, autorizáciu, spracovanie chýb a bezpečnostné rozhodnutia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je užitočné hlavne pri kritických moduloch: login, platby, exporty, admin funkcie, reset hesla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výhodou je kontext; limitom je časová náročnosť a potreba skúseného recenzenta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má sa kombinovať so SAST, pretože nástroj nájde opakovateľné vzory a človek posúdi dopad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Secure code review: checklist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Otázky recenzenta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kto môže zavolať túto funkciu?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overuje sa vlastníctvo objektu?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čo sa stane pri neplatnom vstupe?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unikajú v chybe interné detaily?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sú tajomstvá mimo kódu?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Kde hľadať chyby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autorizácia a roly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SQL/NoSQL dotazy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upload a práca so súbormi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session a tokeny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500">
                <a:solidFill>
                  <a:srgbClr val="1E1E1E"/>
                </a:solidFill>
              </a:rPr>
              <a:t>• logovanie, exporty, integrácie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Nástroje podľa typu testovania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14400" y="1234440"/>
          <a:ext cx="10241280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9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Technika</a:t>
                      </a:r>
                    </a:p>
                  </a:txBody>
                  <a:tcPr marL="36576" marR="36576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1">
                          <a:solidFill>
                            <a:srgbClr val="FFFFFF"/>
                          </a:solidFill>
                        </a:rPr>
                        <a:t>Príklady nástrojov</a:t>
                      </a:r>
                    </a:p>
                  </a:txBody>
                  <a:tcPr marL="36576" marR="36576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Poznámka k použitiu</a:t>
                      </a:r>
                    </a:p>
                  </a:txBody>
                  <a:tcPr marL="36576" marR="36576"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SAST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E1E1E"/>
                          </a:solidFill>
                        </a:rPr>
                        <a:t>Semgrep, SonarQube, CodeQL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rýchla spätná väzba priamo pri vývoji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DAST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E1E1E"/>
                          </a:solidFill>
                        </a:rPr>
                        <a:t>OWASP ZAP, Burp Suite, StackHawk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testuje bežiacu aplikáciu ako používateľ/útočník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Penetračné testovanie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E1E1E"/>
                          </a:solidFill>
                        </a:rPr>
                        <a:t>Burp Suite, ZAP, Nmap, Nuclei, Metasploit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nutný rozsah, povolenie a report dôkazov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SCA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E1E1E"/>
                          </a:solidFill>
                        </a:rPr>
                        <a:t>OWASP Dependency-Check, Dependency-Track, Snyk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zraniteľné knižnice a softvérový supply chain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API testing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E1E1E"/>
                          </a:solidFill>
                        </a:rPr>
                        <a:t>Postman, Schemathesis, OWASP API ASTF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validácia kontraktu, auth, BOLA, rate-limit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Fuzzing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E1E1E"/>
                          </a:solidFill>
                        </a:rPr>
                        <a:t>AFL++, libFuzzer, OSS-Fuzz, Schemathesis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automaticky generované neočakávané vstupy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IaC/kontajnery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E1E1E"/>
                          </a:solidFill>
                        </a:rPr>
                        <a:t>Checkov, Trivy, kube-score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misconfig pred nasadením do cloudu/Kubernetes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Secrets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E1E1E"/>
                          </a:solidFill>
                        </a:rPr>
                        <a:t>Gitleaks, GitGuardian, trufflehog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0">
                          <a:solidFill>
                            <a:srgbClr val="1E1E1E"/>
                          </a:solidFill>
                        </a:rPr>
                        <a:t>hľadanie tokenov a hesiel v kóde a histórii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Zhrnutie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SAST vidí kód, DAST vidí správanie aplikácie, SCA vidí závislosti a penetračný test vidí riziko v kontexte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API testovanie, fuzzing, IaC scanning a secrets scanning dopĺňajú oblasti, ktoré bežný funkčný test nepokrýva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nástroje zrýchľujú prácu, ale bezpečnostné rozhodnutie musí urobiť človek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najlepší výsledok dáva kombinácia techník počas celého životného cyklu vývoja softvéru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cieľom testovania je bezpečnejší softvér, nie iba zoznam chýb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Použité zdroje a odporúčané rámce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1800">
                <a:solidFill>
                  <a:srgbClr val="1E1E1E"/>
                </a:solidFill>
              </a:rPr>
              <a:t>• OWASP Web Security Testing Guide – metodika testovania webových aplikácií a API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1800">
                <a:solidFill>
                  <a:srgbClr val="1E1E1E"/>
                </a:solidFill>
              </a:rPr>
              <a:t>• OWASP Application Security Verification Standard – kontrolné požiadavky pre overovanie bezpečnosti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1800">
                <a:solidFill>
                  <a:srgbClr val="1E1E1E"/>
                </a:solidFill>
              </a:rPr>
              <a:t>• NIST SP 800-115 – technický sprievodca informačno-bezpečnostným testovaním a hodnotením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1800">
                <a:solidFill>
                  <a:srgbClr val="1E1E1E"/>
                </a:solidFill>
              </a:rPr>
              <a:t>• OWASP Code Review Guide – bezpečnostná revízia zdrojového kódu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1800">
                <a:solidFill>
                  <a:srgbClr val="1E1E1E"/>
                </a:solidFill>
              </a:rPr>
              <a:t>• Oficiálne dokumentácie nástrojov: ZAP, Burp Suite, Semgrep, SonarQube, Dependency-Check, Trivy, Checkov, Nmap, Schemathesis, Gitleaks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sz="2800">
                <a:solidFill>
                  <a:srgbClr val="FFFFFF"/>
                </a:solidFill>
              </a:rPr>
              <a:t>Ďakujem za pozornosť</a:t>
            </a:r>
          </a:p>
          <a:p>
            <a:pPr algn="l"/>
            <a:r>
              <a:rPr sz="2800">
                <a:solidFill>
                  <a:srgbClr val="FFFFFF"/>
                </a:solidFill>
              </a:rPr>
              <a:t>Otázky a diskusia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Čo je bezpečnostné testovanie softvéru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systematické overovanie, či aplikácia odoláva zneužitiu, chybným vstupom a neoprávnenému prístupu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kombinácia manuálnych aktivít, automatizovaných nástrojov a analýzy rizík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cieľom nie je „rozbiť aplikáciu“, ale nájsť slabiny skôr, než ich nájde útočník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výstupom má byť popis rizika, dôkaz, dopad, priorita a odporúčané opatrenie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100">
                <a:solidFill>
                  <a:srgbClr val="1E1E1E"/>
                </a:solidFill>
              </a:rPr>
              <a:t>• dobré testovanie rešpektuje rozsah, povolenie a bezpečné testovacie prostredie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Kde patrí bezpečnostné testovanie v SDLC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14400" y="1554480"/>
            <a:ext cx="1417320" cy="896112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50" b="1">
                <a:solidFill>
                  <a:srgbClr val="1F4E79"/>
                </a:solidFill>
              </a:rPr>
              <a:t>Požiadavky</a:t>
            </a:r>
          </a:p>
          <a:p>
            <a:pPr algn="ctr"/>
            <a:r>
              <a:rPr sz="1050" b="1">
                <a:solidFill>
                  <a:srgbClr val="1F4E79"/>
                </a:solidFill>
              </a:rPr>
              <a:t>ASVS</a:t>
            </a:r>
          </a:p>
          <a:p>
            <a:pPr algn="ctr"/>
            <a:r>
              <a:rPr sz="1050" b="1">
                <a:solidFill>
                  <a:srgbClr val="1F4E79"/>
                </a:solidFill>
              </a:rPr>
              <a:t>misuse cases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414016" y="1554480"/>
            <a:ext cx="1417320" cy="896112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50" b="1">
                <a:solidFill>
                  <a:srgbClr val="00843D"/>
                </a:solidFill>
              </a:rPr>
              <a:t>Návrh</a:t>
            </a:r>
          </a:p>
          <a:p>
            <a:pPr algn="ctr"/>
            <a:r>
              <a:rPr sz="1050" b="1">
                <a:solidFill>
                  <a:srgbClr val="00843D"/>
                </a:solidFill>
              </a:rPr>
              <a:t>threat model</a:t>
            </a:r>
          </a:p>
          <a:p>
            <a:pPr algn="ctr"/>
            <a:r>
              <a:rPr sz="1050" b="1">
                <a:solidFill>
                  <a:srgbClr val="00843D"/>
                </a:solidFill>
              </a:rPr>
              <a:t>review architektúry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2331720" y="0"/>
            <a:ext cx="82296" cy="0"/>
          </a:xfrm>
          <a:prstGeom prst="line">
            <a:avLst/>
          </a:prstGeom>
          <a:ln w="15240">
            <a:solidFill>
              <a:srgbClr val="55555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913632" y="1554480"/>
            <a:ext cx="1417320" cy="896112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50" b="1">
                <a:solidFill>
                  <a:srgbClr val="1F4E79"/>
                </a:solidFill>
              </a:rPr>
              <a:t>Kód</a:t>
            </a:r>
          </a:p>
          <a:p>
            <a:pPr algn="ctr"/>
            <a:r>
              <a:rPr sz="1050" b="1">
                <a:solidFill>
                  <a:srgbClr val="1F4E79"/>
                </a:solidFill>
              </a:rPr>
              <a:t>SAST</a:t>
            </a:r>
          </a:p>
          <a:p>
            <a:pPr algn="ctr"/>
            <a:r>
              <a:rPr sz="1050" b="1">
                <a:solidFill>
                  <a:srgbClr val="1F4E79"/>
                </a:solidFill>
              </a:rPr>
              <a:t>secure code review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3831336" y="0"/>
            <a:ext cx="82296" cy="0"/>
          </a:xfrm>
          <a:prstGeom prst="line">
            <a:avLst/>
          </a:prstGeom>
          <a:ln w="15240">
            <a:solidFill>
              <a:srgbClr val="55555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5413248" y="1554480"/>
            <a:ext cx="1417320" cy="896112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50" b="1">
                <a:solidFill>
                  <a:srgbClr val="00843D"/>
                </a:solidFill>
              </a:rPr>
              <a:t>Build</a:t>
            </a:r>
          </a:p>
          <a:p>
            <a:pPr algn="ctr"/>
            <a:r>
              <a:rPr sz="1050" b="1">
                <a:solidFill>
                  <a:srgbClr val="00843D"/>
                </a:solidFill>
              </a:rPr>
              <a:t>SCA</a:t>
            </a:r>
          </a:p>
          <a:p>
            <a:pPr algn="ctr"/>
            <a:r>
              <a:rPr sz="1050" b="1">
                <a:solidFill>
                  <a:srgbClr val="00843D"/>
                </a:solidFill>
              </a:rPr>
              <a:t>secrets scanning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5330952" y="0"/>
            <a:ext cx="82296" cy="0"/>
          </a:xfrm>
          <a:prstGeom prst="line">
            <a:avLst/>
          </a:prstGeom>
          <a:ln w="15240">
            <a:solidFill>
              <a:srgbClr val="55555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6912864" y="1554480"/>
            <a:ext cx="1417320" cy="896112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50" b="1">
                <a:solidFill>
                  <a:srgbClr val="1F4E79"/>
                </a:solidFill>
              </a:rPr>
              <a:t>Test env.</a:t>
            </a:r>
          </a:p>
          <a:p>
            <a:pPr algn="ctr"/>
            <a:r>
              <a:rPr sz="1050" b="1">
                <a:solidFill>
                  <a:srgbClr val="1F4E79"/>
                </a:solidFill>
              </a:rPr>
              <a:t>DAST</a:t>
            </a:r>
          </a:p>
          <a:p>
            <a:pPr algn="ctr"/>
            <a:r>
              <a:rPr sz="1050" b="1">
                <a:solidFill>
                  <a:srgbClr val="1F4E79"/>
                </a:solidFill>
              </a:rPr>
              <a:t>API testing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6830568" y="0"/>
            <a:ext cx="82296" cy="0"/>
          </a:xfrm>
          <a:prstGeom prst="line">
            <a:avLst/>
          </a:prstGeom>
          <a:ln w="15240">
            <a:solidFill>
              <a:srgbClr val="55555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8412480" y="1554480"/>
            <a:ext cx="1417320" cy="896112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50" b="1">
                <a:solidFill>
                  <a:srgbClr val="00843D"/>
                </a:solidFill>
              </a:rPr>
              <a:t>Pred vydaním</a:t>
            </a:r>
          </a:p>
          <a:p>
            <a:pPr algn="ctr"/>
            <a:r>
              <a:rPr sz="1050" b="1">
                <a:solidFill>
                  <a:srgbClr val="00843D"/>
                </a:solidFill>
              </a:rPr>
              <a:t>penetračný test</a:t>
            </a:r>
          </a:p>
          <a:p>
            <a:pPr algn="ctr"/>
            <a:r>
              <a:rPr sz="1050" b="1">
                <a:solidFill>
                  <a:srgbClr val="00843D"/>
                </a:solidFill>
              </a:rPr>
              <a:t>risk review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8330184" y="0"/>
            <a:ext cx="82296" cy="0"/>
          </a:xfrm>
          <a:prstGeom prst="line">
            <a:avLst/>
          </a:prstGeom>
          <a:ln w="15240">
            <a:solidFill>
              <a:srgbClr val="55555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9912096" y="1554480"/>
            <a:ext cx="1417320" cy="896112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50" b="1">
                <a:solidFill>
                  <a:srgbClr val="1F4E79"/>
                </a:solidFill>
              </a:rPr>
              <a:t>Prevádzka</a:t>
            </a:r>
          </a:p>
          <a:p>
            <a:pPr algn="ctr"/>
            <a:r>
              <a:rPr sz="1050" b="1">
                <a:solidFill>
                  <a:srgbClr val="1F4E79"/>
                </a:solidFill>
              </a:rPr>
              <a:t>monitoring</a:t>
            </a:r>
          </a:p>
          <a:p>
            <a:pPr algn="ctr"/>
            <a:r>
              <a:rPr sz="1050" b="1">
                <a:solidFill>
                  <a:srgbClr val="1F4E79"/>
                </a:solidFill>
              </a:rPr>
              <a:t>periodické skeny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9829800" y="0"/>
            <a:ext cx="82296" cy="0"/>
          </a:xfrm>
          <a:prstGeom prst="line">
            <a:avLst/>
          </a:prstGeom>
          <a:ln w="15240">
            <a:solidFill>
              <a:srgbClr val="55555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05840" y="3063240"/>
            <a:ext cx="9784080" cy="201168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bezpečnostné testovanie nie je jednorazový audit na konci projektu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najlacnejšie chyby sú tie, ktoré sa zachytia pri návrhu alebo pri commite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automatizované nástroje pomáhajú, ale nenahrádzajú analýzu rizika a manuálne overenie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výstupom testovania má byť priorizovaný zoznam rizík, nie iba veľký report zo skenera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Prehľad druhov bezpečnostného testovania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14400" y="1234440"/>
          <a:ext cx="10241280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19" b="1">
                          <a:solidFill>
                            <a:srgbClr val="FFFFFF"/>
                          </a:solidFill>
                        </a:rPr>
                        <a:t>Technika</a:t>
                      </a:r>
                    </a:p>
                  </a:txBody>
                  <a:tcPr marL="36576" marR="36576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1">
                          <a:solidFill>
                            <a:srgbClr val="FFFFFF"/>
                          </a:solidFill>
                        </a:rPr>
                        <a:t>Kedy sa používa</a:t>
                      </a:r>
                    </a:p>
                  </a:txBody>
                  <a:tcPr marL="36576" marR="36576"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1">
                          <a:solidFill>
                            <a:srgbClr val="FFFFFF"/>
                          </a:solidFill>
                        </a:rPr>
                        <a:t>Čo typicky odhalí</a:t>
                      </a:r>
                    </a:p>
                  </a:txBody>
                  <a:tcPr marL="36576" marR="36576"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SAST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1E1E1E"/>
                          </a:solidFill>
                        </a:rPr>
                        <a:t>pri vývoji a v CI/CD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chyby v zdrojovom kóde, nebezpečné API, secrets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DAST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1E1E1E"/>
                          </a:solidFill>
                        </a:rPr>
                        <a:t>nad bežiacou aplikáciou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XSS, SQLi, chybné hlavičky, session chyby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Penetračné testovanie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1E1E1E"/>
                          </a:solidFill>
                        </a:rPr>
                        <a:t>pred nasadením alebo po väčšej zmene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reálne zneužiteľné reťazce zraniteľností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SCA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1E1E1E"/>
                          </a:solidFill>
                        </a:rPr>
                        <a:t>pri práci so závislosťami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zraniteľné knižnice, licencie, transitive dependencies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API testovanie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1E1E1E"/>
                          </a:solidFill>
                        </a:rPr>
                        <a:t>pri REST/GraphQL/OpenAPI službách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BOLA, slabá autorizácia, validácia, rate limit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Fuzz testing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1E1E1E"/>
                          </a:solidFill>
                        </a:rPr>
                        <a:t>pri parseroch, API, knižniciach a protokoloch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crashe, neošetrené vstupy, edge-cases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IaC/container scanning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1E1E1E"/>
                          </a:solidFill>
                        </a:rPr>
                        <a:t>pred deploymentom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misconfig, zraniteľné image, slabé Kubernetes pravidlá</a:t>
                      </a:r>
                    </a:p>
                  </a:txBody>
                  <a:tcPr marL="36576" marR="36576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Secrets scanning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19" b="0">
                          <a:solidFill>
                            <a:srgbClr val="1E1E1E"/>
                          </a:solidFill>
                        </a:rPr>
                        <a:t>v IDE, pred commitom a v repozitári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19" b="0">
                          <a:solidFill>
                            <a:srgbClr val="1E1E1E"/>
                          </a:solidFill>
                        </a:rPr>
                        <a:t>API kľúče, tokeny, heslá, certifikáty</a:t>
                      </a:r>
                    </a:p>
                  </a:txBody>
                  <a:tcPr marL="36576" marR="36576">
                    <a:solidFill>
                      <a:srgbClr val="F4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60120" y="6053328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80">
                <a:solidFill>
                  <a:srgbClr val="555555"/>
                </a:solidFill>
              </a:rPr>
              <a:t>Pointa: jedna technika nestačí. Každá vidí inú časť rizika a má iné slepé miesta.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Ako vybrať správnu techniku testovania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05840" y="1325880"/>
            <a:ext cx="4709160" cy="9144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20" b="1">
                <a:solidFill>
                  <a:srgbClr val="1F4E79"/>
                </a:solidFill>
              </a:rPr>
              <a:t>Mám zdrojový kód?</a:t>
            </a:r>
          </a:p>
          <a:p>
            <a:pPr algn="ctr"/>
            <a:r>
              <a:rPr sz="1220" b="0">
                <a:solidFill>
                  <a:srgbClr val="1F4E79"/>
                </a:solidFill>
              </a:rPr>
              <a:t>→ SAST + secure code review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80760" y="1325880"/>
            <a:ext cx="4709160" cy="91440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20" b="1">
                <a:solidFill>
                  <a:srgbClr val="00843D"/>
                </a:solidFill>
              </a:rPr>
              <a:t>Beží aplikácia?</a:t>
            </a:r>
          </a:p>
          <a:p>
            <a:pPr algn="ctr"/>
            <a:r>
              <a:rPr sz="1220" b="0">
                <a:solidFill>
                  <a:srgbClr val="00843D"/>
                </a:solidFill>
              </a:rPr>
              <a:t>→ DAST + API testy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05840" y="2560320"/>
            <a:ext cx="4709160" cy="9144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20" b="1">
                <a:solidFill>
                  <a:srgbClr val="1F4E79"/>
                </a:solidFill>
              </a:rPr>
              <a:t>Používam knižnice?</a:t>
            </a:r>
          </a:p>
          <a:p>
            <a:pPr algn="ctr"/>
            <a:r>
              <a:rPr sz="1220" b="0">
                <a:solidFill>
                  <a:srgbClr val="1F4E79"/>
                </a:solidFill>
              </a:rPr>
              <a:t>→ SCA + SBOM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2560320"/>
            <a:ext cx="4709160" cy="91440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20" b="1">
                <a:solidFill>
                  <a:srgbClr val="00843D"/>
                </a:solidFill>
              </a:rPr>
              <a:t>Mám kontajnery/IaC?</a:t>
            </a:r>
          </a:p>
          <a:p>
            <a:pPr algn="ctr"/>
            <a:r>
              <a:rPr sz="1220" b="0">
                <a:solidFill>
                  <a:srgbClr val="00843D"/>
                </a:solidFill>
              </a:rPr>
              <a:t>→ Trivy + Checkov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005840" y="3794760"/>
            <a:ext cx="4709160" cy="914400"/>
          </a:xfrm>
          <a:prstGeom prst="roundRect">
            <a:avLst/>
          </a:prstGeom>
          <a:solidFill>
            <a:srgbClr val="E8F1FA"/>
          </a:solidFill>
          <a:ln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20" b="1">
                <a:solidFill>
                  <a:srgbClr val="1F4E79"/>
                </a:solidFill>
              </a:rPr>
              <a:t>Ide o kritický release?</a:t>
            </a:r>
          </a:p>
          <a:p>
            <a:pPr algn="ctr"/>
            <a:r>
              <a:rPr sz="1220" b="0">
                <a:solidFill>
                  <a:srgbClr val="1F4E79"/>
                </a:solidFill>
              </a:rPr>
              <a:t>→ penetračný test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080760" y="3794760"/>
            <a:ext cx="4709160" cy="914400"/>
          </a:xfrm>
          <a:prstGeom prst="roundRect">
            <a:avLst/>
          </a:prstGeom>
          <a:solidFill>
            <a:srgbClr val="E8F6EC"/>
          </a:solidFill>
          <a:ln>
            <a:solidFill>
              <a:srgbClr val="00843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320" b="1">
                <a:solidFill>
                  <a:srgbClr val="00843D"/>
                </a:solidFill>
              </a:rPr>
              <a:t>Spracúvam zložité vstupy?</a:t>
            </a:r>
          </a:p>
          <a:p>
            <a:pPr algn="ctr"/>
            <a:r>
              <a:rPr sz="1220" b="0">
                <a:solidFill>
                  <a:srgbClr val="00843D"/>
                </a:solidFill>
              </a:rPr>
              <a:t>→ fuzz testing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0120" y="6053328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80">
                <a:solidFill>
                  <a:srgbClr val="555555"/>
                </a:solidFill>
              </a:rPr>
              <a:t>Pravidlo do praxe: techniku vyberáme podľa aktív, rizika, fázy vývoja a dostupných artefaktov.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1. Penetračné testovanie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60120" y="1234440"/>
            <a:ext cx="10241280" cy="4709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simulované, autorizované preverenie systému z pohľadu potenciálneho útočníka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kombinuje prieskum, mapovanie útokovej plochy, manuálne overenie zraniteľností a dokazovanie dopadu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testuje reálne scenáre: či sa slabina dá zneužiť a aký má obchodný alebo technický dopad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odlišuje sa od obyčajného skenu tým, že nálezy sa manuálne validujú a skladajú do útokových reťazcov</a:t>
            </a:r>
          </a:p>
          <a:p>
            <a:pPr>
              <a:lnSpc>
                <a:spcPct val="102000"/>
              </a:lnSpc>
              <a:spcAft>
                <a:spcPts val="300"/>
              </a:spcAft>
            </a:pPr>
            <a:r>
              <a:rPr sz="2000">
                <a:solidFill>
                  <a:srgbClr val="1E1E1E"/>
                </a:solidFill>
              </a:rPr>
              <a:t>• vyžaduje presne definovaný rozsah, povolenie, testovacie okná a pravidlá bezpečného správania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60120" y="6053328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80">
                <a:solidFill>
                  <a:srgbClr val="555555"/>
                </a:solidFill>
              </a:rPr>
              <a:t>Didakticky: študentom zdôrazniť etiku, autorizovaný rozsah a reportovanie bez poškodenia systému.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Penetračné testovanie: postup a výstupy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Typický postup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dohoda rozsahu a pravidiel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prieskum a mapovanie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identifikácia zraniteľností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manuálne overenie dopadu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priorizácia a report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retest po oprave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Výstupy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executive summary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technický detail nálezov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dôkaz o dopade bez poškodenia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odporúčania a priorita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mapa rizík podľa kritickosti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600">
                <a:solidFill>
                  <a:srgbClr val="1E1E1E"/>
                </a:solidFill>
              </a:rPr>
              <a:t>• zoznam limitácií testu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600" b="1">
                <a:solidFill>
                  <a:srgbClr val="1F4E79"/>
                </a:solidFill>
              </a:rPr>
              <a:t>Nástroje pre penetračné testovanie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960120" y="1298448"/>
            <a:ext cx="4709160" cy="4434840"/>
          </a:xfrm>
          <a:prstGeom prst="roundRect">
            <a:avLst/>
          </a:prstGeom>
          <a:solidFill>
            <a:srgbClr val="E8F1FA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14300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1F4E79"/>
                </a:solidFill>
              </a:rPr>
              <a:t>Web a API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Burp Suite – proxy, scanner, repeater, intruder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OWASP ZAP – open-source proxy a DAST scanner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Nuclei – template-based overenie známych slabín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Postman – príprava a opakovanie API scenárov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80760" y="1298448"/>
            <a:ext cx="4709160" cy="4434840"/>
          </a:xfrm>
          <a:prstGeom prst="roundRect">
            <a:avLst/>
          </a:prstGeom>
          <a:solidFill>
            <a:srgbClr val="E8F6EC"/>
          </a:solidFill>
          <a:ln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263640" y="1435608"/>
            <a:ext cx="43434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 b="1">
                <a:solidFill>
                  <a:srgbClr val="00843D"/>
                </a:solidFill>
              </a:rPr>
              <a:t>Sieť a infraštruktúra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3640" y="1965960"/>
            <a:ext cx="4343400" cy="3566160"/>
          </a:xfrm>
          <a:prstGeom prst="rect">
            <a:avLst/>
          </a:prstGeom>
          <a:noFill/>
        </p:spPr>
        <p:txBody>
          <a:bodyPr wrap="square" lIns="36576" tIns="9144" rIns="36576" bIns="9144">
            <a:spAutoFit/>
          </a:bodyPr>
          <a:lstStyle/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Nmap – discovery, porty, služby, verzie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Wireshark – analýza sieťovej komunikácie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Metasploit – validácia známych exploitov v lab prostredí</a:t>
            </a:r>
          </a:p>
          <a:p>
            <a:pPr>
              <a:lnSpc>
                <a:spcPct val="102000"/>
              </a:lnSpc>
              <a:spcAft>
                <a:spcPts val="200"/>
              </a:spcAft>
            </a:pPr>
            <a:r>
              <a:rPr sz="1450">
                <a:solidFill>
                  <a:srgbClr val="1E1E1E"/>
                </a:solidFill>
              </a:rPr>
              <a:t>• Kali Linux – distribúcia s nástrojmi pre autorizované testy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PVAI_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6F17F2B5-310B-2A48-AB2A-62A76C254F95}"/>
    </a:ext>
  </a:extLst>
</a:theme>
</file>

<file path=ppt/theme/theme2.xml><?xml version="1.0" encoding="utf-8"?>
<a:theme xmlns:a="http://schemas.openxmlformats.org/drawingml/2006/main" name="FPVAI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E3EED27C-A93E-F44B-8F86-CE581C1341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IT_v_NR</Template>
  <TotalTime>4169</TotalTime>
  <Words>2237</Words>
  <Application>Microsoft Office PowerPoint</Application>
  <PresentationFormat>Širokouhlá</PresentationFormat>
  <Paragraphs>304</Paragraphs>
  <Slides>29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Wingdings</vt:lpstr>
      <vt:lpstr>FPVAI_GREEN</vt:lpstr>
      <vt:lpstr>FPVAI_WHITE</vt:lpstr>
      <vt:lpstr>Testovanie softvéru</vt:lpstr>
      <vt:lpstr>Cieľ prednášky</vt:lpstr>
      <vt:lpstr>Čo je bezpečnostné testovanie softvéru</vt:lpstr>
      <vt:lpstr>Kde patrí bezpečnostné testovanie v SDLC</vt:lpstr>
      <vt:lpstr>Prehľad druhov bezpečnostného testovania</vt:lpstr>
      <vt:lpstr>Ako vybrať správnu techniku testovania</vt:lpstr>
      <vt:lpstr>1. Penetračné testovanie</vt:lpstr>
      <vt:lpstr>Penetračné testovanie: postup a výstupy</vt:lpstr>
      <vt:lpstr>Nástroje pre penetračné testovanie</vt:lpstr>
      <vt:lpstr>2. SAST – statická analýza zdrojového kódu</vt:lpstr>
      <vt:lpstr>SAST: nástroje a použitie</vt:lpstr>
      <vt:lpstr>3. DAST – dynamické testovanie bežiacej aplikácie</vt:lpstr>
      <vt:lpstr>DAST: nástroje a použitie</vt:lpstr>
      <vt:lpstr>4. SCA – Software Composition Analysis</vt:lpstr>
      <vt:lpstr>SCA: nástroje a použitie</vt:lpstr>
      <vt:lpstr>5. API bezpečnostné testovanie</vt:lpstr>
      <vt:lpstr>API testing: nástroje a použitie</vt:lpstr>
      <vt:lpstr>6. Fuzz testing</vt:lpstr>
      <vt:lpstr>Fuzzing: nástroje a použitie</vt:lpstr>
      <vt:lpstr>7. Testovanie konfigurácie, IaC a kontajnerov</vt:lpstr>
      <vt:lpstr>IaC/kontajnerové testovanie: nástroje</vt:lpstr>
      <vt:lpstr>8. Secrets scanning</vt:lpstr>
      <vt:lpstr>Secrets scanning: nástroje a postup</vt:lpstr>
      <vt:lpstr>9. Secure code review</vt:lpstr>
      <vt:lpstr>Secure code review: checklist</vt:lpstr>
      <vt:lpstr>Nástroje podľa typu testovania</vt:lpstr>
      <vt:lpstr>Zhrnutie</vt:lpstr>
      <vt:lpstr>Použité zdroje a odporúčané rámce</vt:lpstr>
      <vt:lpstr>Ďakujem za pozornosť Otázky a diskusia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Umelá inteligencia</dc:title>
  <dc:creator>Jozef Kapusta</dc:creator>
  <cp:lastModifiedBy>Dominik Halvoník</cp:lastModifiedBy>
  <cp:revision>35</cp:revision>
  <dcterms:created xsi:type="dcterms:W3CDTF">2022-05-16T12:44:26Z</dcterms:created>
  <dcterms:modified xsi:type="dcterms:W3CDTF">2026-06-05T17:22:14Z</dcterms:modified>
</cp:coreProperties>
</file>