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5"/>
  </p:notesMasterIdLst>
  <p:sldIdLst>
    <p:sldId id="256" r:id="rId2"/>
    <p:sldId id="294" r:id="rId3"/>
    <p:sldId id="292" r:id="rId4"/>
    <p:sldId id="293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9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310" r:id="rId27"/>
    <p:sldId id="311" r:id="rId28"/>
    <p:sldId id="266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306" r:id="rId45"/>
    <p:sldId id="307" r:id="rId46"/>
    <p:sldId id="308" r:id="rId47"/>
    <p:sldId id="285" r:id="rId48"/>
    <p:sldId id="286" r:id="rId49"/>
    <p:sldId id="287" r:id="rId50"/>
    <p:sldId id="288" r:id="rId51"/>
    <p:sldId id="289" r:id="rId52"/>
    <p:sldId id="290" r:id="rId53"/>
    <p:sldId id="291" r:id="rId54"/>
  </p:sldIdLst>
  <p:sldSz cx="14630400" cy="8229600"/>
  <p:notesSz cx="8229600" cy="14630400"/>
  <p:embeddedFontLst>
    <p:embeddedFont>
      <p:font typeface="Comfortaa" pitchFamily="2" charset="0"/>
      <p:regular r:id="rId56"/>
      <p:bold r:id="rId57"/>
    </p:embeddedFont>
    <p:embeddedFont>
      <p:font typeface="Inter" panose="02000503000000020004" pitchFamily="2" charset="0"/>
      <p:regular r:id="rId58"/>
      <p:bold r:id="rId59"/>
      <p:italic r:id="rId60"/>
      <p:boldItalic r:id="rId61"/>
    </p:embeddedFont>
    <p:embeddedFont>
      <p:font typeface="Petrona" pitchFamily="2" charset="77"/>
      <p:regular r:id="rId62"/>
      <p:bold r:id="rId63"/>
      <p:italic r:id="rId64"/>
      <p:boldItalic r:id="rId6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5D762FE-8411-461F-B9FC-6E3BACC50072}">
  <a:tblStyle styleId="{25D762FE-8411-461F-B9FC-6E3BACC5007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9"/>
    <p:restoredTop sz="94521"/>
  </p:normalViewPr>
  <p:slideViewPr>
    <p:cSldViewPr snapToGrid="0">
      <p:cViewPr varScale="1">
        <p:scale>
          <a:sx n="99" d="100"/>
          <a:sy n="99" d="100"/>
        </p:scale>
        <p:origin x="2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/>
              <a:t>‹#›</a:t>
            </a:fld>
            <a:endParaRPr sz="1200" b="0" i="0" u="none" strike="noStrike" cap="none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d4a7c1799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d4a7c1799_0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3d4a7c1799_0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>
          <a:extLst>
            <a:ext uri="{FF2B5EF4-FFF2-40B4-BE49-F238E27FC236}">
              <a16:creationId xmlns:a16="http://schemas.microsoft.com/office/drawing/2014/main" id="{C5472445-FB71-4C12-FFC3-CC1CE014B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d4a7c1799_0_59:notes">
            <a:extLst>
              <a:ext uri="{FF2B5EF4-FFF2-40B4-BE49-F238E27FC236}">
                <a16:creationId xmlns:a16="http://schemas.microsoft.com/office/drawing/2014/main" id="{FE59B667-F455-6C24-5FE8-731D91DA54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d4a7c1799_0_59:notes">
            <a:extLst>
              <a:ext uri="{FF2B5EF4-FFF2-40B4-BE49-F238E27FC236}">
                <a16:creationId xmlns:a16="http://schemas.microsoft.com/office/drawing/2014/main" id="{8CF0FAFE-5615-6625-69E8-4BFCA24BB7B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3d4a7c1799_0_59:notes">
            <a:extLst>
              <a:ext uri="{FF2B5EF4-FFF2-40B4-BE49-F238E27FC236}">
                <a16:creationId xmlns:a16="http://schemas.microsoft.com/office/drawing/2014/main" id="{5753D1F7-C142-C428-1B46-5136E0B309A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5343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>
          <a:extLst>
            <a:ext uri="{FF2B5EF4-FFF2-40B4-BE49-F238E27FC236}">
              <a16:creationId xmlns:a16="http://schemas.microsoft.com/office/drawing/2014/main" id="{87438EA6-545C-94C4-0F1D-C9AAC7741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d4a7c1799_0_59:notes">
            <a:extLst>
              <a:ext uri="{FF2B5EF4-FFF2-40B4-BE49-F238E27FC236}">
                <a16:creationId xmlns:a16="http://schemas.microsoft.com/office/drawing/2014/main" id="{24696DA8-A0D1-CD15-439C-3EE70EF147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d4a7c1799_0_59:notes">
            <a:extLst>
              <a:ext uri="{FF2B5EF4-FFF2-40B4-BE49-F238E27FC236}">
                <a16:creationId xmlns:a16="http://schemas.microsoft.com/office/drawing/2014/main" id="{D5211682-BC0D-42FB-0A2A-F4819092EB8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g33d4a7c1799_0_59:notes">
            <a:extLst>
              <a:ext uri="{FF2B5EF4-FFF2-40B4-BE49-F238E27FC236}">
                <a16:creationId xmlns:a16="http://schemas.microsoft.com/office/drawing/2014/main" id="{0666A079-D8CC-6933-A7BB-B5513F7C3EA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971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3d4a7c1799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3d4a7c1799_0_1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g33d4a7c1799_0_1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3d4a7c179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3d4a7c1799_0_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g33d4a7c1799_0_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3d4a7c1799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3d4a7c1799_0_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g33d4a7c1799_0_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3d4a7c1799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3d4a7c1799_0_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g33d4a7c1799_0_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3d4a7c1799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3d4a7c1799_0_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g33d4a7c1799_0_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3d4a7c1799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3d4a7c1799_0_10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33d4a7c1799_0_10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3d4a7c1799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3d4a7c1799_0_1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g33d4a7c1799_0_1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3d4a7c179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3d4a7c1799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g33d4a7c1799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3d4a7c1799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3d4a7c1799_0_1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g33d4a7c1799_0_1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3d4a7c1799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3d4a7c1799_0_1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33d4a7c1799_0_1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3d4a7c1799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3d4a7c1799_0_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33d4a7c1799_0_1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3d4a7c1799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g33d4a7c1799_0_1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g33d4a7c1799_0_1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3d4a7c1799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g33d4a7c1799_0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g33d4a7c1799_0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33d4a7c1799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g33d4a7c1799_0_1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g33d4a7c1799_0_1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3d4a7c1799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g33d4a7c1799_0_1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33d4a7c1799_0_1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3d4a7c1799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g33d4a7c1799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g33d4a7c1799_0_2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3d4a7c1799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3d4a7c1799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33d4a7c1799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3d4a7c1799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33d4a7c1799_0_2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g33d4a7c1799_0_2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3d4a7c1799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g33d4a7c1799_0_20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g33d4a7c1799_0_20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3d4a7c1799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g33d4a7c1799_0_2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g33d4a7c1799_0_2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3d4a7c1799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g33d4a7c1799_0_2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g33d4a7c1799_0_2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3d4a7c1799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g33d4a7c1799_0_2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g33d4a7c1799_0_2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" name="Google Shape;7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3d4a7c1799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" name="Google Shape;81;g33d4a7c1799_0_2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33d4a7c1799_0_2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3d4a7c1799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3d4a7c1799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g33d4a7c1799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3d4a7c1799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3d4a7c1799_0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g33d4a7c1799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3d4a7c1799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3d4a7c1799_0_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g33d4a7c1799_0_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 master">
  <p:cSld name="Slide 1 master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" name="Google Shape;13;p2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3368123E-3B3A-C5EB-ACDC-445818D42DB4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803074905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4" name="Objekt 3">
                        <a:extLst>
                          <a:ext uri="{FF2B5EF4-FFF2-40B4-BE49-F238E27FC236}">
                            <a16:creationId xmlns:a16="http://schemas.microsoft.com/office/drawing/2014/main" id="{F5E0D5D0-FF0C-F121-3FD2-C8F42161DF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0 master">
  <p:cSld name="Slide 10 mast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9" name="Google Shape;49;p11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91953CA9-9881-8816-58FB-90E0B892FAB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03468FA0-B486-2E31-EE4E-0CE94D18236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347200" imgH="7924800" progId="PBrush">
                  <p:embed/>
                </p:oleObj>
              </mc:Choice>
              <mc:Fallback>
                <p:oleObj r:id="rId2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 master">
  <p:cSld name="Slide 2 mast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" name="Google Shape;17;p3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id="{F0744ABB-D1C7-F318-EA81-289DF4CB56F3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 master">
  <p:cSld name="Slide 3 mast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4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" name="Google Shape;21;p4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FB9F6929-6CAE-9E73-CCF2-D4DD00E350DD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 master">
  <p:cSld name="Slide 4 mast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5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" name="Google Shape;25;p5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6EF91930-F5C8-6510-BCA4-5BEC00C6E954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5 master">
  <p:cSld name="Slide 5 mast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" name="Google Shape;29;p6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D19E3496-4CA5-0E5C-D591-060353F3CE12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6 master">
  <p:cSld name="Slide 6 mast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7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" name="Google Shape;33;p7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D966C3EA-7A73-91F7-7D8D-A933D43C98E5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7 master">
  <p:cSld name="Slide 7 mast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8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" name="Google Shape;37;p8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E01524AE-A5FA-CC65-6BD4-252855477EEB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8 master">
  <p:cSld name="Slide 8 mast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" name="Google Shape;41;p9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329FE698-F17A-419B-74A9-075820722720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9 master">
  <p:cSld name="Slide 9 mast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524">
              <a:alpha val="7490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" name="Google Shape;45;p10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ACA110BB-70D8-E558-CF57-2E89B6F9625B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6143537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9347200" imgH="7924800" progId="PBrush">
                  <p:embed/>
                </p:oleObj>
              </mc:Choice>
              <mc:Fallback>
                <p:oleObj r:id="rId5" imgW="9347200" imgH="7924800" progId="PBrush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3368123E-3B3A-C5EB-ACDC-445818D42D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46F9C4A4-7E57-532C-F2A5-86475A6DFA1F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803074905"/>
              </p:ext>
            </p:extLst>
          </p:nvPr>
        </p:nvGraphicFramePr>
        <p:xfrm>
          <a:off x="12805904" y="6678778"/>
          <a:ext cx="1824496" cy="1550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3" imgW="9347200" imgH="7924800" progId="PBrush">
                  <p:embed/>
                </p:oleObj>
              </mc:Choice>
              <mc:Fallback>
                <p:oleObj r:id="rId13" imgW="9347200" imgH="7924800" progId="PBrush">
                  <p:embed/>
                  <p:pic>
                    <p:nvPicPr>
                      <p:cNvPr id="4" name="Objekt 3">
                        <a:extLst>
                          <a:ext uri="{FF2B5EF4-FFF2-40B4-BE49-F238E27FC236}">
                            <a16:creationId xmlns:a16="http://schemas.microsoft.com/office/drawing/2014/main" id="{F5E0D5D0-FF0C-F121-3FD2-C8F42161DF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05904" y="6678778"/>
                        <a:ext cx="1824496" cy="15508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/>
          <p:nvPr/>
        </p:nvSpPr>
        <p:spPr>
          <a:xfrm>
            <a:off x="792900" y="3136940"/>
            <a:ext cx="5954100" cy="19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8000" b="1" i="0" u="none" strike="noStrike" cap="none" dirty="0">
                <a:solidFill>
                  <a:srgbClr val="FF8AAF"/>
                </a:solidFill>
                <a:latin typeface="Petrona"/>
                <a:sym typeface="Petrona"/>
              </a:rPr>
              <a:t>Ako </a:t>
            </a:r>
            <a:r>
              <a:rPr lang="en-US" sz="8000" b="1" i="0" u="none" strike="noStrike" cap="none" dirty="0" err="1">
                <a:solidFill>
                  <a:srgbClr val="FF8AAF"/>
                </a:solidFill>
                <a:latin typeface="Petrona"/>
                <a:sym typeface="Petrona"/>
              </a:rPr>
              <a:t>klamať</a:t>
            </a:r>
            <a:r>
              <a:rPr lang="en-US" sz="8000" b="1" i="0" u="none" strike="noStrike" cap="none" dirty="0">
                <a:solidFill>
                  <a:srgbClr val="FF8AAF"/>
                </a:solidFill>
                <a:latin typeface="Petrona"/>
                <a:sym typeface="Petrona"/>
              </a:rPr>
              <a:t> </a:t>
            </a:r>
            <a:r>
              <a:rPr lang="en-US" sz="8000" b="1" i="0" u="none" strike="noStrike" cap="none" dirty="0" err="1">
                <a:solidFill>
                  <a:srgbClr val="FF8AAF"/>
                </a:solidFill>
                <a:latin typeface="Petrona"/>
                <a:sym typeface="Petrona"/>
              </a:rPr>
              <a:t>štatistikou</a:t>
            </a:r>
            <a:endParaRPr sz="8000" b="0" i="0" u="none" strike="noStrike" cap="none" dirty="0"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6D6B323-157A-DF7A-6F0F-2DB00ADB7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232" y="7106226"/>
            <a:ext cx="4206585" cy="966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C3F1F3-BCB0-4DE6-2EB0-220CF89438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64" y="7018825"/>
            <a:ext cx="4193749" cy="10534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C919B9-ECCB-9B4A-3327-3E72BDF40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1ED83A38-3541-AF09-AF09-EED087D0F44A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Vizualizácie</a:t>
            </a:r>
            <a:endParaRPr sz="4650" b="0" i="0" u="none" strike="noStrike" cap="none" dirty="0"/>
          </a:p>
        </p:txBody>
      </p:sp>
      <p:pic>
        <p:nvPicPr>
          <p:cNvPr id="7" name="Obrázok 6" descr="Obrázok, na ktorom je text, písmo, grafika, grafický dizajn&#10;&#10;Obsah vygenerovaný pomocou AI môže byť nesprávny.">
            <a:extLst>
              <a:ext uri="{FF2B5EF4-FFF2-40B4-BE49-F238E27FC236}">
                <a16:creationId xmlns:a16="http://schemas.microsoft.com/office/drawing/2014/main" id="{679AB1ED-1332-05AA-7AA5-FCB8164AE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57" b="70117" l="8398" r="89941">
                        <a14:foregroundMark x1="17871" y1="42480" x2="10352" y2="44531"/>
                        <a14:foregroundMark x1="10352" y1="44531" x2="8398" y2="52637"/>
                        <a14:foregroundMark x1="8398" y1="52637" x2="10742" y2="67578"/>
                        <a14:foregroundMark x1="10742" y1="67578" x2="19727" y2="68945"/>
                        <a14:foregroundMark x1="19727" y1="68945" x2="85742" y2="58105"/>
                        <a14:foregroundMark x1="85742" y1="58105" x2="89453" y2="50488"/>
                        <a14:foregroundMark x1="89453" y1="50488" x2="89453" y2="41309"/>
                        <a14:foregroundMark x1="89453" y1="41309" x2="86816" y2="33691"/>
                        <a14:foregroundMark x1="86816" y1="33691" x2="79102" y2="31641"/>
                        <a14:foregroundMark x1="79102" y1="31641" x2="76074" y2="32227"/>
                        <a14:foregroundMark x1="80273" y1="38379" x2="79590" y2="47363"/>
                        <a14:foregroundMark x1="79590" y1="47363" x2="73730" y2="42578"/>
                        <a14:foregroundMark x1="73730" y1="42578" x2="66406" y2="41699"/>
                        <a14:foregroundMark x1="66406" y1="41699" x2="60059" y2="56055"/>
                        <a14:foregroundMark x1="60059" y1="56055" x2="53125" y2="51660"/>
                        <a14:foregroundMark x1="53125" y1="51660" x2="51465" y2="44336"/>
                        <a14:foregroundMark x1="51465" y1="44336" x2="45898" y2="51563"/>
                        <a14:foregroundMark x1="45898" y1="51563" x2="43164" y2="58789"/>
                        <a14:foregroundMark x1="43164" y1="58789" x2="37793" y2="51953"/>
                        <a14:foregroundMark x1="37793" y1="51953" x2="30371" y2="48828"/>
                        <a14:foregroundMark x1="30371" y1="48828" x2="30859" y2="56445"/>
                        <a14:foregroundMark x1="30859" y1="56445" x2="24219" y2="60254"/>
                        <a14:foregroundMark x1="24219" y1="60254" x2="17090" y2="57227"/>
                        <a14:foregroundMark x1="17090" y1="57227" x2="21191" y2="50977"/>
                        <a14:foregroundMark x1="21191" y1="50977" x2="22754" y2="50781"/>
                      </a14:backgroundRemoval>
                    </a14:imgEffect>
                  </a14:imgLayer>
                </a14:imgProps>
              </a:ext>
            </a:extLst>
          </a:blip>
          <a:srcRect t="26116" b="24889"/>
          <a:stretch>
            <a:fillRect/>
          </a:stretch>
        </p:blipFill>
        <p:spPr>
          <a:xfrm>
            <a:off x="5682343" y="3570514"/>
            <a:ext cx="6502400" cy="318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3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kruh, grafika, logo, dizajn&#10;&#10;Obsah vygenerovaný pomocou AI môže byť nesprávny.">
            <a:extLst>
              <a:ext uri="{FF2B5EF4-FFF2-40B4-BE49-F238E27FC236}">
                <a16:creationId xmlns:a16="http://schemas.microsoft.com/office/drawing/2014/main" id="{55CC3505-A57D-1FAF-67DB-66018F8D4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96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FF1D5-0818-A600-2278-C542E63AA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Obrázok, na ktorom je štvorec, dizajn, snímka obrazovky&#10;&#10;Obsah vygenerovaný pomocou AI môže byť nesprávny.">
            <a:extLst>
              <a:ext uri="{FF2B5EF4-FFF2-40B4-BE49-F238E27FC236}">
                <a16:creationId xmlns:a16="http://schemas.microsoft.com/office/drawing/2014/main" id="{97C40ABD-54F6-66C4-BBC3-AF1DE8CF9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535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5B4D5-2A2F-11F4-C332-E90A54603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snímka obrazovky, dizajn, biela tabuľa&#10;&#10;Obsah vygenerovaný pomocou AI môže byť nesprávny.">
            <a:extLst>
              <a:ext uri="{FF2B5EF4-FFF2-40B4-BE49-F238E27FC236}">
                <a16:creationId xmlns:a16="http://schemas.microsoft.com/office/drawing/2014/main" id="{D512A7DC-648F-4ADE-7B55-493EF897C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24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D3366-1FC3-DB35-5597-82B1340A8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Obrázok, na ktorom je rad&#10;&#10;Obsah vygenerovaný pomocou AI môže byť nesprávny.">
            <a:extLst>
              <a:ext uri="{FF2B5EF4-FFF2-40B4-BE49-F238E27FC236}">
                <a16:creationId xmlns:a16="http://schemas.microsoft.com/office/drawing/2014/main" id="{33A00BCE-AB72-82DC-1ED7-511453B36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21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7E074-6F33-4537-B837-758B51AA9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>
            <a:extLst>
              <a:ext uri="{FF2B5EF4-FFF2-40B4-BE49-F238E27FC236}">
                <a16:creationId xmlns:a16="http://schemas.microsoft.com/office/drawing/2014/main" id="{E728BA9B-E207-0D0E-F32D-9C775C7C9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186" y="1150257"/>
            <a:ext cx="2819400" cy="3302000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17C8B08F-09F5-070A-CD32-DF64C1F61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028" y="1086757"/>
            <a:ext cx="3505200" cy="3225800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08A387AC-467E-750E-4E9C-EAA604A92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621" y="2206171"/>
            <a:ext cx="2844800" cy="3251200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0A413012-125F-B678-C774-29F91B0153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2914" y="3480707"/>
            <a:ext cx="2070100" cy="2527300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BBAF70B8-A16F-A9B3-6C80-30F3219E0B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2228" y="2610757"/>
            <a:ext cx="3403600" cy="1701800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46AA0A13-CD1B-FB09-0C48-9CC550A238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5451" y="4007757"/>
            <a:ext cx="20320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8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784C4C9F-DEF9-95CA-6103-A2DA25844915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POČET VRÁŽD!!!</a:t>
            </a:r>
            <a:endParaRPr sz="465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3744299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767350" y="3636445"/>
            <a:ext cx="5954100" cy="9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Štatistiky klamú</a:t>
            </a:r>
            <a:endParaRPr sz="4650" b="0" i="0" u="none" strike="noStrike" cap="none"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3425" y="1580088"/>
            <a:ext cx="7604152" cy="5069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4287" y="787499"/>
            <a:ext cx="9721824" cy="6481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6"/>
          <p:cNvSpPr/>
          <p:nvPr/>
        </p:nvSpPr>
        <p:spPr>
          <a:xfrm>
            <a:off x="7199340" y="859661"/>
            <a:ext cx="59541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i="0" u="none" strike="noStrike" cap="none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Priemer vs. medián</a:t>
            </a:r>
            <a:endParaRPr sz="4650" b="0" i="0" u="none" strike="noStrike" cap="none"/>
          </a:p>
        </p:txBody>
      </p:sp>
      <p:sp>
        <p:nvSpPr>
          <p:cNvPr id="78" name="Google Shape;78;p16"/>
          <p:cNvSpPr/>
          <p:nvPr/>
        </p:nvSpPr>
        <p:spPr>
          <a:xfrm>
            <a:off x="6183750" y="2146875"/>
            <a:ext cx="7749300" cy="8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“Priemerný plat v IT firme je 3000€. </a:t>
            </a:r>
            <a:endParaRPr sz="2300" b="1" i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Znamená to, že väčšina zamestnancov zarába okolo 3000€?”</a:t>
            </a:r>
            <a:endParaRPr sz="2300" b="0" i="1" u="none" strike="noStrike" cap="non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69C49CB2-4DD0-9A25-8512-F29DFA7DF662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Čísla</a:t>
            </a:r>
            <a:endParaRPr sz="4650" b="0" i="0" u="none" strike="noStrike" cap="none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2117DD-2FD1-EE1A-9919-AC9FD2F4560B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2808916" y="7150099"/>
            <a:ext cx="181182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6026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/>
          <p:nvPr/>
        </p:nvSpPr>
        <p:spPr>
          <a:xfrm>
            <a:off x="7199340" y="859661"/>
            <a:ext cx="59541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i="0" u="none" strike="noStrike" cap="none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Priemer vs. medián</a:t>
            </a:r>
            <a:endParaRPr sz="4650" b="0" i="0" u="none" strike="noStrike" cap="none"/>
          </a:p>
        </p:txBody>
      </p:sp>
      <p:sp>
        <p:nvSpPr>
          <p:cNvPr id="86" name="Google Shape;86;p17"/>
          <p:cNvSpPr/>
          <p:nvPr/>
        </p:nvSpPr>
        <p:spPr>
          <a:xfrm>
            <a:off x="6280190" y="3580805"/>
            <a:ext cx="2329800" cy="7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5850"/>
              <a:buFont typeface="Petrona"/>
              <a:buNone/>
            </a:pPr>
            <a:r>
              <a:rPr lang="en-US" sz="465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3000€</a:t>
            </a:r>
            <a:endParaRPr sz="4650" b="0" i="0" u="none" strike="noStrike" cap="none"/>
          </a:p>
        </p:txBody>
      </p:sp>
      <p:sp>
        <p:nvSpPr>
          <p:cNvPr id="87" name="Google Shape;87;p17"/>
          <p:cNvSpPr/>
          <p:nvPr/>
        </p:nvSpPr>
        <p:spPr>
          <a:xfrm>
            <a:off x="6280190" y="4612600"/>
            <a:ext cx="23298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Priemerný plat</a:t>
            </a:r>
            <a:endParaRPr sz="2300" b="0" i="0" u="none" strike="noStrike" cap="none"/>
          </a:p>
        </p:txBody>
      </p:sp>
      <p:sp>
        <p:nvSpPr>
          <p:cNvPr id="88" name="Google Shape;88;p17"/>
          <p:cNvSpPr/>
          <p:nvPr/>
        </p:nvSpPr>
        <p:spPr>
          <a:xfrm>
            <a:off x="6280190" y="5120759"/>
            <a:ext cx="23298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 IT firme s 10 zamestnancami</a:t>
            </a:r>
            <a:endParaRPr sz="1750" b="0" i="0" u="none" strike="noStrike" cap="none"/>
          </a:p>
        </p:txBody>
      </p:sp>
      <p:sp>
        <p:nvSpPr>
          <p:cNvPr id="89" name="Google Shape;89;p17"/>
          <p:cNvSpPr/>
          <p:nvPr/>
        </p:nvSpPr>
        <p:spPr>
          <a:xfrm>
            <a:off x="8893493" y="3580805"/>
            <a:ext cx="2329800" cy="7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5850"/>
              <a:buFont typeface="Petrona"/>
              <a:buNone/>
            </a:pPr>
            <a:r>
              <a:rPr lang="en-US" sz="465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1500€</a:t>
            </a:r>
            <a:endParaRPr sz="5850" b="0" i="0" u="none" strike="noStrike" cap="none"/>
          </a:p>
        </p:txBody>
      </p:sp>
      <p:sp>
        <p:nvSpPr>
          <p:cNvPr id="90" name="Google Shape;90;p17"/>
          <p:cNvSpPr/>
          <p:nvPr/>
        </p:nvSpPr>
        <p:spPr>
          <a:xfrm>
            <a:off x="8893493" y="4612600"/>
            <a:ext cx="23298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Mediánový plat</a:t>
            </a:r>
            <a:endParaRPr sz="2300" b="0" i="0" u="none" strike="noStrike" cap="none"/>
          </a:p>
        </p:txBody>
      </p:sp>
      <p:sp>
        <p:nvSpPr>
          <p:cNvPr id="91" name="Google Shape;91;p17"/>
          <p:cNvSpPr/>
          <p:nvPr/>
        </p:nvSpPr>
        <p:spPr>
          <a:xfrm>
            <a:off x="8893493" y="5120759"/>
            <a:ext cx="23298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Čo zarába typický zamestnanec</a:t>
            </a:r>
            <a:endParaRPr sz="1750" b="0" i="0" u="none" strike="noStrike" cap="none"/>
          </a:p>
        </p:txBody>
      </p:sp>
      <p:sp>
        <p:nvSpPr>
          <p:cNvPr id="92" name="Google Shape;92;p17"/>
          <p:cNvSpPr/>
          <p:nvPr/>
        </p:nvSpPr>
        <p:spPr>
          <a:xfrm>
            <a:off x="11506795" y="3580805"/>
            <a:ext cx="2329800" cy="7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5850"/>
              <a:buFont typeface="Petrona"/>
              <a:buNone/>
            </a:pPr>
            <a:r>
              <a:rPr lang="en-US" sz="465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20000€</a:t>
            </a:r>
            <a:endParaRPr sz="5850" b="0" i="0" u="none" strike="noStrike" cap="none"/>
          </a:p>
        </p:txBody>
      </p:sp>
      <p:sp>
        <p:nvSpPr>
          <p:cNvPr id="93" name="Google Shape;93;p17"/>
          <p:cNvSpPr/>
          <p:nvPr/>
        </p:nvSpPr>
        <p:spPr>
          <a:xfrm>
            <a:off x="11506795" y="4612600"/>
            <a:ext cx="23298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Plat CEO</a:t>
            </a:r>
            <a:endParaRPr sz="2300" b="0" i="0" u="none" strike="noStrike" cap="none"/>
          </a:p>
        </p:txBody>
      </p:sp>
      <p:sp>
        <p:nvSpPr>
          <p:cNvPr id="94" name="Google Shape;94;p17"/>
          <p:cNvSpPr/>
          <p:nvPr/>
        </p:nvSpPr>
        <p:spPr>
          <a:xfrm>
            <a:off x="11506795" y="5120759"/>
            <a:ext cx="23298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Jeden vysoký plat zvyšuje priemer</a:t>
            </a:r>
            <a:endParaRPr sz="1750" b="0" i="0" u="none" strike="noStrike" cap="none"/>
          </a:p>
        </p:txBody>
      </p:sp>
      <p:sp>
        <p:nvSpPr>
          <p:cNvPr id="95" name="Google Shape;95;p17"/>
          <p:cNvSpPr/>
          <p:nvPr/>
        </p:nvSpPr>
        <p:spPr>
          <a:xfrm>
            <a:off x="6183750" y="2146875"/>
            <a:ext cx="7749300" cy="8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“Priemerný plat v IT firme je 3000€. </a:t>
            </a:r>
            <a:endParaRPr sz="2300" b="1" i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ct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Znamená to, že väčšina zamestnancov zarába okolo 3000€?”</a:t>
            </a:r>
            <a:endParaRPr sz="2300" b="0" i="1" u="none" strike="noStrike" cap="none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767350" y="2750110"/>
            <a:ext cx="59541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 Írsku žije viac oviec ako ľudí. 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Pravda alebo lož?</a:t>
            </a:r>
            <a:endParaRPr sz="4650" b="0" i="0" u="none" strike="noStrike" cap="none"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3850" y="152400"/>
            <a:ext cx="7604152" cy="7604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/>
          <p:nvPr/>
        </p:nvSpPr>
        <p:spPr>
          <a:xfrm>
            <a:off x="767350" y="2750110"/>
            <a:ext cx="59541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Rebríček obcí s NAJNIŽŠÍM percentom diabetu</a:t>
            </a:r>
            <a:endParaRPr sz="4650" b="0" i="0" u="none" strike="noStrike" cap="none"/>
          </a:p>
        </p:txBody>
      </p:sp>
      <p:graphicFrame>
        <p:nvGraphicFramePr>
          <p:cNvPr id="109" name="Google Shape;109;p19"/>
          <p:cNvGraphicFramePr/>
          <p:nvPr>
            <p:extLst>
              <p:ext uri="{D42A27DB-BD31-4B8C-83A1-F6EECF244321}">
                <p14:modId xmlns:p14="http://schemas.microsoft.com/office/powerpoint/2010/main" val="3568616647"/>
              </p:ext>
            </p:extLst>
          </p:nvPr>
        </p:nvGraphicFramePr>
        <p:xfrm>
          <a:off x="6294555" y="1116648"/>
          <a:ext cx="7650125" cy="5472545"/>
        </p:xfrm>
        <a:graphic>
          <a:graphicData uri="http://schemas.openxmlformats.org/drawingml/2006/table">
            <a:tbl>
              <a:tblPr>
                <a:noFill/>
                <a:tableStyleId>{25D762FE-8411-461F-B9FC-6E3BACC50072}</a:tableStyleId>
              </a:tblPr>
              <a:tblGrid>
                <a:gridCol w="103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9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8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08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Poradie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Obec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Okres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Počet obyvateľov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Pacienti s diabetom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Percento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Vyšné Valice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Komárno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374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0.00%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Malé Kozmálovce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Levice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567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0.18%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Dolná Poruba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Svidník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289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0.35%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Veľké Bielice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Partizánske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823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0.36%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5.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Horné Túrovce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Levice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445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0.45%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Malý Lapáš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Nitra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1,234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0.49%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7.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Čabradský Vrbovok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Krupina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678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0.59%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8.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Kostolište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Senica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1,567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10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0.64%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9.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Brzotín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Žilina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892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0.67%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10.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 err="1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Nedožery</a:t>
                      </a:r>
                      <a:r>
                        <a:rPr lang="en-US" dirty="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-</a:t>
                      </a:r>
                      <a:br>
                        <a:rPr lang="en-US" dirty="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</a:br>
                      <a:r>
                        <a:rPr lang="en-US" dirty="0" err="1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Brezany</a:t>
                      </a:r>
                      <a:endParaRPr dirty="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Prievidza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2,845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20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0.70%</a:t>
                      </a:r>
                      <a:endParaRPr dirty="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/>
          <p:nvPr/>
        </p:nvSpPr>
        <p:spPr>
          <a:xfrm>
            <a:off x="767350" y="2750110"/>
            <a:ext cx="5954100" cy="272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Rebríček obcí s NAJVYŠŠÍM percentom diabetu</a:t>
            </a:r>
            <a:endParaRPr sz="4650" b="0" i="0" u="none" strike="noStrike" cap="none"/>
          </a:p>
        </p:txBody>
      </p:sp>
      <p:graphicFrame>
        <p:nvGraphicFramePr>
          <p:cNvPr id="116" name="Google Shape;116;p20"/>
          <p:cNvGraphicFramePr/>
          <p:nvPr/>
        </p:nvGraphicFramePr>
        <p:xfrm>
          <a:off x="6365050" y="467275"/>
          <a:ext cx="7733625" cy="6011025"/>
        </p:xfrm>
        <a:graphic>
          <a:graphicData uri="http://schemas.openxmlformats.org/drawingml/2006/table">
            <a:tbl>
              <a:tblPr>
                <a:noFill/>
                <a:tableStyleId>{25D762FE-8411-461F-B9FC-6E3BACC50072}</a:tableStyleId>
              </a:tblPr>
              <a:tblGrid>
                <a:gridCol w="873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1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3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8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8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Poradie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Obec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Okres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Počet obyvateľov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Pacienti s diabetom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Percento</a:t>
                      </a:r>
                      <a:endParaRPr sz="1100"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Malé Dvorníky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Dunajská Streda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847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4.01%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Horné Lefantovce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Levice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432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16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3.70%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Dlhá nad Kysucou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Čadca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1,203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42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3.49%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Veľká Čalomija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Vranov nad Topľou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623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21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3.37%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5.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Dolné Plachtince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Veľký Krtíš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289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9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3.11%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6.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Bzenica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Partizánske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1,456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43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2.95%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7.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Hrubov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Humenné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718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20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2.79%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8.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Veľké Kapušany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Michalovce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9,896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271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2.74%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9.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Kameničná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Poprad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534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14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2.62%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10.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Beckov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Nové Mesto nad Váhom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1,092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28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solidFill>
                            <a:schemeClr val="lt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2.56%</a:t>
                      </a:r>
                      <a:endParaRPr>
                        <a:solidFill>
                          <a:schemeClr val="lt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/>
          <p:cNvSpPr/>
          <p:nvPr/>
        </p:nvSpPr>
        <p:spPr>
          <a:xfrm>
            <a:off x="2407490" y="533105"/>
            <a:ext cx="105525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i="0" u="none" strike="noStrike" cap="none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Základné techniky manipulácie s grafmi</a:t>
            </a:r>
            <a:endParaRPr sz="4650" b="0" i="0" u="none" strike="noStrike" cap="none"/>
          </a:p>
        </p:txBody>
      </p:sp>
      <p:sp>
        <p:nvSpPr>
          <p:cNvPr id="123" name="Google Shape;123;p21"/>
          <p:cNvSpPr/>
          <p:nvPr/>
        </p:nvSpPr>
        <p:spPr>
          <a:xfrm>
            <a:off x="793790" y="434617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9525" cap="flat" cmpd="sng">
            <a:solidFill>
              <a:srgbClr val="48367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1"/>
          <p:cNvSpPr/>
          <p:nvPr/>
        </p:nvSpPr>
        <p:spPr>
          <a:xfrm>
            <a:off x="870347" y="4378088"/>
            <a:ext cx="357188" cy="44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800"/>
              <a:buFont typeface="Petrona"/>
              <a:buNone/>
            </a:pPr>
            <a:r>
              <a:rPr lang="en-US" sz="28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1</a:t>
            </a:r>
            <a:endParaRPr sz="2800" b="0" i="0" u="none" strike="noStrike" cap="none"/>
          </a:p>
        </p:txBody>
      </p:sp>
      <p:sp>
        <p:nvSpPr>
          <p:cNvPr id="125" name="Google Shape;125;p21"/>
          <p:cNvSpPr/>
          <p:nvPr/>
        </p:nvSpPr>
        <p:spPr>
          <a:xfrm>
            <a:off x="1530906" y="4424046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2300" b="0" i="0" u="none" strike="noStrike" cap="none"/>
          </a:p>
        </p:txBody>
      </p:sp>
      <p:sp>
        <p:nvSpPr>
          <p:cNvPr id="126" name="Google Shape;126;p21"/>
          <p:cNvSpPr/>
          <p:nvPr/>
        </p:nvSpPr>
        <p:spPr>
          <a:xfrm>
            <a:off x="1530906" y="4932205"/>
            <a:ext cx="3421499" cy="145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Ten istý dataset možno zobraziť úplne odlišne len zmenou škál na osiach. Úzky rozsah robí malé zmeny dramatickými.</a:t>
            </a:r>
            <a:endParaRPr sz="1750" b="0" i="0" u="none" strike="noStrike" cap="none"/>
          </a:p>
        </p:txBody>
      </p:sp>
      <p:sp>
        <p:nvSpPr>
          <p:cNvPr id="127" name="Google Shape;127;p21"/>
          <p:cNvSpPr/>
          <p:nvPr/>
        </p:nvSpPr>
        <p:spPr>
          <a:xfrm>
            <a:off x="5235893" y="434617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9525" cap="flat" cmpd="sng">
            <a:solidFill>
              <a:srgbClr val="48367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1"/>
          <p:cNvSpPr/>
          <p:nvPr/>
        </p:nvSpPr>
        <p:spPr>
          <a:xfrm>
            <a:off x="5312450" y="4378088"/>
            <a:ext cx="357188" cy="44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800"/>
              <a:buFont typeface="Petrona"/>
              <a:buNone/>
            </a:pPr>
            <a:r>
              <a:rPr lang="en-US" sz="28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2</a:t>
            </a:r>
            <a:endParaRPr sz="2800" b="0" i="0" u="none" strike="noStrike" cap="none"/>
          </a:p>
        </p:txBody>
      </p:sp>
      <p:sp>
        <p:nvSpPr>
          <p:cNvPr id="129" name="Google Shape;129;p21"/>
          <p:cNvSpPr/>
          <p:nvPr/>
        </p:nvSpPr>
        <p:spPr>
          <a:xfrm>
            <a:off x="5973008" y="4424046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Vizuálne </a:t>
            </a: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</a:t>
            </a: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kreslenie</a:t>
            </a:r>
            <a:endParaRPr sz="2300" b="0" i="0" u="none" strike="noStrike" cap="none"/>
          </a:p>
        </p:txBody>
      </p:sp>
      <p:sp>
        <p:nvSpPr>
          <p:cNvPr id="130" name="Google Shape;130;p21"/>
          <p:cNvSpPr/>
          <p:nvPr/>
        </p:nvSpPr>
        <p:spPr>
          <a:xfrm>
            <a:off x="5973008" y="4932205"/>
            <a:ext cx="3421499" cy="145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CBS News ukázal štatistiku o marihuane pomocou ikon - 51% vs 43%, ale ikona pre 51% bola vizuálne mnohem väčšia.</a:t>
            </a:r>
            <a:endParaRPr sz="1750" b="0" i="0" u="none" strike="noStrike" cap="none"/>
          </a:p>
        </p:txBody>
      </p:sp>
      <p:sp>
        <p:nvSpPr>
          <p:cNvPr id="131" name="Google Shape;131;p21"/>
          <p:cNvSpPr/>
          <p:nvPr/>
        </p:nvSpPr>
        <p:spPr>
          <a:xfrm>
            <a:off x="9677995" y="434617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2F1D63"/>
          </a:solidFill>
          <a:ln w="9525" cap="flat" cmpd="sng">
            <a:solidFill>
              <a:srgbClr val="48367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1"/>
          <p:cNvSpPr/>
          <p:nvPr/>
        </p:nvSpPr>
        <p:spPr>
          <a:xfrm>
            <a:off x="9754552" y="4378088"/>
            <a:ext cx="357188" cy="44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800"/>
              <a:buFont typeface="Petrona"/>
              <a:buNone/>
            </a:pPr>
            <a:r>
              <a:rPr lang="en-US" sz="28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3</a:t>
            </a:r>
            <a:endParaRPr sz="2800" b="0" i="0" u="none" strike="noStrike" cap="none"/>
          </a:p>
        </p:txBody>
      </p:sp>
      <p:sp>
        <p:nvSpPr>
          <p:cNvPr id="133" name="Google Shape;133;p21"/>
          <p:cNvSpPr/>
          <p:nvPr/>
        </p:nvSpPr>
        <p:spPr>
          <a:xfrm>
            <a:off x="10415111" y="4424046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Cherry-picking dát</a:t>
            </a:r>
            <a:endParaRPr sz="2300" b="0" i="0" u="none" strike="noStrike" cap="none"/>
          </a:p>
        </p:txBody>
      </p:sp>
      <p:sp>
        <p:nvSpPr>
          <p:cNvPr id="134" name="Google Shape;134;p21"/>
          <p:cNvSpPr/>
          <p:nvPr/>
        </p:nvSpPr>
        <p:spPr>
          <a:xfrm>
            <a:off x="10415111" y="4932205"/>
            <a:ext cx="3421499" cy="145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Vyberiete si len tie údaje, ktoré podporujú váš argument. "Najrýchlejší rast za tri mesiace!" - ale predtým klesala dva roky?</a:t>
            </a:r>
            <a:endParaRPr sz="1750" b="0" i="0" u="none" strike="noStrike" cap="none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Vizuálne skreslenie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3" name="Obrázok 2" descr="Obrázok, na ktorom je text, písmo, snímka obrazovky, rad&#10;&#10;Obsah vygenerovaný pomocou AI môže byť nesprávny.">
            <a:extLst>
              <a:ext uri="{FF2B5EF4-FFF2-40B4-BE49-F238E27FC236}">
                <a16:creationId xmlns:a16="http://schemas.microsoft.com/office/drawing/2014/main" id="{C12ABE09-2B7F-0029-FDEE-8DE859DBC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321" y="1126541"/>
            <a:ext cx="6283757" cy="628375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>
          <a:extLst>
            <a:ext uri="{FF2B5EF4-FFF2-40B4-BE49-F238E27FC236}">
              <a16:creationId xmlns:a16="http://schemas.microsoft.com/office/drawing/2014/main" id="{B31E8C89-DB61-5E28-ECC6-501B874BA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>
            <a:extLst>
              <a:ext uri="{FF2B5EF4-FFF2-40B4-BE49-F238E27FC236}">
                <a16:creationId xmlns:a16="http://schemas.microsoft.com/office/drawing/2014/main" id="{E7F73101-4565-2726-613B-6E9269AB1E57}"/>
              </a:ext>
            </a:extLst>
          </p:cNvPr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Vizuálne skreslenie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5" name="Obrázok 4" descr="Obrázok, na ktorom je rad, vývoj, potvrdenie, svah&#10;&#10;Obsah vygenerovaný pomocou AI môže byť nesprávny.">
            <a:extLst>
              <a:ext uri="{FF2B5EF4-FFF2-40B4-BE49-F238E27FC236}">
                <a16:creationId xmlns:a16="http://schemas.microsoft.com/office/drawing/2014/main" id="{073BC99C-A259-53E6-0F36-6D7D6323C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677" y="1773936"/>
            <a:ext cx="7772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490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>
          <a:extLst>
            <a:ext uri="{FF2B5EF4-FFF2-40B4-BE49-F238E27FC236}">
              <a16:creationId xmlns:a16="http://schemas.microsoft.com/office/drawing/2014/main" id="{587D2BDD-67D4-1EAD-D31E-AD2F91708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>
            <a:extLst>
              <a:ext uri="{FF2B5EF4-FFF2-40B4-BE49-F238E27FC236}">
                <a16:creationId xmlns:a16="http://schemas.microsoft.com/office/drawing/2014/main" id="{AFEFA5C4-6596-5A14-67C9-001A4D4BBEAF}"/>
              </a:ext>
            </a:extLst>
          </p:cNvPr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Vizuálne skreslenie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5" name="Obrázok 4" descr="Obrázok, na ktorom je vývoj, rad, diagram, svah&#10;&#10;Obsah vygenerovaný pomocou AI môže byť nesprávny.">
            <a:extLst>
              <a:ext uri="{FF2B5EF4-FFF2-40B4-BE49-F238E27FC236}">
                <a16:creationId xmlns:a16="http://schemas.microsoft.com/office/drawing/2014/main" id="{D9677318-01B0-FB5E-001F-C4C2D922A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307" y="1068018"/>
            <a:ext cx="3313786" cy="662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47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Vizuálne skreslenie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4" name="Obrázok 3" descr="Obrázok, na ktorom je nákupný vozík, text, vozík, nákupný košík&#10;&#10;Obsah vygenerovaný pomocou AI môže byť nesprávny.">
            <a:extLst>
              <a:ext uri="{FF2B5EF4-FFF2-40B4-BE49-F238E27FC236}">
                <a16:creationId xmlns:a16="http://schemas.microsoft.com/office/drawing/2014/main" id="{513E8421-BC6A-1CFF-4DC9-2FFAB0502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4127" y="1294789"/>
            <a:ext cx="5222146" cy="628375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177" name="Google Shape;177;p27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Od nástupu našej vlády ekonomika rastie 2x rýchlejšie!	</a:t>
            </a:r>
            <a:endParaRPr sz="2300" b="0" i="1" u="none" strike="noStrike" cap="none"/>
          </a:p>
        </p:txBody>
      </p:sp>
      <p:pic>
        <p:nvPicPr>
          <p:cNvPr id="3" name="Obrázok 2" descr="Obrázok, na ktorom je osoba, ľudská tvár, sánka, chlap&#10;&#10;Obsah vygenerovaný pomocou AI môže byť nesprávny.">
            <a:extLst>
              <a:ext uri="{FF2B5EF4-FFF2-40B4-BE49-F238E27FC236}">
                <a16:creationId xmlns:a16="http://schemas.microsoft.com/office/drawing/2014/main" id="{7A3A50B4-90E1-3685-D5C8-BB0A600B5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06"/>
            <a:ext cx="4641494" cy="4641494"/>
          </a:xfrm>
          <a:prstGeom prst="rect">
            <a:avLst/>
          </a:prstGeom>
        </p:spPr>
      </p:pic>
      <p:pic>
        <p:nvPicPr>
          <p:cNvPr id="5" name="Obrázok 4" descr="Obrázok, na ktorom je text, rad, snímka obrazovky, vývoj&#10;&#10;Obsah vygenerovaný pomocou AI môže byť nesprávny.">
            <a:extLst>
              <a:ext uri="{FF2B5EF4-FFF2-40B4-BE49-F238E27FC236}">
                <a16:creationId xmlns:a16="http://schemas.microsoft.com/office/drawing/2014/main" id="{8EB897A0-C611-B5C3-16C0-4A37B71B8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606" y="2811450"/>
            <a:ext cx="4582567" cy="3436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CF4D292E-6EEC-AB23-6CA5-86F94874876A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2-3 </a:t>
            </a: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objekty</a:t>
            </a:r>
            <a:endParaRPr lang="en-US" sz="4650" b="1" dirty="0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endParaRPr sz="4650" b="0" i="0" u="none" strike="noStrike" cap="none" dirty="0"/>
          </a:p>
        </p:txBody>
      </p:sp>
      <p:sp>
        <p:nvSpPr>
          <p:cNvPr id="4" name="Google Shape;56;p13">
            <a:extLst>
              <a:ext uri="{FF2B5EF4-FFF2-40B4-BE49-F238E27FC236}">
                <a16:creationId xmlns:a16="http://schemas.microsoft.com/office/drawing/2014/main" id="{348955FE-168B-20B5-A2BC-22452D3FCB5D}"/>
              </a:ext>
            </a:extLst>
          </p:cNvPr>
          <p:cNvSpPr/>
          <p:nvPr/>
        </p:nvSpPr>
        <p:spPr>
          <a:xfrm>
            <a:off x="4552100" y="1271854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Batoľa</a:t>
            </a:r>
            <a:endParaRPr sz="465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360952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185" name="Google Shape;185;p28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Od nástupu našej vlády ekonomika rastie 2x rýchlejšie!	</a:t>
            </a:r>
            <a:endParaRPr sz="2300" b="0" i="1" u="none" strike="noStrike" cap="none"/>
          </a:p>
        </p:txBody>
      </p:sp>
      <p:pic>
        <p:nvPicPr>
          <p:cNvPr id="2" name="Obrázok 1" descr="Obrázok, na ktorom je osoba, ľudská tvár, sánka, chlap&#10;&#10;Obsah vygenerovaný pomocou AI môže byť nesprávny.">
            <a:extLst>
              <a:ext uri="{FF2B5EF4-FFF2-40B4-BE49-F238E27FC236}">
                <a16:creationId xmlns:a16="http://schemas.microsoft.com/office/drawing/2014/main" id="{A0CA0D1C-903E-84CA-820F-8E5BADF07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06"/>
            <a:ext cx="4641494" cy="4641494"/>
          </a:xfrm>
          <a:prstGeom prst="rect">
            <a:avLst/>
          </a:prstGeom>
        </p:spPr>
      </p:pic>
      <p:pic>
        <p:nvPicPr>
          <p:cNvPr id="4" name="Obrázok 3" descr="Obrázok, na ktorom je rad, snímka obrazovky, vývoj, text&#10;&#10;Obsah vygenerovaný pomocou AI môže byť nesprávny.">
            <a:extLst>
              <a:ext uri="{FF2B5EF4-FFF2-40B4-BE49-F238E27FC236}">
                <a16:creationId xmlns:a16="http://schemas.microsoft.com/office/drawing/2014/main" id="{74F0EE67-C6E0-FF08-86EE-0F1136983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448" y="2716231"/>
            <a:ext cx="7772400" cy="384349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194" name="Google Shape;194;p29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Pokiaľ nepoužijete na osi x rovnako veľké časové škály (napr. mesiace), tvar grafu to môže výrazne zmeniť. Keďže v ľavom grafe manipulátor roztiahol 8 mesiacov starej vlády do šírky na dva krát taký dlhý úsek, ako 16 mesiacov jeho vlády, zdá sa rast ekonomiky strmejší. Aká je pravda? Nová vláda dosiahla v skutočnosti nárast o 210 bodov rovnako ako stará vláda, no za dva krát dlhšie obdobie. A tým by sa asi nepochválila.</a:t>
            </a:r>
            <a:endParaRPr sz="2300" b="0" i="1" u="none" strike="noStrike" cap="none"/>
          </a:p>
        </p:txBody>
      </p:sp>
      <p:pic>
        <p:nvPicPr>
          <p:cNvPr id="195" name="Google Shape;19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2800" y="4846350"/>
            <a:ext cx="3787925" cy="274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71225" y="4846350"/>
            <a:ext cx="6141247" cy="274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03" name="Google Shape;203;p30"/>
          <p:cNvSpPr/>
          <p:nvPr/>
        </p:nvSpPr>
        <p:spPr>
          <a:xfrm>
            <a:off x="2952139" y="1669875"/>
            <a:ext cx="8781441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Takto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strašne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nám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klesá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spokojnosť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.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Musíme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pracovať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aj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cez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víkendy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!</a:t>
            </a:r>
            <a:endParaRPr sz="2300" b="0" i="1" u="none" strike="noStrike" cap="none" dirty="0"/>
          </a:p>
        </p:txBody>
      </p:sp>
      <p:pic>
        <p:nvPicPr>
          <p:cNvPr id="2" name="Obrázok 1" descr="Obrázok, na ktorom je osoba, ľudská tvár, sánka, chlap&#10;&#10;Obsah vygenerovaný pomocou AI môže byť nesprávny.">
            <a:extLst>
              <a:ext uri="{FF2B5EF4-FFF2-40B4-BE49-F238E27FC236}">
                <a16:creationId xmlns:a16="http://schemas.microsoft.com/office/drawing/2014/main" id="{4825DFA5-D853-00A1-E8B2-45E6FFB09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06"/>
            <a:ext cx="4641494" cy="4641494"/>
          </a:xfrm>
          <a:prstGeom prst="rect">
            <a:avLst/>
          </a:prstGeom>
        </p:spPr>
      </p:pic>
      <p:pic>
        <p:nvPicPr>
          <p:cNvPr id="4" name="Obrázok 3" descr="Obrázok, na ktorom je text, rad, vývoj, snímka obrazovky&#10;&#10;Obsah vygenerovaný pomocou AI môže byť nesprávny.">
            <a:extLst>
              <a:ext uri="{FF2B5EF4-FFF2-40B4-BE49-F238E27FC236}">
                <a16:creationId xmlns:a16="http://schemas.microsoft.com/office/drawing/2014/main" id="{20EC4FB4-698D-0785-F5B1-5E1CBFF7F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5130" y="2561663"/>
            <a:ext cx="5330749" cy="399806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2" name="Obrázok 1" descr="Obrázok, na ktorom je osoba, ľudská tvár, sánka, chlap&#10;&#10;Obsah vygenerovaný pomocou AI môže byť nesprávny.">
            <a:extLst>
              <a:ext uri="{FF2B5EF4-FFF2-40B4-BE49-F238E27FC236}">
                <a16:creationId xmlns:a16="http://schemas.microsoft.com/office/drawing/2014/main" id="{13F34C86-FD9E-E4A9-F95A-1E8B548EF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88106"/>
            <a:ext cx="4641494" cy="4641494"/>
          </a:xfrm>
          <a:prstGeom prst="rect">
            <a:avLst/>
          </a:prstGeom>
        </p:spPr>
      </p:pic>
      <p:pic>
        <p:nvPicPr>
          <p:cNvPr id="8" name="Obrázok 7" descr="Obrázok, na ktorom je text, snímka obrazovky, rad, číslo&#10;&#10;Obsah vygenerovaný pomocou AI môže byť nesprávny.">
            <a:extLst>
              <a:ext uri="{FF2B5EF4-FFF2-40B4-BE49-F238E27FC236}">
                <a16:creationId xmlns:a16="http://schemas.microsoft.com/office/drawing/2014/main" id="{583147DB-0738-7C7E-065A-1793B04A3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3282" y="2439449"/>
            <a:ext cx="6443841" cy="4832881"/>
          </a:xfrm>
          <a:prstGeom prst="rect">
            <a:avLst/>
          </a:prstGeom>
        </p:spPr>
      </p:pic>
      <p:sp>
        <p:nvSpPr>
          <p:cNvPr id="9" name="Google Shape;203;p30">
            <a:extLst>
              <a:ext uri="{FF2B5EF4-FFF2-40B4-BE49-F238E27FC236}">
                <a16:creationId xmlns:a16="http://schemas.microsoft.com/office/drawing/2014/main" id="{51270EE9-CD48-C4CD-8F45-E34BF982B5AD}"/>
              </a:ext>
            </a:extLst>
          </p:cNvPr>
          <p:cNvSpPr/>
          <p:nvPr/>
        </p:nvSpPr>
        <p:spPr>
          <a:xfrm>
            <a:off x="2952139" y="1669875"/>
            <a:ext cx="8781441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Takto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strašne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nám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klesá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spokojnosť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.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Musíme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pracovať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aj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cez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 </a:t>
            </a:r>
            <a:r>
              <a:rPr lang="en-US" sz="2300" b="1" i="1" dirty="0" err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víkendy</a:t>
            </a:r>
            <a:r>
              <a:rPr lang="en-US" sz="2300" b="1" i="1" dirty="0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!</a:t>
            </a:r>
            <a:endParaRPr sz="2300" b="0" i="1" u="none" strike="noStrike" cap="none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2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21" name="Google Shape;221;p32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Ak chce niekto zdôrazniť, ako veľmi hodnota počas rokov napríklad klesla, použije prvý graf. Ak nie, použije druhý. Pri čom oba vychádzajú z rovnakých dát a v podstate sú oba správne. Ide však o kontext. Niekedy môže byť rozdiel 2% dôležitý. Niekedy však nie a použitím prvého grafu správny manipulátor svoje obecenstvo určite ľahšie vystraší.</a:t>
            </a:r>
            <a:endParaRPr sz="2300" b="0" i="1" u="none" strike="noStrike" cap="none"/>
          </a:p>
        </p:txBody>
      </p:sp>
      <p:pic>
        <p:nvPicPr>
          <p:cNvPr id="2" name="Obrázok 1" descr="Obrázok, na ktorom je text, rad, vývoj, snímka obrazovky&#10;&#10;Obsah vygenerovaný pomocou AI môže byť nesprávny.">
            <a:extLst>
              <a:ext uri="{FF2B5EF4-FFF2-40B4-BE49-F238E27FC236}">
                <a16:creationId xmlns:a16="http://schemas.microsoft.com/office/drawing/2014/main" id="{32FC59F1-A842-BE31-65BD-679A5F7E1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952" y="4681727"/>
            <a:ext cx="3450094" cy="2587571"/>
          </a:xfrm>
          <a:prstGeom prst="rect">
            <a:avLst/>
          </a:prstGeom>
        </p:spPr>
      </p:pic>
      <p:pic>
        <p:nvPicPr>
          <p:cNvPr id="3" name="Obrázok 2" descr="Obrázok, na ktorom je text, snímka obrazovky, rad, číslo&#10;&#10;Obsah vygenerovaný pomocou AI môže byť nesprávny.">
            <a:extLst>
              <a:ext uri="{FF2B5EF4-FFF2-40B4-BE49-F238E27FC236}">
                <a16:creationId xmlns:a16="http://schemas.microsoft.com/office/drawing/2014/main" id="{5721BBE5-A8B2-266F-F700-1DD1369F4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5672" y="4681727"/>
            <a:ext cx="3454137" cy="259060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3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30" name="Google Shape;230;p33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Globálne otepľovanie predsa neexistuje!</a:t>
            </a:r>
            <a:endParaRPr sz="2300" b="0" i="1" u="none" strike="noStrike" cap="none"/>
          </a:p>
        </p:txBody>
      </p:sp>
      <p:pic>
        <p:nvPicPr>
          <p:cNvPr id="231" name="Google Shape;23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1450" y="2296400"/>
            <a:ext cx="6667500" cy="400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brázok 1" descr="Obrázok, na ktorom je osoba, ľudská tvár, sánka, chlap&#10;&#10;Obsah vygenerovaný pomocou AI môže byť nesprávny.">
            <a:extLst>
              <a:ext uri="{FF2B5EF4-FFF2-40B4-BE49-F238E27FC236}">
                <a16:creationId xmlns:a16="http://schemas.microsoft.com/office/drawing/2014/main" id="{177697D6-2B74-789F-B6D5-9C9B754B1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8106"/>
            <a:ext cx="4641494" cy="464149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4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39" name="Google Shape;239;p34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Globálne otepľovanie predsa neexistuje!</a:t>
            </a:r>
            <a:endParaRPr sz="2300" b="0" i="1" u="none" strike="noStrike" cap="none"/>
          </a:p>
        </p:txBody>
      </p:sp>
      <p:pic>
        <p:nvPicPr>
          <p:cNvPr id="240" name="Google Shape;24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2725" y="2900650"/>
            <a:ext cx="6905625" cy="30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5"/>
          <p:cNvSpPr txBox="1"/>
          <p:nvPr/>
        </p:nvSpPr>
        <p:spPr>
          <a:xfrm>
            <a:off x="0" y="0"/>
            <a:ext cx="14630400" cy="9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Nevhodné škály</a:t>
            </a:r>
            <a:endParaRPr sz="46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47" name="Google Shape;247;p35"/>
          <p:cNvSpPr/>
          <p:nvPr/>
        </p:nvSpPr>
        <p:spPr>
          <a:xfrm>
            <a:off x="2952140" y="1669875"/>
            <a:ext cx="80775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Situácia sa podľa kontextu môže aj otočiť. Na ľavom grafe sa zdá, že za 140 rokov sa globálna teplota zvýšila len máličko. V kontexte, v ktorom zmena o jeden stupeň môže narušiť celý ekosystém planéty a spraviť z veľkej časti planéty neobývateľné územie, je potrebné sa na dáta pozrieť z bližšia. Preto graf vpravo má omnoho výpovednejšiu hodnotu.</a:t>
            </a:r>
            <a:endParaRPr sz="2300" b="0" i="1" u="none" strike="noStrike" cap="none"/>
          </a:p>
        </p:txBody>
      </p:sp>
      <p:pic>
        <p:nvPicPr>
          <p:cNvPr id="2" name="Google Shape;231;p33">
            <a:extLst>
              <a:ext uri="{FF2B5EF4-FFF2-40B4-BE49-F238E27FC236}">
                <a16:creationId xmlns:a16="http://schemas.microsoft.com/office/drawing/2014/main" id="{78D17144-26AE-FBC9-F5E4-C779F996A80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215" y="4722124"/>
            <a:ext cx="4985128" cy="308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40;p34">
            <a:extLst>
              <a:ext uri="{FF2B5EF4-FFF2-40B4-BE49-F238E27FC236}">
                <a16:creationId xmlns:a16="http://schemas.microsoft.com/office/drawing/2014/main" id="{EF662105-E632-3D31-B9F0-5B1C812D591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8575" y="4722124"/>
            <a:ext cx="6905625" cy="30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6"/>
          <p:cNvSpPr/>
          <p:nvPr/>
        </p:nvSpPr>
        <p:spPr>
          <a:xfrm>
            <a:off x="718661" y="564594"/>
            <a:ext cx="5390198" cy="673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HRA</a:t>
            </a:r>
            <a:endParaRPr sz="4200" b="0" i="0" u="none" strike="noStrike" cap="none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7"/>
          <p:cNvSpPr/>
          <p:nvPr/>
        </p:nvSpPr>
        <p:spPr>
          <a:xfrm>
            <a:off x="718661" y="564594"/>
            <a:ext cx="53901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Ukážky manipulácií</a:t>
            </a:r>
            <a:endParaRPr sz="4200" b="0" i="0" u="none" strike="noStrike" cap="none"/>
          </a:p>
        </p:txBody>
      </p:sp>
      <p:pic>
        <p:nvPicPr>
          <p:cNvPr id="260" name="Google Shape;26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00" y="1897231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ED6DA-AC31-0EA9-CE2E-6E0F3385C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D909B264-BAF4-38FC-03F5-76C1C60DC387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100ky</a:t>
            </a:r>
          </a:p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endParaRPr sz="4650" b="0" i="0" u="none" strike="noStrike" cap="none" dirty="0"/>
          </a:p>
        </p:txBody>
      </p:sp>
      <p:sp>
        <p:nvSpPr>
          <p:cNvPr id="4" name="Google Shape;56;p13">
            <a:extLst>
              <a:ext uri="{FF2B5EF4-FFF2-40B4-BE49-F238E27FC236}">
                <a16:creationId xmlns:a16="http://schemas.microsoft.com/office/drawing/2014/main" id="{90EC244C-CF53-6D56-546A-12143C586038}"/>
              </a:ext>
            </a:extLst>
          </p:cNvPr>
          <p:cNvSpPr/>
          <p:nvPr/>
        </p:nvSpPr>
        <p:spPr>
          <a:xfrm>
            <a:off x="4552100" y="1271854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Dospelý</a:t>
            </a:r>
            <a:endParaRPr sz="4650" b="0" i="0" u="none" strike="noStrike" cap="none" dirty="0"/>
          </a:p>
        </p:txBody>
      </p:sp>
      <p:sp>
        <p:nvSpPr>
          <p:cNvPr id="3" name="Google Shape;56;p13">
            <a:extLst>
              <a:ext uri="{FF2B5EF4-FFF2-40B4-BE49-F238E27FC236}">
                <a16:creationId xmlns:a16="http://schemas.microsoft.com/office/drawing/2014/main" id="{203C3FB3-EC11-2D8D-14FF-E33E8B4B20AA}"/>
              </a:ext>
            </a:extLst>
          </p:cNvPr>
          <p:cNvSpPr/>
          <p:nvPr/>
        </p:nvSpPr>
        <p:spPr>
          <a:xfrm>
            <a:off x="4552100" y="4114800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1000ky</a:t>
            </a:r>
          </a:p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endParaRPr sz="4650" b="0" i="0" u="none" strike="noStrike" cap="none" dirty="0"/>
          </a:p>
        </p:txBody>
      </p:sp>
      <p:sp>
        <p:nvSpPr>
          <p:cNvPr id="5" name="Google Shape;56;p13">
            <a:extLst>
              <a:ext uri="{FF2B5EF4-FFF2-40B4-BE49-F238E27FC236}">
                <a16:creationId xmlns:a16="http://schemas.microsoft.com/office/drawing/2014/main" id="{0E4E630F-9349-79EB-D843-46C22ECF059A}"/>
              </a:ext>
            </a:extLst>
          </p:cNvPr>
          <p:cNvSpPr/>
          <p:nvPr/>
        </p:nvSpPr>
        <p:spPr>
          <a:xfrm>
            <a:off x="4552100" y="4983803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10000ky</a:t>
            </a:r>
          </a:p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endParaRPr sz="465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336575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/>
          <p:nvPr/>
        </p:nvSpPr>
        <p:spPr>
          <a:xfrm>
            <a:off x="718661" y="564594"/>
            <a:ext cx="53901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Ukážky manipulácií</a:t>
            </a:r>
            <a:endParaRPr sz="4200" b="0" i="0" u="none" strike="noStrike" cap="none"/>
          </a:p>
        </p:txBody>
      </p:sp>
      <p:pic>
        <p:nvPicPr>
          <p:cNvPr id="267" name="Google Shape;26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00" y="1770622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9"/>
          <p:cNvSpPr/>
          <p:nvPr/>
        </p:nvSpPr>
        <p:spPr>
          <a:xfrm>
            <a:off x="718661" y="564594"/>
            <a:ext cx="53901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Ukážky manipulácií</a:t>
            </a:r>
            <a:endParaRPr sz="4200" b="0" i="0" u="none" strike="noStrike" cap="none"/>
          </a:p>
        </p:txBody>
      </p:sp>
      <p:pic>
        <p:nvPicPr>
          <p:cNvPr id="274" name="Google Shape;27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00" y="1826892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0"/>
          <p:cNvSpPr/>
          <p:nvPr/>
        </p:nvSpPr>
        <p:spPr>
          <a:xfrm>
            <a:off x="718661" y="564594"/>
            <a:ext cx="53901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Ukážky manipulácií</a:t>
            </a:r>
            <a:endParaRPr sz="4200" b="0" i="0" u="none" strike="noStrike" cap="none"/>
          </a:p>
        </p:txBody>
      </p:sp>
      <p:pic>
        <p:nvPicPr>
          <p:cNvPr id="281" name="Google Shape;28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5988" y="1475205"/>
            <a:ext cx="10698424" cy="601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1"/>
          <p:cNvSpPr/>
          <p:nvPr/>
        </p:nvSpPr>
        <p:spPr>
          <a:xfrm>
            <a:off x="718661" y="564594"/>
            <a:ext cx="53901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190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200"/>
              <a:buFont typeface="Petrona"/>
              <a:buNone/>
            </a:pPr>
            <a:r>
              <a:rPr lang="en-US" sz="420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Ukážky manipulácií</a:t>
            </a:r>
            <a:endParaRPr sz="4200" b="0" i="0" u="none" strike="noStrike" cap="none"/>
          </a:p>
        </p:txBody>
      </p:sp>
      <p:pic>
        <p:nvPicPr>
          <p:cNvPr id="288" name="Google Shape;28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3200" y="1826892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Data Storytelling 5: Bar Charts - by BowTied_Raptor">
            <a:extLst>
              <a:ext uri="{FF2B5EF4-FFF2-40B4-BE49-F238E27FC236}">
                <a16:creationId xmlns:a16="http://schemas.microsoft.com/office/drawing/2014/main" id="{AE4A9776-1844-5D0D-F794-1FB748973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178050"/>
            <a:ext cx="7772400" cy="379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019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E9276-4D43-5773-D94A-B94BA9604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Half of British public think David Cameron should QUIT as PM if UK quits EU  | Daily Mail Online">
            <a:extLst>
              <a:ext uri="{FF2B5EF4-FFF2-40B4-BE49-F238E27FC236}">
                <a16:creationId xmlns:a16="http://schemas.microsoft.com/office/drawing/2014/main" id="{EA1841F1-6E1F-73CC-F4A9-40F36C4DD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693" y="1028700"/>
            <a:ext cx="7772400" cy="582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2133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3FF19-F767-9A4A-E570-58B83945C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ercent Who Agreed With Court 64 62 60 58 56 54 52 50 Democrats Republicans  Independents">
            <a:extLst>
              <a:ext uri="{FF2B5EF4-FFF2-40B4-BE49-F238E27FC236}">
                <a16:creationId xmlns:a16="http://schemas.microsoft.com/office/drawing/2014/main" id="{BCAC5B15-37E4-9143-9AD2-642F82C69F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0" y="2965450"/>
            <a:ext cx="4076700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1631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2"/>
          <p:cNvSpPr/>
          <p:nvPr/>
        </p:nvSpPr>
        <p:spPr>
          <a:xfrm>
            <a:off x="575554" y="45220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ÚSPEŠNOSŤ LIEČBY V NEMOCNICIACH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A:    1700 pacientov    1445 vyliečených    → 85%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   1600 pacientov    1312 vyliečených    → 82%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i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Ktorú nemocnicu si vyberiete pre svoju operáciu?</a:t>
            </a:r>
            <a:endParaRPr sz="3350" b="1" i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295" name="Google Shape;295;p42"/>
          <p:cNvSpPr/>
          <p:nvPr/>
        </p:nvSpPr>
        <p:spPr>
          <a:xfrm>
            <a:off x="575548" y="9053870"/>
            <a:ext cx="13479304" cy="263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250"/>
              <a:buFont typeface="Inter"/>
              <a:buNone/>
            </a:pPr>
            <a:r>
              <a:rPr lang="en-US" sz="12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Vyzerá to ako diskriminácia žien (35% vs 44%), ale na každej fakulte boli ženy úspešnejšie! Problém bol, že ženy sa hlásili viac na ťažšie fakulty s nižšou mierou prijatia.</a:t>
            </a:r>
            <a:endParaRPr sz="1250" b="0" i="0" u="none" strike="noStrike" cap="none"/>
          </a:p>
        </p:txBody>
      </p:sp>
      <p:pic>
        <p:nvPicPr>
          <p:cNvPr id="296" name="Google Shape;29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59126" y="3111503"/>
            <a:ext cx="5171274" cy="344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3"/>
          <p:cNvSpPr/>
          <p:nvPr/>
        </p:nvSpPr>
        <p:spPr>
          <a:xfrm>
            <a:off x="575554" y="45220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ÚSPEŠNOSŤ LIEČBY V NEMOCNICIACH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</a:t>
            </a: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:    1700 pacientov    1445 vyliečených    → </a:t>
            </a: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85%</a:t>
            </a:r>
            <a:endParaRPr sz="3350" b="1" u="sng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   1600 pacientov    1312 vyliečených    → 82%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i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Ktorú nemocnicu si vyberiete pre svoju operáciu?</a:t>
            </a:r>
            <a:endParaRPr sz="3350" b="1" i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303" name="Google Shape;303;p43"/>
          <p:cNvSpPr/>
          <p:nvPr/>
        </p:nvSpPr>
        <p:spPr>
          <a:xfrm>
            <a:off x="575548" y="9053870"/>
            <a:ext cx="13479300" cy="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250"/>
              <a:buFont typeface="Inter"/>
              <a:buNone/>
            </a:pPr>
            <a:r>
              <a:rPr lang="en-US" sz="12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Vyzerá to ako diskriminácia žien (35% vs 44%), ale na každej fakulte boli ženy úspešnejšie! Problém bol, že ženy sa hlásili viac na ťažšie fakulty s nižšou mierou prijatia.</a:t>
            </a:r>
            <a:endParaRPr sz="1250" b="0" i="0" u="none" strike="noStrike" cap="none"/>
          </a:p>
        </p:txBody>
      </p:sp>
      <p:pic>
        <p:nvPicPr>
          <p:cNvPr id="2" name="Google Shape;296;p42">
            <a:extLst>
              <a:ext uri="{FF2B5EF4-FFF2-40B4-BE49-F238E27FC236}">
                <a16:creationId xmlns:a16="http://schemas.microsoft.com/office/drawing/2014/main" id="{94766DA3-D52D-FB20-ADF6-AE0131C1FD5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59126" y="3111503"/>
            <a:ext cx="5171274" cy="344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/>
          <p:nvPr/>
        </p:nvSpPr>
        <p:spPr>
          <a:xfrm>
            <a:off x="575554" y="45220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ÚSPEŠNOSŤ LIEČBY V NEMOCNICIACH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</a:t>
            </a: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:    1700 pacientov    1445 vyliečených    → </a:t>
            </a: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85%</a:t>
            </a:r>
            <a:endParaRPr sz="3350" b="1" u="sng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   1600 pacientov    1312 vyliečených    → 82%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i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Ktorú nemocnicu si vyberiete pre svoju operáciu?</a:t>
            </a:r>
            <a:endParaRPr sz="3350" b="1" i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311" name="Google Shape;311;p44"/>
          <p:cNvSpPr/>
          <p:nvPr/>
        </p:nvSpPr>
        <p:spPr>
          <a:xfrm>
            <a:off x="575548" y="9053870"/>
            <a:ext cx="13479300" cy="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250"/>
              <a:buFont typeface="Inter"/>
              <a:buNone/>
            </a:pPr>
            <a:r>
              <a:rPr lang="en-US" sz="12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Vyzerá to ako diskriminácia žien (35% vs 44%), ale na každej fakulte boli ženy úspešnejšie! Problém bol, že ženy sa hlásili viac na ťažšie fakulty s nižšou mierou prijatia.</a:t>
            </a:r>
            <a:endParaRPr sz="1250" b="0" i="0" u="none" strike="noStrike" cap="none"/>
          </a:p>
        </p:txBody>
      </p:sp>
      <p:sp>
        <p:nvSpPr>
          <p:cNvPr id="312" name="Google Shape;312;p44"/>
          <p:cNvSpPr/>
          <p:nvPr/>
        </p:nvSpPr>
        <p:spPr>
          <a:xfrm>
            <a:off x="592179" y="446835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ĽAHKÉ OPERÁCIE: </a:t>
            </a:r>
            <a:endParaRPr sz="24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A: 1200 pacientov 1080 vyliečených → 90% </a:t>
            </a:r>
            <a:b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</a:b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400 pacientov 380 vyliečených → 95% </a:t>
            </a:r>
            <a:endParaRPr sz="24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ŤAŽKÉ OPERÁCIE: </a:t>
            </a:r>
            <a:endParaRPr sz="24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A: 500 pacientov 365 vyliečených → 73% </a:t>
            </a:r>
            <a:b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</a:b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1200 pacientov 932 vyliečených → 78%</a:t>
            </a:r>
            <a:endParaRPr sz="2450" b="1" i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2" name="Google Shape;296;p42">
            <a:extLst>
              <a:ext uri="{FF2B5EF4-FFF2-40B4-BE49-F238E27FC236}">
                <a16:creationId xmlns:a16="http://schemas.microsoft.com/office/drawing/2014/main" id="{562B1EAC-ADCA-7752-7A38-6C8F50E5AD8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59126" y="3111503"/>
            <a:ext cx="5171274" cy="344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64A2F-6909-4FCA-0450-0E636DFCA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ok 8" descr="Obrázok, na ktorom je nespracovaná strava, plodiny, miestne jedlo, surová strava&#10;&#10;Obsah vygenerovaný pomocou AI môže byť nesprávny.">
            <a:extLst>
              <a:ext uri="{FF2B5EF4-FFF2-40B4-BE49-F238E27FC236}">
                <a16:creationId xmlns:a16="http://schemas.microsoft.com/office/drawing/2014/main" id="{18B45785-E5A9-8FAE-FA22-FE6A509EC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015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5"/>
          <p:cNvSpPr/>
          <p:nvPr/>
        </p:nvSpPr>
        <p:spPr>
          <a:xfrm>
            <a:off x="575554" y="45220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ÚSPEŠNOSŤ LIEČBY V NEMOCNICIACH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</a:t>
            </a: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:    1700 pacientov    1445 vyliečených    → </a:t>
            </a:r>
            <a:r>
              <a:rPr lang="en-US" sz="33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85%</a:t>
            </a:r>
            <a:endParaRPr sz="3350" b="1" u="sng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B:    1600 pacientov    1312 vyliečených    → 82%</a:t>
            </a: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endParaRPr sz="33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3350" b="1" i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Ktorú nemocnicu si vyberiete pre svoju operáciu?</a:t>
            </a:r>
            <a:endParaRPr sz="3350" b="1" i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sp>
        <p:nvSpPr>
          <p:cNvPr id="320" name="Google Shape;320;p45"/>
          <p:cNvSpPr/>
          <p:nvPr/>
        </p:nvSpPr>
        <p:spPr>
          <a:xfrm>
            <a:off x="575548" y="9053870"/>
            <a:ext cx="13479300" cy="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4000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250"/>
              <a:buFont typeface="Inter"/>
              <a:buNone/>
            </a:pPr>
            <a:r>
              <a:rPr lang="en-US" sz="12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Vyzerá to ako diskriminácia žien (35% vs 44%), ale na každej fakulte boli ženy úspešnejšie! Problém bol, že ženy sa hlásili viac na ťažšie fakulty s nižšou mierou prijatia.</a:t>
            </a:r>
            <a:endParaRPr sz="1250" b="0" i="0" u="none" strike="noStrike" cap="none"/>
          </a:p>
        </p:txBody>
      </p:sp>
      <p:sp>
        <p:nvSpPr>
          <p:cNvPr id="321" name="Google Shape;321;p45"/>
          <p:cNvSpPr/>
          <p:nvPr/>
        </p:nvSpPr>
        <p:spPr>
          <a:xfrm>
            <a:off x="592179" y="4468350"/>
            <a:ext cx="12232800" cy="5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ĽAHKÉ OPERÁCIE: </a:t>
            </a:r>
            <a:endParaRPr sz="24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A: 1200 pacientov 1080 vyliečených → 90% </a:t>
            </a:r>
            <a:b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</a:br>
            <a:r>
              <a:rPr lang="en-US" sz="24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</a:t>
            </a: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: 400 pacientov 380 vyliečených → </a:t>
            </a:r>
            <a:r>
              <a:rPr lang="en-US" sz="24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95% </a:t>
            </a:r>
            <a:endParaRPr sz="2450" b="1" u="sng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ŤAŽKÉ OPERÁCIE: </a:t>
            </a:r>
            <a:endParaRPr sz="2450" b="1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3350"/>
              <a:buFont typeface="Petrona"/>
              <a:buNone/>
            </a:pP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A: 500 pacientov 365 vyliečených → 73% </a:t>
            </a:r>
            <a:b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</a:br>
            <a:r>
              <a:rPr lang="en-US" sz="24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Nemocnica B</a:t>
            </a:r>
            <a:r>
              <a:rPr lang="en-US" sz="24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: 1200 pacientov 932 vyliečených → </a:t>
            </a:r>
            <a:r>
              <a:rPr lang="en-US" sz="2450" b="1" u="sng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78%</a:t>
            </a:r>
            <a:endParaRPr sz="2450" b="1" i="1" u="sng">
              <a:solidFill>
                <a:srgbClr val="FF8AAF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  <p:pic>
        <p:nvPicPr>
          <p:cNvPr id="2" name="Google Shape;296;p42">
            <a:extLst>
              <a:ext uri="{FF2B5EF4-FFF2-40B4-BE49-F238E27FC236}">
                <a16:creationId xmlns:a16="http://schemas.microsoft.com/office/drawing/2014/main" id="{4A62EB30-FB43-DDE0-9573-B5E37642CDE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59126" y="3111503"/>
            <a:ext cx="5171274" cy="3447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6"/>
          <p:cNvSpPr/>
          <p:nvPr/>
        </p:nvSpPr>
        <p:spPr>
          <a:xfrm>
            <a:off x="793805" y="1233375"/>
            <a:ext cx="87633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Nezabudnime, že…</a:t>
            </a:r>
            <a:endParaRPr sz="4650" b="0" i="0" u="none" strike="noStrike" cap="none"/>
          </a:p>
        </p:txBody>
      </p:sp>
      <p:sp>
        <p:nvSpPr>
          <p:cNvPr id="329" name="Google Shape;329;p46"/>
          <p:cNvSpPr/>
          <p:nvPr/>
        </p:nvSpPr>
        <p:spPr>
          <a:xfrm>
            <a:off x="995725" y="3041400"/>
            <a:ext cx="91317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✓ Naša myseľ má tendenciu hľadať jednoduché vysvetlenia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✓ Rovnaké dáta môžu vytvoriť úplne rôzne príbehy  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✓ Korelácia ≠ kauzalita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✓ Malé vzorky = extrémne výsledky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✓ Čísla nevyjadrujú názory, ale ľudia, ktorí s nimi pracujú, áno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7"/>
          <p:cNvSpPr/>
          <p:nvPr/>
        </p:nvSpPr>
        <p:spPr>
          <a:xfrm>
            <a:off x="793805" y="1233375"/>
            <a:ext cx="87633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3 otázky pri každom grafe</a:t>
            </a:r>
            <a:endParaRPr sz="4650" b="0" i="0" u="none" strike="noStrike" cap="none"/>
          </a:p>
        </p:txBody>
      </p:sp>
      <p:sp>
        <p:nvSpPr>
          <p:cNvPr id="336" name="Google Shape;336;p47"/>
          <p:cNvSpPr/>
          <p:nvPr/>
        </p:nvSpPr>
        <p:spPr>
          <a:xfrm>
            <a:off x="1029775" y="4096700"/>
            <a:ext cx="35493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Kto to vytvoril a prečo?</a:t>
            </a:r>
            <a:endParaRPr sz="2300" b="0" i="0" u="none" strike="noStrike" cap="none"/>
          </a:p>
        </p:txBody>
      </p:sp>
      <p:sp>
        <p:nvSpPr>
          <p:cNvPr id="337" name="Google Shape;337;p47"/>
          <p:cNvSpPr/>
          <p:nvPr/>
        </p:nvSpPr>
        <p:spPr>
          <a:xfrm>
            <a:off x="793790" y="4604861"/>
            <a:ext cx="37851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Aká je motivácia a možný bias autora grafu?</a:t>
            </a:r>
            <a:endParaRPr sz="1750" b="0" i="0" u="none" strike="noStrike" cap="none"/>
          </a:p>
        </p:txBody>
      </p:sp>
      <p:pic>
        <p:nvPicPr>
          <p:cNvPr id="338" name="Google Shape;338;p4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32653" y="2431256"/>
            <a:ext cx="4564976" cy="456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47717" y="4501515"/>
            <a:ext cx="339328" cy="42422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7"/>
          <p:cNvSpPr/>
          <p:nvPr/>
        </p:nvSpPr>
        <p:spPr>
          <a:xfrm>
            <a:off x="9937790" y="2870478"/>
            <a:ext cx="29769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Čo graf NEukazuje?</a:t>
            </a:r>
            <a:endParaRPr sz="2300" b="0" i="0" u="none" strike="noStrike" cap="none"/>
          </a:p>
        </p:txBody>
      </p:sp>
      <p:sp>
        <p:nvSpPr>
          <p:cNvPr id="341" name="Google Shape;341;p47"/>
          <p:cNvSpPr/>
          <p:nvPr/>
        </p:nvSpPr>
        <p:spPr>
          <a:xfrm>
            <a:off x="9937790" y="3378637"/>
            <a:ext cx="38988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Aký chýba kontext a vynechané dáta?</a:t>
            </a:r>
            <a:endParaRPr sz="1750" b="0" i="0" u="none" strike="noStrike" cap="none"/>
          </a:p>
        </p:txBody>
      </p:sp>
      <p:pic>
        <p:nvPicPr>
          <p:cNvPr id="342" name="Google Shape;342;p4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32653" y="2431256"/>
            <a:ext cx="4564976" cy="456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7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944326" y="3117890"/>
            <a:ext cx="339328" cy="42422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47"/>
          <p:cNvSpPr/>
          <p:nvPr/>
        </p:nvSpPr>
        <p:spPr>
          <a:xfrm>
            <a:off x="9937790" y="5323046"/>
            <a:ext cx="29769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 i="0" u="none" strike="noStrike" cap="none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Ako by vyzeral inak?</a:t>
            </a:r>
            <a:endParaRPr sz="2300" b="0" i="0" u="none" strike="noStrike" cap="none"/>
          </a:p>
        </p:txBody>
      </p:sp>
      <p:sp>
        <p:nvSpPr>
          <p:cNvPr id="345" name="Google Shape;345;p47"/>
          <p:cNvSpPr/>
          <p:nvPr/>
        </p:nvSpPr>
        <p:spPr>
          <a:xfrm>
            <a:off x="9937790" y="5831205"/>
            <a:ext cx="3898800" cy="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1750"/>
              <a:buFont typeface="Inter"/>
              <a:buNone/>
            </a:pPr>
            <a:r>
              <a:rPr lang="en-US" sz="1750" b="0" i="0" u="none" strike="noStrike" cap="none">
                <a:solidFill>
                  <a:srgbClr val="E0D6DE"/>
                </a:solidFill>
                <a:latin typeface="Inter"/>
                <a:ea typeface="Inter"/>
                <a:cs typeface="Inter"/>
                <a:sym typeface="Inter"/>
              </a:rPr>
              <a:t>Ako by vyzerali iné škály či časové obdobie?</a:t>
            </a:r>
            <a:endParaRPr sz="1750" b="0" i="0" u="none" strike="noStrike" cap="none"/>
          </a:p>
        </p:txBody>
      </p:sp>
      <p:pic>
        <p:nvPicPr>
          <p:cNvPr id="346" name="Google Shape;346;p47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2653" y="2431256"/>
            <a:ext cx="4564976" cy="456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47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44326" y="5885140"/>
            <a:ext cx="339328" cy="424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8"/>
          <p:cNvSpPr/>
          <p:nvPr/>
        </p:nvSpPr>
        <p:spPr>
          <a:xfrm>
            <a:off x="793805" y="1233375"/>
            <a:ext cx="8763300" cy="7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Čo s tým?</a:t>
            </a:r>
            <a:endParaRPr sz="4650" b="0" i="0" u="none" strike="noStrike" cap="none"/>
          </a:p>
        </p:txBody>
      </p:sp>
      <p:sp>
        <p:nvSpPr>
          <p:cNvPr id="354" name="Google Shape;354;p48"/>
          <p:cNvSpPr/>
          <p:nvPr/>
        </p:nvSpPr>
        <p:spPr>
          <a:xfrm>
            <a:off x="995725" y="3041400"/>
            <a:ext cx="91317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🎯 Nevychovávajme študentov, ktorí neveria nikomu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🎯 Vychovávajte študentov, ktorí vedia overiť všetko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  <a:p>
            <a:pPr marL="0" marR="0" lvl="0" indent="0" algn="l" rtl="0">
              <a:lnSpc>
                <a:spcPct val="126087"/>
              </a:lnSpc>
              <a:spcBef>
                <a:spcPts val="0"/>
              </a:spcBef>
              <a:spcAft>
                <a:spcPts val="0"/>
              </a:spcAft>
              <a:buClr>
                <a:srgbClr val="E0D6DE"/>
              </a:buClr>
              <a:buSzPts val="2300"/>
              <a:buFont typeface="Petrona"/>
              <a:buNone/>
            </a:pPr>
            <a:r>
              <a:rPr lang="en-US" sz="2300" b="1">
                <a:solidFill>
                  <a:srgbClr val="E0D6DE"/>
                </a:solidFill>
                <a:latin typeface="Petrona"/>
                <a:ea typeface="Petrona"/>
                <a:cs typeface="Petrona"/>
                <a:sym typeface="Petrona"/>
              </a:rPr>
              <a:t>🎯 Učme ich klásť správne otázky, nie prijímať hotové odpovede</a:t>
            </a:r>
            <a:endParaRPr sz="2300" b="1">
              <a:solidFill>
                <a:srgbClr val="E0D6DE"/>
              </a:solidFill>
              <a:latin typeface="Petrona"/>
              <a:ea typeface="Petrona"/>
              <a:cs typeface="Petrona"/>
              <a:sym typeface="Petro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DB804-50AD-FE3D-6337-AC26A1168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nespracovaná strava, plodiny, surová strava, miestne jedlo&#10;&#10;Obsah vygenerovaný pomocou AI môže byť nesprávny.">
            <a:extLst>
              <a:ext uri="{FF2B5EF4-FFF2-40B4-BE49-F238E27FC236}">
                <a16:creationId xmlns:a16="http://schemas.microsoft.com/office/drawing/2014/main" id="{546C084D-6AF6-2868-B1D7-AFBCE9B9E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88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9C1CB-C2E6-49F5-E708-E6FE797C1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Obrázok, na ktorom je nespracovaná strava, plodiny, surová strava, jablko&#10;&#10;Obsah vygenerovaný pomocou AI môže byť nesprávny.">
            <a:extLst>
              <a:ext uri="{FF2B5EF4-FFF2-40B4-BE49-F238E27FC236}">
                <a16:creationId xmlns:a16="http://schemas.microsoft.com/office/drawing/2014/main" id="{7634DC4C-7F04-C25C-3FA6-B8191F686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53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9B9DC-7B8D-F468-D442-42B7489D1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Obrázok, na ktorom je vnútri, stena, ovocie, nespracovaná strava&#10;&#10;Obsah vygenerovaný pomocou AI môže byť nesprávny.">
            <a:extLst>
              <a:ext uri="{FF2B5EF4-FFF2-40B4-BE49-F238E27FC236}">
                <a16:creationId xmlns:a16="http://schemas.microsoft.com/office/drawing/2014/main" id="{761DB3A8-8B87-48BE-7584-D1194C16F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863600"/>
            <a:ext cx="65024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05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6;p13">
            <a:extLst>
              <a:ext uri="{FF2B5EF4-FFF2-40B4-BE49-F238E27FC236}">
                <a16:creationId xmlns:a16="http://schemas.microsoft.com/office/drawing/2014/main" id="{55AFFD4F-5CAC-61C5-D644-A679EBC07B26}"/>
              </a:ext>
            </a:extLst>
          </p:cNvPr>
          <p:cNvSpPr/>
          <p:nvPr/>
        </p:nvSpPr>
        <p:spPr>
          <a:xfrm>
            <a:off x="4552100" y="3340139"/>
            <a:ext cx="5954100" cy="869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FF8AAF"/>
              </a:buClr>
              <a:buSzPts val="4650"/>
              <a:buFont typeface="Petrona"/>
              <a:buNone/>
            </a:pP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Ako to </a:t>
            </a:r>
            <a:r>
              <a:rPr lang="en-US" sz="4650" b="1" dirty="0" err="1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vyriešiť</a:t>
            </a:r>
            <a:r>
              <a:rPr lang="en-US" sz="4650" b="1" dirty="0">
                <a:solidFill>
                  <a:srgbClr val="FF8AAF"/>
                </a:solidFill>
                <a:latin typeface="Petrona"/>
                <a:ea typeface="Petrona"/>
                <a:cs typeface="Petrona"/>
                <a:sym typeface="Petrona"/>
              </a:rPr>
              <a:t>?</a:t>
            </a:r>
            <a:endParaRPr sz="4650" b="0" i="0" u="none" strike="noStrike" cap="none" dirty="0"/>
          </a:p>
        </p:txBody>
      </p:sp>
    </p:spTree>
    <p:extLst>
      <p:ext uri="{BB962C8B-B14F-4D97-AF65-F5344CB8AC3E}">
        <p14:creationId xmlns:p14="http://schemas.microsoft.com/office/powerpoint/2010/main" val="1792372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1229</Words>
  <Application>Microsoft Macintosh PowerPoint</Application>
  <PresentationFormat>Custom</PresentationFormat>
  <Paragraphs>289</Paragraphs>
  <Slides>53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Calibri</vt:lpstr>
      <vt:lpstr>Comfortaa</vt:lpstr>
      <vt:lpstr>Inter</vt:lpstr>
      <vt:lpstr>Petrona</vt:lpstr>
      <vt:lpstr>Arial</vt:lpstr>
      <vt:lpstr>Office Theme</vt:lpstr>
      <vt:lpstr>PBrush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Jaroslav Reichel</cp:lastModifiedBy>
  <cp:revision>6</cp:revision>
  <dcterms:modified xsi:type="dcterms:W3CDTF">2026-03-06T18:08:24Z</dcterms:modified>
</cp:coreProperties>
</file>