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3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4"/>
  </p:notesMasterIdLst>
  <p:sldIdLst>
    <p:sldId id="1151" r:id="rId2"/>
    <p:sldId id="1156" r:id="rId3"/>
    <p:sldId id="1164" r:id="rId4"/>
    <p:sldId id="1158" r:id="rId5"/>
    <p:sldId id="1159" r:id="rId6"/>
    <p:sldId id="1171" r:id="rId7"/>
    <p:sldId id="1172" r:id="rId8"/>
    <p:sldId id="1174" r:id="rId9"/>
    <p:sldId id="1175" r:id="rId10"/>
    <p:sldId id="1176" r:id="rId11"/>
    <p:sldId id="1177" r:id="rId12"/>
    <p:sldId id="1178" r:id="rId13"/>
    <p:sldId id="1179" r:id="rId14"/>
    <p:sldId id="1180" r:id="rId15"/>
    <p:sldId id="1153" r:id="rId16"/>
    <p:sldId id="1169" r:id="rId17"/>
    <p:sldId id="1181" r:id="rId18"/>
    <p:sldId id="1182" r:id="rId19"/>
    <p:sldId id="1184" r:id="rId20"/>
    <p:sldId id="1187" r:id="rId21"/>
    <p:sldId id="1185" r:id="rId22"/>
    <p:sldId id="1186" r:id="rId23"/>
    <p:sldId id="1188" r:id="rId24"/>
    <p:sldId id="1189" r:id="rId25"/>
    <p:sldId id="1199" r:id="rId26"/>
    <p:sldId id="1191" r:id="rId27"/>
    <p:sldId id="1192" r:id="rId28"/>
    <p:sldId id="1194" r:id="rId29"/>
    <p:sldId id="1193" r:id="rId30"/>
    <p:sldId id="1195" r:id="rId31"/>
    <p:sldId id="1196" r:id="rId32"/>
    <p:sldId id="1197" r:id="rId33"/>
    <p:sldId id="1198" r:id="rId34"/>
    <p:sldId id="1190" r:id="rId35"/>
    <p:sldId id="1201" r:id="rId36"/>
    <p:sldId id="1202" r:id="rId37"/>
    <p:sldId id="1204" r:id="rId38"/>
    <p:sldId id="1205" r:id="rId39"/>
    <p:sldId id="1206" r:id="rId40"/>
    <p:sldId id="1207" r:id="rId41"/>
    <p:sldId id="1208" r:id="rId42"/>
    <p:sldId id="1210" r:id="rId43"/>
    <p:sldId id="1209" r:id="rId44"/>
    <p:sldId id="1211" r:id="rId45"/>
    <p:sldId id="1212" r:id="rId46"/>
    <p:sldId id="1213" r:id="rId47"/>
    <p:sldId id="1214" r:id="rId48"/>
    <p:sldId id="1215" r:id="rId49"/>
    <p:sldId id="1216" r:id="rId50"/>
    <p:sldId id="1217" r:id="rId51"/>
    <p:sldId id="1218" r:id="rId52"/>
    <p:sldId id="1219" r:id="rId53"/>
    <p:sldId id="1222" r:id="rId54"/>
    <p:sldId id="1221" r:id="rId55"/>
    <p:sldId id="1223" r:id="rId56"/>
    <p:sldId id="1224" r:id="rId57"/>
    <p:sldId id="1225" r:id="rId58"/>
    <p:sldId id="1227" r:id="rId59"/>
    <p:sldId id="1226" r:id="rId60"/>
    <p:sldId id="1228" r:id="rId61"/>
    <p:sldId id="1229" r:id="rId62"/>
    <p:sldId id="1230" r:id="rId63"/>
    <p:sldId id="1231" r:id="rId64"/>
    <p:sldId id="1232" r:id="rId65"/>
    <p:sldId id="1233" r:id="rId66"/>
    <p:sldId id="1234" r:id="rId67"/>
    <p:sldId id="1235" r:id="rId68"/>
    <p:sldId id="1236" r:id="rId69"/>
    <p:sldId id="1237" r:id="rId70"/>
    <p:sldId id="1238" r:id="rId71"/>
    <p:sldId id="1239" r:id="rId72"/>
    <p:sldId id="1240" r:id="rId73"/>
  </p:sldIdLst>
  <p:sldSz cx="9144000" cy="6858000" type="screen4x3"/>
  <p:notesSz cx="6858000" cy="9144000"/>
  <p:custDataLst>
    <p:tags r:id="rId7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334" autoAdjust="0"/>
  </p:normalViewPr>
  <p:slideViewPr>
    <p:cSldViewPr snapToGrid="0" snapToObjects="1">
      <p:cViewPr varScale="1">
        <p:scale>
          <a:sx n="71" d="100"/>
          <a:sy n="71" d="100"/>
        </p:scale>
        <p:origin x="9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885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E3E62-22A3-E9BC-002E-781094D6D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75B8E4-5907-E22A-C90F-14347C8CA9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D03DBB-45CC-4272-DD00-B2D280773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Dobrý deň, pozdravujem vás, moje meno je Lívia Kelebercová a spoločne sme sa stretli na prvom online školení. Tam sme si prebrali základy o tom, čo je to malvér a taktiež sme si vysvetlili bezpečnostné princípi hesiel. Dnes sme tu preto, aby sme si tieto veci zopakovali a ukázali prakticky. Školenie budeme deliť do troch celkov, v prvom si dáme rýchlu interaktívnu rozcvičku formou kvízu. V druhom si ukážeme praktické nástroje, ktoré sa vám zídu v prípade, že máte podozrenie na malvér a taktiež praktické nástroje  súvisiace s tvorbou hesla. A tretí celok bude taký teoretický, opäť sa oboznámime s novými pojmami. Poďme na to.</a:t>
            </a: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4A87F-582D-24EE-CEE3-16A5931B2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75146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E521F-2AAF-E989-005D-B6AEB0F82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7F8F49-422A-5910-DFC2-CFB405F5BC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3F1F2-AD39-1183-37C7-60BA8CD2C9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4DEB2-7B53-3F48-159B-ECC0A9AD6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10683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F712F-BA3C-EFF7-24C3-D5587B519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33C27-6A0E-A37D-2B6B-B17591BBF5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3EC514-6ACD-D211-1243-96DA73F14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10340-E85D-D447-FB27-D1AF09D24B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561763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BBC1D-8A88-E59A-7B07-91AC9E394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439768-D899-803F-3A53-B7AF8EBDD1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FE7E48-28CD-0C8C-0986-95C6FF8CF8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68FA3-6FBB-72EA-6B6B-FA371FFEE2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632525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09DF8-790E-FF73-8FFB-3D4FEBB0F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FDB66D-4D0F-0C8E-39DB-B22E0CF2CD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F8D77D-8AA8-DE1C-9B91-ACF1984F01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FB4EC-34F8-9A98-C77C-CBD55D085E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769003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ED266-2538-D6CE-5D5B-FF4DDD16B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DC8AB-4A2D-9903-DBEA-55337EF25A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4F2545-95F8-4779-6CE5-DFAE80D1E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075D6-CE71-06C2-8FB3-D804813E1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193000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87FF6-7849-8070-1AD9-19F3C59D0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D35A90-1C76-22CF-50C6-E07AF14DE5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25DEE4-0900-9655-1E5B-AA775C7FD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5917B-7545-9729-5E4B-07B51B9F2B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9540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89EF1-27C9-9B52-DE1D-BA0CD3FF4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E0235-6ED5-0380-85C9-B73C0DAA5C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7C7DC-101E-D358-E99F-157C97601D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980B65-8518-1C93-3788-0747BFF927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8430199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EAB4D-8F34-CEF0-108A-104F56AB2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B2CECF-8932-01F3-8F7E-97654976AD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C54734-34CA-38EB-D142-6FA64CA71E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0F239-2923-5CE4-9C12-E8B2FC436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746199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6AB7F-683D-8EF6-E3AA-A34F8C834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238E59-D61D-8EA6-77EC-8E44E8A04D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C307BF-13F1-11CF-8AA2-7E3529CD30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565AB-19AF-9CBB-501E-AF1DEB56C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0161578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AA00E-6847-FED2-5DDD-4934CFE3E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6D2F38-66E1-E1E3-58AE-748C3BB3DD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E9E2D0-551E-283A-9130-AA81A59A58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7EA33-E081-99ED-BD8B-3D317CF537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448039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8570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CECB9-5296-24F1-9545-147599729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0B2A2E-33EB-4329-3047-17BE24685F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99E2F0-5FF9-5961-870E-7BBAC1163B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E77C4-7B7F-278F-C5DC-AE8B839C9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5840666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97426-58D9-82AA-C5E1-999CE19B9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A91B55-2097-8760-FA96-314E8F84A7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B8E9CE-C7CB-AC4F-54EC-388322B202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1C37C-3D74-354E-2143-2B9167302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8771889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909BC-1C52-D601-6FDD-CBDF46B27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E6A290-8B2C-5A7D-2267-9ACE95C779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A0351B-39FE-AD08-A60F-2586811EE6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019E8-29C9-880E-2CAC-589470E8B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2531301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F0FF7-09E7-EA89-EF85-F1B346B26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BE61EB-E4F8-D44E-AAC5-E8D011078E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46A3FD-0474-0FD9-90DC-64FE04404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86512-3C50-D3DA-1CD5-78DAADFE0C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0745595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4EC63-37EC-3C95-F54B-A47623681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2C5B15-C31B-91EC-AB7C-C000F4F94F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C54DD0-2A07-6F4E-868D-FBA0E3B59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2F98A-D42E-B203-3FDA-A0E096F15C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4956752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1AAFD-8C6A-1C41-6AE5-F9C18344C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B51D74-96A1-08E9-22E0-E4C54D6BA3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918770-A2BB-A63F-1DB8-2ABAD0D9A6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406DA-DBF3-F8BB-EA70-DD4B1D2D1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4484496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3049B-8A6A-735B-63B4-18DDA2B14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C59C6F-5769-FBCB-3494-0D9FEF42E6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DF459F-4AEA-D7AC-9037-3041C4A2C3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C9428-A7B5-AC48-75F2-EE8DF7932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7965133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29810-0EDA-F55A-662B-9CFE8EC82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F4B715-B75A-E301-FC0E-6B115AB563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8284AE-8D61-2D40-117B-87710C0543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840AB-0C1C-42B1-DDA2-A793B2D18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0531601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D6ACF-7FC5-7478-996B-45D511D25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57B01C-85C0-2C76-C02D-E2057C83C6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93E6A-38E3-69DA-729F-613FC5DF61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5B5E4-C798-87B1-9A04-CF4E88E993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6590428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F5ED6-689C-76EE-36CD-0827F156D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809229-CFBC-FCA8-3070-B62C2144D1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DE2788-BE2F-FAF6-F87B-585D13692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3CE84-65E1-5AAB-B560-86471C761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609731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865326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DD48A-03F9-BD02-B3EE-C095A116E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3DB7C3-3B1D-049D-54E7-6DD2960D29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13986C-F602-ED38-1AB6-2B3F3F3AF3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53FB-DCA5-09FE-C10A-E0966E336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1095262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20A8A-A1F7-105A-181F-3C00B1E3B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341036-3409-6BB3-93BB-5A97100242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BAD398-547E-BA54-24FA-F4F7ECC17A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BE633A-D27E-3669-782A-2C0EDFEDA9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039903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B8DA6-3DD0-6ADB-D19A-B7EC48F8E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24C6FF-545C-4F7F-3002-16EDFDF19A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C319F2-1235-CB28-5F2B-F754D0A11C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018C8-E045-452F-173C-4D6398043C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5071978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48CF5-D5C2-0F45-53E2-23B950F22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71BF26-B554-D11F-54F3-1FC96962D4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B72F9B-5BE8-C28F-FDAC-CDA9BF238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2790A-3598-46CB-C3B6-51A314F115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2714484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71748-0324-7D19-0D2B-F19FE8794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52D4F-681B-7716-5ED6-E83887B04A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690DF1-0A29-E4D3-4FD3-6563E6AF28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CCC0F-4F18-8F5C-C654-34E8483A1C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8799756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EF268-0019-C5FD-958F-3EB1F672B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797E3D-CF67-FE0C-51A2-2654833D2E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F84F5-52BE-3E90-F9AB-C2A69C07C2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F951E-CC45-C4ED-A7A6-9C923A6378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7521218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36C3D-4C06-4630-E9A8-35E28232E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5A73E8-16B9-7E48-BF8E-D785724983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75E14E-D0B3-0083-890F-D53573580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81C01-7D52-80B0-51B7-A85BE0E75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804651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29132-9467-C4B6-5771-2C7934A52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38EDD3-834B-1F3C-4CAD-547EBD1B9E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4AD4D7-2E31-0469-0988-70092A98F8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00FF4-54DF-EA93-15A6-12418CB960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53873356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08C78-B969-8283-CC08-7DF27CA05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D8C1B8-278F-89B2-42FE-82E5B74616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82A75F-B7D1-16B0-0F35-F7A33EB43A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1B5C31-35A0-C7DB-E890-27C7F5145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8688582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5D217-801F-C5D2-0B06-0835BCAB4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4AFA8B-383D-F434-DBA4-8E0D915562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BDE00-07B0-A9A1-8455-DEB097BBFD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CAC5F-3B59-4291-5ED1-A65EEB7FE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684743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AA14D-72CB-021E-73F4-47BDB2691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8F25A0-DD40-20E2-0605-807A8A90E7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68C1B-99D6-1251-0896-7EC91866EA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524A1-2026-643D-588C-F78BBCB17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9832929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D9BCF-E336-0AA2-1702-1427039E7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E0C3F0-DEE2-5F78-CD9E-FA5E893936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3AF391-E231-5D5A-95A5-76B18C4CA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20B97-D600-E5E1-D903-707A9DD033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5129238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E7808-C1F7-EF35-FF45-D09F6A789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59CD0B-8089-2197-FA47-42FF43FF24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2EE706-C1A7-EED1-6CF4-93ACF63B90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00607-3644-4E55-D4BB-3B9519F3E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6891925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A6342-4507-6BA4-55CC-CBF4E8BB8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27B56-3215-320C-2CBB-7FAD3010A3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51E25A-80A9-B7B8-039C-5427E5816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76E4A-7681-3488-289F-E5156BE43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9495068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23591-2DEF-5F72-0B81-4DCD91E9C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AA48FD-F11C-4B58-832D-221E04817E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39554-8862-0DA9-F269-278F30539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10D85-6018-F1DD-B118-D4B2EC22B5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2056905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579BD-B5F7-9532-6F13-54EC5FC6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A0B1BF-8FEB-0920-0B31-B427478613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4F478C-53E9-6969-8CBA-434E92F57D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F2399-3E61-D700-296F-B7E22F384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01092382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F8F58-A725-0192-F188-4636BF1CE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55C7E3-052F-CFE0-796D-73C69FB8B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BDC8B2-DFD0-8EEB-082A-14358EED5B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A94BB8-761B-9217-3262-3D0BEA9AB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331351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93DB0-D922-1A0A-A085-6B7318FE3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05FF9-5C05-4C39-23FB-66E110992B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761D9-7564-FA9B-A189-54FD117C33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3220A-7448-249E-4DAA-E8D02AEF5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9519008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9526B-CACF-67E6-CD4C-31B1C2B4F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D6BCDD-03FA-EAA5-0A9D-7448C666C5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76ECCE-30A9-9C09-9C18-F80E30CBE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1EB7E-CAE5-93D7-55AA-1A1D3E2C0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75784811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22C0-91CC-9BD5-46FA-7149F5BC9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975723-8B8D-2874-A35F-DF92DF7927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1E608-FD7E-5490-2877-C99649216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876A8-92CC-9982-286E-A94A128BF2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95582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71394-FF2B-9050-73A0-2D71F04E4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A38DF9-B34B-AD30-F316-18389FED1F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AFED1B-0AF4-12A2-933C-22CE57A2AB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6E40B-D530-CAEF-0201-698770855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039901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0B5D7-6D64-11E9-2CBB-40EF3078C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DF171F-F37D-4837-556D-FE8723721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4F2986-7D5B-14C1-ECBC-8B4D1B1A20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81A1E-0935-2C01-5DB6-4CDD16929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8728166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F199B-7915-F07F-75D6-60FF40555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FA6E97-E419-D630-287B-18512B0DBB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3C62DD-9204-1121-34FD-FDB8F8921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45029-8219-F541-C859-01CB47DDD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16852730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AE174-3E86-84AE-F5F4-5B0787E0D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309158-E0A7-21C6-82FC-2CD6E8E191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E0FFD-8977-2562-202C-AFF483BCBC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0824B-9C29-F642-15E0-D89024E6C0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19734164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E5EB2-5BB9-A9BD-D733-AEA7E37CC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AD36CC-31E1-C7A6-CD19-B92D305145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212F8-414F-2D2D-AB77-A72855119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Smartfóny sú úžasné v tom, ako sú neustále prepojené so svetom. Používame Wi-Fi, Bluetooth na slúchadlá, NFC na platenie v obchode. No každá z týchto technológií sú v podstate neviditeľné dvere do vášho zariadenia.</a:t>
            </a:r>
          </a:p>
          <a:p>
            <a:r>
              <a:rPr lang="sk-SK" dirty="0"/>
              <a:t>Zastavme sa pri Wi-Fi. Mnohí z nás sa v kaviarni alebo na letisku automaticky pripájajú na sieť s názvom ‚Free_WiFi‘. Problém je, že takúto sieť si môže za pár eur vytvoriť hocikto s malým zariadením v batohu a pomenovať ju presne tak isto. Ak sa pripojíte, útočník stojí priamo medzi vami a internetom – preto sa tento útok volá </a:t>
            </a:r>
            <a:r>
              <a:rPr lang="sk-SK" i="1" dirty="0"/>
              <a:t>Man-in-the-Middle</a:t>
            </a:r>
            <a:r>
              <a:rPr lang="sk-SK" dirty="0"/>
              <a:t>. Vidí, čo robíte, a môže vás presmerovať na falošné stránky, ktoré vyzerajú ako vaša banka alebo e-mail.</a:t>
            </a:r>
          </a:p>
          <a:p>
            <a:r>
              <a:rPr lang="sk-SK" dirty="0"/>
              <a:t>Podobne je to s Bluetooth. Ak máte zariadenie neustále nastavené ako ‚viditeľné pre všetkých‘, v podstate kričíte do okolia: ‚Tu som, skúste sa ku mne pripojiť!‘. A čo NFC? To nie sú len platby. Útočník môže niekde na verejnom mieste prelepiť oficiálny QR kód alebo NFC tag svojím vlastným. Vy len priložíte telefón v dobrej viere, že si pozeráte menu v reštaurácii, a váš prehliadač vás v tichosti presmeruje na zavírenú stránku.</a:t>
            </a:r>
          </a:p>
          <a:p>
            <a:r>
              <a:rPr lang="sk-SK" dirty="0"/>
              <a:t>Najjednoduchšia obrana? Buďte pánom svojho pripojenia. Ak Bluetooth alebo NFC práve nepotrebujete, vypnite ich. A hlavne, zakážte svojmu telefónu, aby sa automaticky pripájal ku každej sieti, ktorú raz v živote stretol. Vaša bezpečnosť za tých pár klikov navyše určite stojí.</a:t>
            </a:r>
          </a:p>
          <a:p>
            <a:endParaRPr lang="sk-SK" dirty="0"/>
          </a:p>
          <a:p>
            <a:r>
              <a:rPr lang="sk-SK" dirty="0"/>
              <a:t>Dobrým zvykom je raz za mesiac si otvoriť nastavenia Wi-Fi a vymazať (funkcia „Zabudnúť sieť“) všetky tie siete z hotelov, kaviarní a vlakov, ktoré už nepotrebujete. Tým zabránite tomu, aby sa telefón k nim v budúcnosti pripojil bez vášho vedomia.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82FF8-2579-932F-B254-2FDD9AAEF6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26144657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51BDF-DF0B-45B9-1DE2-0210ABA29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1CC58B-7DB2-A376-C364-C6A01AB0DB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F8E429-159B-6DE0-DF6E-937C3A988E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Povedzme si úprimne: Kto z nás si pri inštalácii novej aplikácie poctivo prečíta, k čomu všetkému chce mať prístup? Väčšinou len rýchlo klikáme na ‚Povoliť‘, aby sme tú aplikáciu už konečne mohli použiť. Ale práve v týchto sekundách sa rozhoduje o našom súkromí.</a:t>
            </a:r>
          </a:p>
          <a:p>
            <a:r>
              <a:rPr lang="sk-SK" dirty="0"/>
              <a:t>Zle nastavené oprávnenia sú v podstate legálnym spôsobom, ako vás sledovať alebo odpočúvať. Keď aplikácii povolíte prístup k polohe ‚vždy‘, dávate jej právo vedieť, kde spíte, kam chodíte do práce a kedy ste v obchode – a to aj vtedy, keď máte telefón vo vrecku a aplikáciu ste neotvorili týždeň.</a:t>
            </a:r>
          </a:p>
          <a:p>
            <a:r>
              <a:rPr lang="sk-SK" dirty="0"/>
              <a:t>Používajte pri tom jednoduchú logiku. Pýtajte sa sami seba: ‚Prečo?‘ Prečo chce aplikácia na úpravu fotiek čítať moje SMS správy? Prečo chce kalkulačka prístup k môjmu mikrofónu a zoznamu kontaktov? Ak na to neexistuje rozumný dôvod, odpoveď je jasná – tá aplikácia nevznikla preto, aby vám pomohla, ale aby o vás zbierala dáta a predávala ich ďalej.</a:t>
            </a:r>
          </a:p>
          <a:p>
            <a:r>
              <a:rPr lang="sk-SK" dirty="0"/>
              <a:t>Moderné smartfóny nám dnes našťastie dávajú skvelý nástroj. Pri udeľovaní prístupu zvoľte možnosť ‚Povoliť len počas používania‘. Tým aplikácii odstrihnete krídla v momente, keď ju zatvoríte. Raz za čas si prejdite v nastaveniach sekciu ‚Ochrana súkromia‘ a uvidíte, ktoré aplikácie sa za posledných 24 hodín pozerali na vašu polohu alebo zapínali kameru. Budete možno prekvapení, aký rušný život vedie váš telefón, kým spíte.</a:t>
            </a:r>
          </a:p>
          <a:p>
            <a:endParaRPr lang="sk-SK" dirty="0"/>
          </a:p>
          <a:p>
            <a:r>
              <a:rPr lang="sk-SK" dirty="0"/>
              <a:t>Skúste si dnes večer otvoriť nastavenia súkromia a pozrieť sa na </a:t>
            </a:r>
            <a:r>
              <a:rPr lang="sk-SK" b="1" dirty="0"/>
              <a:t>Správcu oprávnení</a:t>
            </a:r>
            <a:r>
              <a:rPr lang="sk-SK" dirty="0"/>
              <a:t>. Ak tam nájdete hru, ktorú ste nehrali mesiace, a stále má prístup k vašim kontaktom, rovno jej ho zoberte. Je to najjednoduchší spôsob, ako okamžite zvýšiť svoju bezpečnosť.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0B859-5172-82CA-4F24-1B7536AAB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39868751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4A181-05AA-75A3-DCC8-6811D2DD3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D11A2D-722B-04EF-1A31-9F3821FA69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91BE77-4AF8-93CA-4967-7628C6C58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E523B0-15C0-0209-188F-18E9CE47CB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26024237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BF159-74E4-EF81-CB13-4B5F73206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999575-DEC1-D1E2-178E-5D9755BE68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F9ECA4-F01B-1344-855E-584D002FB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EEC2A-AB4E-712F-A821-5EB3932A00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092965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ADB36-BB2E-29E0-AF97-D7EE8CD39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794B1D-8991-63A8-ACAD-64589EFCAB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AF3B2-0C6A-D097-41C8-523809667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2211B-CB82-7C02-9810-204860C5D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0976309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96D07-20E5-5C36-1F50-BE3D7FB9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029CBB-DA21-1B5F-895F-C0233E541D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32E4EC-FC97-E8F5-CE6A-62172225A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5E2FA-3981-0DC7-A954-6E917CA24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2114352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E8379-2645-B85C-3C4E-3B8AF45AC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4EE6C3-C438-38CE-7E95-49979DDCB3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7B65B7-63B3-AF1A-4532-BE5FE58709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92C43-7437-A1E3-22A2-96C541D6B9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82198689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4B4A-8A84-3625-1B87-899EED301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E6B6A7-B422-326D-3572-1C2253DBA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FE28E8-4ECD-4237-70D9-A8D6E5D39E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A440C-E294-C1C2-6063-8A2D17E58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77543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FB64E-3F08-754C-AB6B-F0275ACC1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3B20FC-6016-B695-F739-92B8D94629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2B3234-17B6-3413-158B-99ABCF5D5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01321-5841-DC0D-3824-FDF3C7329C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47733730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1BB84-9BD5-F82A-8C69-AB171A385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34AA71-252D-073E-F51D-1630D7C382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401304-CFAA-8472-124F-476431CA7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B6227-AFC6-E67D-F28B-E23DF59A2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326562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497C1-20EE-F999-FA4D-4D386756E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36610D-2066-0306-330F-ED9E193E0B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C1D9C5-C265-6409-EC77-DFBB61772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197C6-C422-6E0E-C1FC-66CBDF505D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462689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70185-B725-C40A-4E41-D50511323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D6BBDF-E227-2730-F42A-507BEC7CEF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BB90F5-ADF4-BADB-AEAB-E6A9F444FA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5E4F0-3448-815D-9245-17FE725B99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558151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FD3FB-9936-5AE4-8CC2-729CA30D8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B96AC0-629A-B253-3071-0B0648604B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96EB87-BD63-3450-C194-1C25056A8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3B55B1-8EAF-B79E-4864-7327D9C279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946185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0A6F4-4792-B5F1-9272-7FC4861D3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DC8B29-62FD-45FA-1C3A-9DC55D1E0B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EDD908-4C9C-2084-64E1-5A8832B35B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C890A-1B8D-D44C-2353-3AA4E8D23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453797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8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powerpoint-polling?utm_source=powerpoint&amp;utm_medium=placeholder-slide" TargetMode="External"/><Relationship Id="rId13" Type="http://schemas.openxmlformats.org/officeDocument/2006/relationships/image" Target="../media/image7.svg"/><Relationship Id="rId3" Type="http://schemas.openxmlformats.org/officeDocument/2006/relationships/tags" Target="../tags/tag31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.png"/><Relationship Id="rId11" Type="http://schemas.openxmlformats.org/officeDocument/2006/relationships/hyperlink" Target="https://www.slido.com/support/ppi/how-to-change-the-design" TargetMode="External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5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4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7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40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rlscan.i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powerpoint-polling?utm_source=powerpoint&amp;utm_medium=placeholder-slide" TargetMode="External"/><Relationship Id="rId13" Type="http://schemas.openxmlformats.org/officeDocument/2006/relationships/image" Target="../media/image7.svg"/><Relationship Id="rId3" Type="http://schemas.openxmlformats.org/officeDocument/2006/relationships/tags" Target="../tags/tag4.xml"/><Relationship Id="rId7" Type="http://schemas.openxmlformats.org/officeDocument/2006/relationships/image" Target="../media/image3.svg"/><Relationship Id="rId12" Type="http://schemas.openxmlformats.org/officeDocument/2006/relationships/image" Target="../media/image6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openxmlformats.org/officeDocument/2006/relationships/hyperlink" Target="https://www.slido.com/support/ppi/how-to-change-the-design" TargetMode="External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5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7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et.com/sk/internetova-ochrana-domacnosti/online-scanner-antivirus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5hashgenerator.com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a1-online.com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bcrypt-generator.com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gon2.online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crackstation.net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crackstation.net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haveibeenpwned.com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3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com.google.android.apps.authenticator2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hyperlink" Target="https://seleniumbase.io/realworld/signup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6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9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2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5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7.sv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2C3920-C49C-8057-3324-32E3AAC98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C523C6D-6C2F-7AF6-02BF-FEC696B3D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448170-1001-263F-9469-56D8505BF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CD1ACB-4404-EDCE-89D6-D0AE9F590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9144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0D5EF5B-250A-D371-2F0A-EAAD2E133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40040" y="-1133192"/>
            <a:ext cx="6858001" cy="912438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828F9C-EB16-FA71-F325-1F30CF810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1072" y="0"/>
            <a:ext cx="4572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A2770B-4232-7DE0-C932-565019428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3"/>
            <a:ext cx="9137153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7D6E94D-EB8A-AD53-69F7-A059C6BEA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784" y="4049"/>
            <a:ext cx="7662432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286607-979D-1E5B-EAE3-A8CE50F40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019" y="1030406"/>
            <a:ext cx="6110785" cy="3081242"/>
          </a:xfrm>
        </p:spPr>
        <p:txBody>
          <a:bodyPr anchor="ctr">
            <a:normAutofit/>
          </a:bodyPr>
          <a:lstStyle/>
          <a:p>
            <a:r>
              <a:rPr lang="sk-SK" sz="4200" dirty="0">
                <a:solidFill>
                  <a:srgbClr val="FFFFFF"/>
                </a:solidFill>
              </a:rPr>
              <a:t>7. Význam škodlivého kódu (malvér) a spôsoby útokov škodlivým kódom</a:t>
            </a:r>
            <a:endParaRPr lang="en-GB" sz="42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4E4C28-85A4-2486-96D9-F4A993D82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5289178"/>
            <a:ext cx="9150851" cy="156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39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7E7079-B2D0-31EB-DF09-F578FE4DBB9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18110C-E64A-9AFF-4D0F-8F667F29915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3800" b="1">
                <a:solidFill>
                  <a:srgbClr val="000000"/>
                </a:solidFill>
              </a:rPr>
              <a:t>Počas DDoS sa objavia podozrivé prihlásenia do administrácie. Prečo je to nebezpečné?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FB3A75-1948-895F-8F3B-51A58A61E067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6F48E67-6CBF-16BD-4833-C98ECB930B84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C543F812-4298-E91A-B9A1-BD65E5087AC7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4B424D6-D2A0-47B8-C1A2-8661BA7ADB89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656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F3095B-7ED9-016A-35FB-1B5B74FC63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C28072-113C-CF3F-E4EC-4BD99EBEED0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Je CAPTCHA dostatočná ochrana proti DDoS?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886842-36BB-7522-4865-EFC10C41FE78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5A3111D-5AD9-5263-AF84-84822DA8050B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A800F45D-4AAB-009D-5A90-935C0182ECB9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275C11-434F-EE86-3EC7-497A3F87F8D5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675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F1A393-EF9D-5315-5EDC-AC8DAE8C6DA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16A8E5-6FBA-F1CE-BF43-963F3BDB8F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Je bezpečné mať heslá uložené v „Poznámkach“ v mobile bez zamknutia?
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AA4C5F-E073-C985-39DF-D607B741C78C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1EF3F91-A3EB-E98A-6FED-62DA23287AC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DEB347CE-10B9-6922-C733-0DEC13523D66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54B25A2-1C81-6C61-02E1-E1E5D65847A2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638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0612BC-F388-3D2F-F1A1-60B6EBC678A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0E2B60-D44A-1E9E-2466-93FD19CF107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Kde je najbezpečnejšie mať uložené veľa hesiel?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293BBB-269A-9ED5-9DB9-5D7E6073FE76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B752609-A10A-1FF3-B76F-A0EF6F2F9636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4E893C7B-9626-B3E8-B98A-C13088AB9A8C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80F6D81-74F5-406F-EBE6-C4A838014251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439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1FE2EE-8C01-EB55-FC5E-55397FBB580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C21D74-D3E3-7CD7-90F4-802EFD4CBFB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Je v poriadku ukladať heslá do prehliadača (Chrome/Edge)?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9D44FE-44A3-3A0C-90C5-3726E79EEF2A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977CAB4-FE45-D470-4D01-5D4E9506A720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25A4CFA0-9A82-4862-14A1-89B9ABB42C80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BC90660-FA50-F14E-55C3-0E641355DE6A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690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1B1CC6-E043-1C03-1712-100BB0698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8F4FB36B-B83E-5362-1E6A-9F33C62DA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FDB29C29-EE6C-E6AA-60AD-1DE2B4D28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9C32CF1B-CBB1-7479-B176-7BC21EDF8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E10C311C-D2BF-83FB-2F45-7877E3EA3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036BD3FC-AF1C-C4EA-2E2B-74665C299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FAEDDA-79ED-F793-A90F-B2083BB17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Malvér v praxi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C67E91-A7CE-71C9-2852-56171A3F2A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28700" y="2531458"/>
            <a:ext cx="6972300" cy="325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k-SK" altLang="sk-SK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Definície a typy malvéru sme riešili na minulom školení</a:t>
            </a:r>
            <a:endParaRPr lang="sk-SK" altLang="sk-SK" sz="2800" dirty="0">
              <a:latin typeface="+mj-lt"/>
            </a:endParaRP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k-SK" altLang="sk-SK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Dnes sme si to rýchlo zopakovali cez Slido</a:t>
            </a:r>
            <a:endParaRPr lang="sk-SK" altLang="sk-SK" sz="2800" dirty="0">
              <a:latin typeface="+mj-lt"/>
            </a:endParaRP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sk-SK" altLang="sk-SK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Teraz ideme prakticky: </a:t>
            </a:r>
            <a:r>
              <a:rPr kumimoji="0" lang="sk-SK" altLang="sk-SK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ako overiť linky a súbory pomocou nástrojov</a:t>
            </a:r>
            <a:endParaRPr kumimoji="0" lang="sk-SK" altLang="sk-SK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5515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95B0EE-3F93-9EB2-B2BC-780E1530A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771DB402-D662-FB1C-0CC7-6F7D492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016DEE72-7DD1-6F7B-4866-9ACEB7CFE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8F1863E9-B15A-6CC6-DBBE-8C6C2A9D1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8274B1D5-D206-1D43-B15D-BB1FBD65D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2287F411-C061-1002-9454-9385F9821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7BADF2-7E6C-D31F-D39F-E33F13335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Nástroje pre detekciu malvéru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0C235E-651D-A95A-C0D0-4B63686CF5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28700" y="1926517"/>
            <a:ext cx="7670800" cy="4467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sk-SK" sz="2400" b="1" dirty="0">
                <a:latin typeface="+mj-lt"/>
              </a:rPr>
              <a:t>urlscan.io </a:t>
            </a:r>
            <a:r>
              <a:rPr lang="sk-SK" altLang="sk-SK" sz="2400" dirty="0">
                <a:latin typeface="+mj-lt"/>
              </a:rPr>
              <a:t>– čo sa stane po kliknutí na link (screenshot, presmerovania) 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sk-SK" sz="2400" b="1" dirty="0">
                <a:latin typeface="+mj-lt"/>
              </a:rPr>
              <a:t>VirusTotal</a:t>
            </a:r>
            <a:r>
              <a:rPr lang="sk-SK" altLang="sk-SK" sz="2400" dirty="0">
                <a:latin typeface="+mj-lt"/>
              </a:rPr>
              <a:t> – rýchla kontrola linku alebo súboru cez viac nástrojov naraz 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sk-SK" sz="2400" b="1" dirty="0">
                <a:latin typeface="+mj-lt"/>
              </a:rPr>
              <a:t>Hybrid Analysis</a:t>
            </a:r>
            <a:r>
              <a:rPr lang="sk-SK" altLang="sk-SK" sz="2400" dirty="0">
                <a:latin typeface="+mj-lt"/>
              </a:rPr>
              <a:t> – sandbox: čo súbor reálne robí po spustení 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sk-SK" sz="2400" b="1" dirty="0">
                <a:latin typeface="+mj-lt"/>
              </a:rPr>
              <a:t>ESET Online Scanner</a:t>
            </a:r>
            <a:r>
              <a:rPr lang="sk-SK" altLang="sk-SK" sz="2400" dirty="0">
                <a:latin typeface="+mj-lt"/>
              </a:rPr>
              <a:t> – keď už mám podozrenie na svojom PC (dodatočná kontrola)</a:t>
            </a:r>
            <a:endParaRPr kumimoji="0" lang="sk-SK" altLang="sk-S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6336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263B4B-0EC8-2492-8B8D-ABC9D647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0C199DF2-DE43-07E1-0DF4-B644715E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07F0425B-900E-61B1-E283-3B302A35E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8224465B-50B2-38A0-6BFB-A356404D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B6D08B5D-6159-F085-FFD4-2C7B06AD9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847E94D2-99DE-B446-A2EF-5FBC14683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73448E-6FE8-EB33-18EB-ADE901C0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URLSCAN.IO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57B6BE-0CF6-C092-FB9D-1D9F63515B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04280" y="2282961"/>
            <a:ext cx="7670800" cy="387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sk-SK" sz="2400" dirty="0">
                <a:latin typeface="+mj-lt"/>
              </a:rPr>
              <a:t>Otvoríme si nástroj </a:t>
            </a:r>
            <a:r>
              <a:rPr lang="sk-SK" sz="2400" dirty="0">
                <a:hlinkClick r:id="rId3"/>
              </a:rPr>
              <a:t>https://urlscan.io/</a:t>
            </a:r>
            <a:endParaRPr lang="sk-SK" sz="2400" dirty="0"/>
          </a:p>
          <a:p>
            <a:r>
              <a:rPr lang="sk-SK" sz="2400" dirty="0"/>
              <a:t>Je to stránka, kde </a:t>
            </a:r>
            <a:r>
              <a:rPr lang="sk-SK" sz="2400" b="1" dirty="0"/>
              <a:t>vložíte link</a:t>
            </a:r>
            <a:r>
              <a:rPr lang="sk-SK" sz="2400" dirty="0"/>
              <a:t> a ona ho „prebehne“ ako keby ho otvorila na počítači.</a:t>
            </a:r>
          </a:p>
          <a:p>
            <a:r>
              <a:rPr lang="sk-SK" sz="2400" dirty="0"/>
              <a:t>A potom ukáže:</a:t>
            </a:r>
          </a:p>
          <a:p>
            <a:pPr lvl="1"/>
            <a:r>
              <a:rPr lang="sk-SK" sz="2000" b="1" dirty="0"/>
              <a:t>ako stránka vyzerá</a:t>
            </a:r>
            <a:r>
              <a:rPr lang="sk-SK" sz="2000" dirty="0"/>
              <a:t> (obrázok)</a:t>
            </a:r>
          </a:p>
          <a:p>
            <a:pPr lvl="1"/>
            <a:r>
              <a:rPr lang="sk-SK" sz="2000" b="1" dirty="0"/>
              <a:t>kam všade sa pripája</a:t>
            </a:r>
            <a:r>
              <a:rPr lang="sk-SK" sz="2000" dirty="0"/>
              <a:t> (čo si naťahuje)</a:t>
            </a:r>
          </a:p>
          <a:p>
            <a:pPr lvl="1"/>
            <a:r>
              <a:rPr lang="sk-SK" sz="2000" dirty="0"/>
              <a:t>či sa </a:t>
            </a:r>
            <a:r>
              <a:rPr lang="sk-SK" sz="2000" b="1" dirty="0"/>
              <a:t>presmeruje</a:t>
            </a:r>
            <a:r>
              <a:rPr lang="sk-SK" sz="2000" dirty="0"/>
              <a:t> inde</a:t>
            </a:r>
          </a:p>
          <a:p>
            <a:pPr lvl="1"/>
            <a:r>
              <a:rPr lang="sk-SK" sz="2000" dirty="0"/>
              <a:t>a rôzne technické veci, ktoré môžu pomôcť odhaliť podvod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sk-SK" altLang="sk-S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7928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4B0D9-DADD-C702-B708-BDB43B76B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D85C6A3F-806B-794C-9F81-9FBE22DFC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9D2F31A6-A58A-D36A-6389-487A2A7FD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9B5EFBCA-0C15-E025-259C-99BC61B0F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6AF1FB12-D590-81BE-B2AE-8E348C8D3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0C6D6A67-41AC-FE46-216F-5D9827EF4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74F5D1-3E5B-5D4A-425A-DFBE26ED0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KROK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67DE8-329F-2570-6B0A-7BD23CA85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2102723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/>
              <a:t>Zadáme adresu. </a:t>
            </a:r>
          </a:p>
          <a:p>
            <a:r>
              <a:rPr lang="sk-SK" sz="2400" dirty="0"/>
              <a:t>Skúsme napr: http://www.ukf.sk/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35B1A9-4CBD-C357-AE59-8811E74BB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3658794"/>
            <a:ext cx="9144000" cy="319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4741A0-5D9A-ACEC-1A2A-FF8591454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362C492A-F083-EA53-6D8E-8696E351A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4F031F79-9834-F783-1270-4D6BD397E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C715E42B-5E52-4399-F353-A1585E193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7A79EA99-A2B9-0085-F096-4950A076F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6B3C8E83-1642-085F-E73E-65BA92A50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EA0DFC2-A8A0-603F-6EC9-49FEC329D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KROK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5F6B3-1236-6EFE-8D7E-6FDE0C407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2102723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/>
              <a:t>Nepovinný  - Klikneme na Options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1F0AB4-5D4D-7866-C689-1988A8C50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71" y="2571215"/>
            <a:ext cx="8335617" cy="4172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729ED8-2EF5-E2DD-AECC-C0B2BDF46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001" y="3896140"/>
            <a:ext cx="5195744" cy="2847204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70547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D2A024-AAAD-717E-F7D1-77E4D76B4C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E9E2E0-826F-0125-C335-7400B8AE9B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 dirty="0">
                <a:solidFill>
                  <a:srgbClr val="000000"/>
                </a:solidFill>
              </a:rPr>
              <a:t>Čo je malvér?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040BA5-BC8B-0641-D1A5-AD447DBD1096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87D1446-7875-0A30-613D-93C6C1E07995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17A9CA30-68E4-1199-CC1E-855786779D54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1207CB4-CC0F-ED93-4253-5F4909E77370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422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9DADDE-08DC-E4D4-0302-1A7D85588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6E378E83-C53E-D582-C51F-228CB66C1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F3EE4AFA-C51A-4DD8-CCAE-A6B8D5320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B17CC52F-6ED5-BBFA-F887-30E1CDD70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2F3D33C8-BF93-D13D-D3B4-B42BC8919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B17FBA67-24D6-DFDD-36C0-B5F2AFDA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6707F4-9473-0EAB-C5AC-22857EF88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KROK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E02D7-C860-112A-8176-6981591FF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2102723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400" b="1" dirty="0"/>
              <a:t>Scan Visibility (Public / Unlisted / Private)</a:t>
            </a:r>
            <a:endParaRPr lang="sk-SK" sz="1400" b="1" dirty="0"/>
          </a:p>
          <a:p>
            <a:r>
              <a:rPr lang="sk-SK" sz="1400" b="1" dirty="0"/>
              <a:t>Public (verejné) - </a:t>
            </a:r>
            <a:r>
              <a:rPr lang="sk-SK" sz="1400" dirty="0"/>
              <a:t>každý na internete môže nájsť váš scan podobne, ako je to dolu v Recent Searches.</a:t>
            </a:r>
            <a:endParaRPr lang="sk-SK" sz="1400" b="1" dirty="0"/>
          </a:p>
          <a:p>
            <a:r>
              <a:rPr lang="sk-SK" sz="1400" b="1" dirty="0"/>
              <a:t>Unlisted (nezverejnené) - </a:t>
            </a:r>
            <a:r>
              <a:rPr lang="sk-SK" sz="1400" dirty="0"/>
              <a:t>nie je to verejne vyhľadateľné ale kto má link na výsledok, ten si ho vie pozrieť</a:t>
            </a:r>
          </a:p>
          <a:p>
            <a:r>
              <a:rPr lang="sk-SK" sz="1400" b="1" dirty="0"/>
              <a:t>Private (súkromné) </a:t>
            </a:r>
            <a:r>
              <a:rPr lang="sk-SK" sz="1400" dirty="0"/>
              <a:t>výsledok vidíte iba vy</a:t>
            </a:r>
          </a:p>
          <a:p>
            <a:pPr marL="0" indent="0">
              <a:buFontTx/>
              <a:buNone/>
            </a:pPr>
            <a:r>
              <a:rPr lang="en-US" sz="1400" b="1" dirty="0"/>
              <a:t>Country Selection (z </a:t>
            </a:r>
            <a:r>
              <a:rPr lang="en-US" sz="1400" b="1" dirty="0" err="1"/>
              <a:t>akej</a:t>
            </a:r>
            <a:r>
              <a:rPr lang="en-US" sz="1400" b="1" dirty="0"/>
              <a:t> </a:t>
            </a:r>
            <a:r>
              <a:rPr lang="en-US" sz="1400" b="1" dirty="0" err="1"/>
              <a:t>krajiny</a:t>
            </a:r>
            <a:r>
              <a:rPr lang="en-US" sz="1400" b="1" dirty="0"/>
              <a:t> </a:t>
            </a:r>
            <a:r>
              <a:rPr lang="en-US" sz="1400" b="1" dirty="0" err="1"/>
              <a:t>sa</a:t>
            </a:r>
            <a:r>
              <a:rPr lang="en-US" sz="1400" b="1" dirty="0"/>
              <a:t> to </a:t>
            </a:r>
            <a:r>
              <a:rPr lang="en-US" sz="1400" b="1" dirty="0" err="1"/>
              <a:t>má</a:t>
            </a:r>
            <a:r>
              <a:rPr lang="en-US" sz="1400" b="1" dirty="0"/>
              <a:t> </a:t>
            </a:r>
            <a:r>
              <a:rPr lang="en-US" sz="1400" b="1" dirty="0" err="1"/>
              <a:t>otvoriť</a:t>
            </a:r>
            <a:r>
              <a:rPr lang="en-US" sz="1400" b="1" dirty="0"/>
              <a:t>)</a:t>
            </a:r>
            <a:endParaRPr lang="sk-SK" sz="1400" b="1" dirty="0"/>
          </a:p>
          <a:p>
            <a:r>
              <a:rPr lang="sk-SK" sz="1400" dirty="0"/>
              <a:t>Toto je veľmi praktické. Urlscan vie „predstierať“, že tú stránku otvára napr. z Nemecka, USA, UK. Prečo je to zaujímavé? Niektoré podvody ukazujú obsah iba ľuďom z určitej krajiny. Niektoré weby majú iný obsah podľa regiónu. Možno sa Vám už stalo, že ste si išli otvoriť nejakú stránku a vypísala vám, že nie je dostupná pre vašu krajinu.</a:t>
            </a:r>
          </a:p>
          <a:p>
            <a:pPr marL="0" indent="0">
              <a:buNone/>
            </a:pPr>
            <a:r>
              <a:rPr lang="sk-SK" sz="1400" b="1" dirty="0"/>
              <a:t>User Agent (ako sa má prehliadač tváriť) </a:t>
            </a:r>
          </a:p>
          <a:p>
            <a:r>
              <a:rPr lang="sk-SK" sz="1400" dirty="0"/>
              <a:t>Tu máte rozbaľovací box. Keď ho rozkliknete, viete sa tváriť že si stránku/link pozeráte z iného zariadenia resp. Prehliadača.</a:t>
            </a:r>
          </a:p>
          <a:p>
            <a:r>
              <a:rPr lang="sk-SK" sz="1400" b="1" dirty="0"/>
              <a:t>User Agent</a:t>
            </a:r>
            <a:r>
              <a:rPr lang="sk-SK" sz="1400" dirty="0"/>
              <a:t> je informácia, ktorú web dostane typu: „som Chrome/Firefox/Windows/Linux“</a:t>
            </a:r>
          </a:p>
          <a:p>
            <a:r>
              <a:rPr lang="sk-SK" sz="1400" dirty="0"/>
              <a:t>Prečo to môže byť zaujímavé? Niektoré phishingy vyzerajú inak na mobile,  niektoré weby blokujú určité prehliadače</a:t>
            </a:r>
          </a:p>
          <a:p>
            <a:r>
              <a:rPr lang="sk-SK" sz="1400" b="1" dirty="0"/>
              <a:t>Custom User Agent - </a:t>
            </a:r>
            <a:r>
              <a:rPr lang="sk-SK" sz="1400" dirty="0"/>
              <a:t>Ak Vám nevyhovuje výber z User Agents, môžete si napísať vlastný ale to už laika nemusí zaujímať. To je už skôr pre IT ľudí / bezpečákov.</a:t>
            </a:r>
            <a:endParaRPr lang="sk-SK" sz="1400" b="1" dirty="0"/>
          </a:p>
          <a:p>
            <a:pPr marL="0" indent="0">
              <a:buFontTx/>
              <a:buNone/>
            </a:pPr>
            <a:r>
              <a:rPr lang="sk-SK" sz="1400" b="1" dirty="0"/>
              <a:t>HTTP referer (odkiaľ si na tú stránku prišiel)</a:t>
            </a:r>
          </a:p>
          <a:p>
            <a:r>
              <a:rPr lang="sk-SK" sz="1400" dirty="0"/>
              <a:t>Toto je ako keď stránka dostane info: „Prišiel som sem z Gmailu / Facebooku / inej stránky.“Niektoré podvodné stránky sa správajú inak podľa toho, </a:t>
            </a:r>
            <a:r>
              <a:rPr lang="sk-SK" sz="1400" b="1" dirty="0"/>
              <a:t>odkiaľ na ne človek prišiel</a:t>
            </a:r>
            <a:r>
              <a:rPr lang="sk-SK" sz="1400" dirty="0"/>
              <a:t>.</a:t>
            </a:r>
          </a:p>
          <a:p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2787516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12E79B-8CBD-9DC9-BE31-EDFEC5108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D6856B44-65CE-E9C7-739E-DDE8A3C41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067728DE-CEC4-D030-9711-9C423B8B4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96237474-1530-22B4-9BF3-97FC0DD11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B1E5630C-919A-4007-DF9C-9702334EC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22B560D2-8397-4ECB-BCF3-076B3D53F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0A582C-5DD1-4932-81B8-486672260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KROK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73A60-1229-39A2-A327-79DFC409E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2102723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/>
              <a:t>Klikneme na Public Scan</a:t>
            </a:r>
          </a:p>
          <a:p>
            <a:r>
              <a:rPr lang="sk-SK" sz="2400" dirty="0"/>
              <a:t>Počkáme</a:t>
            </a:r>
          </a:p>
          <a:p>
            <a:r>
              <a:rPr lang="sk-SK" sz="2400" dirty="0"/>
              <a:t>Pozrieme sa na výsledok (nasledovný slide)</a:t>
            </a:r>
          </a:p>
        </p:txBody>
      </p:sp>
    </p:spTree>
    <p:extLst>
      <p:ext uri="{BB962C8B-B14F-4D97-AF65-F5344CB8AC3E}">
        <p14:creationId xmlns:p14="http://schemas.microsoft.com/office/powerpoint/2010/main" val="2376249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44FEB1-F04A-6335-A02D-98DBD561B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1B93892A-0068-FD0D-78B8-8B3D30AAB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FE7914CB-396E-3FD4-C802-36022D1D4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C4EFA9DD-02E7-7019-6927-88A6DCB43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0E457B80-090B-918A-8AEC-E713F573D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553F4772-8165-CC78-88CF-4C438DED8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05035E-A412-1ADA-1B57-D4DE369D6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KROK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C2C15-C8EA-1914-813F-807A167D3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2102723"/>
            <a:ext cx="8229600" cy="4525963"/>
          </a:xfrm>
        </p:spPr>
        <p:txBody>
          <a:bodyPr>
            <a:normAutofit/>
          </a:bodyPr>
          <a:lstStyle/>
          <a:p>
            <a:endParaRPr lang="sk-SK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A1826E-0CE6-110C-537E-0B1A2B25F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7825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60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EC0ACB-E917-A978-F09E-B1ED05599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EC3DBFA1-96CA-19AC-D704-7A9E605B5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F92C1587-C1D7-0D33-8907-9481D7170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86017A08-5B62-DFEF-AC37-2FA018618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B10B17E4-01A0-6DB1-0A73-918A0F50B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910A3D69-72E2-5425-9B5B-B2F33FB51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29934F-942D-1BED-5C28-09B887544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Ukážka vyhľadávania s malvérom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9205C-3117-2F40-0689-6F3435895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2102723"/>
            <a:ext cx="8229600" cy="4525963"/>
          </a:xfrm>
        </p:spPr>
        <p:txBody>
          <a:bodyPr>
            <a:normAutofit/>
          </a:bodyPr>
          <a:lstStyle/>
          <a:p>
            <a:endParaRPr lang="sk-SK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51E49F-33A5-7367-9EF3-A27F0C486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97432"/>
            <a:ext cx="9144000" cy="43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29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88EBB4-1676-E74D-F9D4-8003A7F00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88F0DF83-90CF-9587-FBB1-3A76969B1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FAB97658-2524-8EAF-BEAD-88F63D466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E5DD40B6-A4E5-83CD-2276-77E8FDBC6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FFE36B08-55FD-ED60-66C6-F6C97490B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E83B9D54-8C0B-F747-3CA2-09C391B18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C7DA8-EE00-BA8F-6023-3851ECA5E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Ukážaka vyhľadávania s malvérom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13294-8057-F68D-609F-9E6EDC8BC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2102723"/>
            <a:ext cx="8229600" cy="4525963"/>
          </a:xfrm>
        </p:spPr>
        <p:txBody>
          <a:bodyPr>
            <a:normAutofit/>
          </a:bodyPr>
          <a:lstStyle/>
          <a:p>
            <a:r>
              <a:rPr lang="pl-PL" sz="2400" dirty="0"/>
              <a:t>Doména </a:t>
            </a:r>
            <a:r>
              <a:rPr lang="pl-PL" sz="2400" b="1" dirty="0"/>
              <a:t>vyzerá ako Roblox, ale NIE JE to Roblox</a:t>
            </a:r>
            <a:r>
              <a:rPr lang="pl-PL" sz="2400" dirty="0"/>
              <a:t>. Doména je: www.</a:t>
            </a:r>
            <a:r>
              <a:rPr lang="pl-PL" sz="2400" b="1" dirty="0"/>
              <a:t>roblox.com.ml </a:t>
            </a:r>
            <a:r>
              <a:rPr lang="pl-PL" sz="2400" dirty="0"/>
              <a:t>Roblox oficiálne je: </a:t>
            </a:r>
            <a:r>
              <a:rPr lang="pl-PL" sz="2400" b="1" dirty="0"/>
              <a:t>roblox.com</a:t>
            </a:r>
            <a:r>
              <a:rPr lang="pl-PL" sz="2400" dirty="0"/>
              <a:t>. </a:t>
            </a:r>
            <a:r>
              <a:rPr lang="sk-SK" sz="2400" dirty="0"/>
              <a:t>Táto stránka sa snaží tváriť ako Roblox, aby nalákala ľudí.</a:t>
            </a:r>
            <a:endParaRPr lang="pl-PL" sz="2400" dirty="0"/>
          </a:p>
          <a:p>
            <a:r>
              <a:rPr lang="sk-SK" sz="2400" dirty="0"/>
              <a:t>Veľa aktivity: 234 HTTP transactions, kontaktuje 10 IP adries, v 4 krajinách cez 4 domény. </a:t>
            </a:r>
          </a:p>
          <a:p>
            <a:r>
              <a:rPr lang="sk-SK" sz="2400" dirty="0"/>
              <a:t>Pre porovnanie, UKF mala 1 IP / 1 doménu toto má 10 IP / viac krajín</a:t>
            </a:r>
          </a:p>
          <a:p>
            <a:endParaRPr lang="sk-SK" sz="2400" dirty="0"/>
          </a:p>
          <a:p>
            <a:endParaRPr lang="sk-SK" sz="2400" dirty="0"/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900161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A34B43-10B0-1C4B-E339-824CAA21D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5BB77303-48D6-F908-80B0-401BC797A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E8A86E48-918B-A41B-3465-0B7A483EE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D51A2A8A-EA40-E89F-C90B-95F7422F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F2AF6193-FC8C-6AAC-3918-3BAC27B9B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9C4A1588-2310-C807-6A33-9439CB1BA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57B6A1-D786-365E-843F-DBB57AFF9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VIRUSTOTAL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BF5ABC-E592-C350-DE6B-F857F8AABB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04280" y="2537488"/>
            <a:ext cx="7670800" cy="33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k-SK" sz="2400" b="1" dirty="0"/>
              <a:t>Link: </a:t>
            </a:r>
            <a:r>
              <a:rPr lang="sk-SK" sz="2400" dirty="0"/>
              <a:t>https://www.virustotal.com/</a:t>
            </a:r>
          </a:p>
          <a:p>
            <a:r>
              <a:rPr lang="sk-SK" sz="2400" dirty="0"/>
              <a:t>Mám 2 súbory: faktura_00.txt a faktura_01.txt</a:t>
            </a:r>
          </a:p>
          <a:p>
            <a:r>
              <a:rPr lang="sk-SK" sz="2400" dirty="0"/>
              <a:t>Oba na prvý pohľad neškodné:</a:t>
            </a:r>
          </a:p>
          <a:p>
            <a:pPr lvl="1"/>
            <a:r>
              <a:rPr lang="sk-SK" sz="2000" dirty="0"/>
              <a:t>Rovnaká veľkosť (1kb)</a:t>
            </a:r>
          </a:p>
          <a:p>
            <a:pPr lvl="1"/>
            <a:r>
              <a:rPr lang="sk-SK" sz="2000" dirty="0"/>
              <a:t>Rovnaká prípona (.txt), čo je bežný textový súbor. Nejde o spustiteľný súbor (.exe) dokonca ani o pofidernú koncovku (.pdf.exe, .xsl...)</a:t>
            </a:r>
          </a:p>
          <a:p>
            <a:pPr lvl="1"/>
            <a:r>
              <a:rPr lang="sk-SK" sz="2000" dirty="0"/>
              <a:t>Líšia sa iba v názve, čo nič nemusí znamenať</a:t>
            </a:r>
          </a:p>
          <a:p>
            <a:pPr marL="914400" lvl="2" indent="0">
              <a:buNone/>
            </a:pPr>
            <a:endParaRPr lang="sk-SK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45E813-B0E8-62FC-4595-0CCDC2219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95" y="1715189"/>
            <a:ext cx="897380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55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1DC86E-8AE2-6A33-36BD-8A44AEED9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DC12E1-10E7-2BE3-DC6B-FD5A5EC9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89508"/>
            <a:ext cx="3886198" cy="1655482"/>
          </a:xfrm>
        </p:spPr>
        <p:txBody>
          <a:bodyPr anchor="b">
            <a:normAutofit/>
          </a:bodyPr>
          <a:lstStyle/>
          <a:p>
            <a:pPr algn="l"/>
            <a:r>
              <a:rPr lang="sk-SK" sz="3500" dirty="0"/>
              <a:t>VIRUSTOTAL - URL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28F5ED-2C69-35A4-4E3E-D4A69CAD1C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5801" y="2418408"/>
            <a:ext cx="3886199" cy="34098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sk-SK" altLang="sk-SK" sz="2400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Začneme so skenovaním URL (klikneme na možnosť URL) a zadáme link</a:t>
            </a:r>
          </a:p>
          <a:p>
            <a:pPr defTabSz="91440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sk-SK" altLang="sk-SK" sz="2400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Overíme si rovnaké stránky ako predtým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1F67D-7418-2CD4-8C52-234A384C2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891" y="2418408"/>
            <a:ext cx="3815784" cy="3081244"/>
          </a:xfrm>
          <a:prstGeom prst="rect">
            <a:avLst/>
          </a:prstGeom>
        </p:spPr>
      </p:pic>
      <p:sp>
        <p:nvSpPr>
          <p:cNvPr id="4127" name="Rectangle 4126">
            <a:extLst>
              <a:ext uri="{FF2B5EF4-FFF2-40B4-BE49-F238E27FC236}">
                <a16:creationId xmlns:a16="http://schemas.microsoft.com/office/drawing/2014/main" id="{A344AAA5-41F4-4862-97EF-688D31DC7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85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69E1A62C-2AAF-4B3E-8CDB-65E237080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2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15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ADC99A-EA35-0246-47A3-5F6C96B65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34" name="Rectangle 413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6" name="Rectangle 413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8" name="Rectangle 413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0" name="Rectangle 413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80C9B7B-4850-18DA-2AAC-C70DA5665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7678312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VIRUSTOTAL – URL</a:t>
            </a: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(UKF)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A708B3-56E4-E900-B1FF-1198F82B3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68" y="2004740"/>
            <a:ext cx="8495662" cy="437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1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0FE426-66B5-0DFD-8B74-E06EF5021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EB164783-7849-2B3A-8B76-AD84FE03F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65F6CD4D-1D8B-1C1E-FF28-F97CEB64B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7E165763-6D35-A05E-581D-1405AFE9F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E39CF0AF-6DBB-2B09-E876-B73EAFBAA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90763127-38F1-0012-05CC-0592C8DA9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846C74-B9F3-0895-C322-2C5BE06B6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VIRUSTOTAL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1E3D3C-0D34-9B60-5A6D-440519B582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04280" y="2654442"/>
            <a:ext cx="7670800" cy="313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k-SK" sz="2400" dirty="0"/>
              <a:t>Vľavo hore je veľké číslo: </a:t>
            </a:r>
            <a:r>
              <a:rPr lang="sk-SK" sz="2400" b="1" dirty="0"/>
              <a:t>0 / 98. 0 bezpečnostných nástrojov</a:t>
            </a:r>
            <a:r>
              <a:rPr lang="sk-SK" sz="2400" dirty="0"/>
              <a:t> (antivírusov / vendorov v zozname nižšie) z celkových </a:t>
            </a:r>
            <a:r>
              <a:rPr lang="sk-SK" sz="2400" b="1" dirty="0"/>
              <a:t>98 </a:t>
            </a:r>
            <a:r>
              <a:rPr lang="sk-SK" sz="2400" dirty="0"/>
              <a:t>označilo tento link ako škodlivý.</a:t>
            </a:r>
          </a:p>
          <a:p>
            <a:r>
              <a:rPr lang="sk-SK" sz="2400" dirty="0"/>
              <a:t>Na pravej strane vidno:</a:t>
            </a:r>
          </a:p>
          <a:p>
            <a:pPr lvl="1"/>
            <a:r>
              <a:rPr lang="sk-SK" sz="2000" b="1" dirty="0"/>
              <a:t>Status: 200 - </a:t>
            </a:r>
            <a:r>
              <a:rPr lang="sk-SK" sz="2000" dirty="0"/>
              <a:t>znamená „stránka funguje, odpovedá normálne“</a:t>
            </a:r>
          </a:p>
          <a:p>
            <a:pPr lvl="1"/>
            <a:r>
              <a:rPr lang="sk-SK" sz="2000" b="1" dirty="0"/>
              <a:t>Content type: text/html; charset=utf-8 </a:t>
            </a:r>
            <a:r>
              <a:rPr lang="sk-SK" sz="2000" dirty="0"/>
              <a:t>- je to normálna web stránka (HTML)</a:t>
            </a:r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481543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ED4DD-F570-125C-C9C0-29B139ADE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34" name="Rectangle 4133">
            <a:extLst>
              <a:ext uri="{FF2B5EF4-FFF2-40B4-BE49-F238E27FC236}">
                <a16:creationId xmlns:a16="http://schemas.microsoft.com/office/drawing/2014/main" id="{D834C9A2-56C3-6A5D-E73B-F1E5D7AF7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6" name="Rectangle 4135">
            <a:extLst>
              <a:ext uri="{FF2B5EF4-FFF2-40B4-BE49-F238E27FC236}">
                <a16:creationId xmlns:a16="http://schemas.microsoft.com/office/drawing/2014/main" id="{2FEEE2B8-98B6-ADE6-685B-D75B3188D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8" name="Rectangle 4137">
            <a:extLst>
              <a:ext uri="{FF2B5EF4-FFF2-40B4-BE49-F238E27FC236}">
                <a16:creationId xmlns:a16="http://schemas.microsoft.com/office/drawing/2014/main" id="{37D556B4-83FF-30E5-1D8C-3D0E9B646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0" name="Rectangle 4139">
            <a:extLst>
              <a:ext uri="{FF2B5EF4-FFF2-40B4-BE49-F238E27FC236}">
                <a16:creationId xmlns:a16="http://schemas.microsoft.com/office/drawing/2014/main" id="{D4D50375-C760-7A7A-EF87-2F981D517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F16FD7-824C-94B8-9351-D2DCEBCA4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7678312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VIRUSTOTAL – URL</a:t>
            </a: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(ROBLOX)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482F18-B82F-B060-5B3B-91B5BEF1D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56502"/>
            <a:ext cx="9144000" cy="54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9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1B433-A6DD-020B-1F5E-BDB9EE510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11CC3E-3941-30A8-DB50-DEC1DF8D7D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B5F86B-941D-9881-200B-9545BD9901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Ktorá príloha vyzerá najviac podozrivo?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09A8FB-D624-56B0-7C1D-003C696D502D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4D11518-387B-34B6-27EE-DBC6C7BB32EC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D7D61E66-8C7E-2891-9FBD-BA9A83CB357A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69E2C71-133E-AF79-993C-4C2520D3D214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053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67AC32-DEB0-A11B-C2D6-7EB012123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30C18415-46AD-E271-7A63-0AC5D7979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F608B7BC-4341-80CB-A63B-128ECEE39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2DE4AED2-200E-F53E-C187-746F4A771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2F8A0580-CD9B-C785-B9FE-4652E564AF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48F78C70-FBE3-88E8-6FC0-5D8CE18B9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EB4BDD-7785-C18E-713A-21AD3313E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VIRUSTOTAL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0B2A6E-515E-950B-3C77-33C8B5A61B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04280" y="2414377"/>
            <a:ext cx="7670800" cy="3613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k-SK" sz="2400" b="1" dirty="0"/>
              <a:t>17 bezpečnostných nástrojov z 94</a:t>
            </a:r>
            <a:r>
              <a:rPr lang="sk-SK" sz="2400" dirty="0"/>
              <a:t> označilo túto URL ako škodlivú.</a:t>
            </a:r>
          </a:p>
          <a:p>
            <a:r>
              <a:rPr lang="sk-SK" sz="2400" dirty="0"/>
              <a:t>Na pravej strane vidno:</a:t>
            </a:r>
          </a:p>
          <a:p>
            <a:pPr lvl="1"/>
            <a:r>
              <a:rPr lang="sk-SK" sz="2000" b="1" dirty="0"/>
              <a:t>Status: 200 - </a:t>
            </a:r>
            <a:r>
              <a:rPr lang="sk-SK" sz="2000" dirty="0"/>
              <a:t>znamená „stránka funguje, odpovedá normálne“. Je možné sa na ňu prekliknúť.</a:t>
            </a:r>
          </a:p>
          <a:p>
            <a:pPr lvl="1"/>
            <a:r>
              <a:rPr lang="sk-SK" sz="2000" b="1" dirty="0"/>
              <a:t>Content type: text/html; charset=utf-8 </a:t>
            </a:r>
            <a:r>
              <a:rPr lang="sk-SK" sz="2000" dirty="0"/>
              <a:t>- je to normálna web stránka (HTML). </a:t>
            </a:r>
            <a:r>
              <a:rPr lang="sk-SK" sz="2000" b="1" dirty="0">
                <a:solidFill>
                  <a:srgbClr val="FF0000"/>
                </a:solidFill>
              </a:rPr>
              <a:t>Pôjde ale  pravdepodobne o falošnú web stránku, ktorá vyzerá ako roblox.com ale chce od vás vylákať údaje.</a:t>
            </a:r>
          </a:p>
          <a:p>
            <a:pPr lvl="1"/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930002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E55E02-58B2-D27D-C895-141045217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05B39279-368E-3BB0-7F63-56E7F0466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D972034A-C064-08AC-8F14-DF988B029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3AA2A923-6CEF-83F2-60FC-9EFDE0E93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17BF35FE-FD40-9C4E-E048-D0884818F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924CCE52-3BDC-10B3-CC86-40449060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608F84-C6FD-A907-61C8-7AF3F1E45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VIRUSTOTAL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C915F2-287C-94D4-C341-3E92737ADD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04280" y="2722154"/>
            <a:ext cx="7670800" cy="299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k-SK" sz="2400" dirty="0"/>
              <a:t>Mám 2 súbory: faktura_00.txt a faktura_01.txt</a:t>
            </a:r>
          </a:p>
          <a:p>
            <a:r>
              <a:rPr lang="sk-SK" sz="2400" dirty="0"/>
              <a:t>Oba na prvý pohľad neškodné:</a:t>
            </a:r>
          </a:p>
          <a:p>
            <a:pPr lvl="1"/>
            <a:r>
              <a:rPr lang="sk-SK" sz="2000" dirty="0"/>
              <a:t>Rovnaká veľkosť (1kb)</a:t>
            </a:r>
          </a:p>
          <a:p>
            <a:pPr lvl="1"/>
            <a:r>
              <a:rPr lang="sk-SK" sz="2000" dirty="0"/>
              <a:t>Rovnaká prípona (.txt), čo je bežný textový súbor. Nejde o spustiteľný súbor (.exe) dokonca ani o pofidernú koncovku (.pdf.exe, .xsl...)</a:t>
            </a:r>
          </a:p>
          <a:p>
            <a:pPr lvl="1"/>
            <a:r>
              <a:rPr lang="sk-SK" sz="2000" dirty="0"/>
              <a:t>Líšia sa iba v názve, čo nič nemusí znamenať</a:t>
            </a:r>
          </a:p>
          <a:p>
            <a:pPr marL="914400" lvl="2" indent="0">
              <a:buNone/>
            </a:pPr>
            <a:endParaRPr lang="sk-SK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0819D1-AE10-F176-D504-ACB1BD4BF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95" y="1715189"/>
            <a:ext cx="8973802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28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5589C5-A8CB-0759-2247-FA346B446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00A8BEFA-88E4-DB1F-ADB5-D6A5C9BA1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029D0F48-459F-CBAE-DC28-2BDAC95DD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FD133926-1FF6-B276-1D56-35386A354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14BD563E-D081-582C-FDEE-9AED2193C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2C464969-B070-4504-1795-2DDD1E93A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F48FAA-ABEF-0E28-3DD8-EB7F01AC2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VIRUSTOTAL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C1ADD-0E46-C255-9B9A-4EEBE5198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/>
              <a:t>faktura_00.txt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686807-64DB-5F34-6CC7-8EB647A79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66767"/>
            <a:ext cx="9144000" cy="458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008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A8C139-3994-1011-A1E2-D1EC8D685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4125C3B0-8E9D-6900-04B4-82A5FEF17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ECA63645-A297-7A69-3A8E-9373A5C4C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01831960-A0D1-307D-5C59-16D9BDE28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4FA8A1C1-EE16-A00C-2FAC-6546D12F9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0A7115D6-FED6-2107-ED1C-88323EE4F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7AAE17-9FC5-EBC7-039A-3708D7CF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VIRUSTOTAL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CF0AA-AA85-C3F3-D331-3602FD0A1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/>
              <a:t>faktura_01.txt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E34936-21CD-0E59-566F-0E7FDE67C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729" y="2179336"/>
            <a:ext cx="9144000" cy="562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22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049006-1F9C-2A8D-6E6C-1DE3DD57B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2410A5-0C2B-B4B3-5A2C-43E48BEAA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47" y="834890"/>
            <a:ext cx="3060272" cy="1708242"/>
          </a:xfrm>
        </p:spPr>
        <p:txBody>
          <a:bodyPr anchor="ctr">
            <a:normAutofit/>
          </a:bodyPr>
          <a:lstStyle/>
          <a:p>
            <a:pPr algn="l"/>
            <a:r>
              <a:rPr lang="sk-SK" sz="3500" dirty="0"/>
              <a:t>VirusTotal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AC8BD2-9A29-94C0-B647-A4F82AC416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774" y="2470244"/>
            <a:ext cx="3697356" cy="376983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sz="1800" dirty="0"/>
              <a:t>Veľká databáza už analyzovaných súborov s ktorými porovnáva </a:t>
            </a:r>
            <a:r>
              <a:rPr lang="sk-SK" sz="1800" b="1" dirty="0">
                <a:solidFill>
                  <a:srgbClr val="FF0000"/>
                </a:solidFill>
              </a:rPr>
              <a:t>(nespúšťa dané súbory naozaj)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sz="1800" dirty="0"/>
              <a:t>Používa množstvo bezpečnostných firiem (Bitdefender, Kaspersky, Sophos, atď.)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sk-SK" sz="1800" dirty="0"/>
              <a:t>Nové podvody nemusia byť hneď zachytené, môžu mať 0 detekcii</a:t>
            </a:r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50" y="0"/>
            <a:ext cx="508634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8AAFB1-51B7-E511-A03A-C5444F7AC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650" y="2834003"/>
            <a:ext cx="5077605" cy="212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48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10B59A-9B87-256D-2CB9-6DEC5DF86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Slide Background">
            <a:extLst>
              <a:ext uri="{FF2B5EF4-FFF2-40B4-BE49-F238E27FC236}">
                <a16:creationId xmlns:a16="http://schemas.microsoft.com/office/drawing/2014/main" id="{AB3E8699-3E40-7933-CA7F-6B13AFD77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2B1380-651D-1681-4333-811D94BD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1" y="762001"/>
            <a:ext cx="3060272" cy="1708242"/>
          </a:xfrm>
        </p:spPr>
        <p:txBody>
          <a:bodyPr anchor="ctr">
            <a:normAutofit/>
          </a:bodyPr>
          <a:lstStyle/>
          <a:p>
            <a:r>
              <a:rPr lang="sk-SK" sz="3500"/>
              <a:t>Hybrid Analysis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482473-5FB1-C082-42E4-EA1D7937E7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2035" y="1961322"/>
            <a:ext cx="3684103" cy="427875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k-SK" sz="1800" b="1" dirty="0"/>
              <a:t>Link: </a:t>
            </a:r>
            <a:r>
              <a:rPr lang="sk-SK" sz="1800" dirty="0"/>
              <a:t>https://hybrid-analysis.com/</a:t>
            </a:r>
          </a:p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k-SK" sz="1800" dirty="0"/>
              <a:t>Vie otvoriť podozrivý súbor alebo link za nás</a:t>
            </a:r>
          </a:p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k-SK" sz="1800" dirty="0"/>
              <a:t>Spúšťa linky/súbory v sandboxe</a:t>
            </a:r>
          </a:p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k-SK" sz="1800" dirty="0"/>
              <a:t>Po spustení linku/súboru sleduje, čo sa deje (či sa otvoril nový program, na aké stránky skúša ísť,..)</a:t>
            </a:r>
          </a:p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k-SK" sz="1800" dirty="0"/>
              <a:t>Nie je to zázračné riešenie</a:t>
            </a:r>
          </a:p>
          <a:p>
            <a:pPr lvl="1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k-SK" sz="1800" dirty="0"/>
              <a:t>Niektorý malvér sa správa škodlivo až po čase</a:t>
            </a:r>
          </a:p>
          <a:p>
            <a:pPr lvl="1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sk-SK" sz="1800" dirty="0"/>
              <a:t>Iný malvér sa správa škodlivo len pre nejakú konkrétnu krajinu/sieť</a:t>
            </a:r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4E94440A-6C06-4DD5-E595-9D10EEE4E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50" y="0"/>
            <a:ext cx="508634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FA2F71-F96A-85CF-7AF2-C5FC867BF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650" y="2198802"/>
            <a:ext cx="5108658" cy="314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902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07D55E-863A-012D-A778-BA180D49C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262488A6-43D1-6523-0323-689B097DE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911DE308-4CB2-01FF-4983-95BC5C5C2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8E2DA46C-E096-F839-4F11-05A0DBFB7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8D61202B-8200-4A6E-CDEF-B1BA8DFE4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C18837C2-BACB-F193-B652-39CDC788A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6664E7-3A20-4F13-8428-F51A001C3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Hybrid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905EC-08F9-D8D7-352A-097152DA5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/>
              <a:t>Nahraté oba súbory naraz, faktura_00.txt aj faktura_01.txt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EA0623-C2EE-F38C-B73A-34750CC3A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95" y="2501749"/>
            <a:ext cx="6692392" cy="435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92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F5CA01-876C-0942-DDC0-117C09F6E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Slide Background">
            <a:extLst>
              <a:ext uri="{FF2B5EF4-FFF2-40B4-BE49-F238E27FC236}">
                <a16:creationId xmlns:a16="http://schemas.microsoft.com/office/drawing/2014/main" id="{7FD19ADF-67D1-0D99-1688-F38C4FAE1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EB9AA4C-A33F-DA4C-9842-BB9EA7EB2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47" y="834890"/>
            <a:ext cx="3060272" cy="1708242"/>
          </a:xfrm>
        </p:spPr>
        <p:txBody>
          <a:bodyPr anchor="ctr">
            <a:normAutofit/>
          </a:bodyPr>
          <a:lstStyle/>
          <a:p>
            <a:pPr algn="l"/>
            <a:r>
              <a:rPr lang="sk-SK" sz="3500" dirty="0"/>
              <a:t>Eset online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5ECAFE-7E35-0B13-60F1-99C1076BD9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774" y="2470244"/>
            <a:ext cx="3697356" cy="376983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sz="1800" dirty="0"/>
              <a:t>Link: </a:t>
            </a:r>
            <a:r>
              <a:rPr lang="sk-SK" sz="1800" dirty="0">
                <a:hlinkClick r:id="rId3"/>
              </a:rPr>
              <a:t>https://www.eset.com/sk/internetova-ochrana-domacnosti/online-scanner-antivirus/</a:t>
            </a:r>
            <a:endParaRPr lang="sk-SK" sz="1800" dirty="0"/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sk-SK" sz="1800" dirty="0"/>
              <a:t>Treba stiahnuť a nainštalovať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sk-SK" sz="1800" dirty="0"/>
              <a:t>Rýchly /úplny sken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sk-SK" altLang="sk-SK" sz="1800" dirty="0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8633E17-44D8-9E7B-BAB6-280638E12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50" y="0"/>
            <a:ext cx="508634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B3BD09-9E39-1E89-314C-2058598B0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588" y="2146851"/>
            <a:ext cx="5231670" cy="344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66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F04BAA-3CB7-DDFE-EF21-13EA8FE2A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7D55C505-5644-3417-816F-2CEA03477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2B7494D8-9387-D7CF-C98F-66BB0EEDB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19B1EB39-A077-0D11-124E-34E956372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117C6462-71FB-67E2-2506-75EB11395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5436C303-9691-5948-A754-3B6F38018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579FBC-4748-D314-807C-65570F460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Eset Online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F9E29-78D7-9AD4-02FF-663E68250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5279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/>
              <a:t>Klik na Kontrola počítača</a:t>
            </a:r>
          </a:p>
          <a:p>
            <a:r>
              <a:rPr lang="sk-SK" sz="2400" dirty="0"/>
              <a:t>Zvolím možnosť rýchlej kontroly (pre účely školenia)</a:t>
            </a:r>
          </a:p>
          <a:p>
            <a:r>
              <a:rPr lang="sk-SK" sz="2400" dirty="0"/>
              <a:t>Povolím prípadný presun do karantény</a:t>
            </a:r>
          </a:p>
          <a:p>
            <a:endParaRPr lang="sk-SK" sz="2400" dirty="0"/>
          </a:p>
          <a:p>
            <a:endParaRPr lang="sk-SK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12091C-B288-E367-CF7F-02E4813AF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22" y="3462884"/>
            <a:ext cx="5724940" cy="310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6721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3AD004-B20D-8C13-D7FC-11E8A01C4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A198D7-D3F9-5AA9-5A94-D010DE2E8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Porovnanie</a:t>
            </a:r>
            <a:r>
              <a:rPr lang="en-US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nástrojov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9293D951-46B5-BF49-C100-91055CAD0F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3923698"/>
              </p:ext>
            </p:extLst>
          </p:nvPr>
        </p:nvGraphicFramePr>
        <p:xfrm>
          <a:off x="324168" y="2481187"/>
          <a:ext cx="8495664" cy="3422375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925453">
                  <a:extLst>
                    <a:ext uri="{9D8B030D-6E8A-4147-A177-3AD203B41FA5}">
                      <a16:colId xmlns:a16="http://schemas.microsoft.com/office/drawing/2014/main" val="3099200170"/>
                    </a:ext>
                  </a:extLst>
                </a:gridCol>
                <a:gridCol w="1254874">
                  <a:extLst>
                    <a:ext uri="{9D8B030D-6E8A-4147-A177-3AD203B41FA5}">
                      <a16:colId xmlns:a16="http://schemas.microsoft.com/office/drawing/2014/main" val="333146896"/>
                    </a:ext>
                  </a:extLst>
                </a:gridCol>
                <a:gridCol w="1061954">
                  <a:extLst>
                    <a:ext uri="{9D8B030D-6E8A-4147-A177-3AD203B41FA5}">
                      <a16:colId xmlns:a16="http://schemas.microsoft.com/office/drawing/2014/main" val="3289322925"/>
                    </a:ext>
                  </a:extLst>
                </a:gridCol>
                <a:gridCol w="1888235">
                  <a:extLst>
                    <a:ext uri="{9D8B030D-6E8A-4147-A177-3AD203B41FA5}">
                      <a16:colId xmlns:a16="http://schemas.microsoft.com/office/drawing/2014/main" val="935123674"/>
                    </a:ext>
                  </a:extLst>
                </a:gridCol>
                <a:gridCol w="1558814">
                  <a:extLst>
                    <a:ext uri="{9D8B030D-6E8A-4147-A177-3AD203B41FA5}">
                      <a16:colId xmlns:a16="http://schemas.microsoft.com/office/drawing/2014/main" val="3117866814"/>
                    </a:ext>
                  </a:extLst>
                </a:gridCol>
                <a:gridCol w="1806334">
                  <a:extLst>
                    <a:ext uri="{9D8B030D-6E8A-4147-A177-3AD203B41FA5}">
                      <a16:colId xmlns:a16="http://schemas.microsoft.com/office/drawing/2014/main" val="2534731004"/>
                    </a:ext>
                  </a:extLst>
                </a:gridCol>
              </a:tblGrid>
              <a:tr h="4398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Nástroj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Na čo slúži (laicky)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Čo vie skontrolovať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Čo ti ukáže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Kedy ho použiť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 dirty="0"/>
                        <a:t>Pozor / obmedzenia</a:t>
                      </a:r>
                    </a:p>
                  </a:txBody>
                  <a:tcPr marL="48494" marR="48494" marT="24246" marB="24246" anchor="ctr"/>
                </a:tc>
                <a:extLst>
                  <a:ext uri="{0D108BD9-81ED-4DB2-BD59-A6C34878D82A}">
                    <a16:rowId xmlns:a16="http://schemas.microsoft.com/office/drawing/2014/main" val="2674763751"/>
                  </a:ext>
                </a:extLst>
              </a:tr>
              <a:tr h="7893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urlscan.io</a:t>
                      </a:r>
                      <a:endParaRPr lang="sk-SK" sz="1100"/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100"/>
                        <a:t>„Pozrie sa na web za teba“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URL (linky)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dirty="0"/>
                        <a:t>Screenshot stránky, presmerovania, kam sa pripája (requests), technické detaily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Keď máš podozrivý link z e-mailu a chceš vidieť ako vyzerá a čo robí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Výsledok môže byť „No classification“, nie je to antivírus</a:t>
                      </a:r>
                    </a:p>
                  </a:txBody>
                  <a:tcPr marL="48494" marR="48494" marT="24246" marB="24246" anchor="ctr"/>
                </a:tc>
                <a:extLst>
                  <a:ext uri="{0D108BD9-81ED-4DB2-BD59-A6C34878D82A}">
                    <a16:rowId xmlns:a16="http://schemas.microsoft.com/office/drawing/2014/main" val="4022533413"/>
                  </a:ext>
                </a:extLst>
              </a:tr>
              <a:tr h="614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VirusTotal</a:t>
                      </a:r>
                      <a:endParaRPr lang="sk-SK" sz="1100"/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„Opýta sa 90+ antivírusov naraz“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URL, súbory, domény, IP, hash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Počet detekcií (napr. 0/98), reputáciu, štítky (phishing/malware)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Rýchle overenie či je link/súbor už známy ako hrozba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Neznáme veci môžu mať 0 detekcií; nenahrávať citlivé firemné súbory</a:t>
                      </a:r>
                    </a:p>
                  </a:txBody>
                  <a:tcPr marL="48494" marR="48494" marT="24246" marB="24246" anchor="ctr"/>
                </a:tc>
                <a:extLst>
                  <a:ext uri="{0D108BD9-81ED-4DB2-BD59-A6C34878D82A}">
                    <a16:rowId xmlns:a16="http://schemas.microsoft.com/office/drawing/2014/main" val="2156759722"/>
                  </a:ext>
                </a:extLst>
              </a:tr>
              <a:tr h="7893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Hybrid-Analysis</a:t>
                      </a:r>
                      <a:endParaRPr lang="sk-SK" sz="1100"/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100"/>
                        <a:t>„Spustí to v bezpečnej klietke a sleduje správanie“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Súbory aj URL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Správanie: procesy, sieťové spojenia, zmeny v systéme, report zo sandboxu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Keď chceš hlbšiu analýzu podozrivého súboru/linku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Trvá dlhšie; niektorý malvér sa vie v sandboxe maskovať</a:t>
                      </a:r>
                    </a:p>
                  </a:txBody>
                  <a:tcPr marL="48494" marR="48494" marT="24246" marB="24246" anchor="ctr"/>
                </a:tc>
                <a:extLst>
                  <a:ext uri="{0D108BD9-81ED-4DB2-BD59-A6C34878D82A}">
                    <a16:rowId xmlns:a16="http://schemas.microsoft.com/office/drawing/2014/main" val="992764250"/>
                  </a:ext>
                </a:extLst>
              </a:tr>
              <a:tr h="7893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 b="1"/>
                        <a:t>ESET Online Scanner</a:t>
                      </a:r>
                      <a:endParaRPr lang="sk-SK" sz="1100"/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„Skontroluje tvoj počítač na vírusy“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Počítač (lokálne súbory a systém)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Nálezy hrozieb v PC + možnosť ich odstrániť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k-SK" sz="1100"/>
                        <a:t>Keď máš podozrenie, že PC je infikovaný alebo spomalený</a:t>
                      </a:r>
                    </a:p>
                  </a:txBody>
                  <a:tcPr marL="48494" marR="48494" marT="24246" marB="2424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100" dirty="0"/>
                        <a:t>Nie je to nástroj na analýzu linkov na internete, ale na kontrolu zariadenia</a:t>
                      </a:r>
                    </a:p>
                  </a:txBody>
                  <a:tcPr marL="48494" marR="48494" marT="24246" marB="24246" anchor="ctr"/>
                </a:tc>
                <a:extLst>
                  <a:ext uri="{0D108BD9-81ED-4DB2-BD59-A6C34878D82A}">
                    <a16:rowId xmlns:a16="http://schemas.microsoft.com/office/drawing/2014/main" val="2723556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566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A6CA02-FA37-4B90-D9E8-ABCDA124864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263BC5-9973-0F2B-4C0C-D94AF9C71E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Aký typ malvéru sa zameriava na šifrovanie súborov a požaduje výkupné?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9E8E55-D2F3-E711-29EE-D965F85A38CF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9AD8267-2744-79AC-43BF-B754485600C8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4A8D4F44-F707-FA2D-5ADB-EE922EC786CD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CDFD626-99FB-812C-A285-CE7941A204F3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660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C2211-17E0-5EA8-77B8-B3F713DF2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7B5C21B1-51B1-A5AA-B9A9-62B22364D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FA6202DB-6720-7A27-64BA-EE453D714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6" name="Rectangle 4115">
            <a:extLst>
              <a:ext uri="{FF2B5EF4-FFF2-40B4-BE49-F238E27FC236}">
                <a16:creationId xmlns:a16="http://schemas.microsoft.com/office/drawing/2014/main" id="{74E77734-45B2-A6D1-0019-FC5B9C695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8" name="Rectangle 4117">
            <a:extLst>
              <a:ext uri="{FF2B5EF4-FFF2-40B4-BE49-F238E27FC236}">
                <a16:creationId xmlns:a16="http://schemas.microsoft.com/office/drawing/2014/main" id="{C960EB34-2A19-FC68-4A3C-C08AE4455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A483B4BC-6BEC-0672-4822-A2A32FA74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E11B59-8276-A961-DC68-BAF03476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dirty="0">
                <a:solidFill>
                  <a:srgbClr val="FFFFFF"/>
                </a:solidFill>
              </a:rPr>
              <a:t>Eset Online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2F6D8-8C0E-9F69-220D-5A530D8BA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5279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/>
              <a:t>V mojom prípade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5C3859-ADFC-AAF5-B56C-B892B6E75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87" y="2443801"/>
            <a:ext cx="5930348" cy="389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079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01577D-A2F0-7672-7755-0A065505A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CD93431B-633E-876F-23AC-0052FEE82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3B4E11A4-D2BE-F79F-C1B1-914C3595D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BDAFAFAC-9FDB-96E6-A185-B55F66C85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1C9A1545-A7BC-9ADF-62D1-951C1CBF9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2CF760-D255-6133-5FD5-0B7F5FBB3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Bezpečnosť ukladania hesiel v praxi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8836C-D4F2-A430-CA00-EFE1E7272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7157"/>
            <a:ext cx="8229600" cy="3710954"/>
          </a:xfrm>
        </p:spPr>
        <p:txBody>
          <a:bodyPr>
            <a:normAutofit/>
          </a:bodyPr>
          <a:lstStyle/>
          <a:p>
            <a:r>
              <a:rPr lang="sk-SK" dirty="0"/>
              <a:t>Majme heslo: </a:t>
            </a:r>
            <a:r>
              <a:rPr lang="sk-SK" b="1" dirty="0">
                <a:solidFill>
                  <a:srgbClr val="FF0000"/>
                </a:solidFill>
              </a:rPr>
              <a:t>Owd_uz74 </a:t>
            </a:r>
          </a:p>
          <a:p>
            <a:r>
              <a:rPr lang="sk-SK" dirty="0"/>
              <a:t>Majme náhodný salt: </a:t>
            </a:r>
            <a:r>
              <a:rPr lang="sk-SK" b="1" dirty="0">
                <a:solidFill>
                  <a:schemeClr val="accent3"/>
                </a:solidFill>
              </a:rPr>
              <a:t>procd4kw</a:t>
            </a:r>
          </a:p>
          <a:p>
            <a:r>
              <a:rPr lang="sk-SK" dirty="0"/>
              <a:t>Heslo + salt = </a:t>
            </a:r>
            <a:r>
              <a:rPr lang="sk-SK" b="1" dirty="0">
                <a:solidFill>
                  <a:schemeClr val="accent3"/>
                </a:solidFill>
              </a:rPr>
              <a:t>procd4kw</a:t>
            </a:r>
            <a:r>
              <a:rPr lang="sk-SK" b="1" dirty="0">
                <a:solidFill>
                  <a:srgbClr val="FF0000"/>
                </a:solidFill>
              </a:rPr>
              <a:t>Owd_uz74</a:t>
            </a:r>
          </a:p>
          <a:p>
            <a:r>
              <a:rPr lang="sk-SK" dirty="0"/>
              <a:t>Poďme to ešte zahashovať</a:t>
            </a:r>
          </a:p>
        </p:txBody>
      </p:sp>
    </p:spTree>
    <p:extLst>
      <p:ext uri="{BB962C8B-B14F-4D97-AF65-F5344CB8AC3E}">
        <p14:creationId xmlns:p14="http://schemas.microsoft.com/office/powerpoint/2010/main" val="4416799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6646D6-216D-B6C1-EB70-395C2C6A9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05FD182D-4744-97EB-F93F-2802942F7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C4608369-3BFA-7E2F-4958-CD673CE1B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426A1F12-69D9-B9DE-E613-68FCA106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625036E2-0F28-B65D-4AD5-A9CF33C6B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EE5B46-D7DE-138A-E4FC-F9501E3B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HASH v praxi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D6634-DB1B-09BC-A467-E23ECEC77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7157"/>
            <a:ext cx="8229600" cy="3710954"/>
          </a:xfrm>
        </p:spPr>
        <p:txBody>
          <a:bodyPr>
            <a:normAutofit/>
          </a:bodyPr>
          <a:lstStyle/>
          <a:p>
            <a:r>
              <a:rPr lang="sk-SK" sz="2400" dirty="0"/>
              <a:t>Link: </a:t>
            </a:r>
            <a:r>
              <a:rPr lang="sk-SK" sz="2400" dirty="0">
                <a:hlinkClick r:id="rId3"/>
              </a:rPr>
              <a:t>https://www.md5hashgenerator.com/</a:t>
            </a:r>
            <a:endParaRPr lang="sk-SK" sz="2400" dirty="0"/>
          </a:p>
          <a:p>
            <a:endParaRPr lang="sk-SK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3271DC-AAF3-34D3-8498-051E204E1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053" y="2925907"/>
            <a:ext cx="5418344" cy="1628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81AA92-8F87-C346-6B95-09C3AD1C6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053" y="4819007"/>
            <a:ext cx="6019318" cy="17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232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050A41-07F8-24F8-F327-92D79FDCE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28DE3C22-9FB8-EC34-D823-400AAE7DA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7A5952C-260F-E082-A07F-3EDEC2407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8E9B31F4-9BCC-F5EE-33DA-4E0A3A816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FAF7C21D-85CE-BCB9-566B-4ABA38CCE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36E9EF1-19CB-4CE3-F46E-2B9219307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HASH v praxi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8E3844-9994-9B5E-01D9-F5EB9FA63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7157"/>
            <a:ext cx="8229600" cy="3710954"/>
          </a:xfrm>
        </p:spPr>
        <p:txBody>
          <a:bodyPr>
            <a:normAutofit/>
          </a:bodyPr>
          <a:lstStyle/>
          <a:p>
            <a:r>
              <a:rPr lang="sk-SK" sz="2400" dirty="0"/>
              <a:t>Link: </a:t>
            </a:r>
            <a:r>
              <a:rPr lang="sk-SK" sz="2400" dirty="0">
                <a:hlinkClick r:id="rId3"/>
              </a:rPr>
              <a:t>https://www.sha1-online.com/</a:t>
            </a:r>
            <a:endParaRPr lang="sk-SK" sz="2400" dirty="0"/>
          </a:p>
          <a:p>
            <a:endParaRPr lang="sk-SK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5F6036-3A64-2A81-D09D-B1FF520D1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3138" y="1574310"/>
            <a:ext cx="886308" cy="52581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3294E9-946E-480F-DE43-6D5F931011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784" y="2905082"/>
            <a:ext cx="6373847" cy="11767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36E9B63-1AA1-B2C7-9B2B-6C8AFAAD1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99" y="4830979"/>
            <a:ext cx="6409979" cy="117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556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396B7-111B-DD6D-4397-A1A8D1355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AA5CD04C-B9B2-2696-E7C3-532401C3B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1C34347B-0016-8943-430B-6D77AF88B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C9701402-42DC-B1B0-C7F9-BCBBF446E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DF1917E0-1480-D452-3B90-D9DE4CD28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042766-DC8D-473C-2486-42A15E7FE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HASH v praxi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A939B-9C89-8697-6E63-543670CE7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7157"/>
            <a:ext cx="8229600" cy="3710954"/>
          </a:xfrm>
        </p:spPr>
        <p:txBody>
          <a:bodyPr>
            <a:normAutofit/>
          </a:bodyPr>
          <a:lstStyle/>
          <a:p>
            <a:r>
              <a:rPr lang="sk-SK" sz="2400" dirty="0"/>
              <a:t>Potreba vyvíjať zložitejšie hashe</a:t>
            </a:r>
          </a:p>
          <a:p>
            <a:r>
              <a:rPr lang="sk-SK" sz="2400" b="1" dirty="0"/>
              <a:t>SHA-256</a:t>
            </a:r>
            <a:r>
              <a:rPr lang="sk-SK" sz="2400" dirty="0"/>
              <a:t> je ako šprintér na 100 metrov. Je úžasne rýchly a efektívny. Ak má útočník k dispozícii dobrých šprintérov, prebehnú veľa úsekov za chvíľu. </a:t>
            </a:r>
          </a:p>
          <a:p>
            <a:r>
              <a:rPr lang="sk-SK" sz="2400" b="1" dirty="0"/>
              <a:t>Bcrypt/Argon2 </a:t>
            </a:r>
            <a:r>
              <a:rPr lang="sk-SK" sz="2400" dirty="0"/>
              <a:t>sú ako beh cez hlboké bahno. Každý krok (každý pokus o heslo) stojí obrovské množstvo energie a času. </a:t>
            </a:r>
          </a:p>
        </p:txBody>
      </p:sp>
    </p:spTree>
    <p:extLst>
      <p:ext uri="{BB962C8B-B14F-4D97-AF65-F5344CB8AC3E}">
        <p14:creationId xmlns:p14="http://schemas.microsoft.com/office/powerpoint/2010/main" val="21458037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D4A78E-E3B7-358E-AE4C-8455AC7D8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5406CB72-5E37-951F-5C74-AF5131D1F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6AE85623-048B-E26A-A0E7-B21B4513F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D1A2F0F3-7983-E556-4CC3-10E365D95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F55E1337-928B-E7DE-6E4D-0A9B573A1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6E46B0-4369-9645-206C-2FFC29410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HASH v praxi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D53672-CF37-E3D1-4397-CA0C7C86C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7157"/>
            <a:ext cx="8229600" cy="3710954"/>
          </a:xfrm>
        </p:spPr>
        <p:txBody>
          <a:bodyPr>
            <a:normAutofit/>
          </a:bodyPr>
          <a:lstStyle/>
          <a:p>
            <a:r>
              <a:rPr lang="sk-SK" sz="2400" dirty="0"/>
              <a:t>Potreba vyvíjať zložitejšie hashe</a:t>
            </a:r>
          </a:p>
          <a:p>
            <a:r>
              <a:rPr lang="sk-SK" sz="2400" b="1" dirty="0"/>
              <a:t>SHA-256</a:t>
            </a:r>
            <a:r>
              <a:rPr lang="sk-SK" sz="2400" dirty="0"/>
              <a:t> je ako šprintér na 100 metrov. Je úžasne rýchly a efektívny. Ak má útočník k dispozícii dobrých šprintérov, prebehnú veľa úsekov za chvíľu. </a:t>
            </a:r>
          </a:p>
          <a:p>
            <a:r>
              <a:rPr lang="sk-SK" sz="2400" b="1" dirty="0"/>
              <a:t>Bcrypt/Argon2 </a:t>
            </a:r>
            <a:r>
              <a:rPr lang="sk-SK" sz="2400" dirty="0"/>
              <a:t>sú ako beh cez hlboké bahno. Každý krok (každý pokus o heslo) stojí obrovské množstvo energie a času. </a:t>
            </a:r>
          </a:p>
          <a:p>
            <a:r>
              <a:rPr lang="sk-SK" sz="2400" dirty="0">
                <a:hlinkClick r:id="rId3"/>
              </a:rPr>
              <a:t>https://bcrypt-generator.com/</a:t>
            </a:r>
            <a:endParaRPr lang="sk-SK" sz="2400" dirty="0"/>
          </a:p>
          <a:p>
            <a:r>
              <a:rPr lang="sk-SK" sz="2400" dirty="0">
                <a:hlinkClick r:id="rId4"/>
              </a:rPr>
              <a:t>https://argon2.online/</a:t>
            </a:r>
            <a:endParaRPr lang="sk-SK" sz="2400" dirty="0"/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9607603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2C12E-B40D-2ED2-C3D1-0E0203D91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887E053C-9CC8-08A5-3FEB-20D4610CC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325AC319-1F9A-A184-0CA4-1C997AC5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581CD4C1-F4CD-D919-D345-D1404F2C9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E7706E94-C3C2-83E3-DCF5-49EC8F41F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94BC20B-CE12-6815-2AFD-CDB22F4D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Prelomenie hesla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F6B05B-4E81-0EC7-5823-093C9D5C5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7157"/>
            <a:ext cx="8229600" cy="3710954"/>
          </a:xfrm>
        </p:spPr>
        <p:txBody>
          <a:bodyPr>
            <a:normAutofit/>
          </a:bodyPr>
          <a:lstStyle/>
          <a:p>
            <a:r>
              <a:rPr lang="sk-SK" sz="2400" dirty="0">
                <a:hlinkClick r:id="rId3"/>
              </a:rPr>
              <a:t>https://crackstation.net/</a:t>
            </a:r>
            <a:endParaRPr lang="sk-SK" sz="2400" dirty="0"/>
          </a:p>
          <a:p>
            <a:endParaRPr lang="sk-SK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9743B-580D-7988-029D-DE6062991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278" y="3140764"/>
            <a:ext cx="8528360" cy="319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586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80F374-9676-E52D-CE8D-F16F6581B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938C4C23-AC5D-889D-859F-75D6E4024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34383B8-6FA0-ED0A-FE10-0D946E1FC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E81E233D-8B3C-CEF7-6785-90B460552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2C9FBBA-8AE6-6C1D-BA33-0B94C26EE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E09A5B-FD5F-E362-543E-F706399BC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Prelomenie hesla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6DC70-84BF-6ABE-2A43-4A2ED7F2E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7157"/>
            <a:ext cx="8229600" cy="3710954"/>
          </a:xfrm>
        </p:spPr>
        <p:txBody>
          <a:bodyPr>
            <a:normAutofit/>
          </a:bodyPr>
          <a:lstStyle/>
          <a:p>
            <a:r>
              <a:rPr lang="sk-SK" sz="2400" dirty="0">
                <a:hlinkClick r:id="rId3"/>
              </a:rPr>
              <a:t>https://crackstation.net/</a:t>
            </a:r>
            <a:endParaRPr lang="sk-SK" sz="2400" dirty="0"/>
          </a:p>
          <a:p>
            <a:endParaRPr lang="sk-SK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BE9EF-B8CF-57FF-3CCB-0C054674F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95" y="3144076"/>
            <a:ext cx="8435009" cy="266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485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7DBE2F-3B4C-2260-553F-5C19FD2B7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A83539CE-52D3-23E0-8E58-C92B8E2F7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DDF5F77-79E1-F874-9C5C-D0B41E20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77A7053D-C05A-262B-FB65-AD704E2DE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935B9441-4AB7-65A7-A13F-7860AF545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E1AE73-9923-F35F-7711-C9AD35D1F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Bolo moje heslo ukradnuté?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C68250F-C694-2074-0B62-CF09EB1E7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3843"/>
            <a:ext cx="8229600" cy="4032320"/>
          </a:xfrm>
        </p:spPr>
        <p:txBody>
          <a:bodyPr/>
          <a:lstStyle/>
          <a:p>
            <a:r>
              <a:rPr lang="sk-SK" dirty="0">
                <a:hlinkClick r:id="rId3"/>
              </a:rPr>
              <a:t>https://haveibeenpwned.com/</a:t>
            </a:r>
            <a:endParaRPr lang="sk-SK" dirty="0"/>
          </a:p>
          <a:p>
            <a:endParaRPr lang="sk-S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60EEA4-8256-535F-9C07-32CAB69D0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91" y="2927378"/>
            <a:ext cx="6559826" cy="323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861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A75CB3-7256-35A7-B893-843A2D507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F4DA071F-EA94-EB1D-51E6-6239BEC74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F17299E7-52DE-4372-F4B5-CA5B96B53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06FBEF23-A571-61F7-2D60-2EA60438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3FC5F03C-229E-6A1C-D5D3-7DF643BA5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4087E4-12D6-2D7C-B21D-FFCB49AE4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Bolo moje heslo ukradnuté?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F49637-A1BA-F771-675B-02C478BE2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3843"/>
            <a:ext cx="8229600" cy="403232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B81FDD-6FBE-34BC-1F92-D85F4C1C8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990205"/>
            <a:ext cx="9144000" cy="386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7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708556-6DCA-4332-81F6-52A7E6BCF79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80287F-C1D9-0A27-8716-FA508955DF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Čo je najlepším spôsobom, ako sa chrániť pred phishingovými útokmi?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CF1253-F550-8E35-FFD3-C55424EB82B0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CC73D4F-60D2-4DF1-025A-D04685D46428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8B608207-ECA6-A48D-6476-9DC9FF8C57D3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3FED8C5-128B-2BBD-E396-079D9B62DA97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857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F2BF93-AF4D-B2C0-615F-2A5D460C6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D85A0519-6DA3-C2EF-4BAC-4D023CB54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8A5030D7-6E32-7B2D-F062-94041760D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DE1E4888-C299-4EF5-3F07-2E6493AD2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ABB292EF-F796-7DDB-C8FB-F46225AB6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48CF8E-07D7-1EAD-FC56-C8644BE1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Bolo moje heslo ukradnuté?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E76201-2842-ECED-A860-A74F7FDC6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3843"/>
            <a:ext cx="8229600" cy="403232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C6AB98-86FC-6872-E0E3-2A8E90B35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1574310"/>
            <a:ext cx="9144000" cy="536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359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EF9D3-9F2A-6773-3D6A-7F1CB4FE1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64A372B4-A1CC-4727-1C72-5BD83C0C7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779816F5-0BDA-031E-73A7-229E9FF5A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F80E9AA4-CF8F-0100-D94D-56288B100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02B6C345-7EFE-FE3B-1535-11EB32C2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7D8439-C724-63C9-550B-48BEB0864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Google Authenticator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661FD4-28F9-20AF-FD39-FA1470BAF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3843"/>
            <a:ext cx="8229600" cy="4032320"/>
          </a:xfrm>
        </p:spPr>
        <p:txBody>
          <a:bodyPr/>
          <a:lstStyle/>
          <a:p>
            <a:r>
              <a:rPr lang="sk-SK" b="1" dirty="0"/>
              <a:t>Krok 1: </a:t>
            </a:r>
            <a:r>
              <a:rPr lang="sk-SK" dirty="0"/>
              <a:t>Stiahnuť aplikáciu </a:t>
            </a:r>
            <a:r>
              <a:rPr lang="sk-SK" dirty="0">
                <a:hlinkClick r:id="rId3"/>
              </a:rPr>
              <a:t>https://play.google.com/store/apps/details?id=com.google.android.apps.authenticator2</a:t>
            </a:r>
            <a:endParaRPr lang="sk-SK" dirty="0"/>
          </a:p>
          <a:p>
            <a:r>
              <a:rPr lang="sk-SK" b="1" dirty="0"/>
              <a:t>Krok 2: </a:t>
            </a:r>
            <a:r>
              <a:rPr lang="sk-SK" dirty="0"/>
              <a:t>Navštíviť stránku </a:t>
            </a:r>
            <a:r>
              <a:rPr lang="sk-SK" dirty="0">
                <a:hlinkClick r:id="rId4"/>
              </a:rPr>
              <a:t>https://seleniumbase.io/realworld/signup</a:t>
            </a:r>
            <a:endParaRPr lang="sk-SK" dirty="0"/>
          </a:p>
          <a:p>
            <a:endParaRPr lang="sk-SK" dirty="0"/>
          </a:p>
        </p:txBody>
      </p:sp>
      <p:pic>
        <p:nvPicPr>
          <p:cNvPr id="2050" name="Picture 2" descr="Google Authenticator Review | PCMag">
            <a:extLst>
              <a:ext uri="{FF2B5EF4-FFF2-40B4-BE49-F238E27FC236}">
                <a16:creationId xmlns:a16="http://schemas.microsoft.com/office/drawing/2014/main" id="{F4E38D6A-E156-DCD8-663C-E6A80AE8D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617" y="1574310"/>
            <a:ext cx="1722783" cy="96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1549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B05DD7-F124-563F-40B6-5F5C21B79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084670A9-5073-6A58-1192-816C5FF3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D876866-17E7-53F3-D260-304773BD7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4C3250A3-F10E-68FA-C30E-D219105AE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CD0C875E-2958-66AD-4BB6-2916C638B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1DD50EB-F7E9-9C80-ACA4-B0BC0D0E6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Google Authenticator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DD9CC6-0D07-ED97-C316-4B0949160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496514-2B7A-F35A-DBF3-EEC126FB7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4311"/>
            <a:ext cx="9144000" cy="541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977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8AC41-E0A7-6E86-2DC9-A3F9F8A8F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09F37855-91EE-B75F-8FFC-5450BABB6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612317E6-9BCD-3667-D592-C32B0576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3F49E2E8-93C4-6592-0D55-CE00B7E41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F19D7490-BE89-C1E8-07B1-72799A7E0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14D17CF-DF84-FD4D-2629-419A8DAD7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Google Authenticator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F63333-C82F-1C52-57B1-F8FE403F0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7C8A3A-2855-6A30-015B-E4A66D093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567220"/>
            <a:ext cx="9144000" cy="429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538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C2A56-EDE0-0927-715C-0A3C591BC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1526A1E0-312C-1B34-E1B4-E133C8CD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72C4EA46-2935-A09D-0C46-E4FCD2E808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F6B0695E-1781-5190-133C-7E61195AE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CAB2621-3A63-D3EB-6664-DA39664C2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EEBB3A6-AA73-6BC6-1F67-5D01D34A5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Google Authenticator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0E8170-4FC3-894A-26BB-ACDC5CFA9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CBDFB4-0036-E76A-4957-ED6CB2340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575956"/>
            <a:ext cx="9144000" cy="421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318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0D3BDB-D2C3-F1AD-3E3C-0A1180760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93EFD2C3-6770-9919-4719-DA81731C7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0FC2D6C-0B78-A8D4-81B3-4169D5F87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EA2ECD5B-9376-F423-9EFA-DEDF650F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ECDCCD45-3162-94EB-DE6D-4E527F08F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A1627F0-338D-07C1-D4B8-DC8681355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Google Authenticator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5B3545-B598-CF96-4F72-58E0EA609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F7ACE-C457-3026-6AF9-C0ED7D8F4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" y="1366549"/>
            <a:ext cx="9097645" cy="41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318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4CD4C3-4DCF-B41C-D179-C0B40877D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6A5D656A-74DA-9B41-7BF2-A25E5B4FD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32E9B9AD-D5E8-CFEA-E512-67A5B791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81B61639-8A3A-ECE9-FD4B-197E5EB82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9CCEFE57-C177-88AC-F616-ACD2509FD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57108AD-8FBA-64EC-F38A-7EBFCB102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Google Authenticator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6A3DD-F70A-7FF4-E300-AEDF722EB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/>
          <a:lstStyle/>
          <a:p>
            <a:r>
              <a:rPr lang="sk-SK" dirty="0"/>
              <a:t>Pokúste sa znovu prihlásiť rovnakým menom a heslom, kód si ale musíte nanovo skontrolovať v aplikácii</a:t>
            </a:r>
          </a:p>
          <a:p>
            <a:r>
              <a:rPr lang="sk-SK" dirty="0"/>
              <a:t>Podobným spôsobom si viete nastaviť MFA aj do inej aplikácie, napr. Facebooku ak pôjdete do nastavení</a:t>
            </a:r>
          </a:p>
        </p:txBody>
      </p:sp>
    </p:spTree>
    <p:extLst>
      <p:ext uri="{BB962C8B-B14F-4D97-AF65-F5344CB8AC3E}">
        <p14:creationId xmlns:p14="http://schemas.microsoft.com/office/powerpoint/2010/main" val="6516539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939DE5-E076-D83D-7F20-DD871B29E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9283D62F-46A5-DE79-458B-B5A419130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B707D042-6626-445A-DAD9-345E7F22B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C8DBF438-6D19-5548-B485-F28E9AC50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2F50BABD-7801-4CD7-8C8D-2D9E1FE9D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D8C45F-432D-3A99-9E11-E6FCE7B3D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Riziká používania IKT zariadení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E2A9B8-4F3F-DD5B-5441-C929B1608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/>
          <a:lstStyle/>
          <a:p>
            <a:r>
              <a:rPr lang="sk-SK" b="1" dirty="0"/>
              <a:t>IKT </a:t>
            </a:r>
            <a:r>
              <a:rPr lang="sk-SK" dirty="0"/>
              <a:t>= informačno-komunikačné technológie</a:t>
            </a:r>
          </a:p>
          <a:p>
            <a:r>
              <a:rPr lang="sk-SK" b="1" dirty="0"/>
              <a:t>Patria sem: </a:t>
            </a:r>
            <a:r>
              <a:rPr lang="sk-SK" dirty="0"/>
              <a:t>počítače, smartfóny, tablety, servery, sieťové prvky</a:t>
            </a:r>
          </a:p>
          <a:p>
            <a:r>
              <a:rPr lang="sk-SK" b="1" dirty="0"/>
              <a:t>Kategórie rizík: </a:t>
            </a:r>
            <a:r>
              <a:rPr lang="sk-SK" dirty="0"/>
              <a:t>bezpečnostné, súkromné, psychologické, organizačné, technické</a:t>
            </a:r>
          </a:p>
          <a:p>
            <a:r>
              <a:rPr lang="sk-SK" dirty="0"/>
              <a:t>Nevyhnutnosť zavedenia systematických ochranných opatrení. </a:t>
            </a:r>
          </a:p>
        </p:txBody>
      </p:sp>
    </p:spTree>
    <p:extLst>
      <p:ext uri="{BB962C8B-B14F-4D97-AF65-F5344CB8AC3E}">
        <p14:creationId xmlns:p14="http://schemas.microsoft.com/office/powerpoint/2010/main" val="34556840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199ACD-47B0-961A-00A9-11556C9B5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52610ED-D038-69F6-A378-AC0779E40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3C5F67-F8B6-0576-9B79-10B1CDB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C073A8-68F9-1FE2-1A8A-F0FABF751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9144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BC4875-E1A7-5C56-D1F3-D62482238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40040" y="-1133192"/>
            <a:ext cx="6858001" cy="912438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746FCB-401B-1B37-15ED-2A6D2541C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1072" y="0"/>
            <a:ext cx="4572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B16BF1-0BF9-54C8-FFAB-9139ED84D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3"/>
            <a:ext cx="9137153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A021979-750F-6DE4-D510-7216D4846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784" y="4049"/>
            <a:ext cx="7662432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9F04B-85F5-95CD-940B-3D27BA780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019" y="1030406"/>
            <a:ext cx="6110785" cy="3081242"/>
          </a:xfrm>
        </p:spPr>
        <p:txBody>
          <a:bodyPr anchor="ctr">
            <a:normAutofit/>
          </a:bodyPr>
          <a:lstStyle/>
          <a:p>
            <a:r>
              <a:rPr lang="sk-SK" sz="4200" dirty="0">
                <a:solidFill>
                  <a:srgbClr val="FFFFFF"/>
                </a:solidFill>
              </a:rPr>
              <a:t>8. Základné zraniteľnosti smartfónov</a:t>
            </a:r>
            <a:endParaRPr lang="en-GB" sz="42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8CCCBA-AEC3-ADC1-B83A-3238D3DB6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5289178"/>
            <a:ext cx="9150851" cy="156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7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51166B-2CEE-C10E-221E-77D039E05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C83EE8DF-D3E5-9269-C8C5-557441372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5A9F25DE-283E-1456-4AC7-A5C4ABC04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F1D5E793-58EE-28C9-CD6E-2D2CB2306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F21E3C2-62F8-6652-3D05-EE3E10444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27D03C-CA47-EF6C-DC61-CD9BBF03F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Bezpečnostné riziká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A653CB-1987-6BB5-44D7-FC7BB5F1E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k-SK" b="1" dirty="0"/>
              <a:t>Smartfón: Viac než len telefón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Plnohodnotný počítač: Zariadenie s permanentným pripojením a množstvom senzorov.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Centrum digitálnej identity: Obsahuje účty, tokeny, autentifikačné aplikácie a biometriu.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dirty="0"/>
              <a:t>Všestranné využitie: Bankovníctvo, práca, navigácia a prístup do firemných systémov.</a:t>
            </a:r>
          </a:p>
          <a:p>
            <a:pPr marL="0" indent="0">
              <a:buNone/>
            </a:pPr>
            <a:r>
              <a:rPr lang="sk-SK" b="1" dirty="0"/>
              <a:t>Prečo je lákavým cieľom? </a:t>
            </a:r>
          </a:p>
          <a:p>
            <a:r>
              <a:rPr lang="sk-SK" dirty="0"/>
              <a:t>Vysoká koncentrácia dát: Fotografie, kontakty, správy a história polohy. </a:t>
            </a:r>
          </a:p>
          <a:p>
            <a:r>
              <a:rPr lang="sk-SK" dirty="0"/>
              <a:t>Neustála prítomnosť: Zariadenie nosíme stále pri sebe (riziko straty/krádeže).</a:t>
            </a:r>
          </a:p>
          <a:p>
            <a:r>
              <a:rPr lang="sk-SK" dirty="0"/>
              <a:t>Kritické následky útoku: Finančné škody a únik osobných údajov. Krádež identity. Zneužitie na šírenie spamu a podvodov. </a:t>
            </a:r>
          </a:p>
        </p:txBody>
      </p:sp>
    </p:spTree>
    <p:extLst>
      <p:ext uri="{BB962C8B-B14F-4D97-AF65-F5344CB8AC3E}">
        <p14:creationId xmlns:p14="http://schemas.microsoft.com/office/powerpoint/2010/main" val="662343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E77B55-88B2-00E0-FCA0-4CE17836564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FC667C-FDAB-A021-386B-1BDDB257BEE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Niekto volá: „Som z IT, máme incident, povedzte mi vaše heslo alebo kód z SMS.“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CDB34C-210B-79DD-662E-7BE74286EDD9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3429773-70D7-C393-FA82-823DE4253260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49AC5D1F-76A0-FD2E-7B96-913758E00623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BCD9E61-BEAE-C6C1-CE0E-580E9C36C059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977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81EC3E-649E-291A-9821-EAB4A867F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31B2F4DD-5C81-B207-CBA3-1D6CB8E14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D75A31CC-4E7E-D5D5-80D9-8535C1A08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27D60935-D313-5E02-D669-4CCC882EB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CFEFBD0F-ACA7-5DAE-95CF-950373F39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63B48F-843C-27D2-0998-3477E4967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Zastaralý OS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C24E55-00F1-AB71-1926-F2A1D10B3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70000" lnSpcReduction="20000"/>
          </a:bodyPr>
          <a:lstStyle/>
          <a:p>
            <a:r>
              <a:rPr lang="sk-SK" b="1" dirty="0"/>
              <a:t>Zastaraný systém = známa chyba: </a:t>
            </a:r>
            <a:r>
              <a:rPr lang="sk-SK" dirty="0"/>
              <a:t>Staršie verzie Androidu/iOS majú verejne zdokumentované diery, ktoré útočníci aktívne vyhľadávajú. </a:t>
            </a:r>
          </a:p>
          <a:p>
            <a:r>
              <a:rPr lang="sk-SK" b="1" dirty="0"/>
              <a:t>Súboj vývojárov a útočníkov: </a:t>
            </a:r>
            <a:r>
              <a:rPr lang="sk-SK" dirty="0"/>
              <a:t>Akonáhle je chyba odhalená, útočníci útočia skôr, než si používateľ stihne nainštalovať opravu. </a:t>
            </a:r>
          </a:p>
          <a:p>
            <a:r>
              <a:rPr lang="sk-SK" b="1" dirty="0"/>
              <a:t>Koniec podpory:</a:t>
            </a:r>
            <a:r>
              <a:rPr lang="sk-SK" dirty="0"/>
              <a:t> Lacnejšie zariadenia strácajú bezpečnostné záplaty skôr, čím sa stávajú trvalo zraniteľnými. </a:t>
            </a:r>
          </a:p>
          <a:p>
            <a:r>
              <a:rPr lang="sk-SK" b="1" dirty="0"/>
              <a:t>Mýtus o spomalení: </a:t>
            </a:r>
            <a:r>
              <a:rPr lang="sk-SK" dirty="0"/>
              <a:t>Odkladanie aktualizácie z obavy o výkon znamená ponechanie „otvorených dverí“ pre útok. </a:t>
            </a:r>
          </a:p>
          <a:p>
            <a:r>
              <a:rPr lang="sk-SK" b="1" dirty="0"/>
              <a:t>Kľúčový ukazovateľ: </a:t>
            </a:r>
            <a:r>
              <a:rPr lang="sk-SK" dirty="0"/>
              <a:t>Dôležitá nie je len verzia systému, ale najmä dátum bezpečnostnej záplaty (Security Patch Level).</a:t>
            </a:r>
          </a:p>
        </p:txBody>
      </p:sp>
    </p:spTree>
    <p:extLst>
      <p:ext uri="{BB962C8B-B14F-4D97-AF65-F5344CB8AC3E}">
        <p14:creationId xmlns:p14="http://schemas.microsoft.com/office/powerpoint/2010/main" val="2057501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F4C782-274F-9EF9-B944-1C2CA57C9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8FFCC735-AFA1-2F8D-340E-56F5A94AB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387433F0-1867-3E42-F848-C09F0BF16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F9960316-D944-7F47-5466-38E8D64CB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03BE642A-6ADC-9206-B315-DFC866F67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ED6950-F297-0D8E-1FE6-13613686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Nedôveryhodné aplikácie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FF0B9C-3BBE-7822-4657-2D28008C8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70000" lnSpcReduction="20000"/>
          </a:bodyPr>
          <a:lstStyle/>
          <a:p>
            <a:r>
              <a:rPr lang="sk-SK" b="1" dirty="0"/>
              <a:t>Riziko neoficiálnych zdrojov: </a:t>
            </a:r>
            <a:r>
              <a:rPr lang="sk-SK" dirty="0"/>
              <a:t>Inštalácia APK súborov z webu často prináša malware a vzdialený prístup pre útočníka. </a:t>
            </a:r>
          </a:p>
          <a:p>
            <a:r>
              <a:rPr lang="sk-SK" b="1" dirty="0"/>
              <a:t>Pasca „zadarmo“: </a:t>
            </a:r>
            <a:r>
              <a:rPr lang="sk-SK" dirty="0"/>
              <a:t>Pirátsky softvér a platené aplikácie „zadarmo“ sú najčastejším spôsobom, ako do telefónu dostať škodlivý kód. </a:t>
            </a:r>
          </a:p>
          <a:p>
            <a:r>
              <a:rPr lang="sk-SK" b="1" dirty="0"/>
              <a:t>Oficiálne obchody nie sú stopercentné: </a:t>
            </a:r>
            <a:r>
              <a:rPr lang="sk-SK" dirty="0"/>
              <a:t>Aj v Google Play/App Store sa môžu objaviť klamlivé aplikácie zamerané na zber údajov. </a:t>
            </a:r>
          </a:p>
          <a:p>
            <a:r>
              <a:rPr lang="sk-SK" b="1" dirty="0"/>
              <a:t>Neprimeraný hlad po dátach: </a:t>
            </a:r>
            <a:r>
              <a:rPr lang="sk-SK" dirty="0"/>
              <a:t>Sledovanie oprávnení – prečo by mala „Baterka“ potrebovať prístup k vašim SMS a kontaktom? </a:t>
            </a:r>
          </a:p>
          <a:p>
            <a:r>
              <a:rPr lang="sk-SK" b="1" dirty="0"/>
              <a:t>Ochranný mechanizmus: </a:t>
            </a:r>
            <a:r>
              <a:rPr lang="sk-SK" dirty="0"/>
              <a:t>Pred stiahnutím overujte recenzie, počet stiahnutí a reputáciu vývojára.</a:t>
            </a:r>
          </a:p>
        </p:txBody>
      </p:sp>
    </p:spTree>
    <p:extLst>
      <p:ext uri="{BB962C8B-B14F-4D97-AF65-F5344CB8AC3E}">
        <p14:creationId xmlns:p14="http://schemas.microsoft.com/office/powerpoint/2010/main" val="4291442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EA30A7-38A1-F82B-056E-6BB875C7D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DBA58505-455A-1FAA-42EB-955C1E565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821B4D3-0C07-7429-58AD-2181ABBB8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702A4468-1A75-2851-726A-9990DAE78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482C5FC9-A032-7E67-946B-963E52950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E12AF2-D563-F6D8-0AAE-231912C5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Slabé zabezpečenie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C04342-B9A2-2EA2-3098-84F83EE22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70000" lnSpcReduction="20000"/>
          </a:bodyPr>
          <a:lstStyle/>
          <a:p>
            <a:r>
              <a:rPr lang="sk-SK" b="1" dirty="0"/>
              <a:t>Zámok obrazovky ako prvá línia: </a:t>
            </a:r>
            <a:r>
              <a:rPr lang="sk-SK" dirty="0"/>
              <a:t>Telefón bez hesla je pri strate alebo krádeži „otvorenou knihou“. </a:t>
            </a:r>
          </a:p>
          <a:p>
            <a:r>
              <a:rPr lang="sk-SK" b="1" dirty="0"/>
              <a:t>Slabé miesta ochrany: </a:t>
            </a:r>
            <a:r>
              <a:rPr lang="sk-SK" dirty="0"/>
              <a:t>Jednoduché vzory, predvídateľné PIN kódy (napr. 1234) alebo opakovanie hesiel z iných služieb. </a:t>
            </a:r>
          </a:p>
          <a:p>
            <a:r>
              <a:rPr lang="sk-SK" b="1" dirty="0"/>
              <a:t>Riziko verejných sietí: </a:t>
            </a:r>
            <a:r>
              <a:rPr lang="sk-SK" dirty="0"/>
              <a:t>Automatické pripájanie k neznámym Wi-Fi a nekontrolované zdieľacie funkcie (Bluetooth, AirDrop). </a:t>
            </a:r>
          </a:p>
          <a:p>
            <a:r>
              <a:rPr lang="sk-SK" b="1" dirty="0"/>
              <a:t>Efektívne nástroje ochrany: </a:t>
            </a:r>
            <a:r>
              <a:rPr lang="sk-SK" dirty="0"/>
              <a:t>Biometria (tlačidlo prsta, tvár). Automatické uzamknutie po krátkom čase. Skrytie obsahu citlivých notifikácií na zamknutej ploche. </a:t>
            </a:r>
          </a:p>
          <a:p>
            <a:r>
              <a:rPr lang="sk-SK" b="1" dirty="0"/>
              <a:t>Šifrovanie dát: </a:t>
            </a:r>
            <a:r>
              <a:rPr lang="sk-SK" dirty="0"/>
              <a:t>Ochrana obsahu telefónu aj v prípade, že sa k nemu niekto dostane fyzicky.</a:t>
            </a:r>
          </a:p>
        </p:txBody>
      </p:sp>
    </p:spTree>
    <p:extLst>
      <p:ext uri="{BB962C8B-B14F-4D97-AF65-F5344CB8AC3E}">
        <p14:creationId xmlns:p14="http://schemas.microsoft.com/office/powerpoint/2010/main" val="5818558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59070F-6CE0-7C85-EE27-3312B06C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33FDE8F0-5302-5645-96F4-4CD233B0C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7F0CAC7B-68BD-38F8-F0FF-287182DC2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78EA063A-3FFB-F725-13C6-0231026CF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FFE37D93-9260-5F0E-7129-9FDC439D6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651B3D-B216-EB40-66DD-4C0E7919D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Bezdrôtová komunikácia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86206F-C69E-5DFC-A517-B4CF04D54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92500" lnSpcReduction="20000"/>
          </a:bodyPr>
          <a:lstStyle/>
          <a:p>
            <a:r>
              <a:rPr lang="sk-SK" b="1" dirty="0"/>
              <a:t>Verejné</a:t>
            </a:r>
            <a:r>
              <a:rPr lang="sk-SK" dirty="0"/>
              <a:t> Wi-Fi: Riziko útoku Man-in-the-Middle (zachytávanie komunikácie) a falošných sietí s dôveryhodnými názvami. </a:t>
            </a:r>
          </a:p>
          <a:p>
            <a:r>
              <a:rPr lang="sk-SK" b="1" dirty="0"/>
              <a:t>Bluetooth podvody: </a:t>
            </a:r>
            <a:r>
              <a:rPr lang="sk-SK" dirty="0"/>
              <a:t>Neautorizovaný prístup cez staršie zraniteľnosti a riziko ponechanej „viditeľnosti“ zariadenia. </a:t>
            </a:r>
          </a:p>
          <a:p>
            <a:r>
              <a:rPr lang="sk-SK" b="1" dirty="0"/>
              <a:t>Zneužitie NFC: </a:t>
            </a:r>
            <a:r>
              <a:rPr lang="sk-SK" dirty="0"/>
              <a:t>Falošné tagy a nálepky, ktoré môžu po priložení telefónu spustiť škodlivý odkaz alebo platbu.</a:t>
            </a:r>
          </a:p>
        </p:txBody>
      </p:sp>
    </p:spTree>
    <p:extLst>
      <p:ext uri="{BB962C8B-B14F-4D97-AF65-F5344CB8AC3E}">
        <p14:creationId xmlns:p14="http://schemas.microsoft.com/office/powerpoint/2010/main" val="41364563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0EB96-C8CF-EAAD-B4A1-64006B7FF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34BD4FE0-78B7-CA0B-D5D2-08E52F1E7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6EFD7C72-E754-C669-8C71-D56F1099C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D8FD7AFC-012F-DCD7-315D-43B1B8066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1868B0B4-D4A7-19BB-9E8A-D3DF9B555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C18BD81-A0DC-38EF-C9E6-067A8193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Oprávnenia 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611D7A-3289-F65B-57DE-FFC94161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77500" lnSpcReduction="20000"/>
          </a:bodyPr>
          <a:lstStyle/>
          <a:p>
            <a:r>
              <a:rPr lang="sk-SK" b="1" dirty="0"/>
              <a:t>Nadužívanie prístupov: </a:t>
            </a:r>
            <a:r>
              <a:rPr lang="sk-SK" dirty="0"/>
              <a:t>Aplikácie často žiadajú prístup k mikrofónu, polohe či kontaktom aj bez funkčného opodstatnenia.</a:t>
            </a:r>
          </a:p>
          <a:p>
            <a:r>
              <a:rPr lang="sk-SK" b="1" dirty="0"/>
              <a:t>Automatický súhlas: </a:t>
            </a:r>
            <a:r>
              <a:rPr lang="sk-SK" dirty="0"/>
              <a:t>Najväčším rizikom je bezmyšlienkovité potvrdzovanie vyskakovacích okien pri prvom spustení.</a:t>
            </a:r>
          </a:p>
          <a:p>
            <a:r>
              <a:rPr lang="sk-SK" b="1" dirty="0"/>
              <a:t>Zber dát na pozadí: </a:t>
            </a:r>
            <a:r>
              <a:rPr lang="sk-SK" dirty="0"/>
              <a:t>Mnohé aplikácie zbierajú informácie o vašom pohybe a správaní, aj keď ich práve nepoužívate.</a:t>
            </a:r>
          </a:p>
          <a:p>
            <a:r>
              <a:rPr lang="sk-SK" b="1" dirty="0"/>
              <a:t>Logika vs. Podozrenie:</a:t>
            </a:r>
          </a:p>
          <a:p>
            <a:pPr lvl="1"/>
            <a:r>
              <a:rPr lang="sk-SK" dirty="0"/>
              <a:t>Logické: Úprava fotiek potrebuje prístup k Galérii.</a:t>
            </a:r>
          </a:p>
          <a:p>
            <a:pPr lvl="1"/>
            <a:r>
              <a:rPr lang="sk-SK" dirty="0"/>
              <a:t>Podozrivé: Jednoduchá hra alebo „baterka“ vyžaduje prístup k SMS, mikrofónu a kontaktom.</a:t>
            </a:r>
          </a:p>
        </p:txBody>
      </p:sp>
    </p:spTree>
    <p:extLst>
      <p:ext uri="{BB962C8B-B14F-4D97-AF65-F5344CB8AC3E}">
        <p14:creationId xmlns:p14="http://schemas.microsoft.com/office/powerpoint/2010/main" val="42304032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F7235C-A9DC-9FAD-441B-DAB86FFBD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E6F7A12F-B400-FEBB-936B-F9560877E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0EBF1550-C0F8-1A3D-5376-62D8B464C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A4DC9B37-16EE-4079-6217-8FA033819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22D460C-769E-9C30-9227-1E0B6A785F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1E84B3-82FE-A5CC-D22F-6DBFA53BF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Sociálne inžinierstvo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77CB9-D250-50F2-A628-7B11AD9FC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r>
              <a:rPr lang="sk-SK" dirty="0"/>
              <a:t>Manipulácia používateľa </a:t>
            </a:r>
          </a:p>
          <a:p>
            <a:r>
              <a:rPr lang="sk-SK" dirty="0"/>
              <a:t>Falošné SMS, emaily, notifikácie</a:t>
            </a:r>
          </a:p>
          <a:p>
            <a:r>
              <a:rPr lang="sk-SK" dirty="0"/>
              <a:t>Vylákanie prihlasovacích údajov</a:t>
            </a:r>
          </a:p>
        </p:txBody>
      </p:sp>
    </p:spTree>
    <p:extLst>
      <p:ext uri="{BB962C8B-B14F-4D97-AF65-F5344CB8AC3E}">
        <p14:creationId xmlns:p14="http://schemas.microsoft.com/office/powerpoint/2010/main" val="19704243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3CE81-2BF3-A0D3-DF92-C6829E0B1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D939989D-51C3-7E6F-D3CC-9B622E2B3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9BA544EA-D1CF-0AB4-AA1A-99D941809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88126ABF-6CEF-CE13-3373-AA99EF21F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3D840EAB-744A-45B0-1B40-D265D4209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C44101-171C-5744-E255-BEAA1196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Zálohovanie a cloud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B675D6-86BF-662A-89C6-EB6AF1676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92500" lnSpcReduction="10000"/>
          </a:bodyPr>
          <a:lstStyle/>
          <a:p>
            <a:r>
              <a:rPr lang="sk-SK" b="1" dirty="0"/>
              <a:t>Útok na účet vs. útok na telefón:</a:t>
            </a:r>
            <a:r>
              <a:rPr lang="sk-SK" dirty="0"/>
              <a:t> Útočníkovi stačí prelomiť vaše heslo do cloudu (iCloud, Google), aby získal prístup k fotkám, kontaktom a zálohám.</a:t>
            </a:r>
          </a:p>
          <a:p>
            <a:r>
              <a:rPr lang="sk-SK" b="1" dirty="0"/>
              <a:t>Absencia 2FA:</a:t>
            </a:r>
            <a:r>
              <a:rPr lang="sk-SK" dirty="0"/>
              <a:t> Účet bez dvojfaktorového overenia je dnes považovaný za nezabezpečený.</a:t>
            </a:r>
          </a:p>
          <a:p>
            <a:r>
              <a:rPr lang="sk-SK" b="1" dirty="0"/>
              <a:t>Riziká synchronizácie:</a:t>
            </a:r>
            <a:r>
              <a:rPr lang="sk-SK" dirty="0"/>
              <a:t> Nechcené zdieľanie citlivých údajov v rámci rodinných účtov alebo prenos malvéru do záloh.</a:t>
            </a:r>
          </a:p>
        </p:txBody>
      </p:sp>
    </p:spTree>
    <p:extLst>
      <p:ext uri="{BB962C8B-B14F-4D97-AF65-F5344CB8AC3E}">
        <p14:creationId xmlns:p14="http://schemas.microsoft.com/office/powerpoint/2010/main" val="26409428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BE245-147B-C64B-72A6-945E56E74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E67959E0-3B71-9B4B-CC48-A7E49937D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0D727334-2159-5DC2-E001-5E654C8F6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64FC6EEB-745D-1209-2DD4-FFD096C8D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1AB47E3C-72D4-9397-2D8A-91505A381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AAFFDC-AB9C-F714-A092-0178167E6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9 pilierov zabezpečenia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34F670-A370-31F0-64DD-127016763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55000" lnSpcReduction="20000"/>
          </a:bodyPr>
          <a:lstStyle/>
          <a:p>
            <a:r>
              <a:rPr lang="sk-SK" b="1" dirty="0"/>
              <a:t>Vstupná brána:</a:t>
            </a:r>
            <a:r>
              <a:rPr lang="sk-SK" dirty="0"/>
              <a:t> Silný PIN/heslo + biometria; skrytie obsahu notifikácií na zamknutej ploche.</a:t>
            </a:r>
          </a:p>
          <a:p>
            <a:r>
              <a:rPr lang="sk-SK" b="1" dirty="0"/>
              <a:t>Digitálna imunita:</a:t>
            </a:r>
            <a:r>
              <a:rPr lang="sk-SK" dirty="0"/>
              <a:t> Automatické aktualizácie systému a aplikácií – neodkladať!</a:t>
            </a:r>
          </a:p>
          <a:p>
            <a:r>
              <a:rPr lang="sk-SK" b="1" dirty="0"/>
              <a:t>Overené zdroje:</a:t>
            </a:r>
            <a:r>
              <a:rPr lang="sk-SK" dirty="0"/>
              <a:t> Inštalácia len z oficiálnych obchodov + kontrola reputácie vývojára.</a:t>
            </a:r>
          </a:p>
          <a:p>
            <a:r>
              <a:rPr lang="sk-SK" b="1" dirty="0"/>
              <a:t>Striktné oprávnenia:</a:t>
            </a:r>
            <a:r>
              <a:rPr lang="sk-SK" dirty="0"/>
              <a:t> Pravidlo „Povoliť len počas používania“; pravidelná revízia prístupov.</a:t>
            </a:r>
          </a:p>
          <a:p>
            <a:r>
              <a:rPr lang="sk-SK" b="1" dirty="0"/>
              <a:t>Bezpečné spojenie:</a:t>
            </a:r>
            <a:r>
              <a:rPr lang="sk-SK" dirty="0"/>
              <a:t> Používanie VPN na verejných Wi-Fi; vypínanie BT a NFC.</a:t>
            </a:r>
          </a:p>
          <a:p>
            <a:r>
              <a:rPr lang="sk-SK" b="1" dirty="0"/>
              <a:t>Záchranná sieť:</a:t>
            </a:r>
            <a:r>
              <a:rPr lang="sk-SK" dirty="0"/>
              <a:t> Šifrovanie dát, 2FA v cloude a pravidelné offline zálohy.</a:t>
            </a:r>
          </a:p>
          <a:p>
            <a:r>
              <a:rPr lang="sk-SK" b="1" dirty="0"/>
              <a:t>Kritické myslenie:</a:t>
            </a:r>
            <a:r>
              <a:rPr lang="sk-SK" dirty="0"/>
              <a:t> Ignorovanie správ vyvolávajúcich nátlak, strach alebo sľubujúcich výhry.</a:t>
            </a:r>
          </a:p>
          <a:p>
            <a:r>
              <a:rPr lang="sk-SK" b="1" dirty="0"/>
              <a:t>Plán pre stratu:</a:t>
            </a:r>
            <a:r>
              <a:rPr lang="sk-SK" dirty="0"/>
              <a:t> Aktívna funkcia „Nájsť moje zariadenie“ pre vzdialené vymazanie dát.</a:t>
            </a:r>
          </a:p>
          <a:p>
            <a:r>
              <a:rPr lang="sk-SK" b="1" dirty="0"/>
              <a:t>Varovné signály:</a:t>
            </a:r>
            <a:r>
              <a:rPr lang="sk-SK" dirty="0"/>
              <a:t> Pozor na prehrievanie, rýchle vybíjanie alebo podozrivú spotrebu dát.</a:t>
            </a:r>
          </a:p>
        </p:txBody>
      </p:sp>
    </p:spTree>
    <p:extLst>
      <p:ext uri="{BB962C8B-B14F-4D97-AF65-F5344CB8AC3E}">
        <p14:creationId xmlns:p14="http://schemas.microsoft.com/office/powerpoint/2010/main" val="24305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63DDD0-2A27-CA08-C5B0-800F4AA99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177CB37E-F7B4-FC56-5BF4-71AF9364C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A5F36A5D-618D-5839-A863-4F243DA47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CFC8137C-300B-425A-EF60-AB7D096EF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9C87D48A-7561-97A4-8BB3-2247B527B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877EF9-9951-6B2A-7C41-5139F678B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Modelové situácie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489822-0C41-7B81-12CF-FADA22D8E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k-SK" b="1" dirty="0"/>
              <a:t>Príklad 1: Nový mobil z „druhej ruky“ (Android)</a:t>
            </a:r>
            <a:endParaRPr lang="sk-SK" dirty="0"/>
          </a:p>
          <a:p>
            <a:r>
              <a:rPr lang="sk-SK" b="1" dirty="0"/>
              <a:t>Totálny reštart:</a:t>
            </a:r>
            <a:r>
              <a:rPr lang="sk-SK" dirty="0"/>
              <a:t> Vždy vykonať </a:t>
            </a:r>
            <a:r>
              <a:rPr lang="sk-SK" b="1" dirty="0"/>
              <a:t>továrenské nastavenia</a:t>
            </a:r>
            <a:r>
              <a:rPr lang="sk-SK" dirty="0"/>
              <a:t> (Factory Reset), aby ste odstránili cudzie účty a potenciálny malware.</a:t>
            </a:r>
          </a:p>
          <a:p>
            <a:r>
              <a:rPr lang="sk-SK" b="1" dirty="0"/>
              <a:t>Vlastná identita:</a:t>
            </a:r>
            <a:r>
              <a:rPr lang="sk-SK" dirty="0"/>
              <a:t> Prihlásenie vlastným účtom a okamžitá aktivácia zámku obrazovky a šifrovania.</a:t>
            </a:r>
          </a:p>
          <a:p>
            <a:r>
              <a:rPr lang="sk-SK" b="1" dirty="0"/>
              <a:t>Ochranný štít:</a:t>
            </a:r>
            <a:r>
              <a:rPr lang="sk-SK" dirty="0"/>
              <a:t> Zapnutie funkcie </a:t>
            </a:r>
            <a:r>
              <a:rPr lang="sk-SK" b="1" dirty="0"/>
              <a:t>Google Play Protect</a:t>
            </a:r>
            <a:r>
              <a:rPr lang="sk-SK" dirty="0"/>
              <a:t> a zákaz inštalácie aplikácií z neznámych zdrojov.</a:t>
            </a:r>
          </a:p>
          <a:p>
            <a:r>
              <a:rPr lang="sk-SK" b="1" dirty="0"/>
              <a:t>Príprava na stratu:</a:t>
            </a:r>
            <a:r>
              <a:rPr lang="sk-SK" dirty="0"/>
              <a:t> Aktivácia služby „Nájsť moje zariadenie“ (Find My Device).</a:t>
            </a:r>
          </a:p>
          <a:p>
            <a:pPr marL="0" indent="0">
              <a:buNone/>
            </a:pPr>
            <a:r>
              <a:rPr lang="sk-SK" b="1" dirty="0"/>
              <a:t>Príklad 2: Nepriestrelné zálohovanie</a:t>
            </a:r>
            <a:endParaRPr lang="sk-SK" dirty="0"/>
          </a:p>
          <a:p>
            <a:r>
              <a:rPr lang="sk-SK" b="1" dirty="0"/>
              <a:t>Cloud s ochranou:</a:t>
            </a:r>
            <a:r>
              <a:rPr lang="sk-SK" dirty="0"/>
              <a:t> Využívanie Google One alebo cloudu od výrobcu, ale </a:t>
            </a:r>
            <a:r>
              <a:rPr lang="sk-SK" b="1" dirty="0"/>
              <a:t>výhradne s 2FA</a:t>
            </a:r>
            <a:r>
              <a:rPr lang="sk-SK" dirty="0"/>
              <a:t> (dvojfaktorovým overením).</a:t>
            </a:r>
          </a:p>
          <a:p>
            <a:r>
              <a:rPr lang="sk-SK" b="1" dirty="0"/>
              <a:t>Pravidlo „Offline je istota“:</a:t>
            </a:r>
            <a:r>
              <a:rPr lang="sk-SK" dirty="0"/>
              <a:t> Pravidelné kopírovanie fotiek a dokumentov na PC alebo externý disk.</a:t>
            </a:r>
          </a:p>
          <a:p>
            <a:r>
              <a:rPr lang="sk-SK" b="1" dirty="0"/>
              <a:t>Kontrola prístupu:</a:t>
            </a:r>
            <a:r>
              <a:rPr lang="sk-SK" dirty="0"/>
              <a:t> Zálohy nesmú byť voľne prístupné – musia byť chránené heslom rovnako ako samotný telefón.</a:t>
            </a:r>
          </a:p>
        </p:txBody>
      </p:sp>
    </p:spTree>
    <p:extLst>
      <p:ext uri="{BB962C8B-B14F-4D97-AF65-F5344CB8AC3E}">
        <p14:creationId xmlns:p14="http://schemas.microsoft.com/office/powerpoint/2010/main" val="10957836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7ADC76-436D-339E-F890-4D0B93BE1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7A30B8B6-A906-55C5-F538-0E0E851A1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657ADB76-C477-757D-0D53-A359965E1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00579B91-3F3F-47AB-8626-42DE22793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E0D71883-AE38-3BC3-C87F-8D7016358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5702E-7638-0425-5FE3-5A76A417D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D8DD6-A62C-56E1-4D7E-60662175F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Ktorá situácia predstavuje typický príklad zneužitia oprávnení aplikácie?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A. Fotoaparát potrebuje prístup ku kamere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B. Navigácia potrebuje prístup k polohe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C. Aplikácia baterky žiada prístup ku kontaktom a SMS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D. Hudobná aplikácia prehráva hudbu</a:t>
            </a:r>
          </a:p>
        </p:txBody>
      </p:sp>
    </p:spTree>
    <p:extLst>
      <p:ext uri="{BB962C8B-B14F-4D97-AF65-F5344CB8AC3E}">
        <p14:creationId xmlns:p14="http://schemas.microsoft.com/office/powerpoint/2010/main" val="158252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32BEC0-9FE3-43AB-C089-6AA0DBDE08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1B56CD-C13A-33B1-A43C-8DCAA1F3B8C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4000" b="1">
                <a:solidFill>
                  <a:srgbClr val="000000"/>
                </a:solidFill>
              </a:rPr>
              <a:t>Na stránke vyskočí okno: „Váš počítač je infikovaný! Stiahnite si antivírus TU.“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1A41F6-AEE2-7CF3-37EF-6A2BCE73E670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EC6FD72-B868-00D5-9A4F-BFF29012CBC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569D4580-4A92-B285-5B24-497F91316274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C78C701-C1E0-C1B1-F02A-FD89DAA03504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123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7926B-3757-D85A-46F6-FA57C58DC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E6182036-6855-F5A3-3B90-169B38F07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26603944-CB5B-C90A-D3B2-89F7FFBCC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CE91A676-094B-E60D-DB6B-10D0EE898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7FC4F43A-F3D1-99A1-BEBB-16E9E8D89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C1844C-4F62-75B4-3144-2069A19F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5C1DAA-E123-0168-ED8F-6BC06349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Aké je hlavné riziko používania verejných Wi-Fi sietí?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Vyššia spotreba dát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 Slabší signál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Útok typu man-in-the-middle a odpočúvanie komunikácie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Vyššia cena pripojenia</a:t>
            </a:r>
          </a:p>
        </p:txBody>
      </p:sp>
    </p:spTree>
    <p:extLst>
      <p:ext uri="{BB962C8B-B14F-4D97-AF65-F5344CB8AC3E}">
        <p14:creationId xmlns:p14="http://schemas.microsoft.com/office/powerpoint/2010/main" val="13474398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2A28C-763A-D3C1-B75A-C2850C192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5" name="Rectangle 4124">
            <a:extLst>
              <a:ext uri="{FF2B5EF4-FFF2-40B4-BE49-F238E27FC236}">
                <a16:creationId xmlns:a16="http://schemas.microsoft.com/office/drawing/2014/main" id="{4426C025-A3FE-DB3A-8304-ADCB3A9AD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7" name="Rectangle 4126">
            <a:extLst>
              <a:ext uri="{FF2B5EF4-FFF2-40B4-BE49-F238E27FC236}">
                <a16:creationId xmlns:a16="http://schemas.microsoft.com/office/drawing/2014/main" id="{D9210CDD-F35C-4644-108D-2381FFA98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9" name="Rectangle 4128">
            <a:extLst>
              <a:ext uri="{FF2B5EF4-FFF2-40B4-BE49-F238E27FC236}">
                <a16:creationId xmlns:a16="http://schemas.microsoft.com/office/drawing/2014/main" id="{B9FFA89F-3F5F-7637-28DC-C9805A7B9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1" name="Rectangle 4130">
            <a:extLst>
              <a:ext uri="{FF2B5EF4-FFF2-40B4-BE49-F238E27FC236}">
                <a16:creationId xmlns:a16="http://schemas.microsoft.com/office/drawing/2014/main" id="{544AE081-8331-3BE2-2ADF-92AD16076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9EA7CA-F393-B650-B64E-B84F7760B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sk-SK" sz="3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Otázka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5A4007-701E-CE30-5BA7-2D08473F6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2626"/>
            <a:ext cx="8229600" cy="383353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b="1" dirty="0"/>
              <a:t>Prečo je zabezpečenie cloudového účtu kľúčové pre bezpečnosť smartfónu?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Cloud slúži len na zálohovanie aplikácií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Útočník môže získať dáta aj bez fyzického prístupu k telefónu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Cloud zvyšuje výkon telefónu 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sk-SK" sz="2400" dirty="0"/>
              <a:t>Cloud neobsahuje citlivé údaje</a:t>
            </a:r>
          </a:p>
        </p:txBody>
      </p:sp>
    </p:spTree>
    <p:extLst>
      <p:ext uri="{BB962C8B-B14F-4D97-AF65-F5344CB8AC3E}">
        <p14:creationId xmlns:p14="http://schemas.microsoft.com/office/powerpoint/2010/main" val="20770325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AC0334-C1FB-B180-865A-DCF7F393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8D20B64-B396-25FC-02F6-FB0A9A622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9862A8-B502-689D-17DE-4F47D50A4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11B6D7-3BC9-9067-CD5C-039313707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9144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1F8FAC3-2F0F-5162-4375-85A47AA52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40040" y="-1133192"/>
            <a:ext cx="6858001" cy="912438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53F8EA-6628-7AEF-6557-C2CBEA90D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1072" y="0"/>
            <a:ext cx="4572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FEEF3E-F911-2E4B-10DA-7FE18570C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3"/>
            <a:ext cx="9137153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DAD2A48-4BEB-3799-8F4A-D259A76C8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784" y="4049"/>
            <a:ext cx="7662432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071C90-B83D-ABB6-EBC3-52CAFFADE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019" y="1030406"/>
            <a:ext cx="6110785" cy="3081242"/>
          </a:xfrm>
        </p:spPr>
        <p:txBody>
          <a:bodyPr anchor="ctr">
            <a:normAutofit/>
          </a:bodyPr>
          <a:lstStyle/>
          <a:p>
            <a:r>
              <a:rPr lang="sk-SK" sz="4200" dirty="0">
                <a:solidFill>
                  <a:srgbClr val="FFFFFF"/>
                </a:solidFill>
              </a:rPr>
              <a:t>Ďakujem za pozornosť.</a:t>
            </a:r>
            <a:endParaRPr lang="en-GB" sz="42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10A6A-4414-D0E6-2872-136DC4F12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5289178"/>
            <a:ext cx="9150851" cy="156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6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089372-530E-F251-23A2-E82FD7F741F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B7345F-35BD-6A17-DC7D-841578CD4F8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Web úradu je „nedostupný“</a:t>
            </a:r>
            <a:endParaRPr lang="sk-SK" sz="4000" b="1">
              <a:solidFill>
                <a:srgbClr val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4CDA08-D805-5448-FA34-F40FC57B670D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B477431-F863-78E0-F7A1-7052B3FB75F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27143A65-1583-6A19-7959-36ED599B34D7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C7D58A9-D214-334F-A6CA-515A5D4DC742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570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E2E311-B38E-4002-3672-8B98030BBC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3520" y="2039165"/>
            <a:ext cx="1778772" cy="1778773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ED9EC7-6E13-51E7-5AA8-2F3D56F7709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34638" y="1000897"/>
            <a:ext cx="6364669" cy="3855308"/>
          </a:xfrm>
          <a:prstGeom prst="rect">
            <a:avLst/>
          </a:prstGeom>
          <a:noFill/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4000" b="1">
                <a:solidFill>
                  <a:srgbClr val="000000"/>
                </a:solidFill>
              </a:rPr>
              <a:t>Útok prichádza z jedinej IP adresy. Čo je pravdepodobnejšie?</a:t>
            </a:r>
            <a:endParaRPr lang="sk-SK" sz="4000" b="1">
              <a:solidFill>
                <a:srgbClr val="0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711FD5-473B-7158-D0C3-1DE267AC3E6D}"/>
              </a:ext>
            </a:extLst>
          </p:cNvPr>
          <p:cNvSpPr/>
          <p:nvPr/>
        </p:nvSpPr>
        <p:spPr>
          <a:xfrm>
            <a:off x="0" y="5820032"/>
            <a:ext cx="9144000" cy="1037968"/>
          </a:xfrm>
          <a:prstGeom prst="rect">
            <a:avLst/>
          </a:prstGeom>
          <a:gradFill flip="none" rotWithShape="1">
            <a:gsLst>
              <a:gs pos="0">
                <a:srgbClr val="198038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55866" tIns="194553" rIns="1389666" bIns="152863" rtlCol="0" anchor="ctr">
            <a:normAutofit fontScale="925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  <a:endParaRPr lang="sk-SK" sz="2600">
              <a:solidFill>
                <a:srgbClr val="FFFFFF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4DCDBF8-FBD0-E17C-D802-9642E38657DC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347" y="6227843"/>
            <a:ext cx="222347" cy="222347"/>
          </a:xfrm>
          <a:prstGeom prst="rect">
            <a:avLst/>
          </a:prstGeom>
        </p:spPr>
      </p:pic>
      <p:sp>
        <p:nvSpPr>
          <p:cNvPr id="7" name="Trapezoid 6">
            <a:extLst>
              <a:ext uri="{FF2B5EF4-FFF2-40B4-BE49-F238E27FC236}">
                <a16:creationId xmlns:a16="http://schemas.microsoft.com/office/drawing/2014/main" id="{F8C882CA-5F5E-12A3-DF49-DB1AF2281391}"/>
              </a:ext>
            </a:extLst>
          </p:cNvPr>
          <p:cNvSpPr/>
          <p:nvPr/>
        </p:nvSpPr>
        <p:spPr>
          <a:xfrm rot="2700000">
            <a:off x="7215278" y="386193"/>
            <a:ext cx="2501399" cy="583660"/>
          </a:xfrm>
          <a:prstGeom prst="trapezoid">
            <a:avLst>
              <a:gd name="adj" fmla="val 100000"/>
            </a:avLst>
          </a:prstGeom>
          <a:gradFill flip="none" rotWithShape="1">
            <a:gsLst>
              <a:gs pos="0">
                <a:srgbClr val="EDFAF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55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sk-SK" sz="220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87FAC48-67FA-A81E-D992-FB261317AC81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0062" y="6200049"/>
            <a:ext cx="833799" cy="277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804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20.0.7308"/>
  <p:tag name="SLIDO_PRESENTATION_ID" val="ee556576-d7a5-441a-a9ee-bd3afe2d014b"/>
  <p:tag name="SLIDO_EVENT_UUID" val="a013b4f1-9fcb-4802-8f20-32f4da654e7d"/>
  <p:tag name="SLIDO_EVENT_SECTION_UUID" val="3840ee99-a8f7-4088-8887-930a8f4b5d7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xMzEzNTB9"/>
  <p:tag name="SLIDO_TYPE" val="SlidoPoll"/>
  <p:tag name="SLIDO_POLL_UUID" val="43814814-35b4-4fe5-a24e-d4b5ef0e4bd6"/>
  <p:tag name="SLIDO_POLL_QUESTION_UUID" val="3df61389-eab4-487b-af88-21a12fcc54eb"/>
  <p:tag name="SLIDO_TIMELINE" val="W3sicG9sbFF1ZXN0aW9uVXVpZCI6IjNkZjYxMzg5LWVhYjQtNDg3Yi1hZjg4LTIxYTEyZmNjNTRlYiIsInNob3dSZXN1bHRzIjpmYWxzZSwic2hvd0NvcnJlY3RBbnN3ZXJzIjpmYWxzZSwidm90aW5nTG9ja2VkIjpmYWxzZX0seyJwb2xsUXVlc3Rpb25VdWlkIjoiM2RmNjEzODktZWFiNC00ODdiLWFmODgtMjFhMTJmY2M1NGViIiwic2hvd1Jlc3VsdHMiOnRydWUsInNob3dDb3JyZWN0QW5zd2VycyI6ZmFsc2UsInZvdGluZ0xvY2tlZCI6dHJ1ZX0seyJwb2xsUXVlc3Rpb25VdWlkIjoiM2RmNjEzODktZWFiNC00ODdiLWFmODgtMjFhMTJmY2M1NGViIiwic2hvd1Jlc3VsdHMiOnRydWUsInNob3dDb3JyZWN0QW5zd2VycyI6dHJ1ZSwidm90aW5nTG9ja2VkIjp0cnVlfSx7InNjcmVlbiI6IlF1aXpJbnRlcmltTGVhZGVyYm9hcmQiLCJwb2xsUXVlc3Rpb25VdWlkIjoiM2RmNjEzODktZWFiNC00ODdiLWFmODgtMjFhMTJmY2M1NGViIiwic2hvd1Jlc3VsdHMiOmZhbHNlLCJzaG93Q29ycmVjdEFuc3dlcnMiOmZhbHNlLCJ2b3RpbmdMb2NrZWQiOmZhbHNlfV0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DYzMDF9"/>
  <p:tag name="SLIDO_TYPE" val="SlidoPoll"/>
  <p:tag name="SLIDO_POLL_UUID" val="43814814-35b4-4fe5-a24e-d4b5ef0e4bd6"/>
  <p:tag name="SLIDO_POLL_QUESTION_UUID" val="fc5ff014-8c62-45fb-a923-97660c0451d7"/>
  <p:tag name="SLIDO_TIMELINE" val="W3sicG9sbFF1ZXN0aW9uVXVpZCI6ImZjNWZmMDE0LThjNjItNDVmYi1hOTIzLTk3NjYwYzA0NTFkNyIsInNob3dSZXN1bHRzIjpmYWxzZSwic2hvd0NvcnJlY3RBbnN3ZXJzIjpmYWxzZSwidm90aW5nTG9ja2VkIjpmYWxzZX0seyJwb2xsUXVlc3Rpb25VdWlkIjoiZmM1ZmYwMTQtOGM2Mi00NWZiLWE5MjMtOTc2NjBjMDQ1MWQ3Iiwic2hvd1Jlc3VsdHMiOnRydWUsInNob3dDb3JyZWN0QW5zd2VycyI6ZmFsc2UsInZvdGluZ0xvY2tlZCI6dHJ1ZX0seyJwb2xsUXVlc3Rpb25VdWlkIjoiZmM1ZmYwMTQtOGM2Mi00NWZiLWE5MjMtOTc2NjBjMDQ1MWQ3Iiwic2hvd1Jlc3VsdHMiOnRydWUsInNob3dDb3JyZWN0QW5zd2VycyI6dHJ1ZSwidm90aW5nTG9ja2VkIjp0cnVlfSx7InNjcmVlbiI6IlF1aXpJbnRlcmltTGVhZGVyYm9hcmQiLCJwb2xsUXVlc3Rpb25VdWlkIjoiZmM1ZmYwMTQtOGM2Mi00NWZiLWE5MjMtOTc2NjBjMDQ1MWQ3Iiwic2hvd1Jlc3VsdHMiOmZhbHNlLCJzaG93Q29ycmVjdEFuc3dlcnMiOmZhbHNlLCJ2b3RpbmdMb2NrZWQiOmZhbHNlfV0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DYzODN9"/>
  <p:tag name="SLIDO_TYPE" val="SlidoPoll"/>
  <p:tag name="SLIDO_POLL_UUID" val="43814814-35b4-4fe5-a24e-d4b5ef0e4bd6"/>
  <p:tag name="SLIDO_POLL_QUESTION_UUID" val="4fb9fee8-ec2f-49a3-bd49-df9ce20e96f3"/>
  <p:tag name="SLIDO_TIMELINE" val="W3sicG9sbFF1ZXN0aW9uVXVpZCI6IjRmYjlmZWU4LWVjMmYtNDlhMy1iZDQ5LWRmOWNlMjBlOTZmMyIsInNob3dSZXN1bHRzIjpmYWxzZSwic2hvd0NvcnJlY3RBbnN3ZXJzIjpmYWxzZSwidm90aW5nTG9ja2VkIjpmYWxzZX0seyJwb2xsUXVlc3Rpb25VdWlkIjoiNGZiOWZlZTgtZWMyZi00OWEzLWJkNDktZGY5Y2UyMGU5NmYzIiwic2hvd1Jlc3VsdHMiOnRydWUsInNob3dDb3JyZWN0QW5zd2VycyI6ZmFsc2UsInZvdGluZ0xvY2tlZCI6dHJ1ZX0seyJwb2xsUXVlc3Rpb25VdWlkIjoiNGZiOWZlZTgtZWMyZi00OWEzLWJkNDktZGY5Y2UyMGU5NmYzIiwic2hvd1Jlc3VsdHMiOnRydWUsInNob3dDb3JyZWN0QW5zd2VycyI6dHJ1ZSwidm90aW5nTG9ja2VkIjp0cnVlfSx7InNjcmVlbiI6IlF1aXpJbnRlcmltTGVhZGVyYm9hcmQiLCJwb2xsUXVlc3Rpb25VdWlkIjoiNGZiOWZlZTgtZWMyZi00OWEzLWJkNDktZGY5Y2UyMGU5NmYzIiwic2hvd1Jlc3VsdHMiOmZhbHNlLCJzaG93Q29ycmVjdEFuc3dlcnMiOmZhbHNlLCJ2b3RpbmdMb2NrZWQiOmZhbHNlfV0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xMzExNjJ9"/>
  <p:tag name="SLIDO_TYPE" val="SlidoPoll"/>
  <p:tag name="SLIDO_POLL_UUID" val="43814814-35b4-4fe5-a24e-d4b5ef0e4bd6"/>
  <p:tag name="SLIDO_POLL_QUESTION_UUID" val="809d6471-ef31-4566-9acf-a347519a5a75"/>
  <p:tag name="SLIDO_TIMELINE" val="W3sic2NyZWVuIjoiUXVpekpvaW5pbmciLCJzaG93UmVzdWx0cyI6ZmFsc2UsInNob3dDb3JyZWN0QW5zd2VycyI6ZmFsc2UsInZvdGluZ0xvY2tlZCI6ZmFsc2V9LHsicG9sbFF1ZXN0aW9uVXVpZCI6IjgwOWQ2NDcxLWVmMzEtNDU2Ni05YWNmLWEzNDc1MTlhNWE3NSIsInNob3dSZXN1bHRzIjpmYWxzZSwic2hvd0NvcnJlY3RBbnN3ZXJzIjpmYWxzZSwidm90aW5nTG9ja2VkIjpmYWxzZX0seyJwb2xsUXVlc3Rpb25VdWlkIjoiODA5ZDY0NzEtZWYzMS00NTY2LTlhY2YtYTM0NzUxOWE1YTc1Iiwic2hvd1Jlc3VsdHMiOnRydWUsInNob3dDb3JyZWN0QW5zd2VycyI6ZmFsc2UsInZvdGluZ0xvY2tlZCI6dHJ1ZX0seyJwb2xsUXVlc3Rpb25VdWlkIjoiODA5ZDY0NzEtZWYzMS00NTY2LTlhY2YtYTM0NzUxOWE1YTc1Iiwic2hvd1Jlc3VsdHMiOnRydWUsInNob3dDb3JyZWN0QW5zd2VycyI6dHJ1ZSwidm90aW5nTG9ja2VkIjp0cnVlfSx7InNjcmVlbiI6IlF1aXpJbnRlcmltTGVhZGVyYm9hcmQiLCJwb2xsUXVlc3Rpb25VdWlkIjoiODA5ZDY0NzEtZWYzMS00NTY2LTlhY2YtYTM0NzUxOWE1YTc1Iiwic2hvd1Jlc3VsdHMiOmZhbHNlLCJzaG93Q29ycmVjdEFuc3dlcnMiOmZhbHNlLCJ2b3RpbmdMb2NrZWQiOmZhbHNlfV0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DY3NDl9"/>
  <p:tag name="SLIDO_TYPE" val="SlidoPoll"/>
  <p:tag name="SLIDO_POLL_UUID" val="43814814-35b4-4fe5-a24e-d4b5ef0e4bd6"/>
  <p:tag name="SLIDO_POLL_QUESTION_UUID" val="88ceb8a2-18d8-4642-94e5-bbb8be1e7a89"/>
  <p:tag name="SLIDO_TIMELINE" val="W3sicG9sbFF1ZXN0aW9uVXVpZCI6Ijg4Y2ViOGEyLTE4ZDgtNDY0Mi05NGU1LWJiYjhiZTFlN2E4OSIsInNob3dSZXN1bHRzIjpmYWxzZSwic2hvd0NvcnJlY3RBbnN3ZXJzIjpmYWxzZSwidm90aW5nTG9ja2VkIjpmYWxzZX0seyJwb2xsUXVlc3Rpb25VdWlkIjoiODhjZWI4YTItMThkOC00NjQyLTk0ZTUtYmJiOGJlMWU3YTg5Iiwic2hvd1Jlc3VsdHMiOnRydWUsInNob3dDb3JyZWN0QW5zd2VycyI6ZmFsc2UsInZvdGluZ0xvY2tlZCI6dHJ1ZX0seyJwb2xsUXVlc3Rpb25VdWlkIjoiODhjZWI4YTItMThkOC00NjQyLTk0ZTUtYmJiOGJlMWU3YTg5Iiwic2hvd1Jlc3VsdHMiOnRydWUsInNob3dDb3JyZWN0QW5zd2VycyI6dHJ1ZSwidm90aW5nTG9ja2VkIjp0cnVlfSx7InNjcmVlbiI6IlF1aXpJbnRlcmltTGVhZGVyYm9hcmQiLCJwb2xsUXVlc3Rpb25VdWlkIjoiODhjZWI4YTItMThkOC00NjQyLTk0ZTUtYmJiOGJlMWU3YTg5Iiwic2hvd1Jlc3VsdHMiOmZhbHNlLCJzaG93Q29ycmVjdEFuc3dlcnMiOmZhbHNlLCJ2b3RpbmdMb2NrZWQiOmZhbHNlfV0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DY5NjF9"/>
  <p:tag name="SLIDO_TYPE" val="SlidoPoll"/>
  <p:tag name="SLIDO_POLL_UUID" val="43814814-35b4-4fe5-a24e-d4b5ef0e4bd6"/>
  <p:tag name="SLIDO_POLL_QUESTION_UUID" val="321ccbaa-ccb0-47e9-a36e-ca6bff64c611"/>
  <p:tag name="SLIDO_TIMELINE" val="W3sicG9sbFF1ZXN0aW9uVXVpZCI6IjMyMWNjYmFhLWNjYjAtNDdlOS1hMzZlLWNhNmJmZjY0YzYxMSIsInNob3dSZXN1bHRzIjpmYWxzZSwic2hvd0NvcnJlY3RBbnN3ZXJzIjpmYWxzZSwidm90aW5nTG9ja2VkIjpmYWxzZX0seyJwb2xsUXVlc3Rpb25VdWlkIjoiMzIxY2NiYWEtY2NiMC00N2U5LWEzNmUtY2E2YmZmNjRjNjExIiwic2hvd1Jlc3VsdHMiOnRydWUsInNob3dDb3JyZWN0QW5zd2VycyI6ZmFsc2UsInZvdGluZ0xvY2tlZCI6dHJ1ZX0seyJwb2xsUXVlc3Rpb25VdWlkIjoiMzIxY2NiYWEtY2NiMC00N2U5LWEzNmUtY2E2YmZmNjRjNjExIiwic2hvd1Jlc3VsdHMiOnRydWUsInNob3dDb3JyZWN0QW5zd2VycyI6dHJ1ZSwidm90aW5nTG9ja2VkIjp0cnVlfSx7InNjcmVlbiI6IlF1aXpJbnRlcmltTGVhZGVyYm9hcmQiLCJwb2xsUXVlc3Rpb25VdWlkIjoiMzIxY2NiYWEtY2NiMC00N2U5LWEzNmUtY2E2YmZmNjRjNjExIiwic2hvd1Jlc3VsdHMiOmZhbHNlLCJzaG93Q29ycmVjdEFuc3dlcnMiOmZhbHNlLCJ2b3RpbmdMb2NrZWQiOmZhbHNlfV0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DcwNjV9"/>
  <p:tag name="SLIDO_TYPE" val="SlidoPoll"/>
  <p:tag name="SLIDO_POLL_UUID" val="43814814-35b4-4fe5-a24e-d4b5ef0e4bd6"/>
  <p:tag name="SLIDO_POLL_QUESTION_UUID" val="9598febd-0a33-45a5-8b6d-698840f83496"/>
  <p:tag name="SLIDO_TIMELINE" val="W3sicG9sbFF1ZXN0aW9uVXVpZCI6Ijk1OThmZWJkLTBhMzMtNDVhNS04YjZkLTY5ODg0MGY4MzQ5NiIsInNob3dSZXN1bHRzIjpmYWxzZSwic2hvd0NvcnJlY3RBbnN3ZXJzIjpmYWxzZSwidm90aW5nTG9ja2VkIjpmYWxzZX0seyJwb2xsUXVlc3Rpb25VdWlkIjoiOTU5OGZlYmQtMGEzMy00NWE1LThiNmQtNjk4ODQwZjgzNDk2Iiwic2hvd1Jlc3VsdHMiOnRydWUsInNob3dDb3JyZWN0QW5zd2VycyI6ZmFsc2UsInZvdGluZ0xvY2tlZCI6dHJ1ZX0seyJwb2xsUXVlc3Rpb25VdWlkIjoiOTU5OGZlYmQtMGEzMy00NWE1LThiNmQtNjk4ODQwZjgzNDk2Iiwic2hvd1Jlc3VsdHMiOnRydWUsInNob3dDb3JyZWN0QW5zd2VycyI6dHJ1ZSwidm90aW5nTG9ja2VkIjp0cnVlfSx7InNjcmVlbiI6IlF1aXpJbnRlcmltTGVhZGVyYm9hcmQiLCJwb2xsUXVlc3Rpb25VdWlkIjoiOTU5OGZlYmQtMGEzMy00NWE1LThiNmQtNjk4ODQwZjgzNDk2Iiwic2hvd1Jlc3VsdHMiOmZhbHNlLCJzaG93Q29ycmVjdEFuc3dlcnMiOmZhbHNlLCJ2b3RpbmdMb2NrZWQiOmZhbHNlfV0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DcxMTR9"/>
  <p:tag name="SLIDO_TYPE" val="SlidoPoll"/>
  <p:tag name="SLIDO_POLL_UUID" val="43814814-35b4-4fe5-a24e-d4b5ef0e4bd6"/>
  <p:tag name="SLIDO_POLL_QUESTION_UUID" val="535f1476-39b7-4734-abe8-1c9e315e070f"/>
  <p:tag name="SLIDO_TIMELINE" val="W3sicG9sbFF1ZXN0aW9uVXVpZCI6IjUzNWYxNDc2LTM5YjctNDczNC1hYmU4LTFjOWUzMTVlMDcwZiIsInNob3dSZXN1bHRzIjpmYWxzZSwic2hvd0NvcnJlY3RBbnN3ZXJzIjpmYWxzZSwidm90aW5nTG9ja2VkIjpmYWxzZX0seyJwb2xsUXVlc3Rpb25VdWlkIjoiNTM1ZjE0NzYtMzliNy00NzM0LWFiZTgtMWM5ZTMxNWUwNzBmIiwic2hvd1Jlc3VsdHMiOnRydWUsInNob3dDb3JyZWN0QW5zd2VycyI6ZmFsc2UsInZvdGluZ0xvY2tlZCI6dHJ1ZX0seyJwb2xsUXVlc3Rpb25VdWlkIjoiNTM1ZjE0NzYtMzliNy00NzM0LWFiZTgtMWM5ZTMxNWUwNzBmIiwic2hvd1Jlc3VsdHMiOnRydWUsInNob3dDb3JyZWN0QW5zd2VycyI6dHJ1ZSwidm90aW5nTG9ja2VkIjp0cnVlfSx7InNjcmVlbiI6IlF1aXpJbnRlcmltTGVhZGVyYm9hcmQiLCJwb2xsUXVlc3Rpb25VdWlkIjoiNTM1ZjE0NzYtMzliNy00NzM0LWFiZTgtMWM5ZTMxNWUwNzBmIiwic2hvd1Jlc3VsdHMiOmZhbHN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TIzMzV9"/>
  <p:tag name="SLIDO_TYPE" val="SlidoPoll"/>
  <p:tag name="SLIDO_POLL_UUID" val="43814814-35b4-4fe5-a24e-d4b5ef0e4bd6"/>
  <p:tag name="SLIDO_POLL_QUESTION_UUID" val="61e4583f-ad83-4394-b3ca-1b1cde23e356"/>
  <p:tag name="SLIDO_TIMELINE" val="W3sicG9sbFF1ZXN0aW9uVXVpZCI6IjYxZTQ1ODNmLWFkODMtNDM5NC1iM2NhLTFiMWNkZTIzZTM1NiIsInNob3dSZXN1bHRzIjpmYWxzZSwic2hvd0NvcnJlY3RBbnN3ZXJzIjpmYWxzZSwidm90aW5nTG9ja2VkIjpmYWxzZX0seyJwb2xsUXVlc3Rpb25VdWlkIjoiNjFlNDU4M2YtYWQ4My00Mzk0LWIzY2EtMWIxY2RlMjNlMzU2Iiwic2hvd1Jlc3VsdHMiOnRydWUsInNob3dDb3JyZWN0QW5zd2VycyI6ZmFsc2UsInZvdGluZ0xvY2tlZCI6dHJ1ZX0seyJwb2xsUXVlc3Rpb25VdWlkIjoiNjFlNDU4M2YtYWQ4My00Mzk0LWIzY2EtMWIxY2RlMjNlMzU2Iiwic2hvd1Jlc3VsdHMiOnRydWUsInNob3dDb3JyZWN0QW5zd2VycyI6dHJ1ZSwidm90aW5nTG9ja2VkIjp0cnVlfSx7InNjcmVlbiI6IlF1aXpJbnRlcmltTGVhZGVyYm9hcmQiLCJwb2xsUXVlc3Rpb25VdWlkIjoiNjFlNDU4M2YtYWQ4My00Mzk0LWIzY2EtMWIxY2RlMjNlMzU2Iiwic2hvd1Jlc3VsdHMiOmZhbHNlLCJzaG93Q29ycmVjdEFuc3dlcnMiOmZhbHNlLCJ2b3RpbmdMb2NrZWQiOmZhbHNlfV0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TI0OTd9"/>
  <p:tag name="SLIDO_TYPE" val="SlidoPoll"/>
  <p:tag name="SLIDO_POLL_UUID" val="43814814-35b4-4fe5-a24e-d4b5ef0e4bd6"/>
  <p:tag name="SLIDO_POLL_QUESTION_UUID" val="76eae8e9-7a25-4d65-bb13-88f7e9c34a97"/>
  <p:tag name="SLIDO_TIMELINE" val="W3sicG9sbFF1ZXN0aW9uVXVpZCI6Ijc2ZWFlOGU5LTdhMjUtNGQ2NS1iYjEzLTg4ZjdlOWMzNGE5NyIsInNob3dSZXN1bHRzIjpmYWxzZSwic2hvd0NvcnJlY3RBbnN3ZXJzIjpmYWxzZSwidm90aW5nTG9ja2VkIjpmYWxzZX0seyJwb2xsUXVlc3Rpb25VdWlkIjoiNzZlYWU4ZTktN2EyNS00ZDY1LWJiMTMtODhmN2U5YzM0YTk3Iiwic2hvd1Jlc3VsdHMiOnRydWUsInNob3dDb3JyZWN0QW5zd2VycyI6ZmFsc2UsInZvdGluZ0xvY2tlZCI6dHJ1ZX0seyJwb2xsUXVlc3Rpb25VdWlkIjoiNzZlYWU4ZTktN2EyNS00ZDY1LWJiMTMtODhmN2U5YzM0YTk3Iiwic2hvd1Jlc3VsdHMiOnRydWUsInNob3dDb3JyZWN0QW5zd2VycyI6dHJ1ZSwidm90aW5nTG9ja2VkIjp0cnVlfSx7InNjcmVlbiI6IlF1aXpJbnRlcmltTGVhZGVyYm9hcmQiLCJwb2xsUXVlc3Rpb25VdWlkIjoiNzZlYWU4ZTktN2EyNS00ZDY1LWJiMTMtODhmN2U5YzM0YTk3Iiwic2hvd1Jlc3VsdHMiOmZhbHNlLCJzaG93Q29ycmVjdEFuc3dlcnMiOmZhbHNlLCJ2b3RpbmdMb2NrZWQiOmZhbHNlfV0=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yMTI2NTV9"/>
  <p:tag name="SLIDO_TYPE" val="SlidoPoll"/>
  <p:tag name="SLIDO_POLL_UUID" val="43814814-35b4-4fe5-a24e-d4b5ef0e4bd6"/>
  <p:tag name="SLIDO_POLL_QUESTION_UUID" val="fdfa06e0-c25a-4496-9417-a6d65cdf9db5"/>
  <p:tag name="SLIDO_TIMELINE" val="W3sicG9sbFF1ZXN0aW9uVXVpZCI6ImZkZmEwNmUwLWMyNWEtNDQ5Ni05NDE3LWE2ZDY1Y2RmOWRiNSIsInNob3dSZXN1bHRzIjpmYWxzZSwic2hvd0NvcnJlY3RBbnN3ZXJzIjpmYWxzZSwidm90aW5nTG9ja2VkIjpmYWxzZX0seyJwb2xsUXVlc3Rpb25VdWlkIjoiZmRmYTA2ZTAtYzI1YS00NDk2LTk0MTctYTZkNjVjZGY5ZGI1Iiwic2hvd1Jlc3VsdHMiOnRydWUsInNob3dDb3JyZWN0QW5zd2VycyI6ZmFsc2UsInZvdGluZ0xvY2tlZCI6dHJ1ZX0seyJwb2xsUXVlc3Rpb25VdWlkIjoiZmRmYTA2ZTAtYzI1YS00NDk2LTk0MTctYTZkNjVjZGY5ZGI1Iiwic2hvd1Jlc3VsdHMiOnRydWUsInNob3dDb3JyZWN0QW5zd2VycyI6dHJ1ZSwidm90aW5nTG9ja2VkIjp0cnVlfSx7InNjcmVlbiI6IlF1aXpMZWFkZXJib2FyZCIsInBvbGxRdWVzdGlvblV1aWQiOiI2ZmQwN2E5OC00NzczLTRhY2YtOTI5NS1lZGQ4ZDIzZTMzZDgiLCJzaG93UmVzdWx0cyI6dHJ1ZSwic2hvd0NvcnJlY3RBbnN3ZXJzIjp0cnVlLCJ2b3RpbmdMb2NrZWQiOnRydWV9XQ==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xMzEzMTd9"/>
  <p:tag name="SLIDO_TYPE" val="SlidoPoll"/>
  <p:tag name="SLIDO_POLL_UUID" val="43814814-35b4-4fe5-a24e-d4b5ef0e4bd6"/>
  <p:tag name="SLIDO_POLL_QUESTION_UUID" val="1c2c42d3-6e2d-46d1-a1cf-310891acc141"/>
  <p:tag name="SLIDO_TIMELINE" val="W3sicG9sbFF1ZXN0aW9uVXVpZCI6IjFjMmM0MmQzLTZlMmQtNDZkMS1hMWNmLTMxMDg5MWFjYzE0MSIsInNob3dSZXN1bHRzIjpmYWxzZSwic2hvd0NvcnJlY3RBbnN3ZXJzIjpmYWxzZSwidm90aW5nTG9ja2VkIjpmYWxzZX0seyJwb2xsUXVlc3Rpb25VdWlkIjoiMWMyYzQyZDMtNmUyZC00NmQxLWExY2YtMzEwODkxYWNjMTQxIiwic2hvd1Jlc3VsdHMiOnRydWUsInNob3dDb3JyZWN0QW5zd2VycyI6ZmFsc2UsInZvdGluZ0xvY2tlZCI6dHJ1ZX0seyJwb2xsUXVlc3Rpb25VdWlkIjoiMWMyYzQyZDMtNmUyZC00NmQxLWExY2YtMzEwODkxYWNjMTQxIiwic2hvd1Jlc3VsdHMiOnRydWUsInNob3dDb3JyZWN0QW5zd2VycyI6dHJ1ZSwidm90aW5nTG9ja2VkIjp0cnVlfSx7InNjcmVlbiI6IlF1aXpJbnRlcmltTGVhZGVyYm9hcmQiLCJwb2xsUXVlc3Rpb25VdWlkIjoiMWMyYzQyZDMtNmUyZC00NmQxLWExY2YtMzEwODkxYWNjMTQxIiwic2hvd1Jlc3VsdHMiOmZhbHNlLCJzaG93Q29ycmVjdEFuc3dlcnMiOmZhbHNlLCJ2b3RpbmdMb2NrZWQiOmZhbHNlfV0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zAxMzEzMzV9"/>
  <p:tag name="SLIDO_TYPE" val="SlidoPoll"/>
  <p:tag name="SLIDO_POLL_UUID" val="43814814-35b4-4fe5-a24e-d4b5ef0e4bd6"/>
  <p:tag name="SLIDO_POLL_QUESTION_UUID" val="56fd1c68-5c47-4465-b205-eab78bde9526"/>
  <p:tag name="SLIDO_TIMELINE" val="W3sicG9sbFF1ZXN0aW9uVXVpZCI6IjU2ZmQxYzY4LTVjNDctNDQ2NS1iMjA1LWVhYjc4YmRlOTUyNiIsInNob3dSZXN1bHRzIjpmYWxzZSwic2hvd0NvcnJlY3RBbnN3ZXJzIjpmYWxzZSwidm90aW5nTG9ja2VkIjpmYWxzZX0seyJwb2xsUXVlc3Rpb25VdWlkIjoiNTZmZDFjNjgtNWM0Ny00NDY1LWIyMDUtZWFiNzhiZGU5NTI2Iiwic2hvd1Jlc3VsdHMiOnRydWUsInNob3dDb3JyZWN0QW5zd2VycyI6ZmFsc2UsInZvdGluZ0xvY2tlZCI6dHJ1ZX0seyJwb2xsUXVlc3Rpb25VdWlkIjoiNTZmZDFjNjgtNWM0Ny00NDY1LWIyMDUtZWFiNzhiZGU5NTI2Iiwic2hvd1Jlc3VsdHMiOnRydWUsInNob3dDb3JyZWN0QW5zd2VycyI6dHJ1ZSwidm90aW5nTG9ja2VkIjp0cnVlfSx7InNjcmVlbiI6IlF1aXpJbnRlcmltTGVhZGVyYm9hcmQiLCJwb2xsUXVlc3Rpb25VdWlkIjoiNTZmZDFjNjgtNWM0Ny00NDY1LWIyMDUtZWFiNzhiZGU5NTI2Iiwic2hvd1Jlc3VsdHMiOmZhbHNlLCJzaG93Q29ycmVjdEFuc3dlcnMiOmZhbHNlLCJ2b3RpbmdMb2NrZWQiOmZhbHNlfV0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Quiz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4360</TotalTime>
  <Words>3822</Words>
  <Application>Microsoft Office PowerPoint</Application>
  <PresentationFormat>On-screen Show (4:3)</PresentationFormat>
  <Paragraphs>315</Paragraphs>
  <Slides>72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5" baseType="lpstr">
      <vt:lpstr>Arial</vt:lpstr>
      <vt:lpstr>Calibri</vt:lpstr>
      <vt:lpstr>Office Theme</vt:lpstr>
      <vt:lpstr>7. Význam škodlivého kódu (malvér) a spôsoby útokov škodlivým kódom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Malvér v praxi</vt:lpstr>
      <vt:lpstr>Nástroje pre detekciu malvéru</vt:lpstr>
      <vt:lpstr>URLSCAN.IO</vt:lpstr>
      <vt:lpstr>KROK 1</vt:lpstr>
      <vt:lpstr>KROK 2</vt:lpstr>
      <vt:lpstr>KROK 2</vt:lpstr>
      <vt:lpstr>KROK 3</vt:lpstr>
      <vt:lpstr>KROK 3</vt:lpstr>
      <vt:lpstr>Ukážka vyhľadávania s malvérom</vt:lpstr>
      <vt:lpstr>Ukážaka vyhľadávania s malvérom</vt:lpstr>
      <vt:lpstr>VIRUSTOTAL</vt:lpstr>
      <vt:lpstr>VIRUSTOTAL - URL</vt:lpstr>
      <vt:lpstr>VIRUSTOTAL – URL (UKF)</vt:lpstr>
      <vt:lpstr>VIRUSTOTAL</vt:lpstr>
      <vt:lpstr>VIRUSTOTAL – URL (ROBLOX)</vt:lpstr>
      <vt:lpstr>VIRUSTOTAL</vt:lpstr>
      <vt:lpstr>VIRUSTOTAL</vt:lpstr>
      <vt:lpstr>VIRUSTOTAL</vt:lpstr>
      <vt:lpstr>VIRUSTOTAL</vt:lpstr>
      <vt:lpstr>VirusTotal</vt:lpstr>
      <vt:lpstr>Hybrid Analysis</vt:lpstr>
      <vt:lpstr>Hybrid Analysis</vt:lpstr>
      <vt:lpstr>Eset online</vt:lpstr>
      <vt:lpstr>Eset Online </vt:lpstr>
      <vt:lpstr>Porovnanie nástrojov</vt:lpstr>
      <vt:lpstr>Eset Online </vt:lpstr>
      <vt:lpstr>Bezpečnosť ukladania hesiel v praxi</vt:lpstr>
      <vt:lpstr>HASH v praxi</vt:lpstr>
      <vt:lpstr>HASH v praxi</vt:lpstr>
      <vt:lpstr>HASH v praxi</vt:lpstr>
      <vt:lpstr>HASH v praxi</vt:lpstr>
      <vt:lpstr>Prelomenie hesla</vt:lpstr>
      <vt:lpstr>Prelomenie hesla</vt:lpstr>
      <vt:lpstr>Bolo moje heslo ukradnuté?</vt:lpstr>
      <vt:lpstr>Bolo moje heslo ukradnuté?</vt:lpstr>
      <vt:lpstr>Bolo moje heslo ukradnuté?</vt:lpstr>
      <vt:lpstr>Google Authenticator</vt:lpstr>
      <vt:lpstr>Google Authenticator</vt:lpstr>
      <vt:lpstr>Google Authenticator</vt:lpstr>
      <vt:lpstr>Google Authenticator</vt:lpstr>
      <vt:lpstr>Google Authenticator</vt:lpstr>
      <vt:lpstr>Google Authenticator</vt:lpstr>
      <vt:lpstr>Riziká používania IKT zariadení</vt:lpstr>
      <vt:lpstr>8. Základné zraniteľnosti smartfónov</vt:lpstr>
      <vt:lpstr>Bezpečnostné riziká</vt:lpstr>
      <vt:lpstr>Zastaralý OS</vt:lpstr>
      <vt:lpstr>Nedôveryhodné aplikácie</vt:lpstr>
      <vt:lpstr>Slabé zabezpečenie</vt:lpstr>
      <vt:lpstr>Bezdrôtová komunikácia</vt:lpstr>
      <vt:lpstr>Oprávnenia </vt:lpstr>
      <vt:lpstr>Sociálne inžinierstvo</vt:lpstr>
      <vt:lpstr>Zálohovanie a cloud</vt:lpstr>
      <vt:lpstr>9 pilierov zabezpečenia</vt:lpstr>
      <vt:lpstr>Modelové situácie</vt:lpstr>
      <vt:lpstr>Otázka</vt:lpstr>
      <vt:lpstr>Otázka</vt:lpstr>
      <vt:lpstr>Otázka</vt:lpstr>
      <vt:lpstr>Ďakujem za pozornosť.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Lívia Kelebercová</cp:lastModifiedBy>
  <cp:revision>123</cp:revision>
  <dcterms:created xsi:type="dcterms:W3CDTF">2013-01-27T09:14:16Z</dcterms:created>
  <dcterms:modified xsi:type="dcterms:W3CDTF">2026-02-23T13:08:29Z</dcterms:modified>
  <cp:category/>
</cp:coreProperties>
</file>