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9" r:id="rId2"/>
    <p:sldId id="294" r:id="rId3"/>
    <p:sldId id="302" r:id="rId4"/>
    <p:sldId id="303" r:id="rId5"/>
    <p:sldId id="304" r:id="rId6"/>
    <p:sldId id="305" r:id="rId7"/>
    <p:sldId id="281" r:id="rId8"/>
    <p:sldId id="296" r:id="rId9"/>
    <p:sldId id="306" r:id="rId10"/>
    <p:sldId id="307" r:id="rId11"/>
    <p:sldId id="308" r:id="rId12"/>
    <p:sldId id="309" r:id="rId13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4988" autoAdjust="0"/>
  </p:normalViewPr>
  <p:slideViewPr>
    <p:cSldViewPr snapToGrid="0">
      <p:cViewPr>
        <p:scale>
          <a:sx n="66" d="100"/>
          <a:sy n="66" d="100"/>
        </p:scale>
        <p:origin x="1282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F2579-5E53-488A-A784-A0E74A274EA3}" type="datetimeFigureOut">
              <a:rPr lang="sk-SK" smtClean="0"/>
              <a:t>30. 4. 2026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424CAF-E5B4-4F25-AAE5-40F02A36345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53275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00419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0EC503-9B5F-CFF7-A28E-224DB99329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887C60-3DDC-F822-F30D-F5E4F09FC2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C96373-1089-7439-9F3F-F0CEED343D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11A011-88B6-A76C-DC7F-77D24952AA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043318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825682-3E81-0C77-B441-D4591CEF5D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D87213-7848-4D69-5810-5AF343A71A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12A7CC-0C69-55F3-C707-CE0FE759AC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FBA1C8-2124-2F1F-8EB3-F90727B6F6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80445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F5C77-C159-DE32-8243-B0409DC65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9B9948-B233-111F-7F4A-B1563311DB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C69820E-A026-7BA3-EB85-0656167773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1CCC67-8EB1-3806-3650-06D828F8C5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954766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0DE8-BE98-77B3-F3DB-DC5C73FE5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0EED31-DCD1-64EB-01EF-DAE0808E9F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E30EB2-D7B2-88D3-1898-AB65DCDE9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4E303E-BCE1-D739-F233-2A5BB3790D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801470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626F1-1053-2CBE-BA0D-AA2D91BBE3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0E2482-93F9-7A72-E9A7-BC402EA131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BF258D6-6E18-D831-C995-21E10F21C1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833FB1-7AE6-7106-141F-25F687B17F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45565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25891-22F2-9AA1-C998-0D5B1CCC4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7D996D-6A1D-AFAD-E814-37354FBB68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C469A6-9027-B450-B84F-737F630E2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30. 4. 2026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1255E4-9757-B496-8728-2D8532B3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A32F0-86A3-7B68-B411-DE8846FD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75055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FFD38-92BB-827D-7420-DF85DB83A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5ABEC4-B533-368D-A3A1-B1722345F8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41239-246A-378A-8D50-D4549865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30. 4. 2026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CC2C26-18DA-56C2-97B4-6F848F5AD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E3AD75-1569-5D5B-129B-C6BDD3318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54666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56D35-4A62-C9D6-9E48-801936B5F2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BB4D9F-F3AB-845E-1880-F90202A8CF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C5783-3909-724A-4A73-C0060A122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30. 4. 2026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7C9723-3507-0AB8-51FF-87CE619B7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15DC9-EBA5-A08E-0648-F86A13735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58929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09017-8C8B-ACD7-8F24-01EBF9916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0B866-7878-0594-C3B7-D65542B20F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3D378-0D39-64DC-27EA-4A09C47CF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30. 4. 2026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7CADAC-F02F-A983-1AFA-FC718AD54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3A87C-58F7-DD64-8D6A-39CD81EB2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64929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2AF98-5F4A-AB66-2709-F172C167D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5F66DD-D23B-0E8C-2871-C78EE2F07B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7AB41E-067D-2D6A-9C6F-B447A39F4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30. 4. 2026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CEC4A-2EA9-94E9-A955-FE107F5C2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6220EB-CCA2-0CC3-0D36-2DF573234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39167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7838-7560-C394-333F-A84A9BE73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D2848-AC12-3267-EED2-4651032C41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E99A42-4AAD-E0DC-6FFC-EF95C3E976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C8AC3C-B305-DC6F-D2B7-8A1D45F9A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30. 4. 2026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F94EDD-964E-CD0F-3083-064A99CCE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038AEB-2679-A5B1-46E8-FCD809E9A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05853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43CC5-7D70-0591-2D1C-CE8AD563D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C0A885-EED5-35BE-60BA-EDD476D9A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C2E06-1F62-66F5-7B5C-7F575E0C63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CF1EB6-8944-BC67-3980-9F01C403E9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01586A-008B-1D54-F768-E82A128383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24130F-36A9-F24B-C0B3-6BE334B48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30. 4. 2026</a:t>
            </a:fld>
            <a:endParaRPr lang="sk-S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F9E3DD-3BAB-B767-1456-DE73BC10A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44063D-733D-9258-00D1-B5502ECAD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3636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0F8A9-1064-217C-24BA-2FC026B61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6553C8-C4D6-DC2A-F93E-335969F54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30. 4. 2026</a:t>
            </a:fld>
            <a:endParaRPr lang="sk-S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CB070D-81EB-5B9F-7411-41BB9363E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3C7EE6-4D07-A432-513D-A3B2AEF03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21166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011CB0-57B8-4F2D-6C14-7824F1892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30. 4. 2026</a:t>
            </a:fld>
            <a:endParaRPr lang="sk-S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D29B5B-DB86-E06E-082D-24C2D231E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442259-2DD3-6AC1-4F66-956F68AA2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6959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F84F6-E00B-3CAA-A262-19FDC20EC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3C05A7-710C-4BFA-37DB-C2D1DE94C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D1EF70-B658-63A0-4999-7B10906211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7C8AB7-FF48-9DF5-E1FA-D0CF1BAD2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30. 4. 2026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C6CD8A-151D-4AEA-0089-8C6B8B18A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D293B0-A4DC-B568-1A41-4E1849358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76935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78532-C62F-C389-478F-13970C8CE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3B27C8-9ED6-A099-CA91-025FE1F77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51B911-1921-EA95-8693-3F2B6D3AC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08BA72-B432-F90D-F41F-DC419DFEE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30. 4. 2026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974617-2D5A-EEF1-9421-E41A4BA8C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42B506-BE3D-29B6-6C3C-C5C931115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972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A35533-3CCB-D805-3716-E6FB980AB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1E76BA-6BE0-993B-834E-8D7BB0C810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0E846-E523-4830-F38D-6C59C22BE9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1038B4-7DC0-4E77-9675-3ADA80B47463}" type="datetimeFigureOut">
              <a:rPr lang="sk-SK" smtClean="0"/>
              <a:t>30. 4. 2026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55E1E-A5F0-9171-259F-3BC4C0CBF7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E5E75-3667-EEFA-E29A-FEEB2DC8FD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26458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gist.github.com/livi83/9cb3b3e6bd74a02027c6da2cbbc874ae" TargetMode="External"/><Relationship Id="rId7" Type="http://schemas.openxmlformats.org/officeDocument/2006/relationships/hyperlink" Target="https://gist.github.com/livi83/0a19b63142239cd847b401eb4d41b30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st.github.com/livi83/8334fee646b4f94cb178b6b2960959d8" TargetMode="External"/><Relationship Id="rId5" Type="http://schemas.openxmlformats.org/officeDocument/2006/relationships/hyperlink" Target="https://gist.github.com/livi83/fe1687c87b8e4d61b1c2b8f985a84e51" TargetMode="External"/><Relationship Id="rId4" Type="http://schemas.openxmlformats.org/officeDocument/2006/relationships/hyperlink" Target="https://gist.github.com/livi83/b20b3cde33ff18c5b1ffa9a4c0855e04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gist.github.com/livi83/0a19b63142239cd847b401eb4d41b30e" TargetMode="External"/><Relationship Id="rId3" Type="http://schemas.openxmlformats.org/officeDocument/2006/relationships/hyperlink" Target="https://gist.github.com/livi83/9cb3b3e6bd74a02027c6da2cbbc874ae" TargetMode="External"/><Relationship Id="rId7" Type="http://schemas.openxmlformats.org/officeDocument/2006/relationships/hyperlink" Target="https://gist.github.com/livi83/8334fee646b4f94cb178b6b2960959d8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st.github.com/livi83/6768c2486695a20bd90eab4784348b67" TargetMode="External"/><Relationship Id="rId5" Type="http://schemas.openxmlformats.org/officeDocument/2006/relationships/hyperlink" Target="https://gist.github.com/livi83/fe1687c87b8e4d61b1c2b8f985a84e51" TargetMode="External"/><Relationship Id="rId4" Type="http://schemas.openxmlformats.org/officeDocument/2006/relationships/hyperlink" Target="https://gist.github.com/livi83/b20b3cde33ff18c5b1ffa9a4c0855e04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gist.github.com/livi83/5e8eeec14295b21c6550d63091009242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CEBBB3-18D4-AEE8-3738-6D6694A275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1178741-06D8-17D3-1566-9E424C553E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30F1BF7-B49C-3CD7-D09E-C5250283E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9941867-0226-CDB1-6662-8B8D7044D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CA6188A-41D7-E8FD-1BF0-7385EF0BB1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22AEA3F-4B34-6A6C-026E-B3467CF6A3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96301EA-BE62-BEF0-50A6-62C8BD0FBF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E5E26B-9D26-809E-64C9-90CD3C417C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4824" y="735106"/>
            <a:ext cx="10053763" cy="2928470"/>
          </a:xfrm>
        </p:spPr>
        <p:txBody>
          <a:bodyPr anchor="b">
            <a:normAutofit/>
          </a:bodyPr>
          <a:lstStyle/>
          <a:p>
            <a:pPr algn="l"/>
            <a:r>
              <a:rPr lang="sk-SK" sz="4800" dirty="0">
                <a:solidFill>
                  <a:srgbClr val="FFFFFF"/>
                </a:solidFill>
              </a:rPr>
              <a:t>Autentifikácia a Autorizácia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C7F674-B710-CC21-A8C9-4498750EE8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0682" y="4870824"/>
            <a:ext cx="10005951" cy="1458258"/>
          </a:xfrm>
        </p:spPr>
        <p:txBody>
          <a:bodyPr anchor="ctr">
            <a:normAutofit/>
          </a:bodyPr>
          <a:lstStyle/>
          <a:p>
            <a:pPr algn="l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2000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BC7A9E-C998-FAB0-2789-8A67B736BA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EAC3EFB-0219-5128-9627-A319F4CABF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CCEB03-6FF2-2D39-1D08-E0567AC31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Admin.php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A37411-2455-1A72-F15D-BC8EE9F4B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215299"/>
            <a:ext cx="10053220" cy="3657468"/>
          </a:xfrm>
        </p:spPr>
        <p:txBody>
          <a:bodyPr anchor="t">
            <a:normAutofit/>
          </a:bodyPr>
          <a:lstStyle/>
          <a:p>
            <a:r>
              <a:rPr lang="sk-SK" sz="2000" b="1" dirty="0"/>
              <a:t>Admin.php: </a:t>
            </a:r>
            <a:r>
              <a:rPr lang="sk-SK" sz="2000" dirty="0">
                <a:hlinkClick r:id="rId3"/>
              </a:rPr>
              <a:t>https://gist.github.com/livi83/9cb3b3e6bd74a02027c6da2cbbc874ae</a:t>
            </a:r>
            <a:endParaRPr lang="sk-SK" sz="2000" dirty="0"/>
          </a:p>
          <a:p>
            <a:r>
              <a:rPr lang="sk-SK" sz="2000" b="1" dirty="0"/>
              <a:t>Login.php: </a:t>
            </a:r>
            <a:r>
              <a:rPr lang="sk-SK" sz="2000" dirty="0">
                <a:hlinkClick r:id="rId4"/>
              </a:rPr>
              <a:t>https://gist.github.com/livi83/b20b3cde33ff18c5b1ffa9a4c0855e04</a:t>
            </a:r>
            <a:endParaRPr lang="sk-SK" sz="2000" dirty="0"/>
          </a:p>
          <a:p>
            <a:r>
              <a:rPr lang="sk-SK" sz="2000" b="1" dirty="0"/>
              <a:t>Logout.php: </a:t>
            </a:r>
            <a:r>
              <a:rPr lang="sk-SK" sz="2000" dirty="0">
                <a:hlinkClick r:id="rId5"/>
              </a:rPr>
              <a:t>https://gist.github.com/livi83/fe1687c87b8e4d61b1c2b8f985a84e51</a:t>
            </a:r>
            <a:endParaRPr lang="sk-SK" sz="2000" dirty="0"/>
          </a:p>
          <a:p>
            <a:r>
              <a:rPr lang="sk-SK" sz="2000" b="1" dirty="0"/>
              <a:t>Header-admin.php: </a:t>
            </a:r>
            <a:r>
              <a:rPr lang="sk-SK" sz="2000" dirty="0"/>
              <a:t>https://gist.github.com/livi83/6768c2486695a20bd90eab4784348b67</a:t>
            </a:r>
          </a:p>
          <a:p>
            <a:r>
              <a:rPr lang="sk-SK" sz="2000" b="1" dirty="0"/>
              <a:t>Blog-post-create.php: </a:t>
            </a:r>
            <a:r>
              <a:rPr lang="sk-SK" sz="2000" dirty="0">
                <a:hlinkClick r:id="rId6"/>
              </a:rPr>
              <a:t>https://gist.github.com/livi83/8334fee646b4f94cb178b6b2960959d8</a:t>
            </a:r>
            <a:endParaRPr lang="sk-SK" sz="2000" dirty="0"/>
          </a:p>
          <a:p>
            <a:r>
              <a:rPr lang="sk-SK" sz="2000" b="1" dirty="0"/>
              <a:t>Blog-post-edit.php: </a:t>
            </a:r>
            <a:r>
              <a:rPr lang="sk-SK" sz="2000" dirty="0">
                <a:hlinkClick r:id="rId7"/>
              </a:rPr>
              <a:t>https://gist.github.com/livi83/0a19b63142239cd847b401eb4d41b30e</a:t>
            </a:r>
            <a:endParaRPr lang="sk-SK" sz="2000" dirty="0"/>
          </a:p>
          <a:p>
            <a:endParaRPr lang="sk-SK" sz="2000" dirty="0"/>
          </a:p>
          <a:p>
            <a:endParaRPr lang="sk-SK" sz="2000" dirty="0"/>
          </a:p>
          <a:p>
            <a:endParaRPr lang="sk-SK" sz="2000" dirty="0"/>
          </a:p>
          <a:p>
            <a:endParaRPr lang="sk-SK" sz="2000" dirty="0"/>
          </a:p>
          <a:p>
            <a:endParaRPr lang="sk-SK" sz="2000" b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FD25EFF-F937-0990-94CF-D2BDD035DB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AE2780-EFCE-D711-5832-B683F70800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7493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98162D-F05D-3CA7-38C1-C50464CAE1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C4A2130-19BA-1C44-52E1-405EB30213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24649B-2E30-74EE-A786-6BF2584BB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Admin.php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59B844-096B-4872-64B8-841E7CF9B9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215299"/>
            <a:ext cx="10053220" cy="3657468"/>
          </a:xfrm>
        </p:spPr>
        <p:txBody>
          <a:bodyPr anchor="t">
            <a:normAutofit/>
          </a:bodyPr>
          <a:lstStyle/>
          <a:p>
            <a:r>
              <a:rPr lang="sk-SK" sz="2000" b="1" dirty="0"/>
              <a:t>Admin.php: </a:t>
            </a:r>
            <a:r>
              <a:rPr lang="sk-SK" sz="2000" dirty="0">
                <a:hlinkClick r:id="rId3"/>
              </a:rPr>
              <a:t>https://gist.github.com/livi83/9cb3b3e6bd74a02027c6da2cbbc874ae</a:t>
            </a:r>
            <a:endParaRPr lang="sk-SK" sz="2000" dirty="0"/>
          </a:p>
          <a:p>
            <a:r>
              <a:rPr lang="sk-SK" sz="2000" b="1" dirty="0"/>
              <a:t>Login.php: </a:t>
            </a:r>
            <a:r>
              <a:rPr lang="sk-SK" sz="2000" dirty="0">
                <a:hlinkClick r:id="rId4"/>
              </a:rPr>
              <a:t>https://gist.github.com/livi83/b20b3cde33ff18c5b1ffa9a4c0855e04</a:t>
            </a:r>
            <a:endParaRPr lang="sk-SK" sz="2000" dirty="0"/>
          </a:p>
          <a:p>
            <a:r>
              <a:rPr lang="sk-SK" sz="2000" b="1" dirty="0"/>
              <a:t>Logout.php: </a:t>
            </a:r>
            <a:r>
              <a:rPr lang="sk-SK" sz="2000" dirty="0">
                <a:hlinkClick r:id="rId5"/>
              </a:rPr>
              <a:t>https://gist.github.com/livi83/fe1687c87b8e4d61b1c2b8f985a84e51</a:t>
            </a:r>
            <a:endParaRPr lang="sk-SK" sz="2000" dirty="0"/>
          </a:p>
          <a:p>
            <a:r>
              <a:rPr lang="sk-SK" sz="2000" b="1" dirty="0"/>
              <a:t>Header-admin.php: </a:t>
            </a:r>
            <a:r>
              <a:rPr lang="sk-SK" sz="2000" dirty="0">
                <a:hlinkClick r:id="rId6"/>
              </a:rPr>
              <a:t>https://gist.github.com/livi83/6768c2486695a20bd90eab4784348b67</a:t>
            </a:r>
            <a:endParaRPr lang="sk-SK" sz="2000" dirty="0"/>
          </a:p>
          <a:p>
            <a:r>
              <a:rPr lang="sk-SK" sz="2000" b="1" dirty="0"/>
              <a:t>Blog-post-create.php: </a:t>
            </a:r>
            <a:r>
              <a:rPr lang="sk-SK" sz="2000" dirty="0">
                <a:hlinkClick r:id="rId7"/>
              </a:rPr>
              <a:t>https://gist.github.com/livi83/8334fee646b4f94cb178b6b2960959d8</a:t>
            </a:r>
            <a:endParaRPr lang="sk-SK" sz="2000" dirty="0"/>
          </a:p>
          <a:p>
            <a:r>
              <a:rPr lang="sk-SK" sz="2000" b="1" dirty="0"/>
              <a:t>Blog-post-edit.php: </a:t>
            </a:r>
            <a:r>
              <a:rPr lang="sk-SK" sz="2000" dirty="0">
                <a:hlinkClick r:id="rId8"/>
              </a:rPr>
              <a:t>https://gist.github.com/livi83/0a19b63142239cd847b401eb4d41b30e</a:t>
            </a:r>
            <a:endParaRPr lang="sk-SK" sz="2000" dirty="0"/>
          </a:p>
          <a:p>
            <a:endParaRPr lang="sk-SK" sz="2000" dirty="0"/>
          </a:p>
          <a:p>
            <a:endParaRPr lang="sk-SK" sz="2000" dirty="0"/>
          </a:p>
          <a:p>
            <a:endParaRPr lang="sk-SK" sz="2000" dirty="0"/>
          </a:p>
          <a:p>
            <a:endParaRPr lang="sk-SK" sz="2000" dirty="0"/>
          </a:p>
          <a:p>
            <a:endParaRPr lang="sk-SK" sz="2000" b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8A5D4BA-EE00-C02A-969F-05A8A61CE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8568458-C5EF-EA23-629F-14C16B078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1443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0A64C2-F3AC-DA59-333E-3D1F849EA1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583FD7C-D66F-84E9-E5AA-C2074B5927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535B65-1DCA-81D0-A92A-AEA89C7DB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03A90-BCA6-4294-A712-4CF569FD04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215299"/>
            <a:ext cx="10053220" cy="3657468"/>
          </a:xfrm>
        </p:spPr>
        <p:txBody>
          <a:bodyPr anchor="t">
            <a:normAutofit/>
          </a:bodyPr>
          <a:lstStyle/>
          <a:p>
            <a:r>
              <a:rPr lang="sk-SK" sz="2000" b="1" dirty="0"/>
              <a:t>Category-create a category-update</a:t>
            </a:r>
            <a:r>
              <a:rPr lang="sk-SK" sz="2000" dirty="0"/>
              <a:t> Majú podobnú logiku ako blog-post-create a blog-post edit. Skúste ošetriť prístup k nim (aby bez loginu nebolo možné dostať sa na danú stránku cez URL v prehliadači) sami </a:t>
            </a:r>
            <a:r>
              <a:rPr lang="sk-SK" sz="2000" dirty="0">
                <a:sym typeface="Wingdings" panose="05000000000000000000" pitchFamily="2" charset="2"/>
              </a:rPr>
              <a:t></a:t>
            </a:r>
          </a:p>
          <a:p>
            <a:r>
              <a:rPr lang="sk-SK" sz="2000" b="1" dirty="0">
                <a:sym typeface="Wingdings" panose="05000000000000000000" pitchFamily="2" charset="2"/>
              </a:rPr>
              <a:t>User-create a user-update </a:t>
            </a:r>
            <a:r>
              <a:rPr lang="sk-SK" sz="2000" dirty="0">
                <a:sym typeface="Wingdings" panose="05000000000000000000" pitchFamily="2" charset="2"/>
              </a:rPr>
              <a:t> majú podobnú logiku, avšak vyžadujú najskôr zistiť, či používateľ je admin pomocou metódy Auth::isAdmin(). </a:t>
            </a:r>
            <a:r>
              <a:rPr lang="sk-SK" sz="2000">
                <a:sym typeface="Wingdings" panose="05000000000000000000" pitchFamily="2" charset="2"/>
              </a:rPr>
              <a:t>Skúste sami </a:t>
            </a:r>
            <a:endParaRPr lang="sk-SK" sz="2000" b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A1B949A-A65D-2413-8FCB-53F713AE74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8CABC60-385A-1E56-AE11-8675CF86E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624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A0C876-E59B-80D7-FE7E-30F44FB0D0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8ABCEFA-64FC-847A-2F52-CFBFD4B3BB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D87EA1-3846-01BC-AE1D-EA05B348D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Autentifikácia vs Autorizácia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2E5E7-AD53-FF29-E495-7ABD69A010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8639199" cy="3454358"/>
          </a:xfrm>
        </p:spPr>
        <p:txBody>
          <a:bodyPr anchor="t">
            <a:normAutofit/>
          </a:bodyPr>
          <a:lstStyle/>
          <a:p>
            <a:r>
              <a:rPr lang="sk-SK" b="1" dirty="0"/>
              <a:t>Authentication</a:t>
            </a:r>
            <a:r>
              <a:rPr lang="sk-SK" dirty="0"/>
              <a:t> = kto si?</a:t>
            </a:r>
            <a:br>
              <a:rPr lang="sk-SK" dirty="0"/>
            </a:br>
            <a:r>
              <a:rPr lang="sk-SK" dirty="0"/>
              <a:t>Prihlásenie používateľa, overenie identity. </a:t>
            </a:r>
            <a:br>
              <a:rPr lang="sk-SK" dirty="0"/>
            </a:br>
            <a:endParaRPr lang="sk-SK" dirty="0"/>
          </a:p>
          <a:p>
            <a:r>
              <a:rPr lang="sk-SK" b="1" dirty="0"/>
              <a:t>Authorization</a:t>
            </a:r>
            <a:r>
              <a:rPr lang="sk-SK" dirty="0"/>
              <a:t> = čo smieš robiť?</a:t>
            </a:r>
            <a:br>
              <a:rPr lang="sk-SK" dirty="0"/>
            </a:br>
            <a:r>
              <a:rPr lang="sk-SK" dirty="0"/>
              <a:t>Napríklad či môže používateľ meniť iba svoje posty alebo všetky.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09F461-116B-B8A7-1A15-1180C9E1A8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C7BCAE6-64A4-6A61-948B-144BB83EB9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922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5DECE6-DF86-BEB1-4EAC-D219CFB05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6EE4CAE-72B2-53FC-D034-C63764B3F5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7B6057-8A2A-97E3-ABD8-A03FBC5AC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Zapneme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63D2CD-8A0B-DA16-8EDB-D19CAAE7FB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8639199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Do App.php, konkrétne do metódy init() pridáme nasledovný kód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68D3DC6-2067-3A69-34BF-DD826A78CB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6F8AD0-ECE4-86E6-BBDE-02EF77DBD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D63437-CBF1-6112-2198-A7E9E4E48B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891" y="3313866"/>
            <a:ext cx="8641829" cy="292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201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B795DC-0F59-6B1C-52D6-714305EAE6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51C3D43-434A-EF93-DE87-46E58CE40B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81A051-4C08-A575-85AA-01298A618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DC7999-1113-F5F2-7684-8E546891CC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256783"/>
            <a:ext cx="9501736" cy="3615984"/>
          </a:xfrm>
        </p:spPr>
        <p:txBody>
          <a:bodyPr anchor="t">
            <a:normAutofit lnSpcReduction="10000"/>
          </a:bodyPr>
          <a:lstStyle/>
          <a:p>
            <a:r>
              <a:rPr lang="sk-SK" b="1" dirty="0"/>
              <a:t>Session</a:t>
            </a:r>
            <a:r>
              <a:rPr lang="sk-SK" dirty="0"/>
              <a:t> (reláciu) môžeme vnímať ako našu súkromnú dočasnú skrinku na serveri, ktorú sme vyhradili konkrétnemu návštevníkovi.</a:t>
            </a:r>
          </a:p>
          <a:p>
            <a:r>
              <a:rPr lang="sk-SK" dirty="0"/>
              <a:t>Do šuflíkov tejto skrinky si ukladáme dáta, ktoré potrebujeme prenášať medzi stránkami – napríklad informáciu, že je daný človek prihlásený, alebo zoznam produktov v jeho košíku.</a:t>
            </a:r>
          </a:p>
          <a:p>
            <a:r>
              <a:rPr lang="sk-SK" dirty="0"/>
              <a:t>Keďže sú tieto dáta uložené u nás na serveri, používateľ k nim nemá priamy prístup a nemôže ich prepisovať.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891ED6-A868-A947-A789-7DBAC0E0E8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E5A5FF3-F688-6D47-90F2-ABB53279F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Zásuvková skrinka Kovos KSZ 310B | Kovotyp">
            <a:extLst>
              <a:ext uri="{FF2B5EF4-FFF2-40B4-BE49-F238E27FC236}">
                <a16:creationId xmlns:a16="http://schemas.microsoft.com/office/drawing/2014/main" id="{C4D3BA0A-3F92-6604-E6FB-9FA2766AD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2625" y="203200"/>
            <a:ext cx="1824206" cy="2752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1787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5849CD-3990-F885-37BA-B93B9F595F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E75CE8E-936B-C4EC-0658-9312533408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6D6CDB-1260-019E-5A13-7AF773BC3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COOKIE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E045F5-F2D8-30E4-00AE-4CD01F73DF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256783"/>
            <a:ext cx="9501736" cy="3615984"/>
          </a:xfrm>
        </p:spPr>
        <p:txBody>
          <a:bodyPr anchor="t">
            <a:normAutofit fontScale="92500" lnSpcReduction="20000"/>
          </a:bodyPr>
          <a:lstStyle/>
          <a:p>
            <a:r>
              <a:rPr lang="sk-SK" dirty="0"/>
              <a:t>Ak máme dáta v Session uložené u nás na serveri, musíme nejako vedieť, ktorému prehliadaču skrinka patrí. Na to používame </a:t>
            </a:r>
            <a:r>
              <a:rPr lang="sk-SK" b="1" dirty="0"/>
              <a:t>Cookies</a:t>
            </a:r>
            <a:r>
              <a:rPr lang="sk-SK" dirty="0"/>
              <a:t>.</a:t>
            </a:r>
          </a:p>
          <a:p>
            <a:r>
              <a:rPr lang="sk-SK" b="1" dirty="0"/>
              <a:t>Cookie</a:t>
            </a:r>
            <a:r>
              <a:rPr lang="sk-SK" dirty="0"/>
              <a:t> je malý textový súbor, ktorý pošleme do prehliadača používateľa.</a:t>
            </a:r>
          </a:p>
          <a:p>
            <a:r>
              <a:rPr lang="sk-SK" dirty="0"/>
              <a:t>V rámci Session tam zvyčajne ukladáme len </a:t>
            </a:r>
            <a:r>
              <a:rPr lang="sk-SK" b="1" dirty="0"/>
              <a:t>ID relácie</a:t>
            </a:r>
            <a:r>
              <a:rPr lang="sk-SK" dirty="0"/>
              <a:t> (dlhý náhodný kód).</a:t>
            </a:r>
          </a:p>
          <a:p>
            <a:r>
              <a:rPr lang="sk-SK" dirty="0"/>
              <a:t>Pri každom ďalšom kliknutí nám prehliadač tento kód pošle späť. My si ho skontrolujeme a povieme si: </a:t>
            </a:r>
            <a:r>
              <a:rPr lang="sk-SK" i="1" dirty="0"/>
              <a:t>„Aha, toto ID patrí k tej a tej skrinke, ktorú tu máme schovanú.“</a:t>
            </a:r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123CBD4-031E-9E78-F8A2-DC2E042538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FE1BB33-367B-CFE9-BA21-94FA4BA027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Zásuvková skrinka Kovos KSZ 310B | Kovotyp">
            <a:extLst>
              <a:ext uri="{FF2B5EF4-FFF2-40B4-BE49-F238E27FC236}">
                <a16:creationId xmlns:a16="http://schemas.microsoft.com/office/drawing/2014/main" id="{7E4FE809-0588-B9DB-0B62-8326E6C4D9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2625" y="203200"/>
            <a:ext cx="1824206" cy="2752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Vegan Chocolate Chunk Cookies">
            <a:extLst>
              <a:ext uri="{FF2B5EF4-FFF2-40B4-BE49-F238E27FC236}">
                <a16:creationId xmlns:a16="http://schemas.microsoft.com/office/drawing/2014/main" id="{CF964DFF-A967-60E1-7B0F-E838DFCE2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5969" y="294640"/>
            <a:ext cx="1824206" cy="182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8717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C0A03F-59B2-457D-397A-E3693ACD5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C6977E-4C34-2443-65A9-BA498F332A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E123B1-A1BF-CBBF-B683-56AE8B11C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SESSION - COOKIE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AE50290-2D86-FD56-1D93-A5E17C384D1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3105885"/>
              </p:ext>
            </p:extLst>
          </p:nvPr>
        </p:nvGraphicFramePr>
        <p:xfrm>
          <a:off x="284480" y="2990743"/>
          <a:ext cx="11389362" cy="2752090"/>
        </p:xfrm>
        <a:graphic>
          <a:graphicData uri="http://schemas.openxmlformats.org/drawingml/2006/table">
            <a:tbl>
              <a:tblPr/>
              <a:tblGrid>
                <a:gridCol w="3796454">
                  <a:extLst>
                    <a:ext uri="{9D8B030D-6E8A-4147-A177-3AD203B41FA5}">
                      <a16:colId xmlns:a16="http://schemas.microsoft.com/office/drawing/2014/main" val="3564127875"/>
                    </a:ext>
                  </a:extLst>
                </a:gridCol>
                <a:gridCol w="3796454">
                  <a:extLst>
                    <a:ext uri="{9D8B030D-6E8A-4147-A177-3AD203B41FA5}">
                      <a16:colId xmlns:a16="http://schemas.microsoft.com/office/drawing/2014/main" val="1297903096"/>
                    </a:ext>
                  </a:extLst>
                </a:gridCol>
                <a:gridCol w="3796454">
                  <a:extLst>
                    <a:ext uri="{9D8B030D-6E8A-4147-A177-3AD203B41FA5}">
                      <a16:colId xmlns:a16="http://schemas.microsoft.com/office/drawing/2014/main" val="1059194327"/>
                    </a:ext>
                  </a:extLst>
                </a:gridCol>
              </a:tblGrid>
              <a:tr h="42339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sz="1600" b="1">
                          <a:effectLst/>
                          <a:latin typeface="Google Sans Text"/>
                        </a:rPr>
                        <a:t>Vlastnosť</a:t>
                      </a:r>
                      <a:endParaRPr lang="sk-SK" sz="1600">
                        <a:effectLst/>
                        <a:latin typeface="Google Sans Text"/>
                      </a:endParaRPr>
                    </a:p>
                  </a:txBody>
                  <a:tcPr marL="82619" marR="82619" marT="41310" marB="41310"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sz="1600" b="1">
                          <a:effectLst/>
                          <a:latin typeface="Google Sans Text"/>
                        </a:rPr>
                        <a:t>Session (Relácia)</a:t>
                      </a:r>
                      <a:endParaRPr lang="sk-SK" sz="1600">
                        <a:effectLst/>
                        <a:latin typeface="Google Sans Text"/>
                      </a:endParaRPr>
                    </a:p>
                  </a:txBody>
                  <a:tcPr marL="82619" marR="82619" marT="41310" marB="41310"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sz="1600" b="1">
                          <a:effectLst/>
                          <a:latin typeface="Google Sans Text"/>
                        </a:rPr>
                        <a:t>Cookie</a:t>
                      </a:r>
                      <a:endParaRPr lang="sk-SK" sz="1600">
                        <a:effectLst/>
                        <a:latin typeface="Google Sans Text"/>
                      </a:endParaRPr>
                    </a:p>
                  </a:txBody>
                  <a:tcPr marL="82619" marR="82619" marT="41310" marB="41310"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8514267"/>
                  </a:ext>
                </a:extLst>
              </a:tr>
              <a:tr h="42339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sz="1600" b="1">
                          <a:effectLst/>
                          <a:latin typeface="Google Sans Text"/>
                        </a:rPr>
                        <a:t>Umiestnenie dát</a:t>
                      </a:r>
                      <a:endParaRPr lang="sk-SK" sz="1600">
                        <a:effectLst/>
                        <a:latin typeface="Google Sans Text"/>
                      </a:endParaRPr>
                    </a:p>
                  </a:txBody>
                  <a:tcPr marL="82619" marR="82619" marT="41310" marB="41310"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sz="1600">
                          <a:effectLst/>
                          <a:latin typeface="Google Sans Text"/>
                        </a:rPr>
                        <a:t>U nás na serveri.</a:t>
                      </a:r>
                    </a:p>
                  </a:txBody>
                  <a:tcPr marL="82619" marR="82619" marT="41310" marB="41310"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sz="1600">
                          <a:effectLst/>
                          <a:latin typeface="Google Sans Text"/>
                        </a:rPr>
                        <a:t>V prehliadači používateľa.</a:t>
                      </a:r>
                    </a:p>
                  </a:txBody>
                  <a:tcPr marL="82619" marR="82619" marT="41310" marB="41310"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337510"/>
                  </a:ext>
                </a:extLst>
              </a:tr>
              <a:tr h="42339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sz="1600" b="1">
                          <a:effectLst/>
                          <a:latin typeface="Google Sans Text"/>
                        </a:rPr>
                        <a:t>Bezpečnosť</a:t>
                      </a:r>
                      <a:endParaRPr lang="sk-SK" sz="1600">
                        <a:effectLst/>
                        <a:latin typeface="Google Sans Text"/>
                      </a:endParaRPr>
                    </a:p>
                  </a:txBody>
                  <a:tcPr marL="82619" marR="82619" marT="41310" marB="41310"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sz="1600">
                          <a:effectLst/>
                          <a:latin typeface="Google Sans Text"/>
                        </a:rPr>
                        <a:t>Vysoká (používateľ ich nevidí).</a:t>
                      </a:r>
                    </a:p>
                  </a:txBody>
                  <a:tcPr marL="82619" marR="82619" marT="41310" marB="41310"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sz="1600">
                          <a:effectLst/>
                          <a:latin typeface="Google Sans Text"/>
                        </a:rPr>
                        <a:t>Nižšia (používateľ ich môže meniť).</a:t>
                      </a:r>
                    </a:p>
                  </a:txBody>
                  <a:tcPr marL="82619" marR="82619" marT="41310" marB="41310"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7672196"/>
                  </a:ext>
                </a:extLst>
              </a:tr>
              <a:tr h="7409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sz="1600" b="1">
                          <a:effectLst/>
                          <a:latin typeface="Google Sans Text"/>
                        </a:rPr>
                        <a:t>Kapacita</a:t>
                      </a:r>
                      <a:endParaRPr lang="sk-SK" sz="1600">
                        <a:effectLst/>
                        <a:latin typeface="Google Sans Text"/>
                      </a:endParaRPr>
                    </a:p>
                  </a:txBody>
                  <a:tcPr marL="82619" marR="82619" marT="41310" marB="41310"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sz="1600">
                          <a:effectLst/>
                          <a:latin typeface="Google Sans Text"/>
                        </a:rPr>
                        <a:t>Obmedzená len pamäťou nášho servera.</a:t>
                      </a:r>
                    </a:p>
                  </a:txBody>
                  <a:tcPr marL="82619" marR="82619" marT="41310" marB="41310"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sz="1600">
                          <a:effectLst/>
                          <a:latin typeface="Google Sans Text"/>
                        </a:rPr>
                        <a:t>Veľmi malá (pár kilobajtov).</a:t>
                      </a:r>
                    </a:p>
                  </a:txBody>
                  <a:tcPr marL="82619" marR="82619" marT="41310" marB="41310"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8758804"/>
                  </a:ext>
                </a:extLst>
              </a:tr>
              <a:tr h="7409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sz="1600" b="1" dirty="0">
                          <a:effectLst/>
                          <a:latin typeface="Google Sans Text"/>
                        </a:rPr>
                        <a:t>Životnosť</a:t>
                      </a:r>
                      <a:endParaRPr lang="sk-SK" sz="1600" dirty="0">
                        <a:effectLst/>
                        <a:latin typeface="Google Sans Text"/>
                      </a:endParaRPr>
                    </a:p>
                  </a:txBody>
                  <a:tcPr marL="82619" marR="82619" marT="41310" marB="41310"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600">
                          <a:effectLst/>
                          <a:latin typeface="Google Sans Text"/>
                        </a:rPr>
                        <a:t>Zvyčajne zanikne po zavretí prehliadača.</a:t>
                      </a:r>
                    </a:p>
                  </a:txBody>
                  <a:tcPr marL="82619" marR="82619" marT="41310" marB="41310"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1600" dirty="0">
                          <a:effectLst/>
                          <a:latin typeface="Google Sans Text"/>
                        </a:rPr>
                        <a:t>Môžeme nastaviť platnosť aj na roky.</a:t>
                      </a:r>
                    </a:p>
                  </a:txBody>
                  <a:tcPr marL="82619" marR="82619" marT="41310" marB="41310" anchor="ctr">
                    <a:lnL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5761168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456AF0CF-708C-57BC-D691-9601D0EC6C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9423D8-FB64-1731-03A4-37A8E61712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Zásuvková skrinka Kovos KSZ 310B | Kovotyp">
            <a:extLst>
              <a:ext uri="{FF2B5EF4-FFF2-40B4-BE49-F238E27FC236}">
                <a16:creationId xmlns:a16="http://schemas.microsoft.com/office/drawing/2014/main" id="{0066230E-ACA2-0A5F-76B0-615F8D76A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2625" y="203200"/>
            <a:ext cx="1824206" cy="2752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Vegan Chocolate Chunk Cookies">
            <a:extLst>
              <a:ext uri="{FF2B5EF4-FFF2-40B4-BE49-F238E27FC236}">
                <a16:creationId xmlns:a16="http://schemas.microsoft.com/office/drawing/2014/main" id="{3E51F5D9-6B07-9194-C4C3-1E1768FC33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5969" y="294640"/>
            <a:ext cx="1824206" cy="182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9084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622601-4A60-EE5A-31D9-67070FBDD7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461CA56-24E1-484A-BEB0-2902EDEF4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9A9428-5238-6DB6-2C0B-6D59EB18B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Auth.php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CC9AC5-A376-1B0E-F97C-8D31CEEAE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8639199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Vytvoríme si triedu core/Auth.php - </a:t>
            </a:r>
            <a:r>
              <a:rPr lang="sk-SK" dirty="0">
                <a:hlinkClick r:id="rId3"/>
              </a:rPr>
              <a:t>https://gist.github.com/livi83/5e8eeec14295b21c6550d63091009242</a:t>
            </a:r>
            <a:endParaRPr lang="sk-SK" dirty="0"/>
          </a:p>
          <a:p>
            <a:pPr marL="0" indent="0">
              <a:buNone/>
            </a:pPr>
            <a:endParaRPr lang="sk-SK" dirty="0"/>
          </a:p>
          <a:p>
            <a:pPr marL="0" indent="0">
              <a:buNone/>
            </a:pPr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D723527-6595-C578-4CD3-DC93FACE5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D8F1F1A-D578-6DC2-CB6B-3BFF36330B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2374D6-1EB8-CEA2-066A-43A13FCF54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919" y="3495864"/>
            <a:ext cx="6831761" cy="2298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866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1F00B8-7CB1-47F7-7524-F46CD26187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CAE0F21-AC08-202D-DA47-FBB54C972D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DDE241-F7E6-1783-8882-6F0D56956A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Auth.php – login()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34CB95-C4D2-5940-7DE8-1BEC2E47A2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10967620" cy="3454358"/>
          </a:xfrm>
        </p:spPr>
        <p:txBody>
          <a:bodyPr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sk-SK" b="1" dirty="0"/>
              <a:t>password_verify() </a:t>
            </a:r>
            <a:r>
              <a:rPr lang="sk-SK" dirty="0"/>
              <a:t> - porovnáva zadané heslo so zahashovaným</a:t>
            </a:r>
          </a:p>
          <a:p>
            <a:pPr>
              <a:lnSpc>
                <a:spcPct val="120000"/>
              </a:lnSpc>
            </a:pPr>
            <a:r>
              <a:rPr lang="sk-SK" b="1" dirty="0"/>
              <a:t>session_regenerate_id()</a:t>
            </a:r>
            <a:r>
              <a:rPr lang="sk-SK" dirty="0"/>
              <a:t> – generuje vždy nové PHPSESSID proti krádeži session</a:t>
            </a:r>
            <a:endParaRPr lang="sk-SK" b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777598-326B-00EA-C5C2-28EC4C5928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6303F87-0E0D-BD0E-66D5-28A9CCE3AE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FE536D-9F94-6F71-47F1-E0EFB72874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2010" y="4145588"/>
            <a:ext cx="4109988" cy="2768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5074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1A214E-F837-6E30-6398-E513D86913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35F48D0-C4B5-BE54-8F33-6CA48ACD9A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492CE7-AFC0-B1C3-E845-41BF39365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Auth.php – logout()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76130B-537E-FAEC-2391-325700AA8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215299"/>
            <a:ext cx="10053220" cy="3657468"/>
          </a:xfrm>
        </p:spPr>
        <p:txBody>
          <a:bodyPr anchor="t">
            <a:normAutofit/>
          </a:bodyPr>
          <a:lstStyle/>
          <a:p>
            <a:r>
              <a:rPr lang="sk-SK" sz="2000" b="1" dirty="0"/>
              <a:t>$_SESSION = [];</a:t>
            </a:r>
            <a:r>
              <a:rPr lang="sk-SK" sz="2000" dirty="0"/>
              <a:t> vymaže dáta z </a:t>
            </a:r>
            <a:r>
              <a:rPr lang="sk-SK" sz="2000" b="1" dirty="0"/>
              <a:t>pamäte práve bežiaceho skriptu</a:t>
            </a:r>
            <a:r>
              <a:rPr lang="sk-SK" sz="2000" dirty="0"/>
              <a:t> – zabezpečí, že ak sa kód v rámci tej istej sekundy pokúsi zobraziť meno používateľa, už tam nič nenájde.</a:t>
            </a:r>
          </a:p>
          <a:p>
            <a:r>
              <a:rPr lang="sk-SK" sz="2000" b="1" dirty="0"/>
              <a:t>session_destroy();</a:t>
            </a:r>
            <a:r>
              <a:rPr lang="sk-SK" sz="2000" dirty="0"/>
              <a:t> zmaže fyzický </a:t>
            </a:r>
            <a:r>
              <a:rPr lang="sk-SK" sz="2000" b="1" dirty="0"/>
              <a:t>súbor so session na disku servera</a:t>
            </a:r>
            <a:r>
              <a:rPr lang="sk-SK" sz="2000" dirty="0"/>
              <a:t> – zabezpečí, že pri ďalšom načítaní stránky alebo kliknutí na odkaz si PHP nebude mať odkiaľ dáta obnoviť a používateľ bude definitívne odhlásený.</a:t>
            </a:r>
          </a:p>
          <a:p>
            <a:r>
              <a:rPr lang="sk-SK" sz="2000" dirty="0"/>
              <a:t>Teoreticky by to fungovalo aj keby použijeme iba session_destroy(). Ten ale zničí dáta na disku, aVšak</a:t>
            </a:r>
            <a:r>
              <a:rPr lang="sk-SK" sz="2000" b="1" dirty="0"/>
              <a:t> </a:t>
            </a:r>
            <a:r>
              <a:rPr lang="sk-SK" sz="2000" dirty="0"/>
              <a:t>nezmaže</a:t>
            </a:r>
            <a:r>
              <a:rPr lang="sk-SK" sz="2000" b="1" dirty="0"/>
              <a:t> </a:t>
            </a:r>
            <a:r>
              <a:rPr lang="sk-SK" sz="2000" dirty="0"/>
              <a:t>obsah premennej $_SESSION v pamäti práve spusteného skriptu. Ak by napr kód pod týmto príkazom obsahoval nejakú podmienku (napr. if(isset($_SESSION['user']))), tá by stále prešla ako pravdivá, kým sa stránka znova nenačíta.</a:t>
            </a:r>
          </a:p>
          <a:p>
            <a:endParaRPr lang="sk-SK" sz="2000" dirty="0"/>
          </a:p>
          <a:p>
            <a:endParaRPr lang="sk-SK" sz="2000" dirty="0"/>
          </a:p>
          <a:p>
            <a:endParaRPr lang="sk-SK" sz="20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3AD46B-8A0A-AEE1-2272-EDFB0AB586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9B04CE5-BB5D-FAD3-DDEE-3E1CD57389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789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5132</TotalTime>
  <Words>702</Words>
  <Application>Microsoft Office PowerPoint</Application>
  <PresentationFormat>Widescreen</PresentationFormat>
  <Paragraphs>70</Paragraphs>
  <Slides>12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Aptos</vt:lpstr>
      <vt:lpstr>Aptos Display</vt:lpstr>
      <vt:lpstr>Arial</vt:lpstr>
      <vt:lpstr>Google Sans Text</vt:lpstr>
      <vt:lpstr>Wingdings</vt:lpstr>
      <vt:lpstr>Office Theme</vt:lpstr>
      <vt:lpstr>Autentifikácia a Autorizácia</vt:lpstr>
      <vt:lpstr>Autentifikácia vs Autorizácia</vt:lpstr>
      <vt:lpstr>Zapneme session</vt:lpstr>
      <vt:lpstr>SESSION</vt:lpstr>
      <vt:lpstr>COOKIE</vt:lpstr>
      <vt:lpstr>SESSION - COOKIE</vt:lpstr>
      <vt:lpstr>Auth.php</vt:lpstr>
      <vt:lpstr>Auth.php – login()</vt:lpstr>
      <vt:lpstr>Auth.php – logout()</vt:lpstr>
      <vt:lpstr>Admin.php</vt:lpstr>
      <vt:lpstr>Admin.php</vt:lpstr>
      <vt:lpstr>Úlohy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Lívia Kelebercová</dc:creator>
  <cp:lastModifiedBy>Lívia Kelebercová</cp:lastModifiedBy>
  <cp:revision>282</cp:revision>
  <dcterms:created xsi:type="dcterms:W3CDTF">2026-02-24T11:30:55Z</dcterms:created>
  <dcterms:modified xsi:type="dcterms:W3CDTF">2026-04-30T10:43:27Z</dcterms:modified>
</cp:coreProperties>
</file>