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1039" r:id="rId4"/>
    <p:sldId id="1135" r:id="rId5"/>
    <p:sldId id="1136" r:id="rId6"/>
    <p:sldId id="1144" r:id="rId7"/>
    <p:sldId id="1139" r:id="rId8"/>
    <p:sldId id="1145" r:id="rId9"/>
    <p:sldId id="1143" r:id="rId10"/>
    <p:sldId id="1146" r:id="rId11"/>
    <p:sldId id="1147" r:id="rId12"/>
    <p:sldId id="1148" r:id="rId13"/>
    <p:sldId id="1149" r:id="rId14"/>
    <p:sldId id="1150" r:id="rId15"/>
    <p:sldId id="1151" r:id="rId16"/>
    <p:sldId id="1129" r:id="rId17"/>
    <p:sldId id="1114" r:id="rId18"/>
    <p:sldId id="1130" r:id="rId19"/>
    <p:sldId id="1131" r:id="rId20"/>
    <p:sldId id="1152" r:id="rId21"/>
    <p:sldId id="1132" r:id="rId22"/>
    <p:sldId id="1133" r:id="rId23"/>
    <p:sldId id="1153" r:id="rId24"/>
    <p:sldId id="1134" r:id="rId25"/>
    <p:sldId id="1154" r:id="rId26"/>
    <p:sldId id="111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802" autoAdjust="0"/>
  </p:normalViewPr>
  <p:slideViewPr>
    <p:cSldViewPr snapToGrid="0" snapToObjects="1">
      <p:cViewPr varScale="1">
        <p:scale>
          <a:sx n="95" d="100"/>
          <a:sy n="95" d="100"/>
        </p:scale>
        <p:origin x="1075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854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4D861-0AAA-3958-25F6-50ED4D5FC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6FA05A-C2E0-5427-8D62-3B81DEA4278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139616-FDD8-E609-3C2C-1A8657E6F7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DA73E-2448-E102-4AE5-7A821E5DA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1407127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1237E-79DC-3925-2080-E6F068117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E15024-6D45-7B01-27A2-CF1C56944F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4DC2CA-CA60-D27C-85AC-0979540AFF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FA91D-9F54-95EC-834C-D42862675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4630142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963D8-E29B-1386-4F28-5C65C4EF8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01515B-01E7-9939-5210-7B45F44479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1D0589-2A31-3AA9-E312-940C612836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8DE27-1036-9F89-B3C5-5B7575A635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4083583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C50AE-B1DA-3319-59BA-311FC7C57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4C2151-9684-9052-6717-A5CF74613F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0D72E7-6B9E-C97C-4B4A-DE7728C880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6A51B-97EF-947F-4EC1-14E4E28525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41250446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0C929-7BAA-A751-67ED-5044D3091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59D16B-9612-B63E-81DB-C30A236B1E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E640C3-DB6B-DC66-839C-5D63D86358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F6050E-4746-BD8C-670E-073622434C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477270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A5F22-F37A-987C-8494-977F747CF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002742-0DB8-A7D5-8A9A-6AF28E1451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3C43BB-2CA7-2A68-B124-AF0D4F9C64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F9D4A3-CB31-1373-3173-1EBB45171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527851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FE71F-1268-3B78-591E-F9C850500A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89E51F-4FD7-F393-E47E-B8A243136C3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006B5D-076B-D863-F9BD-3360B72BA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18BEDD-8E8E-1257-B7F2-6EF0AA3DDC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9580490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32130-8104-8128-774C-71D23A927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7277B8-FD48-D249-0427-3C963BF27D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E2E74-46E9-42A8-E72A-D4BB0D33B8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5944AB-1FE2-4E82-18B0-781777D419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082998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DF5DE-0B3D-4E49-9F41-07EEB302F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EB6502-FB7A-4090-8ACF-BC7B9950B9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D53428-5B6E-0B04-1489-A2B70B005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495728-16C3-81C6-9D25-B336F803D6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0391791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185C3-A9E5-C140-83FC-1F0077E8E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D9642D-9D9C-064E-F2D1-FBDAE776C3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B7C74D-7F3F-17BB-34FE-2C0B139066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2B0891-629D-9B09-F208-CF42B1BCA0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097410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D916A-62E2-BF05-9CDC-76E2835D2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375C4B-05FF-B68F-ADAC-2F7C0E178F0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339A65-771F-CA18-58BF-B8D7C34A91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A7D1DB-5F60-71EB-CA95-CCF7E3EC70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42010694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0BCC8-0406-0C74-71E4-39B657A85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79CBFF-7F1C-EB8F-A9E8-F987E7BE0B0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596041-19E3-D39E-4900-BE8AC05684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B78E95-F1AD-D338-26AB-16C0B6914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68723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BDDB6-9729-D3FC-89F1-08B1F44A4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C6DBBA-FF60-DD4D-6CEC-3682156561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D985BB-4E24-8E8B-18F3-412E094F25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31C8F4-405F-9A6D-88D8-CDB9A22BAB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2563711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09DC1-9691-3711-F270-B9CBF5493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C614E3-DA62-1167-4CA9-849A0C1CF5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CE31B8-AB51-B4CE-2EFC-8FDEDA65A4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A8D49A-3E35-E56D-FB1F-85ED56DD4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6499716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C9794-AEE1-6E8D-EECA-73816A9D7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5CD8C3-929F-4CF5-1851-9C33DA78D9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E0A657-2702-2BB6-FC6E-293106D101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CB945-5378-89A2-845C-38F642DA88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9075049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E6C49-6EF9-9102-F5D6-D75C1D497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B067CB-239A-8F91-0588-49E6BF34BE0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A59100-D448-3E63-B01B-129EE5E8A7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58996-9E86-EEAA-1A01-C3F32F451B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5234203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D0001-F3EE-0E75-3556-29BF456D5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DAD7D1-059D-A69D-1B43-7636152AD0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C49063-4A19-8BE1-995A-20C3274BC7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3220CF-0890-81F5-69A7-66BA20AAA4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306888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F4365-BA63-9EC3-C34D-281C1EB82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509D1E-AF5E-5127-B226-61236F91E5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576900-F001-7324-FD81-3B6B942970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4054F-9587-BB95-D075-AE2203B7C9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53913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CAD0B-8F8D-206B-1B54-FC16B8B70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F00F71-2952-2272-D556-AB79E64B3B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41B47E-6FE2-5FEE-84D5-A1207855D6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E42046-F24D-1C38-DAA1-8C5475A2D7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670589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E64F7-AF40-088A-6D63-FB145A8B8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0028EE-44EB-B541-256D-B980E062B7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E7E3AD-C3AD-80D5-097B-EFFBECB1DD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F38EC9-C3BB-CDB5-C26F-331E85AD32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250400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6FAB0-433B-F3B1-B6C4-CA43BCD05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1E72E4-7767-4ECF-F51D-88564492F3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7658C7-A196-9B6E-1785-B6519E6A9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81A55-E875-5F81-702E-CE2BFFFD33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3739397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EF5EB-F1AD-8C6B-3405-BF5ACB284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DE5889-3643-8CA4-EBF3-7F002AA89F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5F7F2A-0721-18FE-4228-8D5B42D7DF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B8B45-1057-6B97-FE2E-4B65D2A4B8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821883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E29C6-3B9F-4841-06DF-7FCB26A85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1115B2-3140-F66C-8042-ADAC0E69F0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0C72C9-5074-1286-552E-7B42B07047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E9949E-7910-C8E7-07B6-736B711353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2064008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177EF-4CE6-23FF-121D-417074B8B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19CF00-F9AC-E8DB-B61A-63BCEEB807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007F4C-C8D8-1B38-E303-71E8507FEF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sk-SK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D970B5-99D0-48C8-8FCC-F732866C19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</p:sp>
    </p:spTree>
    <p:extLst>
      <p:ext uri="{BB962C8B-B14F-4D97-AF65-F5344CB8AC3E}">
        <p14:creationId xmlns:p14="http://schemas.microsoft.com/office/powerpoint/2010/main" val="1775515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C790BE2-4E4F-4AAF-81A2-4A6F4885E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28B54C3-B57B-472A-B96E-1FCB67093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9143998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rgbClr val="00000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DB3C429-F8DA-49B9-AF84-21996FCF7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4"/>
            <a:ext cx="9144000" cy="6402581"/>
          </a:xfrm>
          <a:prstGeom prst="rect">
            <a:avLst/>
          </a:prstGeom>
          <a:gradFill>
            <a:gsLst>
              <a:gs pos="1000">
                <a:schemeClr val="accent1">
                  <a:lumMod val="75000"/>
                  <a:alpha val="59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2088DD-B1AD-40E0-8B86-1D87A2CCD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140040" y="-1133192"/>
            <a:ext cx="6858001" cy="9124385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rgbClr val="000000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4C9F2B0-1044-46EB-8AEB-C3BFFDE6C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1072" y="0"/>
            <a:ext cx="4572001" cy="6858000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chemeClr val="accent1">
                  <a:lumMod val="75000"/>
                  <a:alpha val="5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C395952-4E26-45A2-8756-2ADFD6E53C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3"/>
            <a:ext cx="9137153" cy="6871922"/>
          </a:xfrm>
          <a:prstGeom prst="rect">
            <a:avLst/>
          </a:prstGeom>
          <a:gradFill>
            <a:gsLst>
              <a:gs pos="13000">
                <a:srgbClr val="000000">
                  <a:alpha val="35000"/>
                </a:srgbClr>
              </a:gs>
              <a:gs pos="99000">
                <a:schemeClr val="accent1">
                  <a:lumMod val="75000"/>
                  <a:alpha val="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734BADF-9461-4621-B112-2D7BABEA7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784" y="4049"/>
            <a:ext cx="7662432" cy="4729040"/>
          </a:xfrm>
          <a:custGeom>
            <a:avLst/>
            <a:gdLst>
              <a:gd name="connsiteX0" fmla="*/ 0 w 10216576"/>
              <a:gd name="connsiteY0" fmla="*/ 0 h 4729040"/>
              <a:gd name="connsiteX1" fmla="*/ 10216576 w 10216576"/>
              <a:gd name="connsiteY1" fmla="*/ 0 h 4729040"/>
              <a:gd name="connsiteX2" fmla="*/ 10210268 w 10216576"/>
              <a:gd name="connsiteY2" fmla="*/ 124944 h 4729040"/>
              <a:gd name="connsiteX3" fmla="*/ 5108288 w 10216576"/>
              <a:gd name="connsiteY3" fmla="*/ 4729040 h 4729040"/>
              <a:gd name="connsiteX4" fmla="*/ 6309 w 10216576"/>
              <a:gd name="connsiteY4" fmla="*/ 124944 h 472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6576" h="4729040">
                <a:moveTo>
                  <a:pt x="0" y="0"/>
                </a:moveTo>
                <a:lnTo>
                  <a:pt x="10216576" y="0"/>
                </a:lnTo>
                <a:lnTo>
                  <a:pt x="10210268" y="124944"/>
                </a:lnTo>
                <a:cubicBezTo>
                  <a:pt x="9947637" y="2710997"/>
                  <a:pt x="7763635" y="4729040"/>
                  <a:pt x="5108288" y="4729040"/>
                </a:cubicBezTo>
                <a:cubicBezTo>
                  <a:pt x="2452942" y="4729040"/>
                  <a:pt x="268937" y="2710997"/>
                  <a:pt x="6309" y="124944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50000"/>
                  <a:alpha val="4000"/>
                </a:schemeClr>
              </a:gs>
              <a:gs pos="99000">
                <a:schemeClr val="accent1">
                  <a:alpha val="24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0019" y="1030406"/>
            <a:ext cx="6110785" cy="3081242"/>
          </a:xfrm>
        </p:spPr>
        <p:txBody>
          <a:bodyPr anchor="ctr">
            <a:normAutofit/>
          </a:bodyPr>
          <a:lstStyle/>
          <a:p>
            <a:r>
              <a:rPr lang="sk-SK" sz="4200">
                <a:solidFill>
                  <a:srgbClr val="FFFFFF"/>
                </a:solidFill>
              </a:rPr>
              <a:t>Serverová validácia a XSS</a:t>
            </a:r>
            <a:endParaRPr lang="en-GB" sz="4200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683800-F7F7-EA00-1F27-44EFB65E7D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" y="5289178"/>
            <a:ext cx="9150851" cy="15647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132A23-4FBA-0BCA-4A92-27803C54A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0904D42F-5BA8-CBDA-3F23-0AE5043B98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FA3B90-3573-33E2-7234-C6D96C1E2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DOM XSS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6CD90B4-8EDE-5CE5-71C9-F876D58A5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3463D3B-2184-99B9-2C5E-649B3B97B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3916C0-3224-47CF-CB6F-4C5E792732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Autofit/>
          </a:bodyPr>
          <a:lstStyle/>
          <a:p>
            <a:r>
              <a:rPr lang="pl-PL" sz="2200" b="1" dirty="0"/>
              <a:t>Ukážka: </a:t>
            </a:r>
            <a:r>
              <a:rPr lang="pl-PL" sz="2200" dirty="0"/>
              <a:t>JavaScript a innerHTML</a:t>
            </a:r>
          </a:p>
          <a:p>
            <a:pPr marL="0" indent="0">
              <a:buNone/>
            </a:pPr>
            <a:r>
              <a:rPr lang="pl-PL" sz="2200" dirty="0">
                <a:latin typeface="Consolas" panose="020B0609020204030204" pitchFamily="49" charset="0"/>
              </a:rPr>
              <a:t>   </a:t>
            </a:r>
            <a:r>
              <a:rPr lang="pl-PL" sz="2000" dirty="0">
                <a:highlight>
                  <a:srgbClr val="00FFFF"/>
                </a:highlight>
                <a:latin typeface="Consolas" panose="020B0609020204030204" pitchFamily="49" charset="0"/>
              </a:rPr>
              <a:t>let meno = location.hash.substring(1);</a:t>
            </a:r>
          </a:p>
          <a:p>
            <a:pPr marL="0" indent="0">
              <a:buNone/>
            </a:pPr>
            <a:r>
              <a:rPr lang="pl-PL" sz="2000" dirty="0">
                <a:highlight>
                  <a:srgbClr val="00FFFF"/>
                </a:highlight>
                <a:latin typeface="Consolas" panose="020B0609020204030204" pitchFamily="49" charset="0"/>
              </a:rPr>
              <a:t>   document.querySelector("</a:t>
            </a:r>
            <a:r>
              <a:rPr lang="pl-PL" sz="2000" b="1" dirty="0">
                <a:highlight>
                  <a:srgbClr val="00FFFF"/>
                </a:highlight>
                <a:latin typeface="Consolas" panose="020B0609020204030204" pitchFamily="49" charset="0"/>
              </a:rPr>
              <a:t>#</a:t>
            </a:r>
            <a:r>
              <a:rPr lang="pl-PL" sz="2000" dirty="0">
                <a:highlight>
                  <a:srgbClr val="00FFFF"/>
                </a:highlight>
                <a:latin typeface="Consolas" panose="020B0609020204030204" pitchFamily="49" charset="0"/>
              </a:rPr>
              <a:t>vystup").innerHTML = meno;</a:t>
            </a:r>
            <a:endParaRPr lang="pl-PL" sz="2200" dirty="0">
              <a:highlight>
                <a:srgbClr val="00FFFF"/>
              </a:highlight>
            </a:endParaRPr>
          </a:p>
          <a:p>
            <a:r>
              <a:rPr lang="pl-PL" sz="2200" b="1" dirty="0"/>
              <a:t>URL: </a:t>
            </a:r>
            <a:r>
              <a:rPr lang="pl-PL" sz="2200" dirty="0">
                <a:highlight>
                  <a:srgbClr val="00FFFF"/>
                </a:highlight>
                <a:latin typeface="Consolas" panose="020B0609020204030204" pitchFamily="49" charset="0"/>
              </a:rPr>
              <a:t>welcome.html</a:t>
            </a:r>
            <a:r>
              <a:rPr lang="pl-PL" sz="2200" b="1" dirty="0">
                <a:highlight>
                  <a:srgbClr val="00FFFF"/>
                </a:highlight>
                <a:latin typeface="Consolas" panose="020B0609020204030204" pitchFamily="49" charset="0"/>
              </a:rPr>
              <a:t>#</a:t>
            </a:r>
            <a:r>
              <a:rPr lang="pl-PL" sz="2200" dirty="0">
                <a:highlight>
                  <a:srgbClr val="00FFFF"/>
                </a:highlight>
                <a:latin typeface="Consolas" panose="020B0609020204030204" pitchFamily="49" charset="0"/>
              </a:rPr>
              <a:t>&lt;img src=x onerror=alert('DOM XSS')&gt;</a:t>
            </a:r>
          </a:p>
          <a:p>
            <a:r>
              <a:rPr lang="pl-PL" sz="2200" dirty="0"/>
              <a:t>Problém nevznikol v PHP, ale v JavaScripte v prehliadači.</a:t>
            </a:r>
            <a:endParaRPr lang="sk-SK" sz="2200" dirty="0"/>
          </a:p>
        </p:txBody>
      </p:sp>
    </p:spTree>
    <p:extLst>
      <p:ext uri="{BB962C8B-B14F-4D97-AF65-F5344CB8AC3E}">
        <p14:creationId xmlns:p14="http://schemas.microsoft.com/office/powerpoint/2010/main" val="729158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A59733-D1C1-4ED4-9882-EF8E8729E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5D4DB86F-D888-1F55-D661-6A09DD715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B460B2-1A9D-7D6A-4085-87EA1AAE6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Porovnanie typov XSS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D2E7565-DA80-EB15-DDA2-338BAD2FCC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34A26A8-F1EA-D25D-84BC-B8965A27D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38B2E28-C4C4-C627-CD0D-50EA70FD36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001574"/>
              </p:ext>
            </p:extLst>
          </p:nvPr>
        </p:nvGraphicFramePr>
        <p:xfrm>
          <a:off x="457200" y="2445861"/>
          <a:ext cx="8229600" cy="256032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652372556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984913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34078378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1262337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Typ XSS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Kde sa vstup spracuje?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Ukladá sa?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Typická chyba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440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Perzistentné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server / databáza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áno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uložený komentár sa vypíše bez escapovania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5225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Reflektované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server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nie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echo $_GET["q"]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350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DOM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prehliadač / JavaScript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nie nutne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innerHTML = hodnotaZURL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30262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2129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AB30B3-C444-2E99-4343-BF2CAA819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222892D8-6E4F-C0C3-EB46-7ABF76E71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551DA7-354A-E50A-201B-CE7A89162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Validácia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9F07BF2-8FAF-794A-E196-9B72ACE18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8004249-B936-1947-1AA6-90BF8A0ED0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FA8FE30-C5F7-01B6-6D46-980C3CE76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Autofit/>
          </a:bodyPr>
          <a:lstStyle/>
          <a:p>
            <a:r>
              <a:rPr lang="pl-PL" sz="2200" dirty="0"/>
              <a:t>Validácia = overenie, či vstup spĺňa pravidlá.</a:t>
            </a:r>
          </a:p>
          <a:p>
            <a:r>
              <a:rPr lang="pl-PL" sz="2200" dirty="0"/>
              <a:t>Príklady:</a:t>
            </a:r>
          </a:p>
          <a:p>
            <a:pPr lvl="1"/>
            <a:r>
              <a:rPr lang="pl-PL" sz="1800" dirty="0"/>
              <a:t>komentár nesmie byť prázdny</a:t>
            </a:r>
          </a:p>
          <a:p>
            <a:pPr lvl="1"/>
            <a:r>
              <a:rPr lang="pl-PL" sz="1800" dirty="0"/>
              <a:t>komentár môže mať najviac 300 znakov</a:t>
            </a:r>
          </a:p>
          <a:p>
            <a:pPr lvl="1"/>
            <a:r>
              <a:rPr lang="pl-PL" sz="1800" dirty="0"/>
              <a:t>e-mail musí mať platný formát</a:t>
            </a:r>
          </a:p>
          <a:p>
            <a:pPr lvl="1"/>
            <a:r>
              <a:rPr lang="pl-PL" sz="1800" dirty="0"/>
              <a:t>vek musí byť číslo</a:t>
            </a:r>
            <a:endParaRPr lang="sk-SK" sz="1800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3FE0B0D1-ADC2-5A4A-8FE1-76D29CD9F202}"/>
              </a:ext>
            </a:extLst>
          </p:cNvPr>
          <p:cNvSpPr txBox="1">
            <a:spLocks/>
          </p:cNvSpPr>
          <p:nvPr/>
        </p:nvSpPr>
        <p:spPr>
          <a:xfrm>
            <a:off x="575157" y="4220226"/>
            <a:ext cx="8229600" cy="3177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800" dirty="0">
                <a:latin typeface="Consolas" panose="020B0609020204030204" pitchFamily="49" charset="0"/>
              </a:rPr>
              <a:t>$comment = trim($_POST["comment"]);</a:t>
            </a:r>
          </a:p>
          <a:p>
            <a:pPr marL="0" indent="0">
              <a:buNone/>
            </a:pPr>
            <a:endParaRPr lang="pl-PL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l-PL" sz="1800" dirty="0">
                <a:latin typeface="Consolas" panose="020B0609020204030204" pitchFamily="49" charset="0"/>
              </a:rPr>
              <a:t>if ($comment === "") {</a:t>
            </a:r>
          </a:p>
          <a:p>
            <a:pPr marL="0" indent="0">
              <a:buNone/>
            </a:pPr>
            <a:r>
              <a:rPr lang="pl-PL" sz="1800" dirty="0">
                <a:latin typeface="Consolas" panose="020B0609020204030204" pitchFamily="49" charset="0"/>
              </a:rPr>
              <a:t>    $error = "Komentár nesmie byť prázdny.";</a:t>
            </a:r>
          </a:p>
          <a:p>
            <a:pPr marL="0" indent="0">
              <a:buNone/>
            </a:pPr>
            <a:r>
              <a:rPr lang="pl-PL" sz="1800" dirty="0">
                <a:latin typeface="Consolas" panose="020B0609020204030204" pitchFamily="49" charset="0"/>
              </a:rPr>
              <a:t>}</a:t>
            </a:r>
            <a:endParaRPr lang="sk-SK" sz="18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402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CCB8D9-0088-1B6E-FF73-DD5BF2453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0635CD7-C182-9A18-1D91-5A67854D7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CEE15C-515F-0563-5D02-9293E8249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Escaping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6B5313B-45BB-68B2-CB96-9741D5FF2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1F6DE3F-46E4-1512-344D-B8EBBB446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BAAF2B-7275-9FC7-4772-CADE7E5BC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Autofit/>
          </a:bodyPr>
          <a:lstStyle/>
          <a:p>
            <a:r>
              <a:rPr lang="pl-PL" sz="2200" dirty="0"/>
              <a:t>Escapovanie = bezpečné vypísanie dát do konkrétneho kontextu.</a:t>
            </a:r>
          </a:p>
          <a:p>
            <a:r>
              <a:rPr lang="pl-PL" sz="2200" dirty="0"/>
              <a:t>Pri HTML výstupe použijeme:</a:t>
            </a:r>
          </a:p>
          <a:p>
            <a:pPr lvl="1"/>
            <a:r>
              <a:rPr lang="pl-PL" sz="1800" dirty="0"/>
              <a:t>htmlspecialchars()</a:t>
            </a:r>
            <a:endParaRPr lang="sk-SK" sz="1400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43E882EE-46AD-4300-42B7-91792885B990}"/>
              </a:ext>
            </a:extLst>
          </p:cNvPr>
          <p:cNvSpPr txBox="1">
            <a:spLocks/>
          </p:cNvSpPr>
          <p:nvPr/>
        </p:nvSpPr>
        <p:spPr>
          <a:xfrm>
            <a:off x="510989" y="2904773"/>
            <a:ext cx="8229600" cy="3177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 err="1">
                <a:latin typeface="Consolas" panose="020B0609020204030204" pitchFamily="49" charset="0"/>
              </a:rPr>
              <a:t>echo</a:t>
            </a:r>
            <a:r>
              <a:rPr lang="fr-FR" sz="1800" dirty="0">
                <a:latin typeface="Consolas" panose="020B0609020204030204" pitchFamily="49" charset="0"/>
              </a:rPr>
              <a:t> </a:t>
            </a:r>
            <a:r>
              <a:rPr lang="fr-FR" sz="1800" dirty="0" err="1">
                <a:latin typeface="Consolas" panose="020B0609020204030204" pitchFamily="49" charset="0"/>
              </a:rPr>
              <a:t>htmlspecialchars</a:t>
            </a:r>
            <a:r>
              <a:rPr lang="fr-FR" sz="1800" dirty="0">
                <a:latin typeface="Consolas" panose="020B0609020204030204" pitchFamily="49" charset="0"/>
              </a:rPr>
              <a:t>($comment, ENT_QUOTES, "UTF-8");</a:t>
            </a:r>
            <a:endParaRPr lang="sk-SK" sz="1800" dirty="0">
              <a:latin typeface="Consolas" panose="020B0609020204030204" pitchFamily="49" charset="0"/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6FAD2FA9-9F4E-2055-FF70-9542A9C34E8A}"/>
              </a:ext>
            </a:extLst>
          </p:cNvPr>
          <p:cNvSpPr txBox="1">
            <a:spLocks/>
          </p:cNvSpPr>
          <p:nvPr/>
        </p:nvSpPr>
        <p:spPr>
          <a:xfrm>
            <a:off x="510989" y="346800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200" dirty="0"/>
              <a:t>&lt; sa zmení na &amp;lt;</a:t>
            </a:r>
          </a:p>
          <a:p>
            <a:r>
              <a:rPr lang="pl-PL" sz="2200" dirty="0"/>
              <a:t>&gt; sa zmení na &amp;gt;</a:t>
            </a:r>
          </a:p>
          <a:p>
            <a:r>
              <a:rPr lang="pl-PL" sz="2200" dirty="0"/>
              <a:t>Prehliadač potom vstup zobrazí ako text, nie ako HTML.</a:t>
            </a: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2304425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4A18C3-6986-271E-A44B-2085B7893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D07309E0-2220-6ECF-A5A8-C5DAADEE5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F37360-D369-D88E-85EA-658B954B1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Sanitizácia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F2314BC-0C13-F1F4-A767-B876354639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7126784-9A12-282A-BD49-4DAC774B6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E5EA6F-CEE7-B74B-4DC5-8D792A1D8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Autofit/>
          </a:bodyPr>
          <a:lstStyle/>
          <a:p>
            <a:r>
              <a:rPr lang="pl-PL" sz="2200" dirty="0"/>
              <a:t>Sanitizácia = odstránenie alebo úprava nežiaducich častí vstupu.</a:t>
            </a:r>
          </a:p>
          <a:p>
            <a:r>
              <a:rPr lang="pl-PL" sz="2200" dirty="0"/>
              <a:t>Používa sa najmä vtedy, keď chceme povoliť iba časť HTML,</a:t>
            </a:r>
          </a:p>
          <a:p>
            <a:r>
              <a:rPr lang="pl-PL" sz="2200" dirty="0"/>
              <a:t>napríklad &lt;b&gt;, &lt;i&gt; alebo &lt;a&gt;.</a:t>
            </a:r>
          </a:p>
          <a:p>
            <a:r>
              <a:rPr lang="sk-SK" sz="2200" dirty="0"/>
              <a:t>Sanitizácia nenahrádza escapovanie.</a:t>
            </a:r>
          </a:p>
          <a:p>
            <a:r>
              <a:rPr lang="sk-SK" sz="2200" dirty="0"/>
              <a:t>Aj sanitizovaný vstup treba pri výstupe spracovať bezpečne.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B0BE164-4839-E537-499A-DDB9A919E5D2}"/>
              </a:ext>
            </a:extLst>
          </p:cNvPr>
          <p:cNvSpPr txBox="1">
            <a:spLocks/>
          </p:cNvSpPr>
          <p:nvPr/>
        </p:nvSpPr>
        <p:spPr>
          <a:xfrm>
            <a:off x="336881" y="4180121"/>
            <a:ext cx="9641307" cy="3177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600" dirty="0">
                <a:latin typeface="Consolas" panose="020B0609020204030204" pitchFamily="49" charset="0"/>
              </a:rPr>
              <a:t>$comment = $_POST["comment"];</a:t>
            </a:r>
          </a:p>
          <a:p>
            <a:pPr marL="0" indent="0">
              <a:buNone/>
            </a:pPr>
            <a:endParaRPr lang="pl-PL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l-PL" sz="1600" dirty="0">
                <a:latin typeface="Consolas" panose="020B0609020204030204" pitchFamily="49" charset="0"/>
              </a:rPr>
              <a:t>$sanitizedComment = strip_tags($comment);</a:t>
            </a:r>
          </a:p>
          <a:p>
            <a:pPr marL="0" indent="0">
              <a:buNone/>
            </a:pPr>
            <a:endParaRPr lang="pl-PL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l-PL" sz="1600" dirty="0">
                <a:latin typeface="Consolas" panose="020B0609020204030204" pitchFamily="49" charset="0"/>
              </a:rPr>
              <a:t>echo htmlspecialchars($sanitizedComment, ENT_QUOTES, "UTF-8");</a:t>
            </a:r>
            <a:endParaRPr lang="sk-SK" sz="16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111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6B087E-E572-F050-ED91-1FF36A592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B2221B38-5145-6D9A-36E6-A7BBCE4410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102DFB-2387-ECC1-10D8-16D0B5ED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757423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Validácia vs sanitizácia vs escapovanie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88979F6-6FB3-3B74-3108-DBF051FDE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161F1BE-AEF5-B8C3-ACE8-7B0A996CAD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4F88CA9-3D72-2962-6AF3-73577200AF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909743"/>
              </p:ext>
            </p:extLst>
          </p:nvPr>
        </p:nvGraphicFramePr>
        <p:xfrm>
          <a:off x="649706" y="2878143"/>
          <a:ext cx="8229600" cy="2011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52921143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50566434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0896224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Pojem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Otázka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Príklad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80784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Validácia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Je vstup v správnom tvare?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komentár nie je prázdny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3959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Sanitizácia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Čo zo vstupu odstránime/upravíme?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odstránenie HTML značiek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0745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Escapovanie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Ako vstup bezpečne vypíšeme?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htmlspecialchars()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2107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5456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05AD17-A1EB-F56D-59C9-A039D6AE1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739D2C7-A54A-23AC-4CFC-5A018A62A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EC4593-676A-8CF2-FCDF-EC2361EFF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Úloha 1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C6865C7-D7F7-38F6-5C33-BF2C098EE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45B61A8-9CE9-E404-13B5-493AC362A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F61693-EFD4-56BE-1B1B-7360D1A67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800" dirty="0"/>
              <a:t>Na jazykoch webu sme vytvárali nástenku komentárov. Teraz ju prerobíme tak, aby sme si ukázali využitie serverovej validácie. </a:t>
            </a:r>
          </a:p>
          <a:p>
            <a:r>
              <a:rPr lang="sk-SK" sz="2800" dirty="0"/>
              <a:t>Potrebujeme:</a:t>
            </a:r>
          </a:p>
          <a:p>
            <a:pPr lvl="1"/>
            <a:r>
              <a:rPr lang="sk-SK" sz="2400" dirty="0"/>
              <a:t>formulár</a:t>
            </a:r>
          </a:p>
          <a:p>
            <a:pPr lvl="1"/>
            <a:r>
              <a:rPr lang="sk-SK" sz="2400" dirty="0"/>
              <a:t>textové pole</a:t>
            </a:r>
          </a:p>
          <a:p>
            <a:pPr lvl="1"/>
            <a:r>
              <a:rPr lang="sk-SK" sz="2400" dirty="0"/>
              <a:t>tlačidlo</a:t>
            </a:r>
          </a:p>
          <a:p>
            <a:pPr lvl="1"/>
            <a:r>
              <a:rPr lang="sk-SK" sz="2400" dirty="0"/>
              <a:t>miesto, kde sa komentáre zobrazia</a:t>
            </a:r>
          </a:p>
        </p:txBody>
      </p:sp>
    </p:spTree>
    <p:extLst>
      <p:ext uri="{BB962C8B-B14F-4D97-AF65-F5344CB8AC3E}">
        <p14:creationId xmlns:p14="http://schemas.microsoft.com/office/powerpoint/2010/main" val="1171943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D3E1D3-8D51-415C-FA4C-B7C75811A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1BA31E0F-FD46-929B-A23F-CA5C6D2A9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1B83A9-1CF5-1A9E-D62C-A986BF57B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Štruktúra projektu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878F24C-A9BB-51C3-BCC0-019AB75FB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7FF26CA-AAC4-D381-2130-D0770CA3A5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F133A8-3630-29FB-E66F-6B4839FB8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800" b="1" dirty="0"/>
              <a:t>comments-app/</a:t>
            </a:r>
          </a:p>
          <a:p>
            <a:pPr lvl="1"/>
            <a:r>
              <a:rPr lang="sk-SK" dirty="0"/>
              <a:t>index.php</a:t>
            </a:r>
          </a:p>
          <a:p>
            <a:pPr lvl="1"/>
            <a:r>
              <a:rPr lang="sk-SK" dirty="0"/>
              <a:t>vulnerable.php</a:t>
            </a:r>
          </a:p>
          <a:p>
            <a:pPr lvl="1"/>
            <a:r>
              <a:rPr lang="sk-SK" dirty="0"/>
              <a:t>safe.php</a:t>
            </a:r>
          </a:p>
          <a:p>
            <a:pPr lvl="1"/>
            <a:r>
              <a:rPr lang="sk-SK" b="1" dirty="0"/>
              <a:t>css/</a:t>
            </a:r>
          </a:p>
          <a:p>
            <a:pPr lvl="2"/>
            <a:r>
              <a:rPr lang="sk-SK" sz="2800" dirty="0"/>
              <a:t>style.css</a:t>
            </a:r>
          </a:p>
          <a:p>
            <a:pPr lvl="2"/>
            <a:endParaRPr lang="sk-SK" sz="2800" dirty="0"/>
          </a:p>
          <a:p>
            <a:pPr marL="914400" lvl="2" indent="0">
              <a:buNone/>
            </a:pPr>
            <a:endParaRPr lang="sk-SK" sz="2800" dirty="0"/>
          </a:p>
        </p:txBody>
      </p:sp>
      <p:pic>
        <p:nvPicPr>
          <p:cNvPr id="6" name="Picture 5" descr="File:OneDrive Folder Icon.svg - Wikimedia Commons">
            <a:extLst>
              <a:ext uri="{FF2B5EF4-FFF2-40B4-BE49-F238E27FC236}">
                <a16:creationId xmlns:a16="http://schemas.microsoft.com/office/drawing/2014/main" id="{CB81AAB6-B1C4-BAC2-FF6C-A7A98BF94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0644" y="1697548"/>
            <a:ext cx="544606" cy="544606"/>
          </a:xfrm>
          <a:prstGeom prst="rect">
            <a:avLst/>
          </a:prstGeom>
        </p:spPr>
      </p:pic>
      <p:pic>
        <p:nvPicPr>
          <p:cNvPr id="8" name="Picture 7" descr="File:OneDrive Folder Icon.svg - Wikimedia Commons">
            <a:extLst>
              <a:ext uri="{FF2B5EF4-FFF2-40B4-BE49-F238E27FC236}">
                <a16:creationId xmlns:a16="http://schemas.microsoft.com/office/drawing/2014/main" id="{43F51D52-9139-2E1E-DD27-A1DFFB403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754" y="3720393"/>
            <a:ext cx="544606" cy="54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773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E2CE55-D86D-3B8A-AE38-73ABB8B18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B95C665F-AA29-B4F6-D7DA-E1FBE9EC7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C6583-4EAD-93D9-802B-3357EB3B0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Štruktúra projektu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89DE0E7-F122-8A03-6EB2-35C6D9318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E6BCC0D-A442-F7C1-4363-F831C8F3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5951CF-EE7A-0A67-6B24-E6654F506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800" b="1" dirty="0"/>
              <a:t>index.php </a:t>
            </a:r>
            <a:r>
              <a:rPr lang="sk-SK" sz="2800" dirty="0"/>
              <a:t>– úvodná stránka s odkazmi na dve verzie</a:t>
            </a:r>
          </a:p>
          <a:p>
            <a:r>
              <a:rPr lang="sk-SK" sz="2800" b="1" dirty="0"/>
              <a:t>vulnerable.php </a:t>
            </a:r>
            <a:r>
              <a:rPr lang="sk-SK" sz="2800" dirty="0"/>
              <a:t>– zraniteľná verzia, ktorá vypisuje vstup priamo</a:t>
            </a:r>
          </a:p>
          <a:p>
            <a:r>
              <a:rPr lang="sk-SK" sz="2800" b="1" dirty="0"/>
              <a:t>safe.php </a:t>
            </a:r>
            <a:r>
              <a:rPr lang="sk-SK" sz="2800" dirty="0"/>
              <a:t>– bezpečnejšia verzia s htmlspecialchars()</a:t>
            </a:r>
          </a:p>
          <a:p>
            <a:r>
              <a:rPr lang="sk-SK" sz="2800" b="1" dirty="0"/>
              <a:t>style.css </a:t>
            </a:r>
            <a:r>
              <a:rPr lang="sk-SK" sz="2800" dirty="0"/>
              <a:t>– spoločný vzhľad</a:t>
            </a: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3024483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B0BF8C-0DEB-DB35-78E0-AECD2E57D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C707FFA8-8E74-AB0E-F354-F6DEEDC4FF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CFFC2A-C696-BD33-8B75-5BC415603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Klientská vs serverová validácia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306B2ED-897D-D58D-9A98-F46FA8E347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E332812-7170-7986-0588-C30693F58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1595FD-A64F-9891-4BB3-4DFC9D76E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dirty="0"/>
              <a:t>V klientskom príklade sme používali: </a:t>
            </a:r>
            <a:r>
              <a:rPr lang="sk-SK" sz="2400" b="1" dirty="0"/>
              <a:t>element.innerHTML = vstup;</a:t>
            </a:r>
          </a:p>
          <a:p>
            <a:r>
              <a:rPr lang="sk-SK" sz="2400" b="1" dirty="0"/>
              <a:t>Problém:</a:t>
            </a:r>
            <a:r>
              <a:rPr lang="sk-SK" sz="2400" dirty="0"/>
              <a:t> prehliadač interpretoval vstup ako HTML.</a:t>
            </a:r>
          </a:p>
          <a:p>
            <a:r>
              <a:rPr lang="sk-SK" sz="2400" dirty="0"/>
              <a:t>V PHP môžeme urobiť podobnú chybu: echo </a:t>
            </a:r>
            <a:r>
              <a:rPr lang="sk-SK" sz="2400" b="1" dirty="0"/>
              <a:t>$_POST["comment"];</a:t>
            </a:r>
          </a:p>
          <a:p>
            <a:r>
              <a:rPr lang="sk-SK" sz="2400" b="1" dirty="0"/>
              <a:t>Problém: </a:t>
            </a:r>
            <a:r>
              <a:rPr lang="sk-SK" sz="2400" dirty="0"/>
              <a:t>server vloží vstup používateľa priamo do HTML odpovede.</a:t>
            </a:r>
          </a:p>
        </p:txBody>
      </p:sp>
    </p:spTree>
    <p:extLst>
      <p:ext uri="{BB962C8B-B14F-4D97-AF65-F5344CB8AC3E}">
        <p14:creationId xmlns:p14="http://schemas.microsoft.com/office/powerpoint/2010/main" val="2672049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9143997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" y="0"/>
            <a:ext cx="6086479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4" y="-1"/>
            <a:ext cx="3057523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512" y="-1"/>
            <a:ext cx="8799485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9" y="294538"/>
            <a:ext cx="7421963" cy="1033669"/>
          </a:xfrm>
        </p:spPr>
        <p:txBody>
          <a:bodyPr>
            <a:normAutofit/>
          </a:bodyPr>
          <a:lstStyle/>
          <a:p>
            <a:r>
              <a:rPr lang="sk-SK" sz="3500" dirty="0">
                <a:solidFill>
                  <a:srgbClr val="FFFFFF"/>
                </a:solidFill>
              </a:rPr>
              <a:t>Kľúčová myšlienka</a:t>
            </a:r>
            <a:endParaRPr lang="en-GB" sz="35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699" y="2318197"/>
            <a:ext cx="7293023" cy="368335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sk-SK" i="1" noProof="1"/>
              <a:t>Serverová validácia a escapovanie sú potrebné preto, že klientovi nemôžeme dôverovať.</a:t>
            </a:r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8D576B4D-51F6-623D-6D04-EE4F3F1AF4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61075" t="-161075" r="-161075" b="-161075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8"/>
    </mc:Choice>
    <mc:Fallback xmlns="">
      <p:transition spd="slow" advTm="13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4FC2A0-5F9B-5BAB-814E-7A9156A84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D7AB468-3099-002D-8150-D6F593E87F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03BB8-CB4B-20BC-9811-5A504EA65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Zraniteľná verzia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6D031F6-3E43-8B0A-3951-7B5977BB0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9C3C0EB-2184-FF39-AFF5-9CD5B317F9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2D42B0-84EF-E205-8CBA-8C8D0D102C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&lt;?php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$comment = "";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if ($_SERVER["REQUEST_METHOD"] === "POST")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    $comment = $_POST["comment"];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?&gt;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&lt;div class="comment"&gt;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  &lt;?php echo $comment; ?&gt;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&lt;/div&gt;</a:t>
            </a:r>
          </a:p>
          <a:p>
            <a:pPr marL="0" indent="0">
              <a:buNone/>
            </a:pPr>
            <a:endParaRPr lang="sk-SK" sz="1200" dirty="0"/>
          </a:p>
          <a:p>
            <a:pPr marL="0" indent="0">
              <a:buNone/>
            </a:pPr>
            <a:r>
              <a:rPr lang="sk-SK" sz="2400" b="1" dirty="0"/>
              <a:t>Problém: </a:t>
            </a:r>
            <a:r>
              <a:rPr lang="sk-SK" sz="2400" dirty="0"/>
              <a:t>Používateľský vstup sa vypíše priamo do HTML.</a:t>
            </a:r>
          </a:p>
        </p:txBody>
      </p:sp>
    </p:spTree>
    <p:extLst>
      <p:ext uri="{BB962C8B-B14F-4D97-AF65-F5344CB8AC3E}">
        <p14:creationId xmlns:p14="http://schemas.microsoft.com/office/powerpoint/2010/main" val="34554678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6B956E-F78B-2175-BF53-A0727E443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F4771F03-D6FC-B6A9-0380-BFE8A22C5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EBE5BE-52A6-5620-55D5-C649B9D20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Zraniteľná verzia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EEEFB6-0E58-F6FD-8239-3F5C0DEAB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18DD2BA-A324-D6DB-DA37-CE05FC52C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5AB52B-E045-12F9-D43F-FDD5D36F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26E490-5904-EE2B-17A4-500E1AED0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69" y="1600200"/>
            <a:ext cx="5063218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45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F072B0-69C4-32F9-FD4F-94EB7C2D6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652A5730-A9E9-059F-002F-85918339EC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444914-305E-BC1C-DA24-2F2262C85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Bezpečnejšia verzia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80A1171-30E5-09A9-E44F-B4400F4BE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690743-BEE1-1021-38D0-F6F02D143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82F33CE-5CD5-4755-3582-9B631C6CD7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2907" y="1761507"/>
            <a:ext cx="4747240" cy="41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797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BBA5A6-2A5E-B399-AD78-BFEF7D7E9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F847C2FF-6DB5-36BC-8DA3-6D9222D91D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47CCEF-AD17-7DDA-85FB-1E48A56F7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Bezpečnejšia verzia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8CA68C5-DB05-BAFF-111F-0C0A8D020E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A90F79E-53E4-B5AB-3EC2-690984A40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5EED50-4CCA-5EE3-C411-563314981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&lt;?php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$comment = "";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if ($_SERVER["REQUEST_METHOD"] === "POST") {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    $comment = trim($_POST["comment"]);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?&gt;</a:t>
            </a:r>
          </a:p>
          <a:p>
            <a:pPr marL="0" indent="0">
              <a:buNone/>
            </a:pPr>
            <a:endParaRPr lang="sk-SK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&lt;div class="comment"&gt;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  &lt;?php echo htmlspecialchars($comment, ENT_QUOTES, "UTF-8"); ?&gt;</a:t>
            </a:r>
          </a:p>
          <a:p>
            <a:pPr marL="0" indent="0">
              <a:buNone/>
            </a:pPr>
            <a:r>
              <a:rPr lang="sk-SK" sz="1200" dirty="0">
                <a:latin typeface="Consolas" panose="020B0609020204030204" pitchFamily="49" charset="0"/>
              </a:rPr>
              <a:t>&lt;/div&gt;</a:t>
            </a:r>
            <a:endParaRPr lang="sk-SK" sz="1200" dirty="0"/>
          </a:p>
          <a:p>
            <a:pPr marL="0" indent="0">
              <a:buNone/>
            </a:pPr>
            <a:r>
              <a:rPr lang="sk-SK" sz="2400" b="1" dirty="0"/>
              <a:t>Výsledok: </a:t>
            </a:r>
            <a:r>
              <a:rPr lang="sk-SK" sz="2400" dirty="0"/>
              <a:t>Prehliadač zobrazí vstup ako text, nie ako HTML.</a:t>
            </a:r>
          </a:p>
        </p:txBody>
      </p:sp>
    </p:spTree>
    <p:extLst>
      <p:ext uri="{BB962C8B-B14F-4D97-AF65-F5344CB8AC3E}">
        <p14:creationId xmlns:p14="http://schemas.microsoft.com/office/powerpoint/2010/main" val="661240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2815EA-2D5E-A633-C0D2-EB12894B4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FD41F17E-F54D-26E9-F164-EA93170A9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57118A-9F45-DEA2-9D40-29AD7050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Klientská vs serverová validácia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7ED26AD-DDD9-063C-B3F9-504414BB8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F49DD4C-B4C1-A05C-33A3-88AD48A14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E84CE64-262B-667B-8FB6-D7880ED31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550540"/>
              </p:ext>
            </p:extLst>
          </p:nvPr>
        </p:nvGraphicFramePr>
        <p:xfrm>
          <a:off x="457200" y="2811621"/>
          <a:ext cx="8229600" cy="210312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569250676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71253932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Jazyky webu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Skriptovacie jazyky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671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vstup spracoval JavaScript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vstup spracuje PHP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248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chyba bola innerHTML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chyba je echo bez escapovania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18104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oprava bola textContent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oprava je htmlspecialchars()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5660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problém vznikol v DOM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problém vzniká v HTML odpovedi zo servera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0573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7768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487F27-AFAA-F3C8-EF06-4CCBEC3C6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2693AE72-DD69-0DF8-8C93-98D34877B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ED5385-23D1-ADA5-05BE-5982917F2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908485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Zásady ochrany pred XSS v PHP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518058D-57DB-E26A-D4C5-F73D270B44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606EE68-44A0-297A-D38B-08EE22131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1496F4-FC42-99BB-1ABF-DEAECFF93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sz="2400" dirty="0">
                <a:latin typeface="+mj-lt"/>
              </a:rPr>
              <a:t>• Nedôverujme údajom od používateľa.</a:t>
            </a:r>
          </a:p>
          <a:p>
            <a:pPr marL="0" indent="0">
              <a:buNone/>
            </a:pPr>
            <a:r>
              <a:rPr lang="sk-SK" sz="2400" dirty="0">
                <a:latin typeface="+mj-lt"/>
              </a:rPr>
              <a:t>• Nevypisujme $_GET, $_POST ani dáta z databázy priamo do HTML.</a:t>
            </a:r>
          </a:p>
          <a:p>
            <a:pPr marL="0" indent="0">
              <a:buNone/>
            </a:pPr>
            <a:r>
              <a:rPr lang="sk-SK" sz="2400" dirty="0">
                <a:latin typeface="+mj-lt"/>
              </a:rPr>
              <a:t>• Validujme vstup podľa očakávaných pravidiel.</a:t>
            </a:r>
          </a:p>
          <a:p>
            <a:pPr marL="0" indent="0">
              <a:buNone/>
            </a:pPr>
            <a:r>
              <a:rPr lang="sk-SK" sz="2400" dirty="0">
                <a:latin typeface="+mj-lt"/>
              </a:rPr>
              <a:t>• Escapujme výstup podľa kontextu.</a:t>
            </a:r>
          </a:p>
          <a:p>
            <a:pPr marL="0" indent="0">
              <a:buNone/>
            </a:pPr>
            <a:r>
              <a:rPr lang="sk-SK" sz="2400" dirty="0">
                <a:latin typeface="+mj-lt"/>
              </a:rPr>
              <a:t>• Klientská validácia je len doplnok, nie ochrana.</a:t>
            </a:r>
          </a:p>
        </p:txBody>
      </p:sp>
    </p:spTree>
    <p:extLst>
      <p:ext uri="{BB962C8B-B14F-4D97-AF65-F5344CB8AC3E}">
        <p14:creationId xmlns:p14="http://schemas.microsoft.com/office/powerpoint/2010/main" val="3656126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751323-7B16-C52F-2750-70CAFDD13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51E81AA-9810-B69D-F734-6F5E41FAA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72B381-7245-D8A4-DE12-D0F285A7A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9143998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rgbClr val="00000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C882665-14A4-7C73-71C7-2D9BB9808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4"/>
            <a:ext cx="9144000" cy="6402581"/>
          </a:xfrm>
          <a:prstGeom prst="rect">
            <a:avLst/>
          </a:prstGeom>
          <a:gradFill>
            <a:gsLst>
              <a:gs pos="1000">
                <a:schemeClr val="accent1">
                  <a:lumMod val="75000"/>
                  <a:alpha val="59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CB257B-7F9B-B0DF-E20C-5ECA52C59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140040" y="-1133192"/>
            <a:ext cx="6858001" cy="9124385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rgbClr val="000000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FFE0D7-BDBE-F4A8-8C0E-9518F8372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1072" y="0"/>
            <a:ext cx="4572001" cy="6858000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chemeClr val="accent1">
                  <a:lumMod val="75000"/>
                  <a:alpha val="5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3D463D2-F4CE-A3FD-BE32-DF715048F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3"/>
            <a:ext cx="9137153" cy="6871922"/>
          </a:xfrm>
          <a:prstGeom prst="rect">
            <a:avLst/>
          </a:prstGeom>
          <a:gradFill>
            <a:gsLst>
              <a:gs pos="13000">
                <a:srgbClr val="000000">
                  <a:alpha val="35000"/>
                </a:srgbClr>
              </a:gs>
              <a:gs pos="99000">
                <a:schemeClr val="accent1">
                  <a:lumMod val="75000"/>
                  <a:alpha val="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7327E06-9092-31F5-10B3-F989C3D33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784" y="4049"/>
            <a:ext cx="7662432" cy="4729040"/>
          </a:xfrm>
          <a:custGeom>
            <a:avLst/>
            <a:gdLst>
              <a:gd name="connsiteX0" fmla="*/ 0 w 10216576"/>
              <a:gd name="connsiteY0" fmla="*/ 0 h 4729040"/>
              <a:gd name="connsiteX1" fmla="*/ 10216576 w 10216576"/>
              <a:gd name="connsiteY1" fmla="*/ 0 h 4729040"/>
              <a:gd name="connsiteX2" fmla="*/ 10210268 w 10216576"/>
              <a:gd name="connsiteY2" fmla="*/ 124944 h 4729040"/>
              <a:gd name="connsiteX3" fmla="*/ 5108288 w 10216576"/>
              <a:gd name="connsiteY3" fmla="*/ 4729040 h 4729040"/>
              <a:gd name="connsiteX4" fmla="*/ 6309 w 10216576"/>
              <a:gd name="connsiteY4" fmla="*/ 124944 h 472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6576" h="4729040">
                <a:moveTo>
                  <a:pt x="0" y="0"/>
                </a:moveTo>
                <a:lnTo>
                  <a:pt x="10216576" y="0"/>
                </a:lnTo>
                <a:lnTo>
                  <a:pt x="10210268" y="124944"/>
                </a:lnTo>
                <a:cubicBezTo>
                  <a:pt x="9947637" y="2710997"/>
                  <a:pt x="7763635" y="4729040"/>
                  <a:pt x="5108288" y="4729040"/>
                </a:cubicBezTo>
                <a:cubicBezTo>
                  <a:pt x="2452942" y="4729040"/>
                  <a:pt x="268937" y="2710997"/>
                  <a:pt x="6309" y="124944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50000"/>
                  <a:alpha val="4000"/>
                </a:schemeClr>
              </a:gs>
              <a:gs pos="99000">
                <a:schemeClr val="accent1">
                  <a:alpha val="24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18FCD3-E3EB-DF20-1913-E931BC3691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0019" y="1030406"/>
            <a:ext cx="6110785" cy="3081242"/>
          </a:xfrm>
        </p:spPr>
        <p:txBody>
          <a:bodyPr anchor="ctr">
            <a:normAutofit/>
          </a:bodyPr>
          <a:lstStyle/>
          <a:p>
            <a:r>
              <a:rPr lang="sk-SK" sz="4200" dirty="0">
                <a:solidFill>
                  <a:srgbClr val="FFFFFF"/>
                </a:solidFill>
              </a:rPr>
              <a:t>Ďakujem za pozornosť.</a:t>
            </a:r>
            <a:endParaRPr lang="en-GB" sz="4200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075568-E5C0-6E63-D76B-36479F461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" y="5289178"/>
            <a:ext cx="9150851" cy="156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79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505A88-6945-143D-9EED-3B2C10B01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19122C-7B5A-8D20-46EB-AFCF64E33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Úvod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1707E60-CEC9-4661-AA82-69242EB4B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F035CD8-AE30-4146-96F2-036B0CE5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E2E454C-9966-AF38-1785-0780AD27E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dirty="0"/>
              <a:t>V JavaScripte sme zistili:</a:t>
            </a:r>
          </a:p>
          <a:p>
            <a:pPr lvl="1"/>
            <a:r>
              <a:rPr lang="sk-SK" sz="2400" dirty="0"/>
              <a:t>Používateľský vstup + innerHTML = riziko XSS</a:t>
            </a:r>
          </a:p>
          <a:p>
            <a:r>
              <a:rPr lang="sk-SK" sz="2400" dirty="0"/>
              <a:t>V PHP platí podobný princíp:</a:t>
            </a:r>
          </a:p>
          <a:p>
            <a:pPr lvl="1"/>
            <a:r>
              <a:rPr lang="sk-SK" sz="2400" dirty="0"/>
              <a:t>Používateľský vstup + echo bez escapovania = riziko XSS</a:t>
            </a:r>
          </a:p>
        </p:txBody>
      </p:sp>
    </p:spTree>
    <p:extLst>
      <p:ext uri="{BB962C8B-B14F-4D97-AF65-F5344CB8AC3E}">
        <p14:creationId xmlns:p14="http://schemas.microsoft.com/office/powerpoint/2010/main" val="3218261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6C7AF8-CDBD-2197-10C2-F94C2A5D5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05F4D360-B3FB-3589-5C90-3F65AB248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66AB6-1953-231C-518E-1484959A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4061011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Čo je to XSS?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244B504-035E-D429-3E50-2A4854C89B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A6FFC9B-A987-0CD4-F4EF-69B07B9906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8D5929-471D-31C4-366C-2BA4A3A4A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sk-SK" sz="2400" b="1" dirty="0"/>
              <a:t>Cross-Site Scripting </a:t>
            </a:r>
            <a:r>
              <a:rPr lang="sk-SK" sz="2400" dirty="0"/>
              <a:t>je zraniteľnosť, pri ktorej sa do webovej stránky dostane škodlivý kód, najčastejšie JavaScript. Tento kód sa potom vykoná v prehliadači používateľa.</a:t>
            </a:r>
          </a:p>
          <a:p>
            <a:r>
              <a:rPr lang="sk-SK" sz="2400" b="1" dirty="0"/>
              <a:t>XSS vzniká, keď aplikácia:</a:t>
            </a:r>
          </a:p>
          <a:p>
            <a:pPr lvl="1"/>
            <a:r>
              <a:rPr lang="sk-SK" sz="2000" dirty="0"/>
              <a:t>prijme vstup od používateľa,</a:t>
            </a:r>
          </a:p>
          <a:p>
            <a:pPr lvl="1"/>
            <a:r>
              <a:rPr lang="sk-SK" sz="2000" dirty="0"/>
              <a:t>vloží ho späť do stránky,</a:t>
            </a:r>
          </a:p>
          <a:p>
            <a:pPr lvl="1"/>
            <a:r>
              <a:rPr lang="sk-SK" sz="2000" dirty="0"/>
              <a:t>prehliadač ho nevyhodnotí ako text,</a:t>
            </a:r>
          </a:p>
          <a:p>
            <a:pPr lvl="1"/>
            <a:r>
              <a:rPr lang="sk-SK" sz="2000" dirty="0"/>
              <a:t>ale ako HTML alebo JavaScript kód.</a:t>
            </a:r>
          </a:p>
          <a:p>
            <a:r>
              <a:rPr lang="sk-SK" sz="2400" b="1" dirty="0"/>
              <a:t>Základné typy XSS:</a:t>
            </a:r>
          </a:p>
          <a:p>
            <a:pPr lvl="1"/>
            <a:r>
              <a:rPr lang="sk-SK" sz="2000" dirty="0"/>
              <a:t>perzistentné / uložené XSS</a:t>
            </a:r>
          </a:p>
          <a:p>
            <a:pPr lvl="1"/>
            <a:r>
              <a:rPr lang="sk-SK" sz="2000" dirty="0"/>
              <a:t>reflektované XSS</a:t>
            </a:r>
          </a:p>
          <a:p>
            <a:pPr lvl="1"/>
            <a:r>
              <a:rPr lang="sk-SK" sz="2000" dirty="0"/>
              <a:t>DOM XSS</a:t>
            </a:r>
          </a:p>
        </p:txBody>
      </p:sp>
    </p:spTree>
    <p:extLst>
      <p:ext uri="{BB962C8B-B14F-4D97-AF65-F5344CB8AC3E}">
        <p14:creationId xmlns:p14="http://schemas.microsoft.com/office/powerpoint/2010/main" val="2305690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D0FE0F-1022-29DB-AA79-6EE06005B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E95ED308-9CC6-9668-E08A-8CC9E10187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5DF0CB-B7E8-B4F9-DC03-A1B2189D2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Perzistentné / uložené XSS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E94E1C5-DC46-BFB3-7894-0AC79B5B5B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F72B721-DE34-0CD9-C219-D5AF9B25A6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9FCC28A-9A86-69AA-2289-52061F2DCB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dirty="0"/>
              <a:t>Škodlivý kód sa uloží na serveri napríklad do databázy. Neskôr sa zobrazí iným používateľom a ich prehliadač ho vykoná.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0F52BA-5D86-34D5-A48C-11A1F84C1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774" y="2728427"/>
            <a:ext cx="6759526" cy="310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469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4E882F-B441-51CC-ECFA-249A4E690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09614678-6C3E-DF9F-D286-88A070531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977922-9D37-6780-C1C4-F84CC351D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Perzistentné / uložené XSS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51776BC-5C26-2EBE-6E99-360313872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E059AEC-76D9-2AB1-EEC9-23970AD28B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07A8A6-27BB-45B0-E11A-3B46314454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b="1" dirty="0"/>
              <a:t>Ukážka: </a:t>
            </a:r>
            <a:r>
              <a:rPr lang="sk-SK" sz="2400" dirty="0"/>
              <a:t>komentár ako škodlivý vstup</a:t>
            </a:r>
          </a:p>
          <a:p>
            <a:r>
              <a:rPr lang="sk-SK" sz="2400" dirty="0"/>
              <a:t>Útočník zadá do komentára: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&lt;img src="x" onerror="</a:t>
            </a:r>
            <a:r>
              <a:rPr lang="sk-SK" sz="2400" b="1" dirty="0">
                <a:highlight>
                  <a:srgbClr val="00FFFF"/>
                </a:highlight>
                <a:latin typeface="Consolas" panose="020B0609020204030204" pitchFamily="49" charset="0"/>
              </a:rPr>
              <a:t>alert('Stored XSS')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"&gt;</a:t>
            </a:r>
            <a:endParaRPr lang="sk-SK" sz="2400" dirty="0">
              <a:highlight>
                <a:srgbClr val="00FFFF"/>
              </a:highlight>
            </a:endParaRPr>
          </a:p>
          <a:p>
            <a:r>
              <a:rPr lang="sk-SK" sz="2400" dirty="0"/>
              <a:t>Ak sa komentár uloží a neskôr vypíše bez escapovania, kód sa spustí každému používateľovi, ktorý stránku otvorí.</a:t>
            </a:r>
          </a:p>
        </p:txBody>
      </p:sp>
    </p:spTree>
    <p:extLst>
      <p:ext uri="{BB962C8B-B14F-4D97-AF65-F5344CB8AC3E}">
        <p14:creationId xmlns:p14="http://schemas.microsoft.com/office/powerpoint/2010/main" val="1160828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9E56A0-EEB6-A6DC-2EB5-C3410F398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11096310-477F-701F-F9F5-6797240E7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182D0B-BE31-F8C5-A147-32357EE64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Reflektované XSS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58C4AA-765C-3BEB-C4E7-7BE4269BE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D298730-8FB5-E21F-9834-11180A5E6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C7DCAC-6D8C-688F-72BA-E85F558A00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dirty="0"/>
              <a:t>Škodlivý vstup sa neukladá. Aplikácia ho prijme napríklad z URL a hneď ho vypíše späť v odpovedi.</a:t>
            </a:r>
          </a:p>
          <a:p>
            <a:endParaRPr lang="sk-SK" sz="24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87FD5E-9AAB-90D0-7202-26947ACD6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68" y="2776205"/>
            <a:ext cx="7583126" cy="197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97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523A04-FD85-726E-C7EB-21AC82831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F70F24AF-73B4-DA29-3359-570DB8D93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7D5171-68A6-BB1F-CD73-C0CAD0AC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Reflektované XSS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BAF0783-7AA1-9E4A-2964-9640C28D6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1C86BC8-E177-E4F8-F144-9ED6D63234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1C6F7B-0724-C256-08A1-FE90B2937C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rmAutofit/>
          </a:bodyPr>
          <a:lstStyle/>
          <a:p>
            <a:r>
              <a:rPr lang="sk-SK" sz="2400" b="1" dirty="0"/>
              <a:t>Ukážka: </a:t>
            </a:r>
            <a:r>
              <a:rPr lang="sk-SK" sz="2400" dirty="0"/>
              <a:t>vyhľadávanie</a:t>
            </a:r>
          </a:p>
          <a:p>
            <a:r>
              <a:rPr lang="sk-SK" sz="2400" dirty="0"/>
              <a:t>URL: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search.php?</a:t>
            </a:r>
            <a:r>
              <a:rPr lang="sk-SK" sz="2400" b="1" dirty="0">
                <a:highlight>
                  <a:srgbClr val="00FFFF"/>
                </a:highlight>
                <a:latin typeface="Consolas" panose="020B0609020204030204" pitchFamily="49" charset="0"/>
              </a:rPr>
              <a:t>q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=&lt;img src=x onerror=alert('XSS')&gt;</a:t>
            </a:r>
          </a:p>
          <a:p>
            <a:r>
              <a:rPr lang="sk-SK" sz="2400" dirty="0"/>
              <a:t>Zraniteľný PHP kód: </a:t>
            </a:r>
            <a:r>
              <a:rPr lang="sk-SK" sz="2400" dirty="0">
                <a:highlight>
                  <a:srgbClr val="00FFFF"/>
                </a:highlight>
              </a:rPr>
              <a:t>echo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$_GET["</a:t>
            </a:r>
            <a:r>
              <a:rPr lang="sk-SK" sz="2400" b="1" dirty="0">
                <a:highlight>
                  <a:srgbClr val="00FFFF"/>
                </a:highlight>
                <a:latin typeface="Consolas" panose="020B0609020204030204" pitchFamily="49" charset="0"/>
              </a:rPr>
              <a:t>q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"];</a:t>
            </a:r>
          </a:p>
          <a:p>
            <a:r>
              <a:rPr lang="sk-SK" sz="2400" dirty="0"/>
              <a:t>Server hodnotu z URL hneď vráti v HTML odpovedi.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570400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D648C1-FD86-2789-D97B-B4EFF747D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58169657-FE9F-7FA3-C684-43E4275B16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AD1BC0-8AFF-0EF0-3CF9-A038E51E7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9" y="499397"/>
            <a:ext cx="6122422" cy="971057"/>
          </a:xfrm>
        </p:spPr>
        <p:txBody>
          <a:bodyPr anchor="b">
            <a:normAutofit/>
          </a:bodyPr>
          <a:lstStyle/>
          <a:p>
            <a:pPr algn="l"/>
            <a:r>
              <a:rPr lang="sk-SK" sz="3500" dirty="0"/>
              <a:t>DOM XSS</a:t>
            </a:r>
            <a:endParaRPr lang="en-GB" sz="3500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E15992A-DF81-5A61-24CE-EA445998D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6116"/>
            <a:ext cx="9143998" cy="46177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804315B-211C-5E89-276A-96E007D27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86475" y="6406115"/>
            <a:ext cx="3057523" cy="464399"/>
          </a:xfrm>
          <a:prstGeom prst="rect">
            <a:avLst/>
          </a:prstGeom>
          <a:gradFill>
            <a:gsLst>
              <a:gs pos="19000">
                <a:srgbClr val="000000">
                  <a:alpha val="46000"/>
                </a:srgbClr>
              </a:gs>
              <a:gs pos="99000">
                <a:schemeClr val="accent1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D3291A5-F30F-A450-C9CC-6D3E665AD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89" y="1675303"/>
            <a:ext cx="8229600" cy="4525963"/>
          </a:xfrm>
        </p:spPr>
        <p:txBody>
          <a:bodyPr>
            <a:noAutofit/>
          </a:bodyPr>
          <a:lstStyle/>
          <a:p>
            <a:r>
              <a:rPr lang="pl-PL" sz="2200" dirty="0"/>
              <a:t>Reflektované XSS a DOM XSS vyzerajú podobne. V oboch prípadoch môže útočník pripraviť odkaz, ktorý obsahuje škodlivý vstup. Rozdiel je v tom, kde sa tento vstup spracuje: pri reflektovanom XSS ho spracuje </a:t>
            </a:r>
            <a:r>
              <a:rPr lang="pl-PL" sz="2200" b="1" dirty="0"/>
              <a:t>server</a:t>
            </a:r>
            <a:r>
              <a:rPr lang="pl-PL" sz="2200" dirty="0"/>
              <a:t>, pri DOM XSS ho spracuje JavaScript v </a:t>
            </a:r>
            <a:r>
              <a:rPr lang="pl-PL" sz="2200" b="1" dirty="0"/>
              <a:t>prehliadači</a:t>
            </a:r>
            <a:r>
              <a:rPr lang="pl-PL" sz="2200" dirty="0"/>
              <a:t>.</a:t>
            </a:r>
          </a:p>
          <a:p>
            <a:endParaRPr lang="sk-SK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F239DE-6DF1-B530-9D1D-F6F781419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395" y="3145757"/>
            <a:ext cx="7178662" cy="27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65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1913</TotalTime>
  <Words>1001</Words>
  <Application>Microsoft Office PowerPoint</Application>
  <PresentationFormat>On-screen Show (4:3)</PresentationFormat>
  <Paragraphs>172</Paragraphs>
  <Slides>26</Slides>
  <Notes>26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Consolas</vt:lpstr>
      <vt:lpstr>Office Theme</vt:lpstr>
      <vt:lpstr>Serverová validácia a XSS</vt:lpstr>
      <vt:lpstr>Kľúčová myšlienka</vt:lpstr>
      <vt:lpstr>Úvod</vt:lpstr>
      <vt:lpstr>Čo je to XSS?</vt:lpstr>
      <vt:lpstr>Perzistentné / uložené XSS</vt:lpstr>
      <vt:lpstr>Perzistentné / uložené XSS</vt:lpstr>
      <vt:lpstr>Reflektované XSS</vt:lpstr>
      <vt:lpstr>Reflektované XSS</vt:lpstr>
      <vt:lpstr>DOM XSS</vt:lpstr>
      <vt:lpstr>DOM XSS</vt:lpstr>
      <vt:lpstr>Porovnanie typov XSS</vt:lpstr>
      <vt:lpstr>Validácia</vt:lpstr>
      <vt:lpstr>Escaping</vt:lpstr>
      <vt:lpstr>Sanitizácia</vt:lpstr>
      <vt:lpstr>Validácia vs sanitizácia vs escapovanie</vt:lpstr>
      <vt:lpstr>Úloha 1</vt:lpstr>
      <vt:lpstr>Štruktúra projektu</vt:lpstr>
      <vt:lpstr>Štruktúra projektu</vt:lpstr>
      <vt:lpstr>Klientská vs serverová validácia</vt:lpstr>
      <vt:lpstr>Zraniteľná verzia</vt:lpstr>
      <vt:lpstr>Zraniteľná verzia</vt:lpstr>
      <vt:lpstr>Bezpečnejšia verzia</vt:lpstr>
      <vt:lpstr>Bezpečnejšia verzia</vt:lpstr>
      <vt:lpstr>Klientská vs serverová validácia</vt:lpstr>
      <vt:lpstr>Zásady ochrany pred XSS v PHP</vt:lpstr>
      <vt:lpstr>Ďakujem za pozornosť.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Livia Kelebercova</cp:lastModifiedBy>
  <cp:revision>105</cp:revision>
  <dcterms:created xsi:type="dcterms:W3CDTF">2013-01-27T09:14:16Z</dcterms:created>
  <dcterms:modified xsi:type="dcterms:W3CDTF">2026-06-09T15:18:36Z</dcterms:modified>
  <cp:category/>
</cp:coreProperties>
</file>