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9" r:id="rId2"/>
    <p:sldId id="280" r:id="rId3"/>
    <p:sldId id="281" r:id="rId4"/>
    <p:sldId id="256" r:id="rId5"/>
    <p:sldId id="258" r:id="rId6"/>
    <p:sldId id="270" r:id="rId7"/>
    <p:sldId id="259" r:id="rId8"/>
    <p:sldId id="260" r:id="rId9"/>
    <p:sldId id="271" r:id="rId10"/>
    <p:sldId id="275" r:id="rId11"/>
    <p:sldId id="272" r:id="rId12"/>
    <p:sldId id="273" r:id="rId13"/>
    <p:sldId id="274" r:id="rId14"/>
    <p:sldId id="276" r:id="rId15"/>
    <p:sldId id="277" r:id="rId16"/>
    <p:sldId id="278" r:id="rId17"/>
    <p:sldId id="284" r:id="rId18"/>
    <p:sldId id="283" r:id="rId19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6" autoAdjust="0"/>
    <p:restoredTop sz="84988" autoAdjust="0"/>
  </p:normalViewPr>
  <p:slideViewPr>
    <p:cSldViewPr snapToGrid="0">
      <p:cViewPr varScale="1">
        <p:scale>
          <a:sx n="81" d="100"/>
          <a:sy n="8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18. 3. 2026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CEBBB3-18D4-AEE8-3738-6D6694A27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1178741-06D8-17D3-1566-9E424C553E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0F1BF7-B49C-3CD7-D09E-C5250283E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941867-0226-CDB1-6662-8B8D7044D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CA6188A-41D7-E8FD-1BF0-7385EF0BB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22AEA3F-4B34-6A6C-026E-B3467CF6A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96301EA-BE62-BEF0-50A6-62C8BD0FBF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5E26B-9D26-809E-64C9-90CD3C417C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Procedurálne programovanie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C7F674-B710-CC21-A8C9-4498750EE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2000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5927EE-DE37-D9E4-3587-154F40BF6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32ECDF4-5C22-078B-A186-399B10F44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30844D-5438-CEFC-BA74-4382B29B9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Zmena hodnoty globalnej premennej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DE9261-19C5-3842-A6CD-2E85AC0A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8910CB-586F-AA92-49EE-E039E62330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91778E-09B6-2021-A54D-74A0D43E3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7" y="2061123"/>
            <a:ext cx="10137939" cy="344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57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F50624-F6D2-B43A-294C-6142A388D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E9D1C8C-74BB-5FB6-BEF6-0011641DDD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83907-A292-1A47-8EF3-C9F35F2FF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Globálne premenné - Riziká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3E191-F5AF-14B2-5C46-6897BC30A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8582639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Globálne premenné môžu byť </a:t>
            </a:r>
            <a:r>
              <a:rPr lang="sk-SK" b="1" dirty="0"/>
              <a:t>zmenené z rôznych miest v programe</a:t>
            </a:r>
            <a:r>
              <a:rPr lang="sk-SK" dirty="0"/>
              <a:t>. To spôsobuje:</a:t>
            </a:r>
          </a:p>
          <a:p>
            <a:r>
              <a:rPr lang="sk-SK" dirty="0"/>
              <a:t>zníženú čitateľnosť kódu</a:t>
            </a:r>
          </a:p>
          <a:p>
            <a:r>
              <a:rPr lang="sk-SK" dirty="0"/>
              <a:t>neočakávané zmeny hodnôt</a:t>
            </a:r>
          </a:p>
          <a:p>
            <a:r>
              <a:rPr lang="sk-SK" dirty="0"/>
              <a:t>Zložitejšiu údržbu kódu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B8F1F5-F43D-5E7B-C15B-B57C60B61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1DDF7-5DD9-E7EC-C816-D86385045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12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17E6A1-1DB7-00B3-22C4-2E7DE67A9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994C3DD-EF74-EEA8-F213-5ED30AB311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641489-9C04-E859-C832-9C2E47B73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Globálne premenné - Riziká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B3083-505C-E9B8-99F1-C9378C6B1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37263"/>
            <a:ext cx="957245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Nevhodné pre manipuláciu s formulármi </a:t>
            </a:r>
          </a:p>
          <a:p>
            <a:r>
              <a:rPr lang="sk-SK" dirty="0"/>
              <a:t>Nevhodné pre manipuláciu s formulármi SQL dotazmi </a:t>
            </a:r>
          </a:p>
          <a:p>
            <a:r>
              <a:rPr lang="sk-SK" dirty="0"/>
              <a:t>Nevhodné na ukladanie citlivých (používateľských)údajov </a:t>
            </a:r>
          </a:p>
          <a:p>
            <a:r>
              <a:rPr lang="sk-SK" dirty="0"/>
              <a:t>Nevhodné na ukladanie stavu a dôležitých hodnôt ovplyvňujúcich operácie na serveri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81AEDF-2648-29FB-09EB-DD4579D9E3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C49552-CE1E-438C-0918-E36142163F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39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4DAB1A-69AF-FCA7-C176-965A3A2B8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4C4EA37-E68D-46D4-F565-B1D6165D1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695A8A-1BD8-7EDE-B80C-941890430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Odporúčanie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B0856-5CC9-A0C2-9B84-BAFD03A44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8582639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minimalizovať používanie globálnych premenných</a:t>
            </a:r>
          </a:p>
          <a:p>
            <a:r>
              <a:rPr lang="sk-SK" dirty="0"/>
              <a:t>používať lokálne premenné a parametre funkcií</a:t>
            </a:r>
          </a:p>
          <a:p>
            <a:r>
              <a:rPr lang="sk-SK" dirty="0"/>
              <a:t>organizovať kód pomocou objektov a tried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7EEC7E-DAE4-B8C6-F498-98251FBADB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1C0C20-14DE-15F8-138D-1F4F1AFB6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566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D0555A-1367-2F9C-E159-E3B040439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514556-5FA5-01BA-491B-CF9702FDF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9136E0-587F-E9CC-4313-D5D244BB6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$GLOBALS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16344-1414-44A1-1119-FC499C875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5236124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Asociatívne pole</a:t>
            </a:r>
          </a:p>
          <a:p>
            <a:r>
              <a:rPr lang="sk-SK" dirty="0"/>
              <a:t>Nesie informácie o globálnych aj superglobalynch premenných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BD99A-4C0F-38EE-3502-838F9CA6B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DC5B80-8E19-6A91-2162-A69C5AB37D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69DFE9-8795-6752-50A8-853F5294D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521" y="2031252"/>
            <a:ext cx="5649233" cy="13977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80795F-30C2-646C-1642-FE916A5B3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520" y="3512579"/>
            <a:ext cx="5568119" cy="119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70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0B5C68-F66E-A169-4416-39A013AC3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CF42F6-F4E5-E0BC-F9B1-5C89C3FC2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CCF0D7-734B-6C44-3AF9-8475125EA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Superglobálne premenné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9E77D-DC8B-8461-9D52-7353E1942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1129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Preddefinované globálne premenné v PHP </a:t>
            </a:r>
          </a:p>
          <a:p>
            <a:r>
              <a:rPr lang="sk-SK" dirty="0"/>
              <a:t>Použiteľné bez predchádzajúcej definície alebo inicializácie</a:t>
            </a:r>
          </a:p>
          <a:p>
            <a:r>
              <a:rPr lang="sk-SK" dirty="0"/>
              <a:t>Dostupné vo forme asociatívneho poľa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0EE856-B44E-DD46-0C19-1D44296BC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08D8A7-AB60-4C5F-3A6D-CC538CB7F4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912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C47C56-D08F-5337-966C-77D7F46E5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1152B7-A386-223B-6E6A-38D321DF2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339106-18F5-0B5F-3484-80F0856EB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Superglobálne premenné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ECA2BE-D21D-B0F4-5371-F1ECD1695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95DC42-F201-71EC-3EFA-D293FD19B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A407B74-7971-C81F-020C-C868DCAFDA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1590499"/>
              </p:ext>
            </p:extLst>
          </p:nvPr>
        </p:nvGraphicFramePr>
        <p:xfrm>
          <a:off x="938684" y="2295143"/>
          <a:ext cx="10515600" cy="329184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54781076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7329813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latin typeface="+mj-lt"/>
                        </a:rPr>
                        <a:t>Premenná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latin typeface="+mj-lt"/>
                        </a:rPr>
                        <a:t>Popis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16600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latin typeface="+mj-lt"/>
                        </a:rPr>
                        <a:t>$_GET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+mj-lt"/>
                        </a:rPr>
                        <a:t>dáta z URL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1175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latin typeface="+mj-lt"/>
                        </a:rPr>
                        <a:t>$_POST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+mj-lt"/>
                        </a:rPr>
                        <a:t>dáta z formulára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4758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latin typeface="+mj-lt"/>
                        </a:rPr>
                        <a:t>$_SERVER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+mj-lt"/>
                        </a:rPr>
                        <a:t>info o serveri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0806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latin typeface="+mj-lt"/>
                        </a:rPr>
                        <a:t>$_COOKIE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+mj-lt"/>
                        </a:rPr>
                        <a:t>cookies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275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latin typeface="+mj-lt"/>
                        </a:rPr>
                        <a:t>$_SESSION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+mj-lt"/>
                        </a:rPr>
                        <a:t>session premenné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200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latin typeface="+mj-lt"/>
                        </a:rPr>
                        <a:t>$_FILES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+mj-lt"/>
                        </a:rPr>
                        <a:t>upload súbory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07076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>
                          <a:latin typeface="+mj-lt"/>
                        </a:rPr>
                        <a:t>$_REQUEST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+mj-lt"/>
                        </a:rPr>
                        <a:t>kombinácia GET/POST/COOKIE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4136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b="1" dirty="0">
                          <a:latin typeface="+mj-lt"/>
                        </a:rPr>
                        <a:t>$GLOBALS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latin typeface="+mj-lt"/>
                        </a:rPr>
                        <a:t>všetky globálne premenné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914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440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B28648-C5B5-A6FC-0DF3-31EA0BE40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AFADBAA-9130-9CDF-AD25-E39F759482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EEF723-E5FD-EE17-EC9F-C90D84508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b="1"/>
              <a:t>Úloha 1</a:t>
            </a:r>
            <a:endParaRPr lang="sk-SK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DDF67-FD8B-BD47-D8F0-0D11D26617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1129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Do repozitára z minulých hodín vytvoríme v roote folder s názvom App</a:t>
            </a:r>
          </a:p>
          <a:p>
            <a:r>
              <a:rPr lang="sk-SK" dirty="0"/>
              <a:t>Do  App/ vytvoríme súbor functions.php</a:t>
            </a:r>
          </a:p>
          <a:p>
            <a:r>
              <a:rPr lang="sk-SK" dirty="0"/>
              <a:t>Do header.php vložíme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F54EBB-CC4E-05FD-246C-E576E2E09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9F7A2D-74C1-30D8-7679-85DC39A711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0D3F79-EB90-1BBE-68F6-33E395FAF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619" y="4446571"/>
            <a:ext cx="6401355" cy="118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2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3A6A18-7688-0B6B-69E3-99FCA1B95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113DE02-400E-D69B-35CA-9900CA76F2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B05291-4E9F-D70E-6D45-6740337DB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b="1" dirty="0"/>
              <a:t>Úloha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F279D1-C194-8AB8-9073-60C7EF293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112922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Na minulej hodine ste robili so šablónou z kurzu </a:t>
            </a:r>
          </a:p>
          <a:p>
            <a:r>
              <a:rPr lang="sk-SK" dirty="0"/>
              <a:t>pridajte funkciu pre title (podľa vzoru na hodine)</a:t>
            </a:r>
          </a:p>
          <a:p>
            <a:r>
              <a:rPr lang="sk-SK" dirty="0"/>
              <a:t>pridajte funkciu pre spracovanie formulára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AEBE26A-8130-E863-2F64-F54FAF4538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38B4A7C-705E-32EC-B6D9-645B6B607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947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9D733E-D8EA-DEFA-FF3E-383287644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118857C-37BA-1A2F-E100-736C935E1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66E8CC-1F7A-40D4-2B53-3DD4DCB22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Superglobálne premenné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782A5-CD1A-995F-BBF2-1C660FC70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1129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Programovací štýl (paradigma) </a:t>
            </a:r>
          </a:p>
          <a:p>
            <a:r>
              <a:rPr lang="sk-SK" dirty="0"/>
              <a:t>Spôsob organizovania kódu </a:t>
            </a:r>
          </a:p>
          <a:p>
            <a:r>
              <a:rPr lang="sk-SK" dirty="0"/>
              <a:t>Vykonávanie úloh pomocou procedúr (funkcií) </a:t>
            </a:r>
          </a:p>
          <a:p>
            <a:r>
              <a:rPr lang="sk-SK" dirty="0"/>
              <a:t>Vhodné pre jednoduché web stránky</a:t>
            </a:r>
          </a:p>
          <a:p>
            <a:r>
              <a:rPr lang="sk-SK" dirty="0"/>
              <a:t>Neefektívne/nepraktické pre veľké projekty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969F06-9670-F56B-1C98-409F4A600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639FD6-A36F-19B6-8B75-9039AB87BF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63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831D88-C5D1-5224-88BA-ECFEA65EC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87B6D05-426C-C77A-7D9B-77E9C859CD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AAA5FD-FB93-54AC-935A-DBBE7CACC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Funkcie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89A5F-2673-38A0-BBBE-81F38E551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1129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Bloky kódu vykonávajúce úlohy </a:t>
            </a:r>
          </a:p>
          <a:p>
            <a:r>
              <a:rPr lang="sk-SK" dirty="0"/>
              <a:t>Samostatné časti kódu, ktoré môžu byť volané z iných častí programu </a:t>
            </a:r>
          </a:p>
          <a:p>
            <a:r>
              <a:rPr lang="sk-SK" dirty="0"/>
              <a:t>Môžu mať parametre </a:t>
            </a:r>
          </a:p>
          <a:p>
            <a:r>
              <a:rPr lang="sk-SK" dirty="0"/>
              <a:t>Môžu mať návratové hodnoty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6DE0306-B8AA-1DE4-1765-4DFE2E277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386102-47F0-D5F1-0BF1-1279A7BCCD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827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Rozsahy premenných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sa vypíše?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1061" y="2419884"/>
            <a:ext cx="9688296" cy="909253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endParaRPr lang="sk-SK" sz="4800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A61BF4-156D-2A38-8CF4-6525CE9CF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09" y="1822574"/>
            <a:ext cx="10768423" cy="395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3D44D6-37C9-8161-FFE8-FC5870EAB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5C6A86A-5037-C7A6-5D6A-664384B134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F052C7-FD95-F2DC-BB0F-C695DAF7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sa vypíše?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6CE468-76C1-1D7E-9EB6-335350FE7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250C8F-3264-AC49-7A82-27382A5B5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A49D7F-7D95-7928-E7E5-19ED66A8C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7" y="1983349"/>
            <a:ext cx="10558383" cy="279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934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26D04E-3AD1-21F9-AB64-5C06E2616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AAC9970-8A08-FD95-F5BC-C515DEB0D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E1EECC-A77C-C39A-15DE-17F7A52DF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Lokálne premenné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2D8CC-74C3-44B7-AEE7-DE31DF5A7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9"/>
            <a:ext cx="5053388" cy="3889418"/>
          </a:xfrm>
        </p:spPr>
        <p:txBody>
          <a:bodyPr anchor="t">
            <a:normAutofit fontScale="92500" lnSpcReduction="10000"/>
          </a:bodyPr>
          <a:lstStyle/>
          <a:p>
            <a:r>
              <a:rPr lang="sk-SK" sz="2400" dirty="0"/>
              <a:t>Majú lokálny rozsah </a:t>
            </a:r>
          </a:p>
          <a:p>
            <a:r>
              <a:rPr lang="sk-SK" sz="2400" dirty="0"/>
              <a:t>Nie sú prístupné mimo bloku kódu, v ktorom boli definované </a:t>
            </a:r>
          </a:p>
          <a:p>
            <a:r>
              <a:rPr lang="sk-SK" sz="2400" dirty="0"/>
              <a:t>Platnosť premennej začína v momente, keď sa funkcia začne vykonávať a končí v momente ukončenia funkcie</a:t>
            </a:r>
          </a:p>
          <a:p>
            <a:r>
              <a:rPr lang="sk-SK" sz="2400" dirty="0"/>
              <a:t>Kód na obrázku skončí s chybou, pretože na poslednom riadku chceme pristúpiť k premennej $lokalna_premenna, ktorá je ale definovaná vo vnútri funkcie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79083F-64D2-0520-B7EF-6A069F421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BFF2A0-AE76-6642-C608-CDDC1B791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7CEE0F-4A46-1132-E00A-C84534BA8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8951" y="2108442"/>
            <a:ext cx="5383883" cy="22106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6E2EA9-3D56-2389-022A-4C85AB70E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951" y="4574368"/>
            <a:ext cx="5273497" cy="140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21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07C4C8-FE15-FA56-C160-74FC7546C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9750B64-3F08-BADD-A7CF-CE1ADCFED9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8EDA6-16FD-801B-3B5C-15C853E02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Globálne premenné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7C550-EBBE-67CF-F859-5C71FFEF0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280277"/>
            <a:ext cx="5368099" cy="3592490"/>
          </a:xfrm>
        </p:spPr>
        <p:txBody>
          <a:bodyPr anchor="t">
            <a:normAutofit/>
          </a:bodyPr>
          <a:lstStyle/>
          <a:p>
            <a:r>
              <a:rPr lang="sk-SK" dirty="0"/>
              <a:t>Majú globálny rozsah </a:t>
            </a:r>
          </a:p>
          <a:p>
            <a:r>
              <a:rPr lang="sk-SK" dirty="0"/>
              <a:t>Sú prístupné z akéhokoľvek miesta v súbore </a:t>
            </a:r>
          </a:p>
          <a:p>
            <a:r>
              <a:rPr lang="sk-SK" dirty="0"/>
              <a:t>Platnosť v rámci celého súboru</a:t>
            </a:r>
          </a:p>
          <a:p>
            <a:r>
              <a:rPr lang="sk-SK" dirty="0"/>
              <a:t>Príklad na obrázku skončí s chybou (vo vnútri funkcie nevidíme premennú $x)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570F41-3642-9878-B623-AE7885BB2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06652B-4137-D429-593B-D908CAFF7D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1CAF95-A7F6-D0CC-8AC3-ECABA05C5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495" y="2280277"/>
            <a:ext cx="5260506" cy="229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89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DA27E9-600A-80F1-07AE-1229D0C0B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57DA65C-6A28-486C-C073-C4AD5B14D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FCC345-33A8-A537-035B-77F0999CE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Globálne premenné - global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57D8E-CC5D-5F77-5F91-4368ADFB0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5066441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Vo vnútri funkcie ich môžete sprístupniť tak, že dáte pred premennú global. </a:t>
            </a:r>
          </a:p>
          <a:p>
            <a:r>
              <a:rPr lang="sk-SK" dirty="0"/>
              <a:t>Takto pristúpite k jej hodnote.</a:t>
            </a:r>
          </a:p>
          <a:p>
            <a:r>
              <a:rPr lang="sk-SK" dirty="0"/>
              <a:t>Tento kód neskončí s chybou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4E5C0F-2A9C-BD52-7E3A-E6A38A8C92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2906E2-4B9A-FC9D-D994-C40D1A07C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660D21-6C18-701A-7626-96E49C86A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410" y="2135388"/>
            <a:ext cx="5355448" cy="258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01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</TotalTime>
  <Words>393</Words>
  <Application>Microsoft Office PowerPoint</Application>
  <PresentationFormat>Widescreen</PresentationFormat>
  <Paragraphs>78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Procedurálne programovanie</vt:lpstr>
      <vt:lpstr>Superglobálne premenné</vt:lpstr>
      <vt:lpstr>Funkcie</vt:lpstr>
      <vt:lpstr>Rozsahy premenných</vt:lpstr>
      <vt:lpstr>Čo sa vypíše? </vt:lpstr>
      <vt:lpstr>Čo sa vypíše? </vt:lpstr>
      <vt:lpstr>Lokálne premenné</vt:lpstr>
      <vt:lpstr>Globálne premenné</vt:lpstr>
      <vt:lpstr>Globálne premenné - global</vt:lpstr>
      <vt:lpstr>Zmena hodnoty globalnej premennej</vt:lpstr>
      <vt:lpstr>Globálne premenné - Riziká</vt:lpstr>
      <vt:lpstr>Globálne premenné - Riziká</vt:lpstr>
      <vt:lpstr>Odporúčanie</vt:lpstr>
      <vt:lpstr>$GLOBALS</vt:lpstr>
      <vt:lpstr>Superglobálne premenné</vt:lpstr>
      <vt:lpstr>Superglobálne premenné</vt:lpstr>
      <vt:lpstr>Úloha 1</vt:lpstr>
      <vt:lpstr>Úloha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181</cp:revision>
  <dcterms:created xsi:type="dcterms:W3CDTF">2026-02-24T11:30:55Z</dcterms:created>
  <dcterms:modified xsi:type="dcterms:W3CDTF">2026-03-18T11:08:20Z</dcterms:modified>
</cp:coreProperties>
</file>