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8" r:id="rId3"/>
    <p:sldId id="259" r:id="rId4"/>
    <p:sldId id="260" r:id="rId5"/>
    <p:sldId id="264" r:id="rId6"/>
    <p:sldId id="265" r:id="rId7"/>
    <p:sldId id="266" r:id="rId8"/>
    <p:sldId id="267" r:id="rId9"/>
    <p:sldId id="261" r:id="rId10"/>
    <p:sldId id="262" r:id="rId11"/>
    <p:sldId id="263" r:id="rId12"/>
    <p:sldId id="269" r:id="rId13"/>
    <p:sldId id="268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98" r:id="rId22"/>
    <p:sldId id="299" r:id="rId23"/>
    <p:sldId id="277" r:id="rId24"/>
    <p:sldId id="278" r:id="rId25"/>
    <p:sldId id="279" r:id="rId26"/>
    <p:sldId id="280" r:id="rId27"/>
    <p:sldId id="281" r:id="rId28"/>
    <p:sldId id="283" r:id="rId29"/>
    <p:sldId id="300" r:id="rId30"/>
    <p:sldId id="294" r:id="rId31"/>
    <p:sldId id="295" r:id="rId32"/>
    <p:sldId id="296" r:id="rId33"/>
    <p:sldId id="297" r:id="rId34"/>
    <p:sldId id="285" r:id="rId35"/>
    <p:sldId id="286" r:id="rId36"/>
    <p:sldId id="287" r:id="rId37"/>
    <p:sldId id="288" r:id="rId38"/>
    <p:sldId id="290" r:id="rId39"/>
    <p:sldId id="302" r:id="rId40"/>
    <p:sldId id="303" r:id="rId41"/>
    <p:sldId id="304" r:id="rId42"/>
    <p:sldId id="305" r:id="rId43"/>
    <p:sldId id="301" r:id="rId44"/>
    <p:sldId id="309" r:id="rId45"/>
    <p:sldId id="310" r:id="rId46"/>
    <p:sldId id="307" r:id="rId47"/>
    <p:sldId id="308" r:id="rId48"/>
    <p:sldId id="311" r:id="rId49"/>
    <p:sldId id="306" r:id="rId50"/>
    <p:sldId id="312" r:id="rId51"/>
    <p:sldId id="313" r:id="rId52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84988" autoAdjust="0"/>
  </p:normalViewPr>
  <p:slideViewPr>
    <p:cSldViewPr snapToGrid="0">
      <p:cViewPr varScale="1">
        <p:scale>
          <a:sx n="81" d="100"/>
          <a:sy n="81" d="100"/>
        </p:scale>
        <p:origin x="49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2579-5E53-488A-A784-A0E74A274EA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24CAF-E5B4-4F25-AAE5-40F02A36345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327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424CAF-E5B4-4F25-AAE5-40F02A363450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63898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25891-22F2-9AA1-C998-0D5B1CCC4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D996D-6A1D-AFAD-E814-37354FBB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469A6-9027-B450-B84F-737F630E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255E4-9757-B496-8728-2D8532B3D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A32F0-86A3-7B68-B411-DE8846FD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7505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38-92BB-827D-7420-DF85DB83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ABEC4-B533-368D-A3A1-B1722345F8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41239-246A-378A-8D50-D45498658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C2C26-18DA-56C2-97B4-6F848F5AD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D75-1569-5D5B-129B-C6BDD331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4666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156D35-4A62-C9D6-9E48-801936B5F2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BB4D9F-F3AB-845E-1880-F90202A8C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C5783-3909-724A-4A73-C0060A122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C9723-3507-0AB8-51FF-87CE619B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15DC9-EBA5-A08E-0648-F86A13735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5892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09017-8C8B-ACD7-8F24-01EBF9916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0B866-7878-0594-C3B7-D65542B2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3D378-0D39-64DC-27EA-4A09C47C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CADAC-F02F-A983-1AFA-FC718AD5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3A87C-58F7-DD64-8D6A-39CD81EB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6492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2AF98-5F4A-AB66-2709-F172C167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F66DD-D23B-0E8C-2871-C78EE2F07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7AB41E-067D-2D6A-9C6F-B447A39F4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EC4A-2EA9-94E9-A955-FE107F5C2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220EB-CCA2-0CC3-0D36-2DF573234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3916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E7838-7560-C394-333F-A84A9BE73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D2848-AC12-3267-EED2-4651032C41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99A42-4AAD-E0DC-6FFC-EF95C3E97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C8AC3C-B305-DC6F-D2B7-8A1D45F9A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F94EDD-964E-CD0F-3083-064A99CCE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38AEB-2679-A5B1-46E8-FCD809E9A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0585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43CC5-7D70-0591-2D1C-CE8AD563D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C0A885-EED5-35BE-60BA-EDD476D9A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0C2E06-1F62-66F5-7B5C-7F575E0C63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CF1EB6-8944-BC67-3980-9F01C403E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1586A-008B-1D54-F768-E82A128383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24130F-36A9-F24B-C0B3-6BE334B48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9E3DD-3BAB-B767-1456-DE73BC10A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44063D-733D-9258-00D1-B5502ECAD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636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8A9-1064-217C-24BA-2FC026B61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6553C8-C4D6-DC2A-F93E-335969F54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B070D-81EB-5B9F-7411-41BB9363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C7EE6-4D07-A432-513D-A3B2AEF03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21166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011CB0-57B8-4F2D-6C14-7824F189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D29B5B-DB86-E06E-082D-24C2D231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42259-2DD3-6AC1-4F66-956F68AA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6959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F84F6-E00B-3CAA-A262-19FDC20EC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05A7-710C-4BFA-37DB-C2D1DE94C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EF70-B658-63A0-4999-7B1090621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7C8AB7-FF48-9DF5-E1FA-D0CF1BAD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6CD8A-151D-4AEA-0089-8C6B8B18A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D293B0-A4DC-B568-1A41-4E184935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7693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78532-C62F-C389-478F-13970C8C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B27C8-9ED6-A099-CA91-025FE1F77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51B911-1921-EA95-8693-3F2B6D3A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08BA72-B432-F90D-F41F-DC419DFE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74617-2D5A-EEF1-9421-E41A4BA8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2B506-BE3D-29B6-6C3C-C5C931115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97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35533-3CCB-D805-3716-E6FB980AB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k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E76BA-6BE0-993B-834E-8D7BB0C81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0E846-E523-4830-F38D-6C59C22BE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1038B4-7DC0-4E77-9675-3ADA80B47463}" type="datetimeFigureOut">
              <a:rPr lang="sk-SK" smtClean="0"/>
              <a:t>4. 3. 2026</a:t>
            </a:fld>
            <a:endParaRPr lang="sk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55E1E-A5F0-9171-259F-3BC4C0CBF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E5E75-3667-EEFA-E29A-FEEB2DC8FD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3AEDE-F7CC-4C5C-AC26-34E62E9C100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645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gist.github.com/livi83/2bb6ad0f913e4a09cc7c76cd45915d54" TargetMode="External"/><Relationship Id="rId2" Type="http://schemas.openxmlformats.org/officeDocument/2006/relationships/hyperlink" Target="https://gist.github.com/livi83/0f1c9515563ca9201b84f9576266ae35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gist.github.com/livi83/b48200a99838ecc7ef3c132e9054a724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gist.github.com/livi83/0c3eb2b5a50a935b575d81a80bddc73b" TargetMode="External"/><Relationship Id="rId2" Type="http://schemas.openxmlformats.org/officeDocument/2006/relationships/hyperlink" Target="https://gist.github.com/livi83/e964d87595665190b0f5c3bb15b07ef9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ist.github.com/livi83/82b34bdaedb081b19a334c7ba1fa7ac5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github.com/livi83/Demo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gist.github.com/livi83/778706a8500de72ebf455019def7e93c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gist.github.com/livi83/f5824e9a4538c42e6d9e5e1a24633fd4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74FF31-171A-C7FC-7C52-28593AF22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4824" y="735106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sk-SK" sz="4800" dirty="0">
                <a:solidFill>
                  <a:srgbClr val="FFFFFF"/>
                </a:solidFill>
              </a:rPr>
              <a:t>Verzionovanie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6DF456-F062-686B-5FC9-6F46E341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0682" y="4870824"/>
            <a:ext cx="10005951" cy="1458258"/>
          </a:xfrm>
        </p:spPr>
        <p:txBody>
          <a:bodyPr anchor="ctr">
            <a:normAutofit/>
          </a:bodyPr>
          <a:lstStyle/>
          <a:p>
            <a:pPr algn="l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634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E5001B-0634-0C3A-C75F-4D0633AC1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4582A68-5492-EF03-EAF3-5DEDA59BFA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DE824C-D494-BFF4-13B9-DDF6B68B0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4 (Konfigurácia gitu)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E05C2-7AD9-08CB-BF50-F25C5C1A8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Toto robíte len pri prvotnom nastavení (alebo keď idete na iný PC)</a:t>
            </a:r>
          </a:p>
          <a:p>
            <a:r>
              <a:rPr lang="sk-SK" sz="2400" dirty="0"/>
              <a:t>Vkladajte nasledovné príkazy. </a:t>
            </a:r>
          </a:p>
          <a:p>
            <a:r>
              <a:rPr lang="sk-SK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Samozrejme, John Doe nahraďte svojim menom</a:t>
            </a:r>
            <a:r>
              <a:rPr lang="sk-SK" sz="2400" dirty="0"/>
              <a:t> </a:t>
            </a:r>
            <a:r>
              <a:rPr lang="sk-SK" sz="2400" b="1" dirty="0">
                <a:solidFill>
                  <a:schemeClr val="accent4"/>
                </a:solidFill>
              </a:rPr>
              <a:t>a mail svojim mailom. </a:t>
            </a:r>
          </a:p>
          <a:p>
            <a:r>
              <a:rPr lang="sk-SK" sz="2400" dirty="0"/>
              <a:t>Za každým príkazom dajte enter.</a:t>
            </a:r>
          </a:p>
          <a:p>
            <a:endParaRPr lang="sk-SK" sz="2400" dirty="0"/>
          </a:p>
          <a:p>
            <a:pPr marL="0" indent="0">
              <a:buNone/>
            </a:pP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config --global user.name "John Doe" </a:t>
            </a:r>
          </a:p>
          <a:p>
            <a:pPr marL="0" indent="0">
              <a:buNone/>
            </a:pP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config --global user.email johndoe@example.com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84245B-F19C-4A27-2B74-54DC8FC1D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73A8CC-FD1D-C475-C5B7-E7DE67261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927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B21B2F-1F36-E1FB-12A1-13414D370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93ACF32-284C-DEDB-A25E-6CFA1EC52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1BFB5F-3933-AD95-936A-87C356A7D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Úloha – krok 5 (Presun do priečinka kalkulačka)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8DA9BB-2F1E-0FD9-FE43-759E84451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Potrebujeme sa dostať do priečinka, kde máme našu kalkulačku</a:t>
            </a:r>
          </a:p>
          <a:p>
            <a:pPr marL="0" indent="0">
              <a:buNone/>
            </a:pP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cd C://xampp/htdocs/kalkulacka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9F8225-71A6-F94E-0DA8-969402802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FF76C3-AC60-3D31-D3F1-D852442BBE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D11DB3-504C-8A30-ED64-EA57BF231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6" y="3429000"/>
            <a:ext cx="9271279" cy="257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41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A0BF76-0F11-F591-3CB3-2085B0B0E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C939EE8-58F8-CF02-CA72-1479CCAAD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3D61DB-3CFE-F50B-FD9F-DEE9895B7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Úlha krok 6 (nepovinný)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B4E4C-6329-9A9D-C1D0-3CFD6A3F8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6229046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Fungujú tu štandardné bash príkazy.</a:t>
            </a:r>
          </a:p>
          <a:p>
            <a:r>
              <a:rPr lang="sk-SK" sz="2400" dirty="0"/>
              <a:t>Môžeme si vylistovať súbory, presúvať sa v priečinkoch, vytvárať nové súbory a pričinky, vyčistiť terminál.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26A2CE-158D-528D-633C-53E0EF820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80E913-2AAA-38FE-D908-03BEFAEC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72CF8F-DA5A-1362-5885-8DF207E13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473" y="1732109"/>
            <a:ext cx="4564525" cy="466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17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B05BA9-29BD-38F4-FE05-0BF2D1AB0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EA4CAEE-C449-F2D9-9345-72DB6E275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285AD5-7465-81F1-5D64-F28814EF4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7 (Inicializácia git repozitára)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B886B-5CFD-3594-2B99-0C9AD31E9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Hovorí doslova – inicializuj git v priečinku kalkulačka</a:t>
            </a:r>
          </a:p>
          <a:p>
            <a:r>
              <a:rPr lang="sk-SK" sz="2400"/>
              <a:t>Spustite </a:t>
            </a:r>
            <a:r>
              <a:rPr lang="sk-SK" sz="2400" dirty="0"/>
              <a:t>nasledovný command:</a:t>
            </a:r>
          </a:p>
          <a:p>
            <a:pPr marL="0" indent="0">
              <a:buNone/>
            </a:pP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init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4C67B-D8B4-A72E-7D7A-F3A292AE7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D436CC-F6EF-F55E-A726-FF7B3347F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C12278-3713-0C8D-7D9C-F510D96F8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35281"/>
            <a:ext cx="12192000" cy="186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981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1462D3-EAD5-2BA0-B9E1-1E5485B66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6E89588-FC35-3132-3726-3E43FAFDCE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DFE5E4-74B1-9838-A3EF-B2D09EB44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stalo?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60CF9-D870-38C3-6ABA-DD7F2D5A8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Vytvorí sa skrytý priečinok .git </a:t>
            </a:r>
          </a:p>
          <a:p>
            <a:r>
              <a:rPr lang="sk-SK" sz="2400" dirty="0"/>
              <a:t>Spustite git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ls –la </a:t>
            </a:r>
          </a:p>
          <a:p>
            <a:r>
              <a:rPr lang="sk-SK" sz="2400" dirty="0">
                <a:latin typeface="+mj-lt"/>
              </a:rPr>
              <a:t>Tento príkaz vám umožní vidieť ten priečinok</a:t>
            </a:r>
            <a:endParaRPr lang="sk-SK" sz="2400" dirty="0">
              <a:highlight>
                <a:srgbClr val="00FFFF"/>
              </a:highlight>
              <a:latin typeface="+mj-lt"/>
            </a:endParaRPr>
          </a:p>
          <a:p>
            <a:pPr marL="0" indent="0">
              <a:buNone/>
            </a:pPr>
            <a:endParaRPr lang="sk-SK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D71726-8760-35DE-4023-542C34456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E4BDE5-BC24-3D64-794B-8E587BBD8C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09CA14-2687-609B-C3A9-BB0F5C2F3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369" y="3808973"/>
            <a:ext cx="7847976" cy="245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60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9A8B72-D7AE-4D86-6583-F2B313653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7B413DA-3F8E-C502-2368-5B9969E49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E0DAF3-4E5D-3F0D-9DA8-2E043D7B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stalo?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CA8B5-1637-0F91-E417-CD74A9961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45653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Poďme sa posunúť do priečinka .git </a:t>
            </a:r>
          </a:p>
          <a:p>
            <a:r>
              <a:rPr lang="sk-SK" sz="2400" dirty="0">
                <a:latin typeface="+mj-lt"/>
              </a:rPr>
              <a:t>Spustime command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cd .git </a:t>
            </a:r>
            <a:r>
              <a:rPr lang="sk-SK" sz="2400" dirty="0">
                <a:latin typeface="+mj-lt"/>
              </a:rPr>
              <a:t>a pozrime sa, čo tento skrytý priečinok obsahuje</a:t>
            </a:r>
          </a:p>
          <a:p>
            <a:r>
              <a:rPr lang="sk-SK" sz="2400" b="1" dirty="0">
                <a:latin typeface="+mj-lt"/>
              </a:rPr>
              <a:t>Dôležité: </a:t>
            </a:r>
            <a:r>
              <a:rPr lang="sk-SK" sz="2400" dirty="0">
                <a:latin typeface="+mj-lt"/>
              </a:rPr>
              <a:t>neupravovať tieto súbory ručne, mnohé z nich sú binárky/objekty</a:t>
            </a:r>
          </a:p>
          <a:p>
            <a:endParaRPr lang="sk-SK" sz="2400" dirty="0">
              <a:latin typeface="+mj-lt"/>
            </a:endParaRPr>
          </a:p>
          <a:p>
            <a:pPr marL="0" indent="0">
              <a:buNone/>
            </a:pPr>
            <a:endParaRPr lang="sk-SK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A56755-A36E-CF0A-FBAC-B38A43B01F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CCC819-195F-6CAD-4FBC-ECF98564B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6E0E11-D9E9-FE4E-337B-9DFC069A8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5102"/>
            <a:ext cx="12192000" cy="272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547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812377-25BA-6235-4ABB-3F5D70D12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EA6A6ED-E4BE-C917-B314-57FDAA1FC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2AB01E-C855-7258-97A8-809D5F164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stalo?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95E56-7FF9-A2FA-F5FF-4A09E9348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1897200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Dá sa to pozrieť aj takto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4519C7-936E-AE67-FA94-DEDF878DA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3A86C6-8A8C-07D7-6014-147918CB9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38DE3E-02DF-D590-7BE8-2A478C200C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876" b="13106"/>
          <a:stretch>
            <a:fillRect/>
          </a:stretch>
        </p:blipFill>
        <p:spPr>
          <a:xfrm>
            <a:off x="1136396" y="2853731"/>
            <a:ext cx="8498023" cy="14485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2FCFBE-D0C4-561A-1D4C-DF4AE79DC4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396" y="4549943"/>
            <a:ext cx="6369425" cy="175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37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0A01E1-6846-04CB-F00E-C91AE61A4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5F606EE-E8D2-382C-2B78-012BFCC436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E222F3-51AA-65A3-0E10-C85BC4BDC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Úloha – krok 8 (Vrátime sa a zapneme sledovanie)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51929-377A-99A7-6AD1-EEFFA1F5B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Nastavte sa naspäť do priečinka kalkulacka (spustite command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cd ../</a:t>
            </a:r>
            <a:r>
              <a:rPr lang="sk-SK" sz="2400" dirty="0">
                <a:latin typeface="Consolas" panose="020B0609020204030204" pitchFamily="49" charset="0"/>
              </a:rPr>
              <a:t>)</a:t>
            </a:r>
          </a:p>
          <a:p>
            <a:r>
              <a:rPr lang="sk-SK" sz="2400" dirty="0"/>
              <a:t>Spustite command: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add .</a:t>
            </a:r>
          </a:p>
          <a:p>
            <a:r>
              <a:rPr lang="sk-SK" sz="2400" dirty="0"/>
              <a:t>Pridali sme všetky súbory do sledovania zmien. Ak by sme chceli pridať iba jeden konkrétny, urobili by sme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add nazovsuboru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24544E-30A5-1205-4F48-04C41E16B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76D72EA-7202-0763-7CA7-C7C10AB9C3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8ED7D5-D32D-4A96-F199-ADC4A1901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40345"/>
            <a:ext cx="12192000" cy="206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3848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0149B5-2F20-418A-F8F8-3A159C75F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2CC5C3-4C52-12F3-8AD3-C60E32E66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74F682-24F1-EF9D-B2FC-BB83A195B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9 (Bližší pohľad na súbory)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C98E1C-4BDC-A413-E3FF-BF8F2DF4A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Spustite </a:t>
            </a:r>
            <a:r>
              <a:rPr lang="sk-SK" sz="2400" dirty="0">
                <a:highlight>
                  <a:srgbClr val="00FFFF"/>
                </a:highlight>
              </a:rPr>
              <a:t>git ls –la </a:t>
            </a:r>
            <a:r>
              <a:rPr lang="sk-SK" sz="2400" dirty="0"/>
              <a:t>teraz</a:t>
            </a:r>
          </a:p>
          <a:p>
            <a:r>
              <a:rPr lang="sk-SK" sz="2400" dirty="0"/>
              <a:t>Podľa času vidíme, že v podstate naše php, js a css súbory sa neaktualizovali (nemali prečo, nič sme nemenili) ale aktualizoval sa priečinok .git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AB5788-A88F-5510-D936-9F139767DC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D8631CF-8394-DF39-0F23-6D892EB44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C3BEA9-FE88-E4D5-0CCB-6F79566CA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167" y="4046803"/>
            <a:ext cx="8421278" cy="205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70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F7EBFF-5EC4-AD55-4849-B5C052D7E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C99B4B6-155F-6E0D-FDDF-C92BD90DF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4A07AE-C61A-C306-9FC0-DCD722D88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stalo?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6A976-268E-EE93-6949-CC03F82F5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Po príkaze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add</a:t>
            </a:r>
            <a:r>
              <a:rPr lang="sk-SK" sz="2400" dirty="0">
                <a:latin typeface="Consolas" panose="020B0609020204030204" pitchFamily="49" charset="0"/>
              </a:rPr>
              <a:t> </a:t>
            </a:r>
            <a:r>
              <a:rPr lang="sk-SK" sz="2400" dirty="0"/>
              <a:t>sa aktualizuje v priečinku </a:t>
            </a:r>
            <a:r>
              <a:rPr lang="sk-SK" sz="2400" b="1" dirty="0"/>
              <a:t>.git</a:t>
            </a:r>
            <a:r>
              <a:rPr lang="sk-SK" sz="2400" dirty="0"/>
              <a:t> súbor </a:t>
            </a:r>
            <a:r>
              <a:rPr lang="sk-SK" sz="2400" b="1" dirty="0"/>
              <a:t>index</a:t>
            </a:r>
            <a:r>
              <a:rPr lang="sk-SK" sz="2400" dirty="0"/>
              <a:t>. </a:t>
            </a:r>
          </a:p>
          <a:p>
            <a:r>
              <a:rPr lang="sk-SK" sz="2400" dirty="0"/>
              <a:t>Do index sa pridajú informácie o tom, ktoré zmeny boli pridané do sledovania (pridané do tzv. staging area). </a:t>
            </a:r>
          </a:p>
          <a:p>
            <a:r>
              <a:rPr lang="sk-SK" sz="2400" dirty="0"/>
              <a:t>Je to špecifický formát, nie je čitateľný.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139ADF-F12F-8095-3FEF-77D5C77C9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D4AF486-90A2-C2FA-51F5-CCCDB444A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939CA7-5AC5-61A1-E17E-C90249FA2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6" y="4091312"/>
            <a:ext cx="6469941" cy="23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12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79E27D9-03C7-44E2-9FF8-15D0C8506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8D208-4417-671B-1D7E-533CECEDB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Úvaha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6B592-8C47-9291-7659-0BC52D10A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852" y="3200834"/>
            <a:ext cx="9688296" cy="909253"/>
          </a:xfrm>
        </p:spPr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sk-SK" sz="4800" i="1" dirty="0"/>
              <a:t>Včera to ešte fungovalo.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41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13C007-7235-7C8F-970E-7705FE522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4E78F43-68FA-B3F0-BBB9-C3F6A5F726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4EA4D4-841B-7F6C-419C-ACED9ACFF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10 (Vytvárame zálohu)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F3738-0033-672E-0173-6F952D62D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600" dirty="0"/>
              <a:t>Spustime command: </a:t>
            </a:r>
            <a:r>
              <a:rPr lang="fr-FR" sz="2600" dirty="0">
                <a:highlight>
                  <a:srgbClr val="00FFFF"/>
                </a:highlight>
                <a:latin typeface="Consolas" panose="020B0609020204030204" pitchFamily="49" charset="0"/>
              </a:rPr>
              <a:t>git commit –m "</a:t>
            </a:r>
            <a:r>
              <a:rPr lang="fr-FR" sz="2600" dirty="0" err="1">
                <a:highlight>
                  <a:srgbClr val="00FFFF"/>
                </a:highlight>
                <a:latin typeface="Consolas" panose="020B0609020204030204" pitchFamily="49" charset="0"/>
              </a:rPr>
              <a:t>Prvá</a:t>
            </a:r>
            <a:r>
              <a:rPr lang="fr-FR" sz="26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  <a:r>
              <a:rPr lang="fr-FR" sz="2600" dirty="0" err="1">
                <a:highlight>
                  <a:srgbClr val="00FFFF"/>
                </a:highlight>
                <a:latin typeface="Consolas" panose="020B0609020204030204" pitchFamily="49" charset="0"/>
              </a:rPr>
              <a:t>verzia</a:t>
            </a:r>
            <a:r>
              <a:rPr lang="fr-FR" sz="2600" dirty="0">
                <a:highlight>
                  <a:srgbClr val="00FFFF"/>
                </a:highlight>
                <a:latin typeface="Consolas" panose="020B0609020204030204" pitchFamily="49" charset="0"/>
              </a:rPr>
              <a:t> "</a:t>
            </a:r>
            <a:endParaRPr lang="sk-SK" sz="2600" dirty="0">
              <a:highlight>
                <a:srgbClr val="00FFFF"/>
              </a:highlight>
              <a:latin typeface="Consolas" panose="020B0609020204030204" pitchFamily="49" charset="0"/>
            </a:endParaRPr>
          </a:p>
          <a:p>
            <a:r>
              <a:rPr lang="sk-SK" sz="2600" dirty="0"/>
              <a:t>Vytvoril sa commit, ktorý obsahuje zmeny, ktoré boli predtým pridané pomocou </a:t>
            </a:r>
            <a:r>
              <a:rPr lang="sk-SK" sz="2600" dirty="0">
                <a:highlight>
                  <a:srgbClr val="00FFFF"/>
                </a:highlight>
                <a:latin typeface="Consolas" panose="020B0609020204030204" pitchFamily="49" charset="0"/>
              </a:rPr>
              <a:t>git add . </a:t>
            </a:r>
            <a:r>
              <a:rPr lang="sk-SK" sz="2600" dirty="0"/>
              <a:t>príkazu.</a:t>
            </a:r>
            <a:endParaRPr lang="fr-FR" sz="2600" dirty="0"/>
          </a:p>
          <a:p>
            <a:endParaRPr lang="sk-SK" sz="2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B47A14-77B1-D47B-1491-65D0B7B93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B5F827-7033-260F-887E-6E82547B1A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310698-0003-E322-5253-8EE313D38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99737"/>
            <a:ext cx="12192000" cy="250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25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7FA35E-2079-11A1-CD33-43F0E3CAD9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849BFC3-E355-659B-5359-8D93EE5268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9ABED1-E6D1-122E-F843-63267F472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sa stalo?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D886C9-D80A-FAB8-FC2B-9147B9365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76987"/>
            <a:ext cx="10509643" cy="4030517"/>
          </a:xfrm>
        </p:spPr>
        <p:txBody>
          <a:bodyPr anchor="t">
            <a:normAutofit fontScale="92500" lnSpcReduction="10000"/>
          </a:bodyPr>
          <a:lstStyle/>
          <a:p>
            <a:r>
              <a:rPr lang="sk-SK" sz="2400" dirty="0"/>
              <a:t>Po vytvorení commitu sa vytvoria na pozadí Objekty v priečinku </a:t>
            </a:r>
            <a:r>
              <a:rPr lang="sk-SK" sz="2400" b="1" dirty="0"/>
              <a:t>.git/objects</a:t>
            </a:r>
          </a:p>
          <a:p>
            <a:r>
              <a:rPr lang="sk-SK" sz="2400" dirty="0"/>
              <a:t>Git neukladá len zmeny (rozdiely), on ukladá celý stav súboru.</a:t>
            </a:r>
          </a:p>
          <a:p>
            <a:r>
              <a:rPr lang="sk-SK" sz="2400" b="1" dirty="0"/>
              <a:t>Blob (Binary Large Object) - </a:t>
            </a:r>
            <a:r>
              <a:rPr lang="sk-SK" sz="2400" dirty="0"/>
              <a:t> Pre každý súbor, ktorý ste zmenili, Git vytvorí nový objekt. Ak ste zmenili index.php, Git ho v priečinku .git/objects uloží v skomprimovanej podobe.</a:t>
            </a:r>
          </a:p>
          <a:p>
            <a:r>
              <a:rPr lang="sk-SK" sz="2400" b="1" dirty="0"/>
              <a:t>Tree (Strom) -</a:t>
            </a:r>
            <a:r>
              <a:rPr lang="sk-SK" sz="2400" dirty="0"/>
              <a:t> Git vytvorí objekt, ktorý vyzerá ako zoznam súborov a priečinkov v danom momente. Hovorí: „V tomto commite vyzerá folder css takto a folder js takto.“</a:t>
            </a:r>
          </a:p>
          <a:p>
            <a:r>
              <a:rPr lang="sk-SK" sz="2400" b="1" dirty="0"/>
              <a:t>Commit object </a:t>
            </a:r>
            <a:r>
              <a:rPr lang="sk-SK" sz="2400" dirty="0"/>
              <a:t>- Malý súbor, ktorý obsahuje hash, autora, časovú známku a správu a pointer na predchádzajúci commit (aby git vedel, čo bolo predtým)</a:t>
            </a:r>
          </a:p>
          <a:p>
            <a:r>
              <a:rPr lang="sk-SK" sz="2400" dirty="0"/>
              <a:t>Aktualizuje sa súbor .git/HEAD – Po commite sa v ňom prepíše informácia tak, aby ukazovala na najnovší commit.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11E6D6-DC0B-2AA2-AB00-4EC8008C4F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20772D-4D74-AF75-7E8F-D743D43E6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238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013960-2CA4-CBA1-CF11-D468B3EC0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B55F0-4514-E5CF-C342-A1CA3F240F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3E20C0-AB61-2FF1-B4E2-5F6700FA2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11 (Pozrime sa na objekty)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45E0E-6CC7-7C66-601B-64508FC636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76987"/>
            <a:ext cx="10509643" cy="4030517"/>
          </a:xfrm>
        </p:spPr>
        <p:txBody>
          <a:bodyPr anchor="t">
            <a:normAutofit/>
          </a:bodyPr>
          <a:lstStyle/>
          <a:p>
            <a:r>
              <a:rPr lang="sk-SK" sz="2400" dirty="0"/>
              <a:t>Spustite command </a:t>
            </a:r>
            <a:r>
              <a:rPr lang="sk-SK" sz="2400" dirty="0">
                <a:highlight>
                  <a:srgbClr val="00FFFF"/>
                </a:highlight>
              </a:rPr>
              <a:t>ls –R .git/objects</a:t>
            </a:r>
          </a:p>
          <a:p>
            <a:r>
              <a:rPr lang="sk-SK" sz="2400" dirty="0"/>
              <a:t>Vidíte dané objecty, o ktorých sme si hovorili na predošlom slide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F82CAF-8DD9-7C25-13A5-87F82ABE2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10DE71-D68A-DCB9-4219-C2AE534BE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801AC4-A723-3885-4510-1B94FDBDA1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9443"/>
            <a:ext cx="12192000" cy="355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43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6439F0-F2A9-61E7-B6A9-41C3136F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5A9AEE4-6A01-17C3-CEC2-006DDFC490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D3107A-BE3C-04E2-2F01-7354BCD9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12 (Pozrime sa na commity)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D791A-5CA7-B40A-32D0-2BA581791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Každý commit má jedinečný identifikátor (hash) a obsahuje informácie ako autor, dátum a popis zmien. Príkazom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log </a:t>
            </a:r>
            <a:r>
              <a:rPr lang="sk-SK" sz="2400" dirty="0"/>
              <a:t>ho možno zobraziť.</a:t>
            </a:r>
            <a:endParaRPr lang="sk-SK" sz="2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77CACD-2856-F852-E900-BD2B1D72E9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B4790AA-74E6-17E0-3666-8E6C20068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934D39-E88C-3C86-1226-C3A874E3A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4091828"/>
            <a:ext cx="12192000" cy="230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4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1CC332-E11A-428E-CBD6-EE67F1570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EE67E27-6FE0-5A19-5B42-9D79C181FC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923A49-C54D-6364-9A2B-ED0761F5B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- krok 13 (Pozrime sa na commit)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95404-7B8D-879B-7AB3-7DE1F6CA1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93557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Z git log vieme názov commitu. </a:t>
            </a:r>
          </a:p>
          <a:p>
            <a:r>
              <a:rPr lang="sk-SK" sz="2400" dirty="0"/>
              <a:t>Ďalšie informácie vieme vypísať pomocou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cat-file </a:t>
            </a:r>
          </a:p>
          <a:p>
            <a:r>
              <a:rPr lang="sk-SK" sz="2400" dirty="0"/>
              <a:t>-p – pekný výpis, </a:t>
            </a:r>
          </a:p>
          <a:p>
            <a:r>
              <a:rPr lang="sk-SK" sz="2400" dirty="0"/>
              <a:t>-t – typ objektu, </a:t>
            </a:r>
          </a:p>
          <a:p>
            <a:r>
              <a:rPr lang="sk-SK" sz="2400" dirty="0"/>
              <a:t>-s – veľkosť.</a:t>
            </a:r>
          </a:p>
          <a:p>
            <a:r>
              <a:rPr lang="sk-SK" sz="2400" dirty="0"/>
              <a:t>git cat-file–p nazovcommitu</a:t>
            </a:r>
            <a:endParaRPr lang="sk-SK" sz="2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BF9909-261D-C76A-B3A5-DFD1CE9A65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21DE32-9587-812B-FABE-AE8014D1F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25CB80-7586-4EA1-5C4A-9C8CAF558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319" y="5099374"/>
            <a:ext cx="6973556" cy="125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229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DFE9B-57D4-3DE5-47CC-5470AD2CF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52FFBDF-35F1-C70A-679E-AB91300AE5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DAE1F3-1B32-10FF-59DA-CB13EC1C4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Úvaha – úprava kódu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3A7E3-5532-0997-B186-34717F3C2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Poďme vykonať úpravy v kóde</a:t>
            </a:r>
          </a:p>
          <a:p>
            <a:r>
              <a:rPr lang="sk-SK" sz="2400" dirty="0"/>
              <a:t>Nahraďme pôvodný index.php nasledovným kódom: </a:t>
            </a:r>
            <a:r>
              <a:rPr lang="sk-SK" sz="2400" dirty="0">
                <a:hlinkClick r:id="rId2"/>
              </a:rPr>
              <a:t>https://gist.github.com/livi83/0f1c9515563ca9201b84f9576266ae35</a:t>
            </a:r>
            <a:endParaRPr lang="sk-SK" sz="2400" dirty="0"/>
          </a:p>
          <a:p>
            <a:r>
              <a:rPr lang="sk-SK" sz="2400" dirty="0"/>
              <a:t>Nahraďme pôvodný app.js nasledovným kódom. </a:t>
            </a:r>
            <a:r>
              <a:rPr lang="sk-SK" sz="2400" dirty="0">
                <a:hlinkClick r:id="rId3"/>
              </a:rPr>
              <a:t>https://gist.github.com/livi83/2bb6ad0f913e4a09cc7c76cd45915d54</a:t>
            </a:r>
            <a:endParaRPr lang="sk-SK" sz="2400" dirty="0"/>
          </a:p>
          <a:p>
            <a:endParaRPr lang="sk-SK" sz="2400" dirty="0"/>
          </a:p>
          <a:p>
            <a:endParaRPr lang="sk-SK" sz="2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D04EF4B-F90D-264A-5622-F8F6A2EAF7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15E649-31AD-B79A-E681-6E659CF48B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6230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FFDC06-7007-44CA-96D3-B66ECC6C5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30FE9FC-3790-80AE-76BA-8F12E0801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A7E3B5-FDAB-A16D-39B6-A805F5AB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Úloha - Krok 13 (Pozrime sa, či sa niečo zmenilo)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DA346-9095-EF98-4E0F-9A6C6BFC4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Spustime príkaz 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status</a:t>
            </a:r>
          </a:p>
          <a:p>
            <a:r>
              <a:rPr lang="sk-SK" sz="2400" dirty="0"/>
              <a:t>Takto si vieme vždy overiť, ktoré súbory sme zmenili </a:t>
            </a:r>
            <a:endParaRPr lang="sk-SK" sz="2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F2834B-D1E8-AC39-1493-D258836D3D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934115-9E63-B423-A5B7-2A485076B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32322F-C10C-E90E-1C28-EBE7F027D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396" y="3974446"/>
            <a:ext cx="8094639" cy="22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243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DC7A59-3D1C-F1EC-7AA5-C28A7E465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EFA2043-484A-6C91-2292-DD41F72FF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C3D78B-60A8-3AB5-21E5-4E90144D4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Úloha - Krok 14  (Sledujme zmeny a vytvorme novú zálohu)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9E084-D3B7-1DF9-19B9-57479038C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Zmenili sme súbory index.php a app.js a potrebujeme ich pridať do sledovania a zacommitovať</a:t>
            </a:r>
          </a:p>
          <a:p>
            <a:pPr marL="0" indent="0">
              <a:buNone/>
            </a:pP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add .</a:t>
            </a:r>
          </a:p>
          <a:p>
            <a:pPr marL="0" indent="0">
              <a:buNone/>
            </a:pP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commit –m </a:t>
            </a:r>
            <a:r>
              <a:rPr lang="pl-PL" sz="2400" dirty="0">
                <a:highlight>
                  <a:srgbClr val="00FFFF"/>
                </a:highlight>
                <a:latin typeface="Consolas" panose="020B0609020204030204" pitchFamily="49" charset="0"/>
              </a:rPr>
              <a:t>"PHP: spracovanie POST + vypis vysledku a chyb"</a:t>
            </a:r>
            <a:endParaRPr lang="sk-SK" sz="2400" dirty="0">
              <a:highlight>
                <a:srgbClr val="00FFFF"/>
              </a:highlight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F5730D-9650-6622-2338-31A000D101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8524241-CE84-DDC1-F74B-7B0BF3DD0F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3525B7-A0E5-C8A4-F3C1-E2B0E89CD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852" y="4332587"/>
            <a:ext cx="9688296" cy="199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646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7A9888-E1FA-39A1-83D6-F506991D6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895501C-9419-069B-8093-023C0DF54F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7CA55E-BE20-C61F-85B5-C672F80EB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Úvaha – ďalšia zmena (refactoring)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FD3023-B8ED-31B1-6E7C-3A62E0674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Poďme vykonať refactoring</a:t>
            </a:r>
          </a:p>
          <a:p>
            <a:r>
              <a:rPr lang="sk-SK" sz="2400" dirty="0"/>
              <a:t>Nahraďme PHP časť kódu v index.php (NIE CELÝ FILE!!)  nasledovným: </a:t>
            </a:r>
            <a:r>
              <a:rPr lang="sk-SK" sz="2400" dirty="0">
                <a:hlinkClick r:id="rId2"/>
              </a:rPr>
              <a:t>https://gist.github.com/livi83/b48200a99838ecc7ef3c132e9054a724</a:t>
            </a:r>
            <a:endParaRPr lang="sk-SK" sz="2400" dirty="0"/>
          </a:p>
          <a:p>
            <a:r>
              <a:rPr lang="sk-SK" sz="2400" dirty="0"/>
              <a:t>Spustime nasledovné commands</a:t>
            </a:r>
            <a:br>
              <a:rPr lang="sk-SK" sz="2400" dirty="0"/>
            </a:b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add index.php</a:t>
            </a:r>
            <a:b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</a:b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commit -m "Refactor: vypocet do funkcie calculate()"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4AE299-D8A7-0B51-03E4-0C326EEE4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0DC576-054D-6F56-CF1F-EECD55757A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867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C07024-25B1-512D-A5B3-DD8832645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CFFE050-5386-D16C-F0C3-9BE37CAB0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622EC2-6D6A-2BF6-38F5-AED2F9548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Úloha – Krok 15 (sledujeme zmeny a vytvárame novú zálohu)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912F2-4279-89D0-DF16-180E2C253D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Spustime nasledovné commands</a:t>
            </a:r>
            <a:br>
              <a:rPr lang="sk-SK" sz="2400" dirty="0"/>
            </a:b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add index.php</a:t>
            </a:r>
            <a:b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</a:b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commit -m "Refactor: vypocet do funkcie calculate()"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9A40D87-39A8-ED54-709C-4A82D9C3E8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DEFA38-B1B3-315C-12CC-42E7994D6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73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26D04E-3AD1-21F9-AB64-5C06E2616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AAC9970-8A08-FD95-F5BC-C515DEB0D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E1EECC-A77C-C39A-15DE-17F7A52DF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Potreba priebežného ukladania kódu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2D8CC-74C3-44B7-AEE7-DE31DF5A71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3944650" cy="3454358"/>
          </a:xfrm>
        </p:spPr>
        <p:txBody>
          <a:bodyPr anchor="t">
            <a:normAutofit fontScale="92500"/>
          </a:bodyPr>
          <a:lstStyle/>
          <a:p>
            <a:r>
              <a:rPr lang="sk-SK" sz="3600" dirty="0"/>
              <a:t>Neprehľadné</a:t>
            </a:r>
          </a:p>
          <a:p>
            <a:r>
              <a:rPr lang="sk-SK" sz="3600" dirty="0"/>
              <a:t>Zaberá veľa miesta</a:t>
            </a:r>
          </a:p>
          <a:p>
            <a:r>
              <a:rPr lang="sk-SK" sz="3600" dirty="0"/>
              <a:t>Prepínanie sa medzi priečinkami</a:t>
            </a:r>
          </a:p>
          <a:p>
            <a:r>
              <a:rPr lang="sk-SK" sz="3600" dirty="0"/>
              <a:t>Pracné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79083F-64D2-0520-B7EF-6A069F421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BFF2A0-AE76-6642-C608-CDDC1B791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B14CAB-1746-CE7F-A32C-268C38F13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0545" y="1554619"/>
            <a:ext cx="5868219" cy="458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7213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FDE919-4F18-72EB-D1A4-C92A05CD2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78AE96B-64F2-DBCD-83AB-E7953E03D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5F803D-337C-5E9F-CDD4-D49CEAC9F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sme doteraz urobili?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F46DEA-5A7C-2A55-3623-C2811BE37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b="1" dirty="0"/>
              <a:t>Inicializácia </a:t>
            </a:r>
            <a:r>
              <a:rPr lang="sk-SK" sz="2400" dirty="0"/>
              <a:t>(git init): Povedali sme Gitu, aby sledoval tento priečinok kalkulacka. </a:t>
            </a:r>
          </a:p>
          <a:p>
            <a:r>
              <a:rPr lang="sk-SK" sz="2400" b="1" dirty="0"/>
              <a:t>Príprava</a:t>
            </a:r>
            <a:r>
              <a:rPr lang="sk-SK" sz="2400" dirty="0"/>
              <a:t> (git add): Vybrali sme súbory, ktoré chceme sledovať. </a:t>
            </a:r>
          </a:p>
          <a:p>
            <a:r>
              <a:rPr lang="sk-SK" sz="2400" b="1" dirty="0"/>
              <a:t>Commit</a:t>
            </a:r>
            <a:r>
              <a:rPr lang="sk-SK" sz="2400" dirty="0"/>
              <a:t> (git commit): Vytvorili sme trvalý bod v histórii s popisom (verziu).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05DCF5-2539-74F8-17DA-67FC97B0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3A8181-85FA-C105-7D2B-61F2CD26F9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77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8B7F96-73F8-CD77-313E-9E80258D3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9DE195-1C33-F9E6-96CB-8BC03C49B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A67B7D-1638-AEF0-85F8-D06499A41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Prečo je to dôležité?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F918F-173B-3500-ACE2-845C524B4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b="1" dirty="0"/>
              <a:t>Bezpečnosť: </a:t>
            </a:r>
            <a:r>
              <a:rPr lang="sk-SK" sz="2400" dirty="0"/>
              <a:t>Ak teraz omylom zmažete polovicu kódu, nič sa nedeje. Máte „zálohu“. </a:t>
            </a:r>
          </a:p>
          <a:p>
            <a:r>
              <a:rPr lang="sk-SK" sz="2400" b="1" dirty="0"/>
              <a:t>Dokumentácia: </a:t>
            </a:r>
            <a:r>
              <a:rPr lang="sk-SK" sz="2400" dirty="0"/>
              <a:t>Vďaka správam (-m) presne vieme, kedy sme čo pridali.</a:t>
            </a:r>
          </a:p>
          <a:p>
            <a:r>
              <a:rPr lang="sk-SK" sz="2400" b="1" dirty="0"/>
              <a:t>Audit: </a:t>
            </a:r>
            <a:r>
              <a:rPr lang="sk-SK" sz="2400" dirty="0"/>
              <a:t>Vieme presne, kto, čo a kedy zmenil (kritické v tíme).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54033B-2227-BA2E-915D-ED5CBD8024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E66848-7810-EECE-0047-D3C9FA5597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3697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911B3F-16B0-A36C-520A-EC88984A1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C48FCF-28AF-3A7A-7683-0DC98B5CC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A87E06-2D8B-4E86-F0E9-540E33E8C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sa viem pozrieť do minulosti?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7E1B70-CEC3-2088-DA37-3D61B84DB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dirty="0">
                <a:highlight>
                  <a:srgbClr val="00FFFF"/>
                </a:highlight>
                <a:latin typeface="Consolas" panose="020B0609020204030204" pitchFamily="49" charset="0"/>
              </a:rPr>
              <a:t>git log</a:t>
            </a:r>
            <a:r>
              <a:rPr lang="sk-SK" dirty="0">
                <a:latin typeface="Consolas" panose="020B0609020204030204" pitchFamily="49" charset="0"/>
              </a:rPr>
              <a:t>: </a:t>
            </a:r>
            <a:r>
              <a:rPr lang="sk-SK" dirty="0"/>
              <a:t>Zobrazí zoznam všetkých vašich „fotiek“ (commitov) s ich unikátnymi ID (hashmi).</a:t>
            </a:r>
          </a:p>
          <a:p>
            <a:r>
              <a:rPr lang="sk-SK" dirty="0">
                <a:highlight>
                  <a:srgbClr val="00FFFF"/>
                </a:highlight>
                <a:latin typeface="Consolas" panose="020B0609020204030204" pitchFamily="49" charset="0"/>
              </a:rPr>
              <a:t>git checkout</a:t>
            </a:r>
            <a:r>
              <a:rPr lang="sk-SK" dirty="0"/>
              <a:t>: Zahoď všetko, čo som pokazil a vráť sa do stavu posledného commitu</a:t>
            </a:r>
          </a:p>
          <a:p>
            <a:r>
              <a:rPr lang="sk-SK" dirty="0">
                <a:highlight>
                  <a:srgbClr val="00FFFF"/>
                </a:highlight>
                <a:latin typeface="Consolas" panose="020B0609020204030204" pitchFamily="49" charset="0"/>
              </a:rPr>
              <a:t>git diff</a:t>
            </a:r>
            <a:r>
              <a:rPr lang="sk-SK" dirty="0"/>
              <a:t>: Ukáže vám presný rozdiel medzi tým, čo máte teraz a tým, čo bolo oproti poslednému commitu.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FFA416-EE7F-C448-D459-410B02AF9E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296FC3E-9BB9-6422-7052-07A3FCC9C0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51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825BF0-639A-4155-D765-C5CDC8710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FB67A14-54CA-6957-046D-91F8C07C3F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84734D-A261-FEF4-AB9D-EFDA33F44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Vetvenie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5BACE-6669-CDDC-6D90-2B72A8029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11761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V gite máme koncept vetiev (</a:t>
            </a:r>
            <a:r>
              <a:rPr lang="sk-SK" sz="2400" b="1" dirty="0"/>
              <a:t>branches</a:t>
            </a:r>
            <a:r>
              <a:rPr lang="sk-SK" sz="2400" dirty="0"/>
              <a:t>). </a:t>
            </a:r>
          </a:p>
          <a:p>
            <a:r>
              <a:rPr lang="sk-SK" sz="2400" dirty="0"/>
              <a:t>Aktuálne sú všetky naše commity vo vetve </a:t>
            </a:r>
            <a:r>
              <a:rPr lang="sk-SK" sz="2400" b="1" dirty="0"/>
              <a:t>master</a:t>
            </a:r>
            <a:r>
              <a:rPr lang="sk-SK" sz="2400" dirty="0"/>
              <a:t> (niekde označované aj main).</a:t>
            </a:r>
          </a:p>
          <a:p>
            <a:r>
              <a:rPr lang="sk-SK" sz="2400" dirty="0"/>
              <a:t>Master má byť stabilná verzia, pre pridávanie ďalších funkcionalít je vhodné vytvárať samostatné vetvy.</a:t>
            </a:r>
          </a:p>
          <a:p>
            <a:r>
              <a:rPr lang="sk-SK" sz="2400" b="1" dirty="0"/>
              <a:t>Analógia: </a:t>
            </a:r>
            <a:r>
              <a:rPr lang="sk-SK" sz="2400" dirty="0"/>
              <a:t>master je ako hlavná dialnica. Ak treba na ceste niečo opraviť, namiesto toho aby ste to opravovali za plnej premávky radšej vytvoríte obchádzku.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CFC094-B813-2B2D-D8FE-85DFF37E43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7DBFD88-7837-7D51-4AF1-34F5453B2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2DB6B7-3DB7-2196-3DEA-E934586FE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86506"/>
            <a:ext cx="12192000" cy="51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7156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5C005B-E5FB-23D8-F562-5EC087FF5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4C24517-4ED2-3F6A-66A6-E1FC608D84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832183-8791-A556-90FB-A9C9AE5B9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16 (vetva pre funkcionalitu reset)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E1AC94-A523-F33C-F195-AC4F44FCD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1878961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Chceme pridať tlačidlo na reset kalkulačky.</a:t>
            </a:r>
          </a:p>
          <a:p>
            <a:r>
              <a:rPr lang="sk-SK" sz="2400" dirty="0"/>
              <a:t>Nové tlačidlo = nová funkcionalita = nová vetva.</a:t>
            </a:r>
          </a:p>
          <a:p>
            <a:pPr marL="0" indent="0">
              <a:buNone/>
            </a:pP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checkout -b feature/reset</a:t>
            </a: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sk-SK" sz="2400" dirty="0"/>
              <a:t>Tento príkaz je skratka pre dva samostatné kroky:</a:t>
            </a:r>
          </a:p>
          <a:p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branch feature/reset</a:t>
            </a:r>
            <a:r>
              <a:rPr lang="sk-SK" sz="2400" dirty="0"/>
              <a:t>: Vytvorí novú vetvu (kópiu aktuálneho stavu), ale zatiaľ na nej nie ste.</a:t>
            </a:r>
          </a:p>
          <a:p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checkout feature/reset</a:t>
            </a:r>
            <a:r>
              <a:rPr lang="sk-SK" sz="2400" dirty="0"/>
              <a:t>: Prepne vás z mastera do tejto novej vetvy.</a:t>
            </a:r>
          </a:p>
          <a:p>
            <a:pPr marL="0" indent="0">
              <a:buNone/>
            </a:pPr>
            <a:endParaRPr lang="sk-SK" sz="2400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sk-SK" sz="2400" dirty="0">
              <a:highlight>
                <a:srgbClr val="00FFFF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18FD8D2-599A-3323-C153-E2B4B91013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ADFD2F6-D804-04B6-8A77-44A1499995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669374-81EC-09F3-14B4-E699DDDEAA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0000"/>
          <a:stretch>
            <a:fillRect/>
          </a:stretch>
        </p:blipFill>
        <p:spPr>
          <a:xfrm>
            <a:off x="0" y="5333320"/>
            <a:ext cx="12192000" cy="106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56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E789E5-666B-D787-A6C7-149F5620C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DC40301-7A96-BD04-3E27-F9ACFD1635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FE408D-F879-C3C9-490E-9158CBAEB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17 (pridáme kód)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7B150-808F-B28B-0E10-4A3534191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r>
              <a:rPr lang="sk-SK" sz="2400" dirty="0"/>
              <a:t>Do index.php pod tlačidlo Vypočítať budeme pridávať tlačidlo pre reset </a:t>
            </a:r>
            <a:r>
              <a:rPr lang="sk-SK" sz="2400" dirty="0">
                <a:hlinkClick r:id="rId2"/>
              </a:rPr>
              <a:t>https://gist.github.com/livi83/e964d87595665190b0f5c3bb15b07ef9</a:t>
            </a:r>
            <a:endParaRPr lang="sk-SK" sz="2400" dirty="0"/>
          </a:p>
          <a:p>
            <a:r>
              <a:rPr lang="sk-SK" sz="2400" dirty="0"/>
              <a:t>Nahradíme celý app.js </a:t>
            </a:r>
            <a:r>
              <a:rPr lang="sk-SK" sz="2400" dirty="0">
                <a:hlinkClick r:id="rId3"/>
              </a:rPr>
              <a:t>https://gist.github.com/livi83/0c3eb2b5a50a935b575d81a80bddc73b</a:t>
            </a:r>
            <a:endParaRPr lang="sk-SK" sz="2400" dirty="0"/>
          </a:p>
          <a:p>
            <a:endParaRPr lang="sk-SK" sz="2400" dirty="0"/>
          </a:p>
          <a:p>
            <a:endParaRPr lang="sk-SK" sz="2400" dirty="0">
              <a:highlight>
                <a:srgbClr val="00FFFF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84C112-8663-CD52-F187-BA2BA2EF9D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A316F1-0FA6-85B9-962A-0633B8D2A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584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69FAAB-2E30-7BC0-874B-BB24B02FF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DA4855E-EB80-43B5-AD24-ADF6FEB4D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08A34A-492B-07BF-69E3-A81DC4976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Úloha – Krok 18 (sledujeme zmeny, vytvárame zálohu)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DDD103-681A-C026-B630-0E6BD89EB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6" y="2418409"/>
            <a:ext cx="10509643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add .</a:t>
            </a:r>
          </a:p>
          <a:p>
            <a:pPr marL="0" indent="0">
              <a:buNone/>
            </a:pPr>
            <a:r>
              <a:rPr 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commit -m "Feature: reset tlacidlo a vycistenie vysledku"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59E81F-DC22-3879-3872-7BEBF3BA3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D5923D-220E-E791-0F41-F82F5316BD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A6F8CD-142E-C851-A9C6-DC196A0424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7512"/>
            <a:ext cx="12192000" cy="195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6098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14193A-58C1-1923-407F-A28C11550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597BAFF-3BB6-293B-6B61-5547C72A2A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CAA0A0-B64B-7400-0402-D0AEA7742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19 (zlúčime vetvy)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E5C8D-5DF6-1611-FBEE-1E1F116A2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77898"/>
            <a:ext cx="10509643" cy="345435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k-SK" sz="2400" dirty="0"/>
              <a:t>Spustite nasledovné commandy:</a:t>
            </a:r>
          </a:p>
          <a:p>
            <a:pPr marL="0" indent="0">
              <a:buNone/>
            </a:pP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checkout master</a:t>
            </a:r>
            <a:r>
              <a:rPr lang="sk-SK" sz="2400" dirty="0">
                <a:latin typeface="Consolas" panose="020B0609020204030204" pitchFamily="49" charset="0"/>
              </a:rPr>
              <a:t> </a:t>
            </a:r>
            <a:r>
              <a:rPr lang="sk-SK" sz="2400" dirty="0"/>
              <a:t>– Prepneme sa z feature/reset na master (zmizne reset tlačidlo ale len za to, že teraz sme v masteri a tu sa to tlačidlo nenachádza)</a:t>
            </a:r>
            <a:endParaRPr lang="en-US" sz="2400" dirty="0"/>
          </a:p>
          <a:p>
            <a:pPr marL="0" indent="0">
              <a:buNone/>
            </a:pP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merge feature/reset</a:t>
            </a:r>
            <a:r>
              <a:rPr lang="sk-SK" sz="2400" dirty="0">
                <a:latin typeface="Consolas" panose="020B0609020204030204" pitchFamily="49" charset="0"/>
              </a:rPr>
              <a:t> </a:t>
            </a:r>
            <a:r>
              <a:rPr lang="sk-SK" sz="2400" dirty="0"/>
              <a:t>– Zlúčime master a feature/reset (tlačidlo bude späť)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AA0052F-CB37-4646-AA76-560BA1770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74627A-3B1E-BBE9-873B-B3CEF78531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557388-C290-BDBA-5B49-C00390027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906" y="4448274"/>
            <a:ext cx="7652723" cy="195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737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C58B24-64AC-21CC-C66D-4DC1AEF1B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6B9A19F-A8DB-B823-A5CF-59AF394A20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1CCF87-278E-791F-D34E-30930FABC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Úvaha – ako to celé dostaneme na GitHub?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AAAE73-7C14-1224-C411-ABD15C7A9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4A22747-41A8-D3B6-FD4C-58A6AADC95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43F938A-BA28-67DE-7295-FBB534986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2090172"/>
            <a:ext cx="1030094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k-SK" altLang="sk-SK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Git</a:t>
            </a:r>
            <a:r>
              <a:rPr kumimoji="0" lang="sk-SK" altLang="sk-SK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– klient (lokálny repozitár)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800" b="1" dirty="0">
                <a:latin typeface="+mj-lt"/>
              </a:rPr>
              <a:t>GitHub </a:t>
            </a:r>
            <a:r>
              <a:rPr lang="sk-SK" altLang="sk-SK" sz="2800" dirty="0">
                <a:latin typeface="+mj-lt"/>
              </a:rPr>
              <a:t>– server (remote repozitár)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800" dirty="0">
                <a:latin typeface="+mj-lt"/>
              </a:rPr>
              <a:t>Chceme projekt zdielať širšej verejnosti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800" dirty="0">
                <a:latin typeface="+mj-lt"/>
              </a:rPr>
              <a:t>Chceme aby viacerí ľudia mohli pracovať na jednom projekte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k-SK" altLang="sk-SK" sz="2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Potreba komunikácie medzi dvoma stranami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sk-SK" altLang="sk-SK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2894DA-1DDD-1334-4F1C-8EBDA1BA2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8412" y="4219091"/>
            <a:ext cx="2505502" cy="213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69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EA7380-2898-4793-25C4-33104BD6E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C418A91-7B23-6659-8AB0-EF16CCBEFE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662748-948F-4EDF-42A9-AFA175E3D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20 (vytvoríme vzdialený repozitár)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9015BF-2DC1-263E-748C-A113ECD37D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220DEAC-8408-EBA5-07A6-6BA4887394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BC01122-F95E-206C-9408-9CCE66FE8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871990"/>
            <a:ext cx="103009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sz="2800" dirty="0"/>
              <a:t>Ikonka profilu - &gt; Your repositories-&gt; new </a:t>
            </a:r>
            <a:endParaRPr kumimoji="0" lang="sk-SK" altLang="sk-SK" sz="2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84AD47-F905-8E3D-88E3-0B136C450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013" y="2476345"/>
            <a:ext cx="7788315" cy="358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99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AF796-06C4-C9C4-C323-BAEF6B2BD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140524B-2602-C1B9-E53F-580BDC370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2DD07A-1D9A-4035-6D00-06B063ABA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1 (prvá verzia kalkulačky - HTML)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BAFDEE-1DB5-8891-5CA0-09FAFB32E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101946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Otvorte XAMPP a zapnite Apache</a:t>
            </a:r>
          </a:p>
          <a:p>
            <a:r>
              <a:rPr lang="sk-SK" dirty="0"/>
              <a:t>Choďte do C://xampp/htdocs</a:t>
            </a:r>
          </a:p>
          <a:p>
            <a:r>
              <a:rPr lang="sk-SK" dirty="0"/>
              <a:t>Vytvorte folder menom kalkulacka a otvorte ho vo VS code</a:t>
            </a:r>
          </a:p>
          <a:p>
            <a:r>
              <a:rPr lang="sk-SK" dirty="0"/>
              <a:t>Vytvorte index.php a vložte doň </a:t>
            </a:r>
            <a:r>
              <a:rPr lang="sk-SK" dirty="0">
                <a:hlinkClick r:id="rId2"/>
              </a:rPr>
              <a:t>https://gist.github.com/livi83/82b34bdaedb081b19a334c7ba1fa7ac5</a:t>
            </a:r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3F6125-0BB4-F954-FECF-3734CE1D5C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921E62-778F-C43C-FEC3-8336C69A84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119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3B1EE3-8B76-FDFF-BAB5-B5B5C147C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E3EC5D8-6AE4-F8FC-B553-28163D1E90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6B1133-C191-1EDB-AEC9-688CCE89B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20 (vytvoríme vzdialený repozitár)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924ED9-E874-5D10-3F8F-28F3E2F8E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3FCF25-5EDF-1D30-68A6-DE9FF7455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A36E8CB-913A-D316-749A-9BAAE6760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762820"/>
            <a:ext cx="10300947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sz="2400" dirty="0"/>
              <a:t>Vyhodí nám možnosti vytvoriť nový repozitár pomocou command line alebo pridať existujúci.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sz="2400" dirty="0"/>
              <a:t>V našom prípade pridáme existujúci.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sz="2400" dirty="0"/>
              <a:t>Samozrejme, kopírujte commandy, ktoré vyhodilo vám.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sk-SK" altLang="sk-SK" sz="2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Pred spustením sa </a:t>
            </a:r>
            <a:r>
              <a:rPr lang="sk-SK" altLang="sk-SK" sz="2400" dirty="0">
                <a:latin typeface="+mj-lt"/>
              </a:rPr>
              <a:t>uistite že ste vo vetve master (</a:t>
            </a:r>
            <a:r>
              <a:rPr lang="sk-SK" alt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checkout master</a:t>
            </a:r>
            <a:r>
              <a:rPr lang="sk-SK" altLang="sk-SK" sz="2400" dirty="0">
                <a:latin typeface="+mj-lt"/>
              </a:rPr>
              <a:t>)</a:t>
            </a:r>
            <a:endParaRPr kumimoji="0" lang="sk-SK" altLang="sk-SK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56E350-38E0-CF7F-856F-2162F467E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37" y="4016728"/>
            <a:ext cx="9166984" cy="206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4339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DE28BB-E7EB-E299-AF12-6E47A38CE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DE69158-EC15-D18A-D858-36AED4230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5C906B-1257-DF9F-DA03-0A1CEA09D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20 (vytvoríme vzdialený repozitár)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AF01F5-B8C8-99E9-775A-345BDBC5D5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53D91E-212A-C67A-D901-6A7C24213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302866A-0201-8B99-8FCA-82E87EE63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989159"/>
            <a:ext cx="10300947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200" dirty="0">
                <a:highlight>
                  <a:srgbClr val="00FFFF"/>
                </a:highlight>
                <a:latin typeface="Consolas" panose="020B0609020204030204" pitchFamily="49" charset="0"/>
              </a:rPr>
              <a:t>git remote add origin URL</a:t>
            </a:r>
            <a:r>
              <a:rPr lang="sk-SK" sz="2200" dirty="0"/>
              <a:t> – Povie počítaču: „Tam na internete je tvoj domov.“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200" dirty="0">
                <a:highlight>
                  <a:srgbClr val="00FFFF"/>
                </a:highlight>
                <a:latin typeface="Consolas" panose="020B0609020204030204" pitchFamily="49" charset="0"/>
              </a:rPr>
              <a:t>git push -u origin main </a:t>
            </a:r>
            <a:r>
              <a:rPr lang="sk-SK" sz="2200" dirty="0"/>
              <a:t>– Povie „Zober moju aktuálnu vetvu (main) a pošli ju tam.“ Kedysi bol predvolený názov hlavnej vetvy v Gite </a:t>
            </a:r>
            <a:r>
              <a:rPr lang="sk-SK" sz="2200" b="1" dirty="0"/>
              <a:t>master</a:t>
            </a:r>
            <a:r>
              <a:rPr lang="sk-SK" sz="2200" dirty="0"/>
              <a:t>. Pred pár rokmi sa to zmenilo na </a:t>
            </a:r>
            <a:r>
              <a:rPr lang="sk-SK" sz="2200" b="1" dirty="0"/>
              <a:t>main.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200" dirty="0"/>
              <a:t>Náš </a:t>
            </a:r>
            <a:r>
              <a:rPr lang="sk-SK" sz="2200" b="1" dirty="0"/>
              <a:t>lokálny Git</a:t>
            </a:r>
            <a:r>
              <a:rPr lang="sk-SK" sz="2200" dirty="0"/>
              <a:t> (v počítači) pravdepodobne stále vytvára ako prvú vetvu master.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200" b="1" dirty="0"/>
              <a:t>GitHub</a:t>
            </a:r>
            <a:r>
              <a:rPr lang="sk-SK" sz="2200" dirty="0"/>
              <a:t> (na webe) ti automaticky vytvoril repozitár s vetvou main.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200" dirty="0">
                <a:highlight>
                  <a:srgbClr val="00FFFF"/>
                </a:highlight>
                <a:latin typeface="Consolas" panose="020B0609020204030204" pitchFamily="49" charset="0"/>
              </a:rPr>
              <a:t>git branch -M main</a:t>
            </a:r>
            <a:r>
              <a:rPr lang="sk-SK" sz="2200" dirty="0"/>
              <a:t> - „Premenuj moju aktuálnu vetvu (nech sa volá akokoľvek, napr. master) na </a:t>
            </a:r>
            <a:r>
              <a:rPr lang="sk-SK" sz="2200" b="1" dirty="0"/>
              <a:t>main</a:t>
            </a:r>
            <a:r>
              <a:rPr lang="sk-SK" sz="2200" dirty="0"/>
              <a:t>.“ </a:t>
            </a:r>
            <a:r>
              <a:rPr lang="sk-SK" sz="2200" i="1" dirty="0"/>
              <a:t>Prečo:</a:t>
            </a:r>
            <a:r>
              <a:rPr lang="sk-SK" sz="2200" dirty="0"/>
              <a:t> Aby si sa zladil s tým, čo očakáva GitHub.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k-SK" sz="2200" dirty="0"/>
          </a:p>
        </p:txBody>
      </p:sp>
    </p:spTree>
    <p:extLst>
      <p:ext uri="{BB962C8B-B14F-4D97-AF65-F5344CB8AC3E}">
        <p14:creationId xmlns:p14="http://schemas.microsoft.com/office/powerpoint/2010/main" val="29826515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5EF8FB-EC18-72E3-CBAD-6A4058628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275022F-F5BE-68B9-DA42-2119F0DC9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972F05-26C7-6200-8D7F-1ECAB062C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20 (vytvoríme vzdialený repozitár)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A3B2B0-8228-9B48-A024-11F07757B5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704329-1E64-3952-9412-122052113D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9E473BE-2BD1-1197-22D3-3674DB8A0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2090172"/>
            <a:ext cx="1030094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/>
              <a:t>V GitHube aktuálne nevidíte branch feature/reset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b="1" dirty="0"/>
              <a:t>Pointa:</a:t>
            </a:r>
            <a:r>
              <a:rPr lang="sk-SK" sz="2400" dirty="0"/>
              <a:t> Git nikdy neposiela nič navyše, čo mu explicitne neprikážeme. My sme sa nachádzali vo vetve master, ktorú sme pushli ako main. Ak chceme pushnúť aj branch feature/reset (aby sme na nej vedeli pracovať aj z iného PC, napr keby robíte na domácej úlohe na školskom PC) musíme spustiť: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checkout feature/reset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push -u origin feature/reset</a:t>
            </a:r>
            <a:endParaRPr lang="sk-SK" sz="2400" dirty="0">
              <a:highlight>
                <a:srgbClr val="00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0154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D99126-7200-394F-C550-74F6DE3F9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7C2CCF0-96B1-3D48-EF95-0B7E196225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A82B04-21F8-41F4-A895-7460485E9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 fontScale="90000"/>
          </a:bodyPr>
          <a:lstStyle/>
          <a:p>
            <a:r>
              <a:rPr lang="sk-SK" sz="4000" dirty="0"/>
              <a:t>Úloha 2 - Ako stiahnúť existujúci repozitár k sebe?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3E77F6-50FB-D575-8066-5271C65D5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5AF42B-8B95-4A16-15EF-35E3CDEB11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2810B05-375E-D92D-65D1-7106B6717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798683"/>
            <a:ext cx="1030094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400" dirty="0">
                <a:latin typeface="+mj-lt"/>
              </a:rPr>
              <a:t>Navštívte nasledovný repozitár: </a:t>
            </a:r>
            <a:r>
              <a:rPr lang="sk-SK" altLang="sk-SK" sz="2400" dirty="0">
                <a:latin typeface="+mj-lt"/>
                <a:hlinkClick r:id="rId2"/>
              </a:rPr>
              <a:t>https://github.com/livi83/Demo</a:t>
            </a:r>
            <a:endParaRPr lang="sk-SK" altLang="sk-SK" sz="2400" dirty="0">
              <a:latin typeface="+mj-lt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400" dirty="0">
                <a:latin typeface="+mj-lt"/>
              </a:rPr>
              <a:t>Skopírujte adresu podľa screenshotu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kumimoji="0" lang="sk-SK" altLang="sk-SK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E4F527-B7DE-4AD1-291A-B411F750C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190" y="2711868"/>
            <a:ext cx="5679468" cy="346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0552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914146-DFD3-A689-D05C-4434020B0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3FC8EA3-FCEE-85BC-B968-A8ED19F99D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C3376B-5CCA-6932-BCD5-895A695A2E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2 – HTTPS vs SSH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E0E0A5-F13D-8EF4-A277-8CB3F78372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CEB29E-3557-50D9-FB13-B86163E7C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3E3C8B1-57F3-9818-342E-B4723E35C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983349"/>
            <a:ext cx="1030094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sz="2400" b="1" dirty="0"/>
              <a:t>HTTPS (Menej starostí na začiatok)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/>
              <a:t>Ako to funguje:</a:t>
            </a:r>
            <a:r>
              <a:rPr lang="sk-SK" sz="2400" dirty="0"/>
              <a:t> Používaš klasickú webovú adresu (ako v prehliadači).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/>
              <a:t>Overovanie:</a:t>
            </a:r>
            <a:r>
              <a:rPr lang="sk-SK" sz="2400" dirty="0"/>
              <a:t> Keď robíme push, vyskočí  okno, kde sa prihlásime cez prehliadač do GitHubu.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/>
              <a:t>Výhoda:</a:t>
            </a:r>
            <a:r>
              <a:rPr lang="sk-SK" sz="2400" dirty="0"/>
              <a:t> Funguje to hneď, nemusíš nič v počítači nastavovať. Je to ideálne pre začiatočníkov.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/>
              <a:t>Nevýhoda:</a:t>
            </a:r>
            <a:r>
              <a:rPr lang="sk-SK" sz="2400" dirty="0"/>
              <a:t> Niekedy ťa to môže otravovať opätovným prihlasovaním.</a:t>
            </a:r>
          </a:p>
        </p:txBody>
      </p:sp>
    </p:spTree>
    <p:extLst>
      <p:ext uri="{BB962C8B-B14F-4D97-AF65-F5344CB8AC3E}">
        <p14:creationId xmlns:p14="http://schemas.microsoft.com/office/powerpoint/2010/main" val="33846325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82BE3C-CAF6-C058-69FB-B8BF6D75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CF2DA1-B0EF-CB22-D9EE-0769D74243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E8E5AB-9C72-D1FB-61F7-C81AB8D16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2 – HTTPS vs SSH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A2D608-6D20-E3CA-FF11-F13969EBD7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B6611F-5F3D-4C0B-E6A1-5157C3170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FC8DD30-C48E-E05B-F63F-B2EF0D687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983350"/>
            <a:ext cx="1030094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k-SK" sz="2400" b="1" dirty="0"/>
              <a:t>SSH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/>
              <a:t>Ako to funguje:</a:t>
            </a:r>
            <a:r>
              <a:rPr lang="sk-SK" sz="2400" dirty="0"/>
              <a:t> Používame adresu typu git@github.com:uzivatel/repo.git.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/>
              <a:t>Overovanie:</a:t>
            </a:r>
            <a:r>
              <a:rPr lang="sk-SK" sz="2400" dirty="0"/>
              <a:t> Funguje to na princípe „podania rúk“. Počítač má </a:t>
            </a:r>
            <a:r>
              <a:rPr lang="sk-SK" sz="2400" b="1" dirty="0"/>
              <a:t>súkromný kľúč</a:t>
            </a:r>
            <a:r>
              <a:rPr lang="sk-SK" sz="2400" dirty="0"/>
              <a:t> a GitHub má  </a:t>
            </a:r>
            <a:r>
              <a:rPr lang="sk-SK" sz="2400" b="1" dirty="0"/>
              <a:t>verejný kľúč</a:t>
            </a:r>
            <a:r>
              <a:rPr lang="sk-SK" sz="2400" dirty="0"/>
              <a:t>. Keď sa stretnú, vedia, o koho ide.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/>
              <a:t>Výhoda:</a:t>
            </a:r>
            <a:r>
              <a:rPr lang="sk-SK" sz="2400" dirty="0"/>
              <a:t> Stačí to raz nastaviť, netreba potom push pull riešiť overovaním.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/>
              <a:t>Nevýhoda:</a:t>
            </a:r>
            <a:r>
              <a:rPr lang="sk-SK" sz="2400" dirty="0"/>
              <a:t> Na začiatku treba kľúče vygenerovať a pridať do nastavení GitHubu (krok navyše).</a:t>
            </a:r>
          </a:p>
        </p:txBody>
      </p:sp>
    </p:spTree>
    <p:extLst>
      <p:ext uri="{BB962C8B-B14F-4D97-AF65-F5344CB8AC3E}">
        <p14:creationId xmlns:p14="http://schemas.microsoft.com/office/powerpoint/2010/main" val="13463754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76595B-44DC-8A95-3CE0-91F2C5E51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B2C464D-4E63-6F1A-DA8D-670438899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D7A9B0-8014-2194-DEF4-AFDD330C7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2 – bash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480F0C-BED5-A309-D491-C8080CC65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6C4EF2-CB7D-CD4B-4D0C-03AEFF5C29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84E0404-2686-4002-A765-893800B28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983349"/>
            <a:ext cx="1030094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sk-SK" altLang="sk-SK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Nastavte sa v Bashi napr do htdocs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400" dirty="0">
                <a:latin typeface="+mj-lt"/>
              </a:rPr>
              <a:t>Pustite command </a:t>
            </a:r>
            <a:r>
              <a:rPr lang="sk-SK" alt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clone skopirovanaadresa</a:t>
            </a:r>
            <a:endParaRPr kumimoji="0" lang="sk-SK" altLang="sk-SK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00FFFF"/>
              </a:highlight>
              <a:latin typeface="Consolas" panose="020B0609020204030204" pitchFamily="4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B08056-42ED-70BF-9570-5405EE280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443" y="3316367"/>
            <a:ext cx="9895114" cy="282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328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BC1E03-B1BF-C0DC-53EC-31945462A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BC4D3BB-00D0-8B39-A25E-E17F3D5C4C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B8BD2A-E19F-3DDC-A700-E5162A5E3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2 – zmeny medzi časom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4EC9AD-E8BA-5504-3CE4-B43C86186F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12D322-5B5C-52A5-39F6-F30E023ED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2A5C44F-1511-F612-4CA2-87CCDA8B3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798683"/>
            <a:ext cx="1030094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400" dirty="0">
                <a:latin typeface="+mj-lt"/>
              </a:rPr>
              <a:t>Vždy pred tým, než pôjdete pracovať na projekte, ktorý ste si vyclonovali sa uistite, že medzičasom nikto nič necommitol. </a:t>
            </a:r>
            <a:endParaRPr kumimoji="0" lang="sk-SK" altLang="sk-SK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400" dirty="0">
                <a:latin typeface="+mj-lt"/>
              </a:rPr>
              <a:t>Pustite command </a:t>
            </a:r>
            <a:r>
              <a:rPr lang="sk-SK" altLang="sk-SK" sz="2400" dirty="0">
                <a:highlight>
                  <a:srgbClr val="00FFFF"/>
                </a:highlight>
                <a:latin typeface="Consolas" panose="020B0609020204030204" pitchFamily="49" charset="0"/>
              </a:rPr>
              <a:t>git pull origin main </a:t>
            </a:r>
            <a:endParaRPr kumimoji="0" lang="sk-SK" altLang="sk-SK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00FFFF"/>
              </a:highlight>
              <a:latin typeface="Consolas" panose="020B0609020204030204" pitchFamily="4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FEBACC-595C-28BC-93AB-01C8DBD32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443" y="3316367"/>
            <a:ext cx="9895114" cy="282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477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F91C11-7664-12EE-99F5-C60DB90A5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2341C54-7A35-1713-E954-30EF9AB1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1AAEE9-1158-A8A7-3147-4526A9805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Užitočné Dev nástroje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EA1547-5DA3-CCB3-05E8-2F45D79F4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FFF023-1558-370D-C55F-9D530C764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E81F4EF-DC9B-B83A-EC5D-4D49164E0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1983349"/>
            <a:ext cx="1030094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400" b="1" dirty="0">
                <a:latin typeface="+mj-lt"/>
              </a:rPr>
              <a:t>GitLens (VS Code extension) </a:t>
            </a:r>
            <a:r>
              <a:rPr lang="sk-SK" altLang="sk-SK" sz="2400" dirty="0">
                <a:latin typeface="+mj-lt"/>
              </a:rPr>
              <a:t>– pri selectnutom riadku píše, kto upravil kód a kedy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400" b="1" dirty="0">
                <a:latin typeface="+mj-lt"/>
              </a:rPr>
              <a:t>Peacock (VS Code extension) </a:t>
            </a:r>
            <a:r>
              <a:rPr lang="sk-SK" altLang="sk-SK" sz="2400" dirty="0">
                <a:latin typeface="+mj-lt"/>
              </a:rPr>
              <a:t>– ak máme otvorených viac VS code projektov, vieme si meniť farbu IDE pre každý zvlášť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400" b="1" dirty="0">
                <a:latin typeface="+mj-lt"/>
              </a:rPr>
              <a:t>GitHub Copilot (VS Code extension) </a:t>
            </a:r>
            <a:r>
              <a:rPr lang="sk-SK" altLang="sk-SK" sz="2400" dirty="0">
                <a:latin typeface="+mj-lt"/>
              </a:rPr>
              <a:t>– AI tool od Githubu pre code reviews, suggestions, vytváranie súborov, chatovanie priamo v ide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sk-SK" altLang="sk-SK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GitHub </a:t>
            </a:r>
            <a:r>
              <a:rPr lang="sk-SK" altLang="sk-SK" sz="2400" b="1" dirty="0">
                <a:latin typeface="+mj-lt"/>
              </a:rPr>
              <a:t>Desktop </a:t>
            </a:r>
            <a:r>
              <a:rPr lang="sk-SK" altLang="sk-SK" sz="2400" dirty="0">
                <a:latin typeface="+mj-lt"/>
              </a:rPr>
              <a:t>– GUI aplikácia (ak niekto nemá rád Bash</a:t>
            </a:r>
            <a:r>
              <a:rPr lang="sk-SK" altLang="sk-SK" sz="2400" dirty="0">
                <a:latin typeface="+mj-lt"/>
                <a:sym typeface="Wingdings" panose="05000000000000000000" pitchFamily="2" charset="2"/>
              </a:rPr>
              <a:t> )</a:t>
            </a:r>
            <a:endParaRPr kumimoji="0" lang="sk-SK" altLang="sk-SK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0830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766230-0017-4CDB-B582-FC71CD19E6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B0E59DB-C69C-002E-D63D-D2ADF850B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CCFD5C-D08E-AD65-C427-83424F3C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Branching / Workflow modely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A5FAF2-7E5B-FCD0-0FCC-53D6C1453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E1C648-7AAB-25DE-3AD0-44EE2DC4B7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2C41191-25D5-E109-35B2-084C45FAD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397" y="2090172"/>
            <a:ext cx="1030094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400" dirty="0">
                <a:latin typeface="+mj-lt"/>
              </a:rPr>
              <a:t>Predpisy pre pácu s gitom zaužívané v praxi.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400" dirty="0">
                <a:latin typeface="+mj-lt"/>
              </a:rPr>
              <a:t>Spôsob organizovania vetiev v gite.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400" i="1" dirty="0">
                <a:latin typeface="+mj-lt"/>
              </a:rPr>
              <a:t>Kde sa vyvíja nový kód?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400" i="1" dirty="0">
                <a:latin typeface="+mj-lt"/>
              </a:rPr>
              <a:t>Kde je stabilná verzia?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400" i="1" dirty="0">
                <a:latin typeface="+mj-lt"/>
              </a:rPr>
              <a:t>AKo sa robia releasy?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400" i="1" dirty="0">
                <a:latin typeface="+mj-lt"/>
              </a:rPr>
              <a:t>Ako sa riešia buggy?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400" dirty="0">
                <a:latin typeface="+mj-lt"/>
              </a:rPr>
              <a:t>GitHub Flow, Git Flow  </a:t>
            </a:r>
            <a:endParaRPr kumimoji="0" lang="sk-SK" altLang="sk-SK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338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82074D-A099-FFDF-2F60-96F9FD749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666A13-4F70-3A37-A1D2-560829A2B3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B1C25C-D9DE-04C9-9487-E39ADA497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2 (prvá verzia kalkulačky - CSS)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348C6-D5FA-B663-31B3-72CB2A0C17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101946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Vo folderi kalkulačka vytvorte folder css</a:t>
            </a:r>
          </a:p>
          <a:p>
            <a:r>
              <a:rPr lang="sk-SK" dirty="0"/>
              <a:t>Vytvorte doň style.css a vložte: </a:t>
            </a:r>
            <a:r>
              <a:rPr lang="sk-SK" dirty="0">
                <a:hlinkClick r:id="rId2"/>
              </a:rPr>
              <a:t>https://gist.github.com/livi83/778706a8500de72ebf455019def7e93c</a:t>
            </a:r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D2B21F-BF56-2369-858C-CF45A3AB7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3DC36E-7A8E-5245-FA33-379D1644E5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9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D196D9-625A-5CB5-7729-1873FB8F8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A2D18-D891-0E56-BA38-BDEDF52F45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A11BAF-EE04-F7F2-4BF8-91FAC31D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GitHub Flow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FF5940-18BD-B599-DE65-5A9C66518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70B05F-9453-40CB-DD2F-F1B8373182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461574D-845C-CFFB-F64D-D5E424052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040" y="2521451"/>
            <a:ext cx="10300947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000" dirty="0">
                <a:latin typeface="+mj-lt"/>
              </a:rPr>
              <a:t>Vhodný pre menšie projekty, projekty na ktorých pracuje </a:t>
            </a:r>
            <a:r>
              <a:rPr lang="sk-SK" altLang="sk-SK" sz="2000">
                <a:latin typeface="+mj-lt"/>
              </a:rPr>
              <a:t>1 vývojár</a:t>
            </a:r>
            <a:r>
              <a:rPr lang="sk-SK" altLang="sk-SK" sz="2000"/>
              <a:t>Vetvy</a:t>
            </a:r>
            <a:r>
              <a:rPr lang="sk-SK" altLang="sk-SK" sz="2000" dirty="0"/>
              <a:t>: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000" b="1" dirty="0"/>
              <a:t>main (master)</a:t>
            </a:r>
            <a:r>
              <a:rPr lang="sk-SK" altLang="sk-SK" sz="2000" dirty="0"/>
              <a:t> → Stabilná verzia kalkulačky, ktorú by sme nasadili. Plne funkčná, otestovaná.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sk-SK" altLang="sk-SK" sz="2000" b="1" dirty="0"/>
              <a:t>feature/*</a:t>
            </a:r>
            <a:r>
              <a:rPr lang="sk-SK" altLang="sk-SK" sz="2000" dirty="0"/>
              <a:t> → Jedna konkrétna funkcia kalkulačky. Napr. feature/reset, feature/history, feature/ui-tip.</a:t>
            </a:r>
            <a:br>
              <a:rPr lang="sk-SK" altLang="sk-SK" sz="2000" dirty="0"/>
            </a:br>
            <a:endParaRPr kumimoji="0" lang="sk-SK" altLang="sk-SK" sz="2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5125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5CE32A-95C5-C038-BB1C-E17E2F698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CD01649-84BC-7DFC-A047-A578BC048A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F58ED0-6722-88AF-8C68-6DEDAD33D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Git Flow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F54AF8-D128-8EA6-4B19-63D99E1A8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F2B92E-D8B0-B875-B66B-27EA53E67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E8723C1-FC60-7C2B-DEA0-9CEBB0F80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040" y="1598122"/>
            <a:ext cx="10300947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sk-SK" altLang="sk-SK" sz="2000" dirty="0">
                <a:latin typeface="+mj-lt"/>
              </a:rPr>
              <a:t>Vhodný pre väčšie projekty s verziami, projekty na ktorých  pracuje viac ľudí súčasne,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k-SK" altLang="sk-SK" sz="2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Vetvy: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k-SK" altLang="sk-SK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main (master)</a:t>
            </a:r>
            <a:r>
              <a:rPr lang="sk-SK" altLang="sk-SK" sz="2000" dirty="0">
                <a:latin typeface="+mj-lt"/>
              </a:rPr>
              <a:t> </a:t>
            </a:r>
            <a:r>
              <a:rPr kumimoji="0" lang="sk-SK" altLang="sk-SK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→ Stabilná verzia kalkulačky, ktorú by sme nasadili. Plne funkčná, otestovaná.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k-SK" altLang="sk-SK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develop</a:t>
            </a:r>
            <a:r>
              <a:rPr lang="sk-SK" altLang="sk-SK" sz="2000" dirty="0">
                <a:latin typeface="+mj-lt"/>
              </a:rPr>
              <a:t> </a:t>
            </a:r>
            <a:r>
              <a:rPr kumimoji="0" lang="sk-SK" altLang="sk-SK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→ Hlavná vývojová vetva kalkulačky. Tu sa postupne integrujú nové funkcie (reset, refactor, lepší UI). Nemusí byť vždy 100 % stabilná.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k-SK" altLang="sk-SK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feature/*</a:t>
            </a:r>
            <a:r>
              <a:rPr lang="sk-SK" altLang="sk-SK" sz="2000" dirty="0">
                <a:latin typeface="+mj-lt"/>
              </a:rPr>
              <a:t> </a:t>
            </a:r>
            <a:r>
              <a:rPr kumimoji="0" lang="sk-SK" altLang="sk-SK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→ Jedna konkrétna funkcia kalkulačky. Napr. feature/reset, feature/history, feature/ui-tip.</a:t>
            </a:r>
            <a:br>
              <a:rPr kumimoji="0" lang="sk-SK" altLang="sk-SK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</a:br>
            <a:r>
              <a:rPr kumimoji="0" lang="sk-SK" altLang="sk-SK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Vzniká z develop a po dokončení sa do develop aj vracia (merge).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k-SK" altLang="sk-SK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release/*</a:t>
            </a:r>
            <a:r>
              <a:rPr lang="sk-SK" altLang="sk-SK" sz="2000" dirty="0">
                <a:latin typeface="+mj-lt"/>
              </a:rPr>
              <a:t> </a:t>
            </a:r>
            <a:r>
              <a:rPr kumimoji="0" lang="sk-SK" altLang="sk-SK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→ Príprava finálnej verzie kalkulačky. Napr. release/v1.0 – testovanie, malé opravy pred odovzdaním. Po dokončení sa merge do main (a späť do develop).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sk-SK" altLang="sk-SK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hotfix/*</a:t>
            </a:r>
            <a:r>
              <a:rPr lang="sk-SK" altLang="sk-SK" sz="2000" dirty="0">
                <a:latin typeface="+mj-lt"/>
              </a:rPr>
              <a:t> </a:t>
            </a:r>
            <a:r>
              <a:rPr kumimoji="0" lang="sk-SK" altLang="sk-SK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→ Rýchla oprava chyby v stabilnej verzii. Napr. ak by delenie nulou padalo v produkcii. Vzniká z main, opraví chybu a potom sa merge do main aj develop.</a:t>
            </a:r>
          </a:p>
        </p:txBody>
      </p:sp>
    </p:spTree>
    <p:extLst>
      <p:ext uri="{BB962C8B-B14F-4D97-AF65-F5344CB8AC3E}">
        <p14:creationId xmlns:p14="http://schemas.microsoft.com/office/powerpoint/2010/main" val="1545436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CA06FA-4DAC-4D98-6711-12B6A6DAF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401B31F-1D25-CB17-099D-163E2D13E1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93963E-50A9-7C1C-4D9E-DEA325D8E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Úloha – krok 3 (prvá verzia kalkulačky - JS)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4D50A-BC42-C450-3A60-C85734C9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101946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Vo folderi kalkulačka vytvorte folder js</a:t>
            </a:r>
          </a:p>
          <a:p>
            <a:r>
              <a:rPr lang="sk-SK" dirty="0"/>
              <a:t>Vytvorte doň app.js a vložte: </a:t>
            </a:r>
            <a:r>
              <a:rPr lang="sk-SK" dirty="0">
                <a:hlinkClick r:id="rId2"/>
              </a:rPr>
              <a:t>https://gist.github.com/livi83/f5824e9a4538c42e6d9e5e1a24633fd4</a:t>
            </a:r>
            <a:endParaRPr lang="sk-SK" dirty="0"/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932996-C16E-85F4-01D7-78C8AE7D8B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EFE82F9-FC6F-D1F7-E933-DB1CE52120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51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87BDDB-97A6-9812-7DB0-2B23AC1457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3FEA9CB-B1A4-346F-C146-1EB92B79A3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4EC88A-4F72-657F-5E9B-28002708E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Čo aktuálne máme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3A69F-83B3-4091-3F3B-44F7E2FB7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9238"/>
            <a:ext cx="101946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Kalkulačka s validáciou na strane klienta (v app.js je logika validácie)</a:t>
            </a:r>
          </a:p>
          <a:p>
            <a:endParaRPr lang="sk-SK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5E921F-4A3D-C824-2B9A-061BC73ED3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944A81-9F99-3732-E600-FFD951B58C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1875F1-1CE2-34AB-9071-C3A59417D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254" y="3200375"/>
            <a:ext cx="7609779" cy="30852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59E67D-CA0E-39D4-A24D-8351108D6D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5155" y="3728285"/>
            <a:ext cx="3263423" cy="263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32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7D50E4-E61A-CC8F-9124-EA747DFDD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45DF327-9EDF-FE21-BD53-2009BFA9C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F57763-E560-DA4B-BD4E-22676E49C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Úvaha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A208F-25BA-9130-E502-95E8A16EB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009238"/>
            <a:ext cx="10194622" cy="3454358"/>
          </a:xfrm>
        </p:spPr>
        <p:txBody>
          <a:bodyPr anchor="t">
            <a:normAutofit/>
          </a:bodyPr>
          <a:lstStyle/>
          <a:p>
            <a:r>
              <a:rPr lang="sk-SK" dirty="0"/>
              <a:t>Aktuálne je to len HTML/CSS/JS appka</a:t>
            </a:r>
          </a:p>
          <a:p>
            <a:r>
              <a:rPr lang="sk-SK" dirty="0"/>
              <a:t>Budeme chcieť validáciu spraviť cez PHP</a:t>
            </a:r>
          </a:p>
          <a:p>
            <a:r>
              <a:rPr lang="sk-SK" dirty="0"/>
              <a:t>Chceme si aplikáciu verzionovať, aby sme vedeli, aké zmeny sme kedy vykonali a vedeli sa v prípade chyby vrátiť o krok späť</a:t>
            </a:r>
          </a:p>
          <a:p>
            <a:r>
              <a:rPr lang="sk-SK" dirty="0"/>
              <a:t>Budeme používať GIT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5FB751-6436-B19C-D05B-0FC3AD41E0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7DAF0-E656-C7AF-5FF1-CA7A64797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38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69DDA2-E83C-0C22-6608-C7B89790D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FAD185D-61EA-FE87-C6C9-9264D4F58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81B158-8EFD-7ACF-568F-A13151F28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1"/>
            <a:ext cx="9688296" cy="979307"/>
          </a:xfrm>
        </p:spPr>
        <p:txBody>
          <a:bodyPr anchor="b">
            <a:normAutofit/>
          </a:bodyPr>
          <a:lstStyle/>
          <a:p>
            <a:r>
              <a:rPr lang="sk-SK" sz="4000" dirty="0"/>
              <a:t>Ako spojazdniť GIT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5B074C-2DC9-2A41-62DE-F36E0B393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397" y="2418409"/>
            <a:ext cx="3944650" cy="3454358"/>
          </a:xfrm>
        </p:spPr>
        <p:txBody>
          <a:bodyPr anchor="t">
            <a:normAutofit/>
          </a:bodyPr>
          <a:lstStyle/>
          <a:p>
            <a:r>
              <a:rPr lang="sk-SK" sz="3600" dirty="0"/>
              <a:t>Stiahnite GIT</a:t>
            </a:r>
          </a:p>
          <a:p>
            <a:r>
              <a:rPr lang="sk-SK" sz="3600" dirty="0"/>
              <a:t>Nainštalujte GIT</a:t>
            </a:r>
          </a:p>
          <a:p>
            <a:r>
              <a:rPr lang="sk-SK" sz="3600" dirty="0"/>
              <a:t>Otvorte Git Bash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3E95D2-D8B3-9AD9-D66E-C5B0A65E5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AB240-C98E-9B5E-0F67-48EFFF55A2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63355E-D304-20B0-1335-34A73CA5F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1305" y="502021"/>
            <a:ext cx="6220693" cy="549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85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</TotalTime>
  <Words>2460</Words>
  <Application>Microsoft Office PowerPoint</Application>
  <PresentationFormat>Widescreen</PresentationFormat>
  <Paragraphs>213</Paragraphs>
  <Slides>51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Aptos</vt:lpstr>
      <vt:lpstr>Aptos Display</vt:lpstr>
      <vt:lpstr>Arial</vt:lpstr>
      <vt:lpstr>Consolas</vt:lpstr>
      <vt:lpstr>Office Theme</vt:lpstr>
      <vt:lpstr>Verzionovanie</vt:lpstr>
      <vt:lpstr>Úvaha</vt:lpstr>
      <vt:lpstr>Potreba priebežného ukladania kódu</vt:lpstr>
      <vt:lpstr>Úloha – krok 1 (prvá verzia kalkulačky - HTML)</vt:lpstr>
      <vt:lpstr>Úloha – krok 2 (prvá verzia kalkulačky - CSS)</vt:lpstr>
      <vt:lpstr>Úloha – krok 3 (prvá verzia kalkulačky - JS)</vt:lpstr>
      <vt:lpstr>Čo aktuálne máme</vt:lpstr>
      <vt:lpstr>Úvaha</vt:lpstr>
      <vt:lpstr>Ako spojazdniť GIT</vt:lpstr>
      <vt:lpstr>Úloha – krok 4 (Konfigurácia gitu)</vt:lpstr>
      <vt:lpstr>Úloha – krok 5 (Presun do priečinka kalkulačka)</vt:lpstr>
      <vt:lpstr>Úlha krok 6 (nepovinný) </vt:lpstr>
      <vt:lpstr>Úloha – krok 7 (Inicializácia git repozitára)</vt:lpstr>
      <vt:lpstr>Čo sa stalo? </vt:lpstr>
      <vt:lpstr>Čo sa stalo?</vt:lpstr>
      <vt:lpstr>Čo sa stalo?</vt:lpstr>
      <vt:lpstr>Úloha – krok 8 (Vrátime sa a zapneme sledovanie)</vt:lpstr>
      <vt:lpstr>Úloha – krok 9 (Bližší pohľad na súbory)</vt:lpstr>
      <vt:lpstr>Čo sa stalo?</vt:lpstr>
      <vt:lpstr>Úloha – krok 10 (Vytvárame zálohu)</vt:lpstr>
      <vt:lpstr>Čo sa stalo? </vt:lpstr>
      <vt:lpstr>Úloha – krok 11 (Pozrime sa na objekty)</vt:lpstr>
      <vt:lpstr>Úloha – krok 12 (Pozrime sa na commity)</vt:lpstr>
      <vt:lpstr>Úloha - krok 13 (Pozrime sa na commit)</vt:lpstr>
      <vt:lpstr>Úvaha – úprava kódu</vt:lpstr>
      <vt:lpstr>Úloha - Krok 13 (Pozrime sa, či sa niečo zmenilo)</vt:lpstr>
      <vt:lpstr>Úloha - Krok 14  (Sledujme zmeny a vytvorme novú zálohu)</vt:lpstr>
      <vt:lpstr>Úvaha – ďalšia zmena (refactoring)</vt:lpstr>
      <vt:lpstr>Úloha – Krok 15 (sledujeme zmeny a vytvárame novú zálohu)</vt:lpstr>
      <vt:lpstr>Čo sme doteraz urobili?</vt:lpstr>
      <vt:lpstr>Prečo je to dôležité?</vt:lpstr>
      <vt:lpstr>Ako sa viem pozrieť do minulosti?</vt:lpstr>
      <vt:lpstr>Vetvenie</vt:lpstr>
      <vt:lpstr>Úloha – Krok 16 (vetva pre funkcionalitu reset)</vt:lpstr>
      <vt:lpstr>Úloha – Krok 17 (pridáme kód)</vt:lpstr>
      <vt:lpstr>Úloha – Krok 18 (sledujeme zmeny, vytvárame zálohu)</vt:lpstr>
      <vt:lpstr>Úloha – Krok 19 (zlúčime vetvy)</vt:lpstr>
      <vt:lpstr>Úvaha – ako to celé dostaneme na GitHub? </vt:lpstr>
      <vt:lpstr>Úloha – Krok 20 (vytvoríme vzdialený repozitár)</vt:lpstr>
      <vt:lpstr>Úloha – Krok 20 (vytvoríme vzdialený repozitár)</vt:lpstr>
      <vt:lpstr>Úloha – Krok 20 (vytvoríme vzdialený repozitár)</vt:lpstr>
      <vt:lpstr>Úloha – Krok 20 (vytvoríme vzdialený repozitár)</vt:lpstr>
      <vt:lpstr>Úloha 2 - Ako stiahnúť existujúci repozitár k sebe?</vt:lpstr>
      <vt:lpstr>Úloha 2 – HTTPS vs SSH</vt:lpstr>
      <vt:lpstr>Úloha 2 – HTTPS vs SSH</vt:lpstr>
      <vt:lpstr>Úloha 2 – bash </vt:lpstr>
      <vt:lpstr>Úloha 2 – zmeny medzi časom</vt:lpstr>
      <vt:lpstr>Užitočné Dev nástroje</vt:lpstr>
      <vt:lpstr>Branching / Workflow modely</vt:lpstr>
      <vt:lpstr>GitHub Flow</vt:lpstr>
      <vt:lpstr>Git Flow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Lívia Kelebercová</dc:creator>
  <cp:lastModifiedBy>Lívia Kelebercová</cp:lastModifiedBy>
  <cp:revision>142</cp:revision>
  <dcterms:created xsi:type="dcterms:W3CDTF">2026-02-24T11:30:55Z</dcterms:created>
  <dcterms:modified xsi:type="dcterms:W3CDTF">2026-03-04T11:09:03Z</dcterms:modified>
</cp:coreProperties>
</file>