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9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305" r:id="rId12"/>
    <p:sldId id="289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290" r:id="rId23"/>
    <p:sldId id="300" r:id="rId24"/>
    <p:sldId id="301" r:id="rId25"/>
    <p:sldId id="302" r:id="rId26"/>
    <p:sldId id="303" r:id="rId27"/>
    <p:sldId id="304" r:id="rId28"/>
    <p:sldId id="306" r:id="rId29"/>
    <p:sldId id="307" r:id="rId30"/>
    <p:sldId id="308" r:id="rId31"/>
    <p:sldId id="309" r:id="rId32"/>
    <p:sldId id="310" r:id="rId33"/>
    <p:sldId id="311" r:id="rId34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4988" autoAdjust="0"/>
  </p:normalViewPr>
  <p:slideViewPr>
    <p:cSldViewPr snapToGrid="0">
      <p:cViewPr>
        <p:scale>
          <a:sx n="72" d="100"/>
          <a:sy n="72" d="100"/>
        </p:scale>
        <p:origin x="1056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11342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66558-CD51-0960-BFA6-7DC1AE5CA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36E4D5-EA53-9193-083B-3628E2552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FD8562-B114-5C12-0CAA-75D914876A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77AC4E-CEA8-3302-01CA-B989168677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40684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488F0-E60C-F4EF-C3D4-A7922F584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9C4A9B-3E8C-24F9-4D33-556513BA4E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C889EC-8D39-0DC1-0EBC-D6831DB7C3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6032A8-CF55-31C5-36B1-AE252E0E88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33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0041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31. 3. 2026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gist.github.com/livi83/16cdc56f44aa30fda731d802948a74bb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gist.github.com/livi83/c0cbd2700ec7198b8ed6fcbf6d9e0798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gist.github.com/livi83/f771cd4cf4c35a12c155827b9db017f9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gist.github.com/livi83/c886faab0e7fa02499db665cdd39118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gist.github.com/livi83/fcfcbe112268bc39afbcbd4e7958a5d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gist.github.com/livi83/69e520997100c63020a79a4216a2fa77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CEBBB3-18D4-AEE8-3738-6D6694A27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1178741-06D8-17D3-1566-9E424C553E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0F1BF7-B49C-3CD7-D09E-C5250283E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941867-0226-CDB1-6662-8B8D7044D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CA6188A-41D7-E8FD-1BF0-7385EF0BB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22AEA3F-4B34-6A6C-026E-B3467CF6A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96301EA-BE62-BEF0-50A6-62C8BD0FBF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5E26B-9D26-809E-64C9-90CD3C417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Objektovo orientované programovanie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C7F674-B710-CC21-A8C9-4498750EE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2000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75D35F-D63D-FEE7-5E0A-9439CE74E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4CB956A-81E8-75ED-8683-411AF86689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9BF801-D2AA-80BD-17B3-3217CFA1C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Contact class - volanie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4C2C1-4490-72E3-1BC4-51D611A08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Pôjdeme do contact.php</a:t>
            </a:r>
          </a:p>
          <a:p>
            <a:r>
              <a:rPr lang="sk-SK" dirty="0"/>
              <a:t>Zmažeme volanie funkcie saveMesage()</a:t>
            </a:r>
          </a:p>
          <a:p>
            <a:r>
              <a:rPr lang="sk-SK" dirty="0"/>
              <a:t>Nahradíme:</a:t>
            </a:r>
            <a:br>
              <a:rPr lang="sk-SK" dirty="0"/>
            </a:br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B288B9-D7C3-2328-F844-229BF05D47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60E1DD-C6D6-5E54-5F8B-3AD46A1EA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9E76047-BD8F-2AD4-F011-D43270125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852" y="3632267"/>
            <a:ext cx="5748388" cy="252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77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67A0D2-3CA1-3062-1EFC-B32E91780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A11347-5C40-BFE6-D4DF-A336B30FF2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23B11A-29FB-5DC3-A57B-0F57CF84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Pozostatky procedurálneho programovania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89330-6B64-6276-5A2B-BB60E01F53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Všetko, čo sme minule robili vo functions.php sme teraz previedli na objektovo orientovaný spôsob</a:t>
            </a:r>
          </a:p>
          <a:p>
            <a:r>
              <a:rPr lang="sk-SK" dirty="0"/>
              <a:t>Vymažme si functions.php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4B9AB1-6E4C-A9F9-E452-67AEFA8774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7E28E6-1AD7-E724-6047-7C1BF3C21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448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9888A6-FFBF-C341-8E7C-1B52007B3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72D0994-E685-FA18-9350-CDC36B5EC3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63A388-854A-EE5A-FF28-C574FBA4D0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A43303-E40C-EBE9-3B13-B8BDED64D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4C44D4F-E3DD-D148-7E7C-D47662B0A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AC0B84C-3E5F-7C4F-F9A6-12BFA844D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4EA7946-A456-B1C7-5066-8272BD411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467326-FE81-B6A5-380F-F6377F910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Začíname s databázou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F39D4-A031-EE6F-C590-CBF022249D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8188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ACCA09-78E3-61ED-01F5-FC935347D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4D897C-1D78-D662-5E89-6891AD1F5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EF2B90-91C1-FFD2-E5FC-CD187E72C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Vytvorme databázu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C9A39-572C-F442-9E44-8C0BD5A5F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Pôjdeme do phpMyAdmin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343257-B369-AADD-B83E-ABD6AE656B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8632B4-23AD-A6CF-398D-F24C16071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9C7C0D-1791-1946-3997-9DF4BFFEF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939" y="2657041"/>
            <a:ext cx="7154273" cy="341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133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127505-545D-C692-F295-9AA0527F4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FE105E6-C1F7-DCC3-1675-96F1A843D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E0485C-3A1A-92F8-E6C3-1E9C522F9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Vytvorme databázu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7C6F7-D512-6FDB-CB50-85065A3A8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Pôjdeme do phpMyAdmin a do SQL pastneme nasledovný script a stlačíme Go </a:t>
            </a:r>
            <a:r>
              <a:rPr lang="sk-SK" dirty="0">
                <a:hlinkClick r:id="rId2"/>
              </a:rPr>
              <a:t>https://gist.github.com/livi83/16cdc56f44aa30fda731d802948a74bb</a:t>
            </a:r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31B2B8-E6A2-7FF7-776A-21836667D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FBF9D9-2A3D-EB5E-89FC-77D854AF32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2BAF69-E97F-2E4C-743A-477A7A744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050" y="3699536"/>
            <a:ext cx="5343092" cy="25470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046A97-F677-19E2-F931-3856D3D32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5669" y="4254850"/>
            <a:ext cx="3372321" cy="187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19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D4A78A-EE12-F127-0F96-B87783B42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039F6F7-07F4-85D5-6E63-F6F9D7AC64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D30497-6950-DB3A-D80B-F5869E514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Vytvorme databázu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F904C-6D61-E312-D845-F5984032A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Databáza obsahuje 4 hlavné tabuľky:</a:t>
            </a:r>
          </a:p>
          <a:p>
            <a:r>
              <a:rPr lang="sk-SK" dirty="0"/>
              <a:t>users </a:t>
            </a:r>
          </a:p>
          <a:p>
            <a:r>
              <a:rPr lang="sk-SK" dirty="0"/>
              <a:t>categories </a:t>
            </a:r>
          </a:p>
          <a:p>
            <a:r>
              <a:rPr lang="sk-SK" dirty="0"/>
              <a:t>posts </a:t>
            </a:r>
          </a:p>
          <a:p>
            <a:r>
              <a:rPr lang="sk-SK" dirty="0"/>
              <a:t>contacts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538DAD-7C6A-A428-2BE4-C70CBF5B50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9FBF85-BAD4-B27B-7DB7-5F5008812D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975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FAF204-7E1D-77D0-5505-2C0FFD10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AF1501D-F40B-8C55-D303-958D81AFD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EC457F-D6E0-3A5E-8DDC-4A6082336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Vytvorme databázu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90662-2E63-61F6-AB33-E1D1172344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Users a Post (1:N) </a:t>
            </a:r>
          </a:p>
          <a:p>
            <a:r>
              <a:rPr lang="sk-SK" dirty="0"/>
              <a:t>Categories a Posts (M:N) s prepojovacou tabuľkou post_category</a:t>
            </a:r>
          </a:p>
          <a:p>
            <a:r>
              <a:rPr lang="sk-SK" dirty="0"/>
              <a:t>Contacts (nezávislá tabuľka pre správy z kontaktného formulára)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1C8ADF-6884-2BD3-006F-1D4DE18126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D83006-94D6-3E1A-C0DF-472E4D2C85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A9BB9-549D-5EDD-9591-708026048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900" y="4465939"/>
            <a:ext cx="8841289" cy="173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247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44B0E6-DF0E-72EC-D8FB-5333F79E3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38DCFAF-EEA3-12BB-4813-EBF81DD84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FE93E4-F52A-7046-410F-05B052EE5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Users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874A3-5909-2CF0-9F45-E494D2825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7472D1-5212-1D8F-F2A0-768274CD4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AF006E-DA0E-ECEC-C064-8A05CD5FE8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EEB2FD-1A62-CAF7-DA0A-C86668B77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2" y="2230804"/>
            <a:ext cx="11717385" cy="383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03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A3AD10-F57D-F071-7991-BC16AE409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F8E1755-1218-2CFA-BE06-F6AF1AE01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3D604A-55C4-AE2A-D954-03071FDB0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B6EE4-E67E-1B2A-5D15-20FE998BC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CC95EB-2232-36AE-30DB-982D725DD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22BCBF-6E40-6906-4C66-2C2F5ED33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C08895-CCCB-A566-7A7B-FF04C8762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852" y="1905088"/>
            <a:ext cx="8717149" cy="429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005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54CCA8-F5FF-4F85-A72C-5D24760E6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D7D3037-605C-5019-33DC-F736F18766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FAC044-A0BF-CF62-AD78-A4C02F96A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0BABF-A6D0-02C3-7232-479FC57D2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2A8F76-D2C9-B156-479A-C038021948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3D5F7B8-AD9B-5C61-79CE-CC2E66295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0FC700-7660-9000-CC9E-68C131AD1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851" y="1904661"/>
            <a:ext cx="10459191" cy="373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940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9D733E-D8EA-DEFA-FF3E-383287644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118857C-37BA-1A2F-E100-736C935E1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66E8CC-1F7A-40D4-2B53-3DD4DCB22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Aktuálne máme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782A5-CD1A-995F-BBF2-1C660FC70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5537780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Folder app</a:t>
            </a:r>
          </a:p>
          <a:p>
            <a:r>
              <a:rPr lang="sk-SK" dirty="0"/>
              <a:t>V ňom functions.php</a:t>
            </a:r>
          </a:p>
          <a:p>
            <a:r>
              <a:rPr lang="sk-SK" dirty="0"/>
              <a:t>Procedurálny spôsob je vhodný pri malých projektoch pri väčších je ťažko udržateľný. Vhodnejšie je OOP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969F06-9670-F56B-1C98-409F4A600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639FD6-A36F-19B6-8B75-9039AB87BF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C23D84-373F-D46A-B208-6F3E2A9C1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452" y="-429"/>
            <a:ext cx="50475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1636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878CB3-FEEE-79C9-C52B-9A632F2D3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3948B70-64EA-22A3-6415-9D1767C5E9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AFFD43-02A1-D13D-10A0-8FF8B5513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Post_categories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39068-81AF-ED94-1897-5CD249596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4824CE-B884-FE5B-9F91-847D35BDF2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95779C-5E15-327F-D94A-5679EF408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3B5F9D-E573-0F20-F405-B7F919BE3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1736169"/>
            <a:ext cx="4667901" cy="414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91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6C5FC3-8469-9338-631F-77B8ACBF8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3950845-B2F7-2626-62BA-68A725887B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6863A6-7201-E6DE-553D-80BC12375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8CEF1-9F97-2E5A-6D4D-0E1E93B962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F7F72A-021F-BC4A-8E13-4A398B309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EFB839-33AE-0448-2DED-1A45584646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B6CD86-06F2-6CC5-7F9A-77895B64C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854" y="1905088"/>
            <a:ext cx="9545382" cy="361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137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B3CC44-5431-79BC-7869-3185814E6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CE3199A-8E50-5E70-BEA2-BB9C96B5FB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FA4E24-3F4A-B736-DBA3-84A729026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API pre databázu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0B7301-F491-CCEB-1782-B0A63CE558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28DD72-80DF-3954-D7D0-A28B3B29C0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706784A-499E-43EF-19B8-20936ADC8F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847885"/>
              </p:ext>
            </p:extLst>
          </p:nvPr>
        </p:nvGraphicFramePr>
        <p:xfrm>
          <a:off x="838200" y="1852454"/>
          <a:ext cx="10515600" cy="429768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4013506599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601757494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6820625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Vlastnosť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/>
                        <a:t>MySQLi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/>
                        <a:t>PDO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6595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Podpora databáz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iba MySQL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viac databáz (MySQL, PostgreSQL, SQLite, …)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8447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Programovací štýl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procedurálny aj OOP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iba OOP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14278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Prepared statements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áno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áno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360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Named parametre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nie (len </a:t>
                      </a:r>
                      <a:r>
                        <a:rPr lang="sk-SK">
                          <a:latin typeface="Courier New" panose="02070309020205020404" pitchFamily="49" charset="0"/>
                        </a:rPr>
                        <a:t>?</a:t>
                      </a:r>
                      <a:r>
                        <a:rPr lang="sk-SK"/>
                        <a:t>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áno (</a:t>
                      </a:r>
                      <a:r>
                        <a:rPr lang="sk-SK">
                          <a:latin typeface="Courier New" panose="02070309020205020404" pitchFamily="49" charset="0"/>
                        </a:rPr>
                        <a:t>:email</a:t>
                      </a:r>
                      <a:r>
                        <a:rPr lang="sk-SK"/>
                        <a:t>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3608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Bezpečnosť (SQL injection)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dobrá (prepared statements)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dobrá (prepared statements)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579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Prenositeľnosť kódu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nízka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vysoká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68486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Jednoduchosť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jednoduchší pre začiatočníkov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mierne náročnejší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0178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Error handling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menej flexibilný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lepší (exceptions)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0604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Flexibilita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menšia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väčšia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4416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Použitie vo frameworkoch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menej časté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štandard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92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5215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041882-A1D1-E160-488B-EAC78B727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114227D-C880-491C-81A5-0FF4CC1F00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892015-CCF3-0BD3-EED7-8D3447ED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Ukážka mysqli vs PDO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92D64D-A2DC-5E92-E310-1D30587311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2C1AF4-9A9E-25D3-E860-4B7FCE7BB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50DBD2-B725-EFE5-6400-25C4383F19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90" y="2142362"/>
            <a:ext cx="4860541" cy="31625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E19E58-6288-FD9C-D445-01D47C07B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838" y="2143538"/>
            <a:ext cx="4717689" cy="316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00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B28185-127D-90FD-96E8-962E42729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FA3B641-9688-A62D-98B2-26FBF01E9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ABF4F9-2928-4CF7-147B-52C2F248B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A7B1E-E763-3E52-9689-B322ED9CB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Potrebujeme sa spojiť s databázou </a:t>
            </a:r>
          </a:p>
          <a:p>
            <a:r>
              <a:rPr lang="sk-SK" dirty="0"/>
              <a:t>Toto spojenie bude v Database class (pomocou PDO)</a:t>
            </a:r>
          </a:p>
          <a:p>
            <a:r>
              <a:rPr lang="sk-SK" dirty="0"/>
              <a:t>Vytvoríme v priečinku core/ súbor Database.php a vložíme doň nasledovný kód </a:t>
            </a:r>
            <a:r>
              <a:rPr lang="sk-SK" dirty="0">
                <a:hlinkClick r:id="rId2"/>
              </a:rPr>
              <a:t>https://gist.github.com/livi83/c0cbd2700ec7198b8ed6fcbf6d9e0798</a:t>
            </a:r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CACE6D-B427-5B27-29D9-B623BD7F3D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474AAE-D7E1-41B6-58D3-A826C03C5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4972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5F6CF2-7D66-580F-1150-3926C31C9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4461441-2F06-8370-D733-A11D7381C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23D7B5-0D9D-38CA-067D-12F39AEE1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 class – vysvetlenie kódu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FE0C1-75A0-67E3-9788-A4BE34FEDA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 fontScale="92500" lnSpcReduction="20000"/>
          </a:bodyPr>
          <a:lstStyle/>
          <a:p>
            <a:r>
              <a:rPr lang="sk-SK" b="1" dirty="0"/>
              <a:t>private PDO $connection; </a:t>
            </a:r>
            <a:r>
              <a:rPr lang="sk-SK" dirty="0"/>
              <a:t>- deklarujeme vlastnosť triedy. Bude obsahovať PDO objekt prístupný len zvnútra triedy. PDO je typ (type hint)</a:t>
            </a:r>
          </a:p>
          <a:p>
            <a:r>
              <a:rPr lang="sk-SK" b="1" dirty="0"/>
              <a:t>$dsn = "mysql:host={$this-&gt;host};dbname={$this-&gt;dbname};charset=utf8mb4"; </a:t>
            </a:r>
            <a:r>
              <a:rPr lang="sk-SK" dirty="0"/>
              <a:t>- $dsn je premenná obsahujúca informácie pre pripojenie </a:t>
            </a:r>
          </a:p>
          <a:p>
            <a:r>
              <a:rPr lang="en-US" b="1" dirty="0"/>
              <a:t>$this-&gt;connection = new PDO($</a:t>
            </a:r>
            <a:r>
              <a:rPr lang="en-US" b="1" dirty="0" err="1"/>
              <a:t>dsn</a:t>
            </a:r>
            <a:r>
              <a:rPr lang="en-US" b="1" dirty="0"/>
              <a:t>, $this-&gt;username, $this-&gt;password);</a:t>
            </a:r>
            <a:r>
              <a:rPr lang="sk-SK" b="1" dirty="0"/>
              <a:t> </a:t>
            </a:r>
            <a:r>
              <a:rPr lang="sk-SK" dirty="0"/>
              <a:t>- Vytváram nový PDO objekt. Parametre súDSN, username, password. Výsledok ukladáme do connection. Ak sa podarí, máme aktívne spojenie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FA7866-894B-DB9F-F647-538027EAD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1BFFAA-EE80-2E94-C6B6-3D1F8FBAD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761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7DE276-5112-57B1-5C1D-517941281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BB28D8F-3F0E-9DD0-9AE7-66A15158A2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93A979-1052-5E88-773C-617F64EEE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 class – vysvetlenie kódu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BC888-3305-14DA-69A9-1AD3505C4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$this-&gt;connection-&gt;setAttribute(PDO::</a:t>
            </a:r>
            <a:r>
              <a:rPr lang="sk-SK" b="1" dirty="0">
                <a:solidFill>
                  <a:srgbClr val="FF0000"/>
                </a:solidFill>
              </a:rPr>
              <a:t>ATTR_ERRMODE</a:t>
            </a:r>
            <a:r>
              <a:rPr lang="sk-SK" b="1" dirty="0"/>
              <a:t>, PDO::</a:t>
            </a:r>
            <a:r>
              <a:rPr lang="sk-SK" b="1" dirty="0">
                <a:solidFill>
                  <a:schemeClr val="accent6"/>
                </a:solidFill>
              </a:rPr>
              <a:t>ERRMODE_EXCEPTION</a:t>
            </a:r>
            <a:r>
              <a:rPr lang="sk-SK" b="1" dirty="0"/>
              <a:t>);</a:t>
            </a:r>
            <a:r>
              <a:rPr lang="sk-SK" dirty="0"/>
              <a:t> - Definujeme ako sa bude správať PDO.  </a:t>
            </a:r>
            <a:r>
              <a:rPr lang="sk-SK" b="1" i="1" dirty="0"/>
              <a:t>PDO::ATTR_ERRMODE</a:t>
            </a:r>
            <a:r>
              <a:rPr lang="sk-SK" dirty="0"/>
              <a:t> definuje ako sa majú spracovať chyby. </a:t>
            </a:r>
            <a:r>
              <a:rPr lang="sk-SK" b="1" i="1" dirty="0">
                <a:solidFill>
                  <a:schemeClr val="accent6"/>
                </a:solidFill>
              </a:rPr>
              <a:t>ERRMODE_EXCEPTION </a:t>
            </a:r>
            <a:r>
              <a:rPr lang="sk-SK" dirty="0"/>
              <a:t>vyhodí exception. Existujú aj alternatívy, napr. </a:t>
            </a:r>
            <a:r>
              <a:rPr lang="sk-SK" b="1" dirty="0">
                <a:solidFill>
                  <a:schemeClr val="accent6"/>
                </a:solidFill>
              </a:rPr>
              <a:t>ERRMODE_SILENT</a:t>
            </a:r>
            <a:r>
              <a:rPr lang="sk-SK" dirty="0"/>
              <a:t> nevyhodí nič a </a:t>
            </a:r>
            <a:r>
              <a:rPr lang="sk-SK" b="1" i="1" dirty="0">
                <a:solidFill>
                  <a:schemeClr val="accent6"/>
                </a:solidFill>
              </a:rPr>
              <a:t>ERRMODE_WARNING </a:t>
            </a:r>
            <a:r>
              <a:rPr lang="sk-SK" dirty="0"/>
              <a:t>vyhodí warning.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659181-2380-883F-383D-D576C853BC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EEAAB6-0DD0-04F1-44D3-CEE01C817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642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2D1EB1-5CA5-6F8F-C9C8-4948F8871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103D19-B98E-94EA-7AFB-964E210025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FC4DF-3685-96AB-B9E3-4ED67D94D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 class – vysvetlenie kódu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39C92-FA28-F4BF-F3BE-A143B8022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en-US" b="1" dirty="0"/>
              <a:t>$this-&gt;connection-&gt;</a:t>
            </a:r>
            <a:r>
              <a:rPr lang="en-US" b="1" dirty="0" err="1"/>
              <a:t>setAttribute</a:t>
            </a:r>
            <a:r>
              <a:rPr lang="en-US" b="1" dirty="0"/>
              <a:t>(PDO::</a:t>
            </a:r>
            <a:r>
              <a:rPr lang="en-US" b="1" dirty="0">
                <a:solidFill>
                  <a:srgbClr val="FF0000"/>
                </a:solidFill>
              </a:rPr>
              <a:t>ATTR_DEFAULT_FETCH_MODE</a:t>
            </a:r>
            <a:r>
              <a:rPr lang="en-US" b="1" dirty="0"/>
              <a:t>, </a:t>
            </a:r>
            <a:r>
              <a:rPr lang="en-US" b="1" dirty="0">
                <a:solidFill>
                  <a:schemeClr val="accent6"/>
                </a:solidFill>
              </a:rPr>
              <a:t>PDO::FETCH_ASSOC</a:t>
            </a:r>
            <a:r>
              <a:rPr lang="en-US" b="1" dirty="0"/>
              <a:t>);</a:t>
            </a:r>
            <a:r>
              <a:rPr lang="sk-SK" b="1" dirty="0"/>
              <a:t> </a:t>
            </a:r>
            <a:r>
              <a:rPr lang="sk-SK" dirty="0"/>
              <a:t> - Dáta z databázy získam ako asociatívne pole. V prípade </a:t>
            </a:r>
            <a:r>
              <a:rPr lang="sk-SK" b="1" dirty="0">
                <a:solidFill>
                  <a:schemeClr val="accent6"/>
                </a:solidFill>
              </a:rPr>
              <a:t>PDO::FET_OBJECT</a:t>
            </a:r>
            <a:r>
              <a:rPr lang="sk-SK" dirty="0"/>
              <a:t> by sme ich záskali ako objekty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ED79B0-952B-6788-1CEA-A8E160CB94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AC4257-9B77-7B00-12ED-B8275B437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60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A57391-CF7F-8A55-FB0A-5D9008320C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C893BCD-DBD4-FD8D-5BFA-3F5F3E85C0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2A1239-662A-41C4-6C31-4DCDACA98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 class – otestujme spojenie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04F7B-68DC-5D35-7FBE-1796078BF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Poďme do header.php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BC42F1-FBDD-0C8B-7A49-17DCB585FA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D98140-3997-66D2-1CF2-9E3791FEC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5262DC-3A01-AED2-B471-CDAF7B719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850" y="2381692"/>
            <a:ext cx="5089845" cy="36553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5232D4-EDCE-3E88-7B62-BEC07C6D4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9096" y="2381692"/>
            <a:ext cx="5089087" cy="225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8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142874-C579-A4BB-BFE9-EF1783D43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371E6D6-CA07-BD8B-DB17-C9D9B8509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0064A2-D65D-BF7D-F7B0-31FCB5F7D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Database class – otestujme spojenie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84AFD-A12D-3EB9-164E-411634AA4B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Poďme do header.php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06BEB9-1EC1-DA2A-9ABD-5DD786CC82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12F634-AB96-0FC4-2159-2F9B47954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59CD24-9E21-356B-0EA8-E89520384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850" y="2381692"/>
            <a:ext cx="5089845" cy="36553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13D6B3-CA26-DD25-555D-94B68D919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9096" y="2381692"/>
            <a:ext cx="5089087" cy="225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0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6DAE66-5A36-65B5-30FF-5AF04864D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6AB7986-0EB5-97DA-7A02-E8FBF2E0E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C047A5-E581-F218-3A84-EBD45F433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Aktuálne máme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00529E-67FE-0E82-B6D8-6C2FC81493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5537780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Folder app</a:t>
            </a:r>
          </a:p>
          <a:p>
            <a:r>
              <a:rPr lang="sk-SK" dirty="0"/>
              <a:t>V ňom functions.php</a:t>
            </a:r>
          </a:p>
          <a:p>
            <a:r>
              <a:rPr lang="sk-SK" dirty="0"/>
              <a:t>Procedurálny spôsob je vhodný pri malých projektoch pri väčších je ťažko udržateľný. Vhodnejšie je OOP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0A7CC0-126E-3418-9A1F-2D75A9DA2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EE9FB6-8681-7D8B-8015-6FA98ACC5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80EEEB-C12D-5D88-9621-05ED28266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452" y="-429"/>
            <a:ext cx="50475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44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02148F-087B-E06A-F8A2-67F94B91D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4BF7E27-3886-94DC-1ACF-8C8A32503F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5AE06-E5CA-BE5D-C461-2B371D55A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Contact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6BF27-0D8D-5692-2F6F-F8FB4DD1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6935218" cy="3454358"/>
          </a:xfrm>
        </p:spPr>
        <p:txBody>
          <a:bodyPr anchor="t">
            <a:normAutofit fontScale="62500" lnSpcReduction="20000"/>
          </a:bodyPr>
          <a:lstStyle/>
          <a:p>
            <a:r>
              <a:rPr lang="sk-SK" dirty="0"/>
              <a:t>App má aktuálne folder /core</a:t>
            </a:r>
          </a:p>
          <a:p>
            <a:r>
              <a:rPr lang="sk-SK" dirty="0"/>
              <a:t>Vytvorme do app (nie do /core !!) folder models. Do tohto foldera budeme kvôli prehľadnosti dávať také classy, ktoré budú reprezentovať tabuľky v databáze. Napr budeme mať Users.php, Posts.php, Categories.php a Contact.php</a:t>
            </a:r>
          </a:p>
          <a:p>
            <a:r>
              <a:rPr lang="sk-SK" dirty="0"/>
              <a:t>Aktuálne máme pod /core súbor Contact.php. Už nebudeme chcieť zapisovať do súboru, ale budeme chcieť posielať data vyplnené z formulára do databázy. Vymažme tento súbor a vytvorme si nový Contact.php ale v zložke models a vložíme doň nasledovný kód: </a:t>
            </a:r>
            <a:r>
              <a:rPr lang="sk-SK" dirty="0">
                <a:hlinkClick r:id="rId2"/>
              </a:rPr>
              <a:t>https://gist.github.com/livi83/f771cd4cf4c35a12c155827b9db017f9</a:t>
            </a:r>
            <a:endParaRPr lang="sk-SK" dirty="0"/>
          </a:p>
          <a:p>
            <a:r>
              <a:rPr lang="sk-SK" dirty="0"/>
              <a:t>Taktiež je potrebné vymazať v header.php require (alebo ho prepísať z /core na /models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EB0795-76A3-CB53-9094-159E38217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8EEAD2-B34E-B66F-780C-7612E0BDA5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05AB48-CEAF-63A6-23AB-69FC079BF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299" y="595030"/>
            <a:ext cx="3531972" cy="18237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FD5B4DF-E247-894C-0309-D2291001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5300" y="2630692"/>
            <a:ext cx="3934914" cy="147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1659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3141E4-E2D1-0B61-F7C5-A1C56762D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9878F14-B435-38CA-BAC5-20B09D492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5E8BA9-CE73-D32A-BD1B-B2EC234D1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Contact class - vysvetlenie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E995D-9F03-FB23-FE26-DC225C89F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1" y="1905087"/>
            <a:ext cx="10837367" cy="4091675"/>
          </a:xfrm>
        </p:spPr>
        <p:txBody>
          <a:bodyPr anchor="t">
            <a:normAutofit fontScale="92500"/>
          </a:bodyPr>
          <a:lstStyle/>
          <a:p>
            <a:r>
              <a:rPr lang="en-US" b="1" dirty="0"/>
              <a:t>$</a:t>
            </a:r>
            <a:r>
              <a:rPr lang="en-US" b="1" dirty="0" err="1"/>
              <a:t>stmt</a:t>
            </a:r>
            <a:r>
              <a:rPr lang="en-US" b="1" dirty="0"/>
              <a:t> = </a:t>
            </a:r>
            <a:r>
              <a:rPr lang="en-US" b="1" dirty="0">
                <a:solidFill>
                  <a:schemeClr val="accent6"/>
                </a:solidFill>
              </a:rPr>
              <a:t>$this-&gt;</a:t>
            </a:r>
            <a:r>
              <a:rPr lang="en-US" b="1" dirty="0" err="1">
                <a:solidFill>
                  <a:schemeClr val="accent6"/>
                </a:solidFill>
              </a:rPr>
              <a:t>db</a:t>
            </a:r>
            <a:r>
              <a:rPr lang="en-US" b="1" dirty="0">
                <a:solidFill>
                  <a:schemeClr val="accent6"/>
                </a:solidFill>
              </a:rPr>
              <a:t>-</a:t>
            </a:r>
            <a:r>
              <a:rPr lang="en-US" b="1" dirty="0">
                <a:solidFill>
                  <a:schemeClr val="accent5"/>
                </a:solidFill>
              </a:rPr>
              <a:t>&gt;prepare($</a:t>
            </a:r>
            <a:r>
              <a:rPr lang="en-US" b="1" dirty="0" err="1">
                <a:solidFill>
                  <a:schemeClr val="accent5"/>
                </a:solidFill>
              </a:rPr>
              <a:t>sql</a:t>
            </a:r>
            <a:r>
              <a:rPr lang="en-US" b="1" dirty="0">
                <a:solidFill>
                  <a:schemeClr val="accent5"/>
                </a:solidFill>
              </a:rPr>
              <a:t>)</a:t>
            </a:r>
            <a:r>
              <a:rPr lang="en-US" b="1" dirty="0"/>
              <a:t>;</a:t>
            </a:r>
            <a:r>
              <a:rPr lang="sk-SK" b="1" dirty="0"/>
              <a:t> </a:t>
            </a:r>
            <a:br>
              <a:rPr lang="sk-SK" b="1" dirty="0"/>
            </a:br>
            <a:r>
              <a:rPr lang="sk-SK" dirty="0"/>
              <a:t>- </a:t>
            </a:r>
            <a:r>
              <a:rPr lang="sk-SK" b="1" dirty="0">
                <a:solidFill>
                  <a:schemeClr val="accent6"/>
                </a:solidFill>
              </a:rPr>
              <a:t>$this-&gt;db </a:t>
            </a:r>
            <a:r>
              <a:rPr lang="sk-SK" dirty="0"/>
              <a:t>je PDO objekt (pripojenie k databáze) </a:t>
            </a:r>
            <a:br>
              <a:rPr lang="sk-SK" dirty="0"/>
            </a:br>
            <a:r>
              <a:rPr lang="sk-SK" dirty="0"/>
              <a:t>- </a:t>
            </a:r>
            <a:r>
              <a:rPr lang="sk-SK" b="1" dirty="0">
                <a:solidFill>
                  <a:schemeClr val="accent5"/>
                </a:solidFill>
              </a:rPr>
              <a:t>prepare($sql)  </a:t>
            </a:r>
            <a:r>
              <a:rPr lang="sk-SK" dirty="0"/>
              <a:t>pripraví SQL dotaz na vykonanie. prepare() vytvorí SQL šablónu s prázdnymi miestami pre hodnoty a ešte nič nevykoná.</a:t>
            </a:r>
            <a:br>
              <a:rPr lang="sk-SK" dirty="0"/>
            </a:br>
            <a:br>
              <a:rPr lang="sk-SK" dirty="0"/>
            </a:br>
            <a:r>
              <a:rPr lang="sk-SK" dirty="0"/>
              <a:t>Napríklad prepare("</a:t>
            </a:r>
            <a:r>
              <a:rPr lang="sk-SK" b="1" dirty="0"/>
              <a:t>INSERT INTO contacts (name) VALUES (:name)</a:t>
            </a:r>
            <a:r>
              <a:rPr lang="sk-SK" dirty="0"/>
              <a:t>") si pripraví dotaz a až execute(</a:t>
            </a:r>
            <a:r>
              <a:rPr lang="sk-SK" b="1" dirty="0"/>
              <a:t>['name' =&gt; 'Jana']</a:t>
            </a:r>
            <a:r>
              <a:rPr lang="sk-SK" dirty="0"/>
              <a:t>) doň bezpečne doplní hodnotu „Jana“ a uloží ju do databázy. Je to dôležité, pretože bez prepare() by mohol používateľ vložiť škodlivý SQL kód (napr. </a:t>
            </a:r>
            <a:r>
              <a:rPr lang="sk-SK" b="1" dirty="0"/>
              <a:t>' OR 1=1 </a:t>
            </a:r>
            <a:r>
              <a:rPr lang="sk-SK" dirty="0"/>
              <a:t>--) a manipulovať databázu (SQL injection), zatiaľ čo prepared statements tieto dáta berú len ako hodnoty, nie ako príkazy.</a:t>
            </a:r>
          </a:p>
          <a:p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68325B-650E-21A1-5881-A2EF53FF6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B12901-3723-B2EE-AF83-D499834B1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776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13D6DD-F7B4-BC58-7B20-16E28C188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42A38FD-D2DC-D6DB-70DE-5A78943093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503B93-F2B7-2D65-720F-1B4CF0412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Contact class - vysvetlenie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31005-2C3A-E488-0618-09770579E0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1" y="1905087"/>
            <a:ext cx="10837367" cy="4091675"/>
          </a:xfrm>
        </p:spPr>
        <p:txBody>
          <a:bodyPr anchor="t">
            <a:normAutofit/>
          </a:bodyPr>
          <a:lstStyle/>
          <a:p>
            <a:r>
              <a:rPr lang="sk-SK" b="1" dirty="0"/>
              <a:t>$stmt-&gt;execute() </a:t>
            </a:r>
            <a:r>
              <a:rPr lang="sk-SK" dirty="0"/>
              <a:t>– Tu sa do placeholderov, ktoré máme v prepare() dosádzajú reálne hodnoty a následne sa vykoná dotaz. Vracia sa boolean. True v prípade, že sa podarilo vykonanie dotazu (v našom prípade uloženie do databázy). False ak sa nepodarilo.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504926-470B-EAFA-F9C5-D82A1FD3F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F11756F-E0BC-56E5-647D-B10CB56F45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7889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21F6A3-8CC6-B1E5-9480-29B71ABD6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58BD76D-6B28-0001-B796-453460F938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5BC0C8-21A3-90A1-CE51-140813337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Contact class - volanie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38E97-D908-C199-1E79-D71CB364F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1" y="1905087"/>
            <a:ext cx="10837367" cy="4091675"/>
          </a:xfrm>
        </p:spPr>
        <p:txBody>
          <a:bodyPr anchor="t">
            <a:normAutofit/>
          </a:bodyPr>
          <a:lstStyle/>
          <a:p>
            <a:r>
              <a:rPr lang="sk-SK" dirty="0"/>
              <a:t>Ideme do templates/contact.php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ED4EEE-14DC-7842-53DD-A592CACB26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C43B3D-31B3-CD2D-063A-65AC7D134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BD1826-2698-DA3B-BFF4-3CE38DA69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970" y="2713132"/>
            <a:ext cx="5425398" cy="328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39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64D776-7977-B2BB-CDFB-6E148CD28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91741A0-7B4F-ACDA-E057-7E28B6B6EA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9E9609-32CC-C010-CA89-E2DA30431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Redirect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06999-3ABC-D51D-B011-A5AA83F9D0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6018547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Do app Foldera vytvoríme folder core</a:t>
            </a:r>
          </a:p>
          <a:p>
            <a:r>
              <a:rPr lang="sk-SK" dirty="0"/>
              <a:t>Vytvoríme file Redirect.php</a:t>
            </a:r>
          </a:p>
          <a:p>
            <a:r>
              <a:rPr lang="sk-SK" dirty="0">
                <a:hlinkClick r:id="rId2"/>
              </a:rPr>
              <a:t>https://gist.github.com/livi83/c886faab0e7fa02499db665cdd391187</a:t>
            </a:r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766800-F958-1B4C-8E87-147BBC947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C4638C-8F78-B71E-95E4-AD337551F4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598ABB-3DB9-3D83-16D8-37D141B5D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371" y="2768061"/>
            <a:ext cx="3974648" cy="176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71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33C16C-8AC9-4951-289C-1249B879C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8F5E5F4-0A25-6FC4-4570-E65DCB4E63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D0695E-981E-3C72-6B69-E32892900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Redirect class - volanie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3C717B-58E5-F2E2-12B5-409D54518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6018547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Index.php bude vyzerať nasledovne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E9F1E2-B64E-105F-2295-02E640CAB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1B20D6-5796-03F0-DB32-0BF904CA52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E39608-2F70-44AB-A88E-5B7F74675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6" y="3141885"/>
            <a:ext cx="7193903" cy="217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52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2C8736-4704-64FF-A699-ADDDC101A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8603A5-D9D9-E6C4-F1AF-F583079E2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4401EA-3008-EB36-7DA5-2E045F4EC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Helper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F57ED2-6BCC-81E4-F85E-00251292E0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Vytvoríme Helper.php do /core</a:t>
            </a:r>
          </a:p>
          <a:p>
            <a:r>
              <a:rPr lang="sk-SK" dirty="0"/>
              <a:t>Bude slúžiť na pomocné funkcie, napr výpis title, escaping (v budúcnosti) atď.</a:t>
            </a:r>
          </a:p>
          <a:p>
            <a:r>
              <a:rPr lang="sk-SK" dirty="0">
                <a:hlinkClick r:id="rId2"/>
              </a:rPr>
              <a:t>http://gist.github.com/livi83/fcfcbe112268bc39afbcbd4e7958a5d1</a:t>
            </a:r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B05F5F-F82E-E68D-359B-67BC344C1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911E08-5067-8B1C-7887-97F81151E0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675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FB7F02-5109-7EFD-3BA9-DE7AB127F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705574E-338B-8DBE-D047-04B657CD7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4BE7A5-9365-BE8E-FF07-C1871C431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Helper class - volanie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74B2F-7ED0-A7CD-0EEF-E36052E6C1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b="1" dirty="0"/>
              <a:t>getPageTitile() </a:t>
            </a:r>
            <a:r>
              <a:rPr lang="sk-SK" dirty="0"/>
              <a:t>je statická metóda – nepotrebuje objekt, nemá properties/stav, je to len utility funkcia. </a:t>
            </a:r>
          </a:p>
          <a:p>
            <a:r>
              <a:rPr lang="sk-SK" dirty="0"/>
              <a:t>V header.php treba pridať require</a:t>
            </a:r>
          </a:p>
          <a:p>
            <a:r>
              <a:rPr lang="sk-SK" dirty="0"/>
              <a:t>Volanie statickej metódy je pomocou ::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F1545F-7092-2F6A-F665-32401DE94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88C0AA-44EB-836C-38FF-A34EA6162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1038FF-E178-DDC5-5F6C-5DFE4F2B3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788" y="4135641"/>
            <a:ext cx="5772406" cy="2081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08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47CF25-446A-A128-6141-108F8E502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EDE493-DA65-AA52-A784-2077C2771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C7F61B-1253-2259-A825-B2AC86F95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Contact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B30B0-AA32-0D5E-E326-E3CD1A10E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Vytvoríme do /core Contact.php</a:t>
            </a:r>
          </a:p>
          <a:p>
            <a:r>
              <a:rPr lang="sk-SK" dirty="0"/>
              <a:t>Vložíme nasledovný kód: </a:t>
            </a:r>
            <a:r>
              <a:rPr lang="sk-SK" dirty="0">
                <a:hlinkClick r:id="rId2"/>
              </a:rPr>
              <a:t>https://gist.github.com/livi83/69e520997100c63020a79a4216a2fa77</a:t>
            </a:r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D89D55-DC5C-287B-901E-851DF46F74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123ED2-9323-A028-5594-7D91FE6C8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831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51CFF9-AC20-2302-0CD0-6C118B1F0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527391C-134C-B0D8-D655-1D4045E0C8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B2E1DA-D640-B92F-5DD4-393319367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Contact class - volanie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39266-7549-ED79-E454-EB697743B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1905088"/>
            <a:ext cx="9688296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Pridáme require do header, nech ho máme všade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A844D62-461D-23FE-CD83-7483BA30D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FE25AD9-6917-CABD-B691-694D0E297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8D9CB8-1CFE-1E47-F883-110AB61DE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312" y="2582436"/>
            <a:ext cx="7389088" cy="203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828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3350</TotalTime>
  <Words>1039</Words>
  <Application>Microsoft Office PowerPoint</Application>
  <PresentationFormat>Widescreen</PresentationFormat>
  <Paragraphs>120</Paragraphs>
  <Slides>33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Aptos</vt:lpstr>
      <vt:lpstr>Aptos Display</vt:lpstr>
      <vt:lpstr>Arial</vt:lpstr>
      <vt:lpstr>Courier New</vt:lpstr>
      <vt:lpstr>Office Theme</vt:lpstr>
      <vt:lpstr>Objektovo orientované programovanie</vt:lpstr>
      <vt:lpstr>Aktuálne máme</vt:lpstr>
      <vt:lpstr>Aktuálne máme</vt:lpstr>
      <vt:lpstr>Redirect class</vt:lpstr>
      <vt:lpstr>Redirect class - volanie</vt:lpstr>
      <vt:lpstr>Helper class</vt:lpstr>
      <vt:lpstr>Helper class - volanie</vt:lpstr>
      <vt:lpstr>Contact class</vt:lpstr>
      <vt:lpstr>Contact class - volanie</vt:lpstr>
      <vt:lpstr>Contact class - volanie</vt:lpstr>
      <vt:lpstr>Pozostatky procedurálneho programovania</vt:lpstr>
      <vt:lpstr>Začíname s databázou</vt:lpstr>
      <vt:lpstr>Vytvorme databázu </vt:lpstr>
      <vt:lpstr>Vytvorme databázu </vt:lpstr>
      <vt:lpstr>Vytvorme databázu </vt:lpstr>
      <vt:lpstr>Vytvorme databázu </vt:lpstr>
      <vt:lpstr>Users</vt:lpstr>
      <vt:lpstr>Posts</vt:lpstr>
      <vt:lpstr>Categories</vt:lpstr>
      <vt:lpstr>Post_categories</vt:lpstr>
      <vt:lpstr>Contacts</vt:lpstr>
      <vt:lpstr>API pre databázu</vt:lpstr>
      <vt:lpstr>Ukážka mysqli vs PDO</vt:lpstr>
      <vt:lpstr>Database class</vt:lpstr>
      <vt:lpstr>Database class – vysvetlenie kódu</vt:lpstr>
      <vt:lpstr>Database class – vysvetlenie kódu</vt:lpstr>
      <vt:lpstr>Database class – vysvetlenie kódu</vt:lpstr>
      <vt:lpstr>Database class – otestujme spojenie</vt:lpstr>
      <vt:lpstr>Database class – otestujme spojenie</vt:lpstr>
      <vt:lpstr>Contact class</vt:lpstr>
      <vt:lpstr>Contact class - vysvetlenie</vt:lpstr>
      <vt:lpstr>Contact class - vysvetlenie</vt:lpstr>
      <vt:lpstr>Contact class - volanie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200</cp:revision>
  <dcterms:created xsi:type="dcterms:W3CDTF">2026-02-24T11:30:55Z</dcterms:created>
  <dcterms:modified xsi:type="dcterms:W3CDTF">2026-03-31T22:27:42Z</dcterms:modified>
</cp:coreProperties>
</file>