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45"/>
  </p:notesMasterIdLst>
  <p:handoutMasterIdLst>
    <p:handoutMasterId r:id="rId46"/>
  </p:handoutMasterIdLst>
  <p:sldIdLst>
    <p:sldId id="29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499" r:id="rId42"/>
    <p:sldId id="295" r:id="rId43"/>
    <p:sldId id="497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23" d="100"/>
          <a:sy n="123" d="100"/>
        </p:scale>
        <p:origin x="114" y="210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5. 3. 2026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5. 3. 2026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A09A1-556C-4139-833C-58B94709283D}" type="slidenum">
              <a:rPr lang="sk-SK" altLang="sk-SK" smtClean="0"/>
              <a:pPr>
                <a:defRPr/>
              </a:pPr>
              <a:t>‹#›</a:t>
            </a:fld>
            <a:endParaRPr lang="sk-SK" alt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11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0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5. 3. 2026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6" r:id="rId7"/>
    <p:sldLayoutId id="214748371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5. 3. 2026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4689" y="2754805"/>
            <a:ext cx="7810500" cy="1325563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GB" sz="5400" dirty="0" err="1"/>
              <a:t>Bezpečnosť</a:t>
            </a:r>
            <a:r>
              <a:rPr lang="en-GB" sz="5400" dirty="0"/>
              <a:t> LLM </a:t>
            </a:r>
            <a:br>
              <a:rPr lang="sk-SK" sz="5400" dirty="0"/>
            </a:br>
            <a:r>
              <a:rPr lang="en-GB" sz="5400" dirty="0"/>
              <a:t>Standards and Frameworks</a:t>
            </a:r>
            <a:endParaRPr lang="sk-SK" sz="4200" b="1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97718" y="4584423"/>
            <a:ext cx="5672931" cy="470218"/>
          </a:xfrm>
        </p:spPr>
        <p:txBody>
          <a:bodyPr>
            <a:normAutofit/>
          </a:bodyPr>
          <a:lstStyle/>
          <a:p>
            <a:r>
              <a:rPr lang="sk-SK" sz="2000" dirty="0"/>
              <a:t>doc. PaedDr. Jozef Kapusta, PhD.</a:t>
            </a:r>
            <a:endParaRPr lang="en-GB" sz="2000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2821" y="4991317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LLM03 – Training Data Poisoning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Training data poisoning znamená manipuláciu tréningových dát s cieľom ovplyvniť správanie modelu.</a:t>
            </a:r>
          </a:p>
          <a:p>
            <a:r>
              <a:t>Útočník môže do datasetu vložiť škodlivé alebo zavádzajúce informácie.</a:t>
            </a:r>
          </a:p>
          <a:p>
            <a:r>
              <a:t>Takéto útoky môžu viesť k systematickým chybám v odpovediach modelu.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LLM04 – Model Denial of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denial of service predstavuje útok, ktorého cieľom je preťažiť model alebo infraštruktúru.</a:t>
            </a:r>
          </a:p>
          <a:p>
            <a:r>
              <a:t>Útočník môže generovať extrémne dlhé alebo komplexné požiadavky.</a:t>
            </a:r>
          </a:p>
          <a:p>
            <a:r>
              <a:t>Takéto útoky môžu viesť k zvýšeným nákladom alebo k nedostupnosti služby.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LLM05 – Supply Chain Vulnerabilities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LLM aplikácie často využívajú externé modely, datasetové zdroje alebo open-source knižnice.</a:t>
            </a:r>
          </a:p>
          <a:p>
            <a:r>
              <a:t>Ak tieto komponenty nie sú dostatočne dôveryhodné, môžu predstavovať bezpečnostné riziko.</a:t>
            </a:r>
          </a:p>
          <a:p>
            <a:r>
              <a:t>Kontrola pôvodu a integrity komponentov je preto veľmi dôležitá.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LLM06 – Sensitive Information Disclosure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LLM môžu neúmyselne odhaliť citlivé informácie.</a:t>
            </a:r>
          </a:p>
          <a:p>
            <a:r>
              <a:t>Môže ísť napríklad o osobné údaje, interné dokumenty alebo informácie z tréningových datasetov.</a:t>
            </a:r>
          </a:p>
          <a:p>
            <a:r>
              <a:t>Organizácie by mali implementovať mechanizmy ochrany súkromia a monitorovania výstupov modelu.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LLM07 – Insecure Plugin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Moderné LLM aplikácie často používajú pluginy alebo externé nástroje.</a:t>
            </a:r>
          </a:p>
          <a:p>
            <a:r>
              <a:t>Ak sú tieto pluginy navrhnuté nesprávne, môžu poskytnúť modelu príliš veľké oprávnenia.</a:t>
            </a:r>
          </a:p>
          <a:p>
            <a:r>
              <a:t>Je potrebné implementovať kontrolu prístupu a izoláciu jednotlivých komponentov.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LLM08 – Excessive Agency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Excessive agency znamená, že model má príliš veľké právomoci v systéme.</a:t>
            </a:r>
          </a:p>
          <a:p>
            <a:r>
              <a:t>Model môže napríklad automaticky vykonávať operácie bez dostatočnej kontroly.</a:t>
            </a:r>
          </a:p>
          <a:p>
            <a:r>
              <a:t>Bezpečný dizajn by mal obmedzovať autonómiu modelu v kritických systémoch.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LLM09 – Overreliance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Overreliance označuje situáciu, keď používatelia príliš dôverujú výstupom AI.</a:t>
            </a:r>
          </a:p>
          <a:p>
            <a:r>
              <a:t>LLM môžu generovať presvedčivé, ale nesprávne informácie.</a:t>
            </a:r>
          </a:p>
          <a:p>
            <a:r>
              <a:t>Preto je dôležité zachovať ľudský dohľad nad rozhodovacími procesmi.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LLM10 – Model Theft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theft predstavuje neoprávnené kopírovanie alebo extrakciu modelov.</a:t>
            </a:r>
          </a:p>
          <a:p>
            <a:r>
              <a:t>Útočník môže získať prístup k proprietárnemu modelu prostredníctvom API.</a:t>
            </a:r>
          </a:p>
          <a:p>
            <a:r>
              <a:t>Organizácie by mali implementovať ochranu modelov a monitorovanie prístupov.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Úloha OWASP rámca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OWASP poskytuje praktické bezpečnostné odporúčania pre vývojárov.</a:t>
            </a:r>
          </a:p>
          <a:p>
            <a:r>
              <a:t>Pomáha identifikovať najčastejšie chyby pri implementácii LLM aplikácií.</a:t>
            </a:r>
          </a:p>
          <a:p>
            <a:r>
              <a:t>Zároveň podporuje bezpečnostné testovanie a audit systémov.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NIST AI Risk Management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NIST AI Risk Management Framework je rámec vyvinutý americkým Národným inštitútom pre štandardy a technológie.</a:t>
            </a:r>
          </a:p>
          <a:p>
            <a:r>
              <a:t>Jeho cieľom je pomôcť organizáciám riadiť riziká spojené s používaním umelej inteligencie.</a:t>
            </a:r>
          </a:p>
          <a:p>
            <a:r>
              <a:t>Rámec podporuje bezpečné, dôveryhodné a transparentné AI systémy.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Bezpečnosť</a:t>
            </a:r>
            <a:r>
              <a:rPr dirty="0"/>
              <a:t> LLM – Standards and Frameworks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Táto prezentácia sa venuje bezpečnostným štandardom a rámcom používaným pri vývoji a prevádzke systémov využívajúcich veľké jazykové modely (LLM).</a:t>
            </a:r>
          </a:p>
          <a:p>
            <a:r>
              <a:t>Zameriava sa najmä na tri významné iniciatívy: OWASP Top 10 for LLM Applications, NIST AI Risk Management Framework a ISO/IEC štandardy pre umelú inteligenciu.</a:t>
            </a:r>
          </a:p>
          <a:p>
            <a:r>
              <a:t>Cieľom je vysvetliť, ako tieto rámce pomáhajú identifikovať, analyzovať a riadiť riziká spojené s generatívnou AI.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Ciele NIST AI RMF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Rámec NIST AI RMF pomáha organizáciám identifikovať a analyzovať riziká AI.</a:t>
            </a:r>
          </a:p>
          <a:p>
            <a:r>
              <a:t>Podporuje zodpovedné používanie umelej inteligencie počas celého životného cyklu systému.</a:t>
            </a:r>
          </a:p>
          <a:p>
            <a:r>
              <a:t>Zároveň poskytuje metodiku na implementáciu bezpečnostných opatrení.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Štyri hlavné funkcie rámca NIST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Rámec NIST AI RMF je založený na štyroch hlavných funkciách.</a:t>
            </a:r>
          </a:p>
          <a:p>
            <a:r>
              <a:t>Ide o funkcie Govern, Map, Measure a Manage.</a:t>
            </a:r>
          </a:p>
          <a:p>
            <a:r>
              <a:t>Tieto funkcie predstavujú cyklický proces riadenia rizík AI.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Govern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Funkcia Govern sa zameriava na riadenie a governance AI systémov.</a:t>
            </a:r>
          </a:p>
          <a:p>
            <a:r>
              <a:t>Zahŕňa definovanie zodpovedností, politík a etických princípov.</a:t>
            </a:r>
          </a:p>
          <a:p>
            <a:r>
              <a:t>Organizácie by mali vytvoriť jasnú stratégiu pre bezpečné používanie AI.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Funkcia Map slúži na identifikáciu kontextu a potenciálnych rizík systému.</a:t>
            </a:r>
          </a:p>
          <a:p>
            <a:r>
              <a:t>Organizácie analyzujú, ako AI systém funguje a aké má dopady.</a:t>
            </a:r>
          </a:p>
          <a:p>
            <a:r>
              <a:t>Tento krok je dôležitý pre pochopenie rizikového prostredia.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Measure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Funkcia Measure sa zameriava na meranie výkonnosti a rizík AI systémov.</a:t>
            </a:r>
          </a:p>
          <a:p>
            <a:r>
              <a:t>Zahŕňa testovanie bezpečnosti, spoľahlivosti a presnosti modelov.</a:t>
            </a:r>
          </a:p>
          <a:p>
            <a:r>
              <a:t>Monitorovanie pomáha odhaliť potenciálne problémy v správaní modelu.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Manage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Funkcia Manage zahŕňa implementáciu opatrení na zníženie rizík.</a:t>
            </a:r>
          </a:p>
          <a:p>
            <a:r>
              <a:t>Organizácie zavádzajú technické aj organizačné bezpečnostné opatrenia.</a:t>
            </a:r>
          </a:p>
          <a:p>
            <a:r>
              <a:t>Proces riadenia rizík je kontinuálny a vyžaduje pravidelné aktualizácie.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ISO a štandardy pre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Medzinárodná organizácia pre normalizáciu (ISO) vytvára štandardy pre rôzne oblasti technológií.</a:t>
            </a:r>
          </a:p>
          <a:p>
            <a:r>
              <a:t>V oblasti AI sa tieto štandardy zameriavajú na governance, bezpečnosť a riadenie rizík.</a:t>
            </a:r>
          </a:p>
          <a:p>
            <a:r>
              <a:t>Ich cieľom je vytvoriť jednotný prístup k bezpečnosti AI systémov.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ISO/IEC 42001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ISO/IEC 42001 je štandard pre systémy riadenia umelej inteligencie.</a:t>
            </a:r>
          </a:p>
          <a:p>
            <a:r>
              <a:t>Definuje požiadavky na governance a kontrolu AI systémov.</a:t>
            </a:r>
          </a:p>
          <a:p>
            <a:r>
              <a:t>Je podobný prístupu známeho štandardu ISO 27001 pre bezpečnosť informácií.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ISO/IEC 23894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ISO/IEC 23894 sa zameriava na riadenie rizík v oblasti umelej inteligencie.</a:t>
            </a:r>
          </a:p>
          <a:p>
            <a:r>
              <a:t>Poskytuje metodiku identifikácie a analýzy rizík AI.</a:t>
            </a:r>
          </a:p>
          <a:p>
            <a:r>
              <a:t>Pomáha organizáciám implementovať bezpečné AI riešenia.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Význam ISO štandardov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ISO štandardy pomáhajú organizáciám implementovať jednotné bezpečnostné procesy.</a:t>
            </a:r>
          </a:p>
          <a:p>
            <a:r>
              <a:t>Podporujú interoperabilitu a dôveryhodnosť AI systémov.</a:t>
            </a:r>
          </a:p>
          <a:p>
            <a:r>
              <a:t>Zároveň uľahčujú audit a certifikáciu AI riešení.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Prečo je bezpečnosť LLM dôležitá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Veľké jazykové modely sa čoraz častejšie používajú v rôznych oblastiach vrátane zdravotníctva, financií, vzdelávania či verejnej správy.</a:t>
            </a:r>
          </a:p>
          <a:p>
            <a:r>
              <a:t>Tieto systémy často spracúvajú citlivé informácie a môžu ovplyvňovať rozhodovanie používateľov.</a:t>
            </a:r>
          </a:p>
          <a:p>
            <a:r>
              <a:t>Z tohto dôvodu je potrebné zavádzať systematické bezpečnostné rámce a metodiky riadenia rizík.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Porovnanie rámcov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OWASP sa zameriava najmä na technické bezpečnostné hrozby.</a:t>
            </a:r>
          </a:p>
          <a:p>
            <a:r>
              <a:t>NIST poskytuje komplexný rámec riadenia rizík AI.</a:t>
            </a:r>
          </a:p>
          <a:p>
            <a:r>
              <a:t>ISO štandardy definujú globálne normy governance a compliance.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Implementácia bezpečnostných rámcov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Organizácie by mali kombinovať viacero bezpečnostných rámcov.</a:t>
            </a:r>
          </a:p>
          <a:p>
            <a:r>
              <a:t>Technické odporúčania OWASP môžu dopĺňať riadiace procesy NIST a ISO.</a:t>
            </a:r>
          </a:p>
          <a:p>
            <a:r>
              <a:t>Takýto prístup zvyšuje celkovú bezpečnosť AI systémov.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Bezpečnostné testovanie LLM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testovanie by malo zahŕňať red teaming a simuláciu útokov.</a:t>
            </a:r>
          </a:p>
          <a:p>
            <a:r>
              <a:t>Organizácie môžu testovať modely na prompt injection alebo únik dát.</a:t>
            </a:r>
          </a:p>
          <a:p>
            <a:r>
              <a:t>Pravidelné testovanie pomáha identifikovať nové zraniteľnosti.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Budúcnosť bezpečnostných rámcov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 rastom generatívnej AI sa očakáva ďalší vývoj bezpečnostných štandardov.</a:t>
            </a:r>
          </a:p>
          <a:p>
            <a:r>
              <a:t>Organizácie budú musieť reagovať na nové typy útokov.</a:t>
            </a:r>
          </a:p>
          <a:p>
            <a:r>
              <a:t>Medzinárodná spolupráca bude kľúčová pre bezpečnú AI.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Zhrnutie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Bezpečnosť LLM vyžaduje kombináciu technických a organizačných opatrení.</a:t>
            </a:r>
          </a:p>
          <a:p>
            <a:r>
              <a:t>OWASP, NIST a ISO poskytujú dôležité rámce pre riadenie rizík AI.</a:t>
            </a:r>
          </a:p>
          <a:p>
            <a:r>
              <a:t>Ich implementácia pomáha vytvárať dôveryhodné a bezpečné AI systémy.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Bezpečnostné výzvy generatívnej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Generatívna AI prináša nové typy bezpečnostných rizík, ktoré sa v tradičných informačných systémoch nevyskytovali.</a:t>
            </a:r>
          </a:p>
          <a:p>
            <a:r>
              <a:t>Medzi tieto riziká patrí napríklad prompt injection, únik citlivých informácií alebo nadmerná dôvera používateľov vo výstupy modelu.</a:t>
            </a:r>
          </a:p>
          <a:p>
            <a:r>
              <a:t>Bezpečnostné rámce pomáhajú organizáciám tieto riziká identifikovať a minimalizovať.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LLM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Bezpečnostné rámce by mali byť implementované počas celého životného cyklu AI systému.</a:t>
            </a:r>
          </a:p>
          <a:p>
            <a:r>
              <a:t>Organizácie by mali pravidelne aktualizovať svoje bezpečnostné politiky.</a:t>
            </a:r>
          </a:p>
          <a:p>
            <a:r>
              <a:t>Kontinuálne monitorovanie je kľúčové pre bezpečné používanie LLM.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Typy bezpečnostných rámcov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 oblasti bezpečnosti LLM existujú rôzne typy rámcov a metodík.</a:t>
            </a:r>
          </a:p>
          <a:p>
            <a:r>
              <a:t>Niektoré sa zameriavajú na identifikáciu konkrétnych technických hrozieb, ako napríklad OWASP Top 10.</a:t>
            </a:r>
          </a:p>
          <a:p>
            <a:r>
              <a:t>Iné sa sústreďujú na komplexné riadenie rizík a governance AI systémov, ako napríklad NIST alebo ISO štandardy.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OWASP a bezpečnosť aplikácií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OWASP je medzinárodná komunita zameraná na zvyšovanie bezpečnosti softvérových aplikácií.</a:t>
            </a:r>
          </a:p>
          <a:p>
            <a:r>
              <a:t>Projekt OWASP Top 10 je známy zo sveta webovej bezpečnosti, kde identifikuje najkritickejšie bezpečnostné hrozby.</a:t>
            </a:r>
          </a:p>
          <a:p>
            <a:r>
              <a:t>Podobný prístup bol aplikovaný aj na systémy využívajúce veľké jazykové modely.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OWASP Top 10 for LLM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OWASP Top 10 for LLM Applications identifikuje desať najvýznamnejších bezpečnostných rizík pri nasadzovaní LLM.</a:t>
            </a:r>
          </a:p>
          <a:p>
            <a:r>
              <a:t>Tieto riziká vychádzajú zo skúseností vývojárov, bezpečnostných expertov a výskumníkov.</a:t>
            </a:r>
          </a:p>
          <a:p>
            <a:r>
              <a:t>Cieľom je pomôcť organizáciám navrhovať bezpečnejšie aplikácie založené na generatívnej AI.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LLM01 – Prompt Injection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Prompt injection predstavuje jeden z najzávažnejších útokov na LLM systémy.</a:t>
            </a:r>
          </a:p>
          <a:p>
            <a:r>
              <a:t>Útočník manipuluje vstupný text tak, aby prinútil model ignorovať bezpečnostné pravidlá alebo zmeniť svoje správanie.</a:t>
            </a:r>
          </a:p>
          <a:p>
            <a:r>
              <a:t>Tento typ útoku je obzvlášť nebezpečný v systémoch, ktoré používajú externé zdroje dát.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LLM02 – Insecure Output Handling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Insecure output handling nastáva vtedy, keď aplikácia bez kontroly dôveruje výstupom modelu.</a:t>
            </a:r>
          </a:p>
          <a:p>
            <a:r>
              <a:t>Ak sa výstup modelu použije ako vstup pre ďalší systém, môže dôjsť k injekcii príkazov alebo kódu.</a:t>
            </a:r>
          </a:p>
          <a:p>
            <a:r>
              <a:t>Preto je potrebné implementovať mechanizmy validácie a sanitizácie výstupov.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4168</TotalTime>
  <Words>1536</Words>
  <Application>Microsoft Office PowerPoint</Application>
  <PresentationFormat>Širokouhlá</PresentationFormat>
  <Paragraphs>163</Paragraphs>
  <Slides>42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42</vt:i4>
      </vt:variant>
    </vt:vector>
  </HeadingPairs>
  <TitlesOfParts>
    <vt:vector size="48" baseType="lpstr">
      <vt:lpstr>Arial</vt:lpstr>
      <vt:lpstr>Calibri</vt:lpstr>
      <vt:lpstr>Calibri Light</vt:lpstr>
      <vt:lpstr>Wingdings</vt:lpstr>
      <vt:lpstr>FPVAI_GREEN</vt:lpstr>
      <vt:lpstr>FPVAI_WHITE</vt:lpstr>
      <vt:lpstr>Bezpečnosť LLM  Standards and Frameworks</vt:lpstr>
      <vt:lpstr>Bezpečnosť LLM – Standards and Frameworks</vt:lpstr>
      <vt:lpstr>Prečo je bezpečnosť LLM dôležitá</vt:lpstr>
      <vt:lpstr>Bezpečnostné výzvy generatívnej AI</vt:lpstr>
      <vt:lpstr>Typy bezpečnostných rámcov</vt:lpstr>
      <vt:lpstr>OWASP a bezpečnosť aplikácií</vt:lpstr>
      <vt:lpstr>OWASP Top 10 for LLM Applications</vt:lpstr>
      <vt:lpstr>LLM01 – Prompt Injection</vt:lpstr>
      <vt:lpstr>LLM02 – Insecure Output Handling</vt:lpstr>
      <vt:lpstr>LLM03 – Training Data Poisoning</vt:lpstr>
      <vt:lpstr>LLM04 – Model Denial of Service</vt:lpstr>
      <vt:lpstr>LLM05 – Supply Chain Vulnerabilities</vt:lpstr>
      <vt:lpstr>LLM06 – Sensitive Information Disclosure</vt:lpstr>
      <vt:lpstr>LLM07 – Insecure Plugin Design</vt:lpstr>
      <vt:lpstr>LLM08 – Excessive Agency</vt:lpstr>
      <vt:lpstr>LLM09 – Overreliance</vt:lpstr>
      <vt:lpstr>LLM10 – Model Theft</vt:lpstr>
      <vt:lpstr>Úloha OWASP rámca</vt:lpstr>
      <vt:lpstr>NIST AI Risk Management Framework</vt:lpstr>
      <vt:lpstr>Ciele NIST AI RMF</vt:lpstr>
      <vt:lpstr>Štyri hlavné funkcie rámca NIST</vt:lpstr>
      <vt:lpstr>Govern</vt:lpstr>
      <vt:lpstr>Map</vt:lpstr>
      <vt:lpstr>Measure</vt:lpstr>
      <vt:lpstr>Manage</vt:lpstr>
      <vt:lpstr>ISO a štandardy pre AI</vt:lpstr>
      <vt:lpstr>ISO/IEC 42001</vt:lpstr>
      <vt:lpstr>ISO/IEC 23894</vt:lpstr>
      <vt:lpstr>Význam ISO štandardov</vt:lpstr>
      <vt:lpstr>Porovnanie rámcov</vt:lpstr>
      <vt:lpstr>Implementácia bezpečnostných rámcov</vt:lpstr>
      <vt:lpstr>Bezpečnostné testovanie LLM</vt:lpstr>
      <vt:lpstr>Budúcnosť bezpečnostných rámcov</vt:lpstr>
      <vt:lpstr>Zhrnutie</vt:lpstr>
      <vt:lpstr>Bezpečnosť LLM v praxi</vt:lpstr>
      <vt:lpstr>Bezpečnosť LLM v praxi</vt:lpstr>
      <vt:lpstr>Bezpečnosť LLM v praxi</vt:lpstr>
      <vt:lpstr>Bezpečnosť LLM v praxi</vt:lpstr>
      <vt:lpstr>Bezpečnosť LLM v praxi</vt:lpstr>
      <vt:lpstr>Bezpečnosť LLM v praxi</vt:lpstr>
      <vt:lpstr>Bezpečnosť LLM v praxi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33</cp:revision>
  <dcterms:created xsi:type="dcterms:W3CDTF">2022-05-16T12:44:26Z</dcterms:created>
  <dcterms:modified xsi:type="dcterms:W3CDTF">2026-03-05T10:53:40Z</dcterms:modified>
</cp:coreProperties>
</file>