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0"/>
  </p:notesMasterIdLst>
  <p:sldIdLst>
    <p:sldId id="256" r:id="rId2"/>
    <p:sldId id="394" r:id="rId3"/>
    <p:sldId id="289" r:id="rId4"/>
    <p:sldId id="349" r:id="rId5"/>
    <p:sldId id="265" r:id="rId6"/>
    <p:sldId id="340" r:id="rId7"/>
    <p:sldId id="348" r:id="rId8"/>
    <p:sldId id="350" r:id="rId9"/>
    <p:sldId id="360" r:id="rId10"/>
    <p:sldId id="401" r:id="rId11"/>
    <p:sldId id="361" r:id="rId12"/>
    <p:sldId id="305" r:id="rId13"/>
    <p:sldId id="351" r:id="rId14"/>
    <p:sldId id="406" r:id="rId15"/>
    <p:sldId id="407" r:id="rId16"/>
    <p:sldId id="362" r:id="rId17"/>
    <p:sldId id="405" r:id="rId18"/>
    <p:sldId id="398" r:id="rId19"/>
    <p:sldId id="399" r:id="rId20"/>
    <p:sldId id="363" r:id="rId21"/>
    <p:sldId id="396" r:id="rId22"/>
    <p:sldId id="302" r:id="rId23"/>
    <p:sldId id="364" r:id="rId24"/>
    <p:sldId id="295" r:id="rId25"/>
    <p:sldId id="333" r:id="rId26"/>
    <p:sldId id="276" r:id="rId27"/>
    <p:sldId id="378" r:id="rId28"/>
    <p:sldId id="377" r:id="rId29"/>
    <p:sldId id="366" r:id="rId30"/>
    <p:sldId id="315" r:id="rId31"/>
    <p:sldId id="368" r:id="rId32"/>
    <p:sldId id="321" r:id="rId33"/>
    <p:sldId id="334" r:id="rId34"/>
    <p:sldId id="308" r:id="rId35"/>
    <p:sldId id="324" r:id="rId36"/>
    <p:sldId id="369" r:id="rId37"/>
    <p:sldId id="371" r:id="rId38"/>
    <p:sldId id="370" r:id="rId39"/>
    <p:sldId id="372" r:id="rId40"/>
    <p:sldId id="373" r:id="rId41"/>
    <p:sldId id="374" r:id="rId42"/>
    <p:sldId id="301" r:id="rId43"/>
    <p:sldId id="311" r:id="rId44"/>
    <p:sldId id="323" r:id="rId45"/>
    <p:sldId id="376" r:id="rId46"/>
    <p:sldId id="380" r:id="rId47"/>
    <p:sldId id="400" r:id="rId48"/>
    <p:sldId id="397" r:id="rId49"/>
  </p:sldIdLst>
  <p:sldSz cx="12192000" cy="6858000"/>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7157"/>
    <a:srgbClr val="08A882"/>
    <a:srgbClr val="8AB8E2"/>
    <a:srgbClr val="D3B5E9"/>
    <a:srgbClr val="FF0000"/>
    <a:srgbClr val="00B050"/>
    <a:srgbClr val="FFFFFF"/>
    <a:srgbClr val="FEC7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63" autoAdjust="0"/>
    <p:restoredTop sz="80734" autoAdjust="0"/>
  </p:normalViewPr>
  <p:slideViewPr>
    <p:cSldViewPr snapToGrid="0">
      <p:cViewPr varScale="1">
        <p:scale>
          <a:sx n="90" d="100"/>
          <a:sy n="90" d="100"/>
        </p:scale>
        <p:origin x="77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hlavičk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Zástupný objekt pre dá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7AFC97-9850-45D2-8766-C762828CDA81}" type="datetimeFigureOut">
              <a:rPr lang="sk-SK" smtClean="0"/>
              <a:t>26. 1. 2026</a:t>
            </a:fld>
            <a:endParaRPr lang="sk-SK"/>
          </a:p>
        </p:txBody>
      </p:sp>
      <p:sp>
        <p:nvSpPr>
          <p:cNvPr id="4" name="Zástupný objekt pre obrázok snímky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k-SK"/>
          </a:p>
        </p:txBody>
      </p:sp>
      <p:sp>
        <p:nvSpPr>
          <p:cNvPr id="5" name="Zástupný objekt pre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6" name="Zástupný objekt pre pät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7" name="Zástupný objekt pre číslo snímky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A20F01-84C5-46C6-88B5-EE8BD16CCCBC}" type="slidenum">
              <a:rPr lang="sk-SK" smtClean="0"/>
              <a:t>‹#›</a:t>
            </a:fld>
            <a:endParaRPr lang="sk-SK"/>
          </a:p>
        </p:txBody>
      </p:sp>
    </p:spTree>
    <p:extLst>
      <p:ext uri="{BB962C8B-B14F-4D97-AF65-F5344CB8AC3E}">
        <p14:creationId xmlns:p14="http://schemas.microsoft.com/office/powerpoint/2010/main" val="25984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arstechnica.com/tech-policy/2022/01/scammers-put-fake-qr-codes-on-parking-meters-to-intercept-parkers-payments/"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Povieme si o druhoch informácií, ktoré môžeme považovať za pravdivé, a ktoré nie.</a:t>
            </a:r>
          </a:p>
          <a:p>
            <a:r>
              <a:rPr lang="sk-SK" dirty="0"/>
              <a:t>Ako rozpoznať nepravdivé informácie, ktorými sa snaží niekto s nami manipulovať, ovplyvňovať náš názor a konanie.</a:t>
            </a:r>
          </a:p>
          <a:p>
            <a:r>
              <a:rPr lang="sk-SK" dirty="0"/>
              <a:t>Bude nie len teória ale aj praktické ukážky.</a:t>
            </a:r>
          </a:p>
          <a:p>
            <a:r>
              <a:rPr lang="sk-SK" dirty="0"/>
              <a:t>Forma diskusie o vašich skúsenostiach</a:t>
            </a:r>
          </a:p>
          <a:p>
            <a:r>
              <a:rPr lang="sk-SK" dirty="0"/>
              <a:t>Na záver test. </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a:t>
            </a:fld>
            <a:endParaRPr lang="sk-SK" dirty="0"/>
          </a:p>
        </p:txBody>
      </p:sp>
    </p:spTree>
    <p:extLst>
      <p:ext uri="{BB962C8B-B14F-4D97-AF65-F5344CB8AC3E}">
        <p14:creationId xmlns:p14="http://schemas.microsoft.com/office/powerpoint/2010/main" val="3437838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b="1" i="0" dirty="0" err="1">
                <a:solidFill>
                  <a:srgbClr val="444444"/>
                </a:solidFill>
                <a:effectLst/>
                <a:latin typeface="Helvetica Neue"/>
              </a:rPr>
              <a:t>Justin</a:t>
            </a:r>
            <a:r>
              <a:rPr lang="sk-SK" b="1" i="0" dirty="0">
                <a:solidFill>
                  <a:srgbClr val="444444"/>
                </a:solidFill>
                <a:effectLst/>
                <a:latin typeface="Helvetica Neue"/>
              </a:rPr>
              <a:t> </a:t>
            </a:r>
            <a:r>
              <a:rPr lang="sk-SK" b="1" i="0" dirty="0" err="1">
                <a:solidFill>
                  <a:srgbClr val="444444"/>
                </a:solidFill>
                <a:effectLst/>
                <a:latin typeface="Helvetica Neue"/>
              </a:rPr>
              <a:t>Bieber</a:t>
            </a:r>
            <a:r>
              <a:rPr lang="sk-SK" b="1" i="0" dirty="0">
                <a:solidFill>
                  <a:srgbClr val="444444"/>
                </a:solidFill>
                <a:effectLst/>
                <a:latin typeface="Helvetica Neue"/>
              </a:rPr>
              <a:t>:</a:t>
            </a:r>
          </a:p>
          <a:p>
            <a:r>
              <a:rPr lang="sk-SK" sz="1200" b="0" i="0" kern="1200" dirty="0">
                <a:solidFill>
                  <a:schemeClr val="tx1"/>
                </a:solidFill>
                <a:effectLst/>
                <a:latin typeface="+mn-lt"/>
                <a:ea typeface="+mn-ea"/>
                <a:cs typeface="+mn-cs"/>
              </a:rPr>
              <a:t>Príspevok, ktorý vyhlasuje, že zomrel, pracuje s ľudskou zvedavosťou. Jedno kliknutie nepovažujeme za problém. Záujem o náhle šokujúce informácie je základom </a:t>
            </a:r>
            <a:r>
              <a:rPr lang="sk-SK" sz="1200" b="0" i="0" kern="1200" dirty="0" err="1">
                <a:solidFill>
                  <a:schemeClr val="tx1"/>
                </a:solidFill>
                <a:effectLst/>
                <a:latin typeface="+mn-lt"/>
                <a:ea typeface="+mn-ea"/>
                <a:cs typeface="+mn-cs"/>
              </a:rPr>
              <a:t>virality</a:t>
            </a:r>
            <a:r>
              <a:rPr lang="sk-SK" sz="1200" b="0" i="0" kern="1200" dirty="0">
                <a:solidFill>
                  <a:schemeClr val="tx1"/>
                </a:solidFill>
                <a:effectLst/>
                <a:latin typeface="+mn-lt"/>
                <a:ea typeface="+mn-ea"/>
                <a:cs typeface="+mn-cs"/>
              </a:rPr>
              <a:t> mnohých príspevkov a nových trendov, ktoré sa šíria ako blesk. Je tak úplne bežné reagovať so záujmom na známe osobnosti a šokujúce informácie. Napríklad aj vtedy, ak nie ste fanúšik </a:t>
            </a:r>
            <a:r>
              <a:rPr lang="sk-SK" sz="1200" b="0" i="0" kern="1200" dirty="0" err="1">
                <a:solidFill>
                  <a:schemeClr val="tx1"/>
                </a:solidFill>
                <a:effectLst/>
                <a:latin typeface="+mn-lt"/>
                <a:ea typeface="+mn-ea"/>
                <a:cs typeface="+mn-cs"/>
              </a:rPr>
              <a:t>Justina</a:t>
            </a:r>
            <a:r>
              <a:rPr lang="sk-SK" sz="1200" b="0" i="0" kern="1200" dirty="0">
                <a:solidFill>
                  <a:schemeClr val="tx1"/>
                </a:solidFill>
                <a:effectLst/>
                <a:latin typeface="+mn-lt"/>
                <a:ea typeface="+mn-ea"/>
                <a:cs typeface="+mn-cs"/>
              </a:rPr>
              <a:t> </a:t>
            </a:r>
            <a:r>
              <a:rPr lang="sk-SK" sz="1200" b="0" i="0" kern="1200" dirty="0" err="1">
                <a:solidFill>
                  <a:schemeClr val="tx1"/>
                </a:solidFill>
                <a:effectLst/>
                <a:latin typeface="+mn-lt"/>
                <a:ea typeface="+mn-ea"/>
                <a:cs typeface="+mn-cs"/>
              </a:rPr>
              <a:t>Biebra</a:t>
            </a:r>
            <a:r>
              <a:rPr lang="sk-SK" sz="1200" b="0" i="0" kern="1200" dirty="0">
                <a:solidFill>
                  <a:schemeClr val="tx1"/>
                </a:solidFill>
                <a:effectLst/>
                <a:latin typeface="+mn-lt"/>
                <a:ea typeface="+mn-ea"/>
                <a:cs typeface="+mn-cs"/>
              </a:rPr>
              <a:t>. Jednoducho preto, že možno len máte záujem byť v obraze a vedieť o tom, čo pravdepodobne bude na celom internete… ale nebude. V tomto prípade ide o manipuláciu so známou tvárou, menom a informáciou o smrti – čiže o definitívnom konci. To je zásadná informácia. Zapracuje zvedavosť a presne to potrebuje podvodník v pozadí. Falošný portál, falošný príspevok a falošný záujem informovať v skutočnosti maskuje záujem nalákať čo najviac ľudí, infikovať ich počítače a neskôr pomocou nich páchať ešte horšiu činnosť.</a:t>
            </a:r>
          </a:p>
          <a:p>
            <a:pPr marL="0" marR="0" lvl="0" indent="0" algn="l" defTabSz="914400" rtl="0" eaLnBrk="1" fontAlgn="auto" latinLnBrk="0" hangingPunct="1">
              <a:lnSpc>
                <a:spcPct val="100000"/>
              </a:lnSpc>
              <a:spcBef>
                <a:spcPts val="0"/>
              </a:spcBef>
              <a:spcAft>
                <a:spcPts val="0"/>
              </a:spcAft>
              <a:buClrTx/>
              <a:buSzTx/>
              <a:buFontTx/>
              <a:buNone/>
              <a:tabLst/>
              <a:defRPr/>
            </a:pPr>
            <a:r>
              <a:rPr lang="sk-SK" b="0" i="0" dirty="0">
                <a:solidFill>
                  <a:srgbClr val="444444"/>
                </a:solidFill>
                <a:effectLst/>
                <a:latin typeface="Helvetica Neue"/>
              </a:rPr>
              <a:t>FALOŠNÉ ÚMRTIE sa objavilo aj na účte  </a:t>
            </a:r>
            <a:r>
              <a:rPr lang="sk-SK" b="0" i="0" dirty="0" err="1">
                <a:solidFill>
                  <a:srgbClr val="444444"/>
                </a:solidFill>
                <a:effectLst/>
                <a:latin typeface="Helvetica Neue"/>
              </a:rPr>
              <a:t>Jaden</a:t>
            </a:r>
            <a:r>
              <a:rPr lang="sk-SK" b="0" i="0" dirty="0">
                <a:solidFill>
                  <a:srgbClr val="444444"/>
                </a:solidFill>
                <a:effectLst/>
                <a:latin typeface="Helvetica Neue"/>
              </a:rPr>
              <a:t> </a:t>
            </a:r>
            <a:r>
              <a:rPr lang="sk-SK" b="0" i="0" dirty="0" err="1">
                <a:solidFill>
                  <a:srgbClr val="444444"/>
                </a:solidFill>
                <a:effectLst/>
                <a:latin typeface="Helvetica Neue"/>
              </a:rPr>
              <a:t>Smith</a:t>
            </a:r>
            <a:r>
              <a:rPr lang="sk-SK" b="0" i="0" dirty="0">
                <a:solidFill>
                  <a:srgbClr val="444444"/>
                </a:solidFill>
                <a:effectLst/>
                <a:latin typeface="Helvetica Neue"/>
              </a:rPr>
              <a:t>, Silvester </a:t>
            </a:r>
            <a:r>
              <a:rPr lang="sk-SK" b="0" i="0" dirty="0" err="1">
                <a:solidFill>
                  <a:srgbClr val="444444"/>
                </a:solidFill>
                <a:effectLst/>
                <a:latin typeface="Helvetica Neue"/>
              </a:rPr>
              <a:t>Stalone</a:t>
            </a:r>
            <a:r>
              <a:rPr lang="sk-SK" b="0" i="0" dirty="0">
                <a:solidFill>
                  <a:srgbClr val="444444"/>
                </a:solidFill>
                <a:effectLst/>
                <a:latin typeface="Helvetica Neue"/>
              </a:rPr>
              <a:t>, Lady </a:t>
            </a:r>
            <a:r>
              <a:rPr lang="sk-SK" b="0" i="0" dirty="0" err="1">
                <a:solidFill>
                  <a:srgbClr val="444444"/>
                </a:solidFill>
                <a:effectLst/>
                <a:latin typeface="Helvetica Neue"/>
              </a:rPr>
              <a:t>Gaga</a:t>
            </a:r>
            <a:r>
              <a:rPr lang="sk-SK" b="0" i="0" dirty="0">
                <a:solidFill>
                  <a:srgbClr val="444444"/>
                </a:solidFill>
                <a:effectLst/>
                <a:latin typeface="Helvetica Neue"/>
              </a:rPr>
              <a:t>, Paul </a:t>
            </a:r>
            <a:r>
              <a:rPr lang="sk-SK" b="0" i="0" dirty="0" err="1">
                <a:solidFill>
                  <a:srgbClr val="444444"/>
                </a:solidFill>
                <a:effectLst/>
                <a:latin typeface="Helvetica Neue"/>
              </a:rPr>
              <a:t>McCartney</a:t>
            </a:r>
            <a:endParaRPr lang="sk-SK" b="0" i="0" dirty="0">
              <a:solidFill>
                <a:srgbClr val="444444"/>
              </a:solidFill>
              <a:effectLst/>
              <a:latin typeface="Helvetica Neue"/>
            </a:endParaRPr>
          </a:p>
          <a:p>
            <a:r>
              <a:rPr lang="sk-SK" b="1" i="0" dirty="0" err="1"/>
              <a:t>Jenna</a:t>
            </a:r>
            <a:r>
              <a:rPr lang="sk-SK" b="1" i="0" dirty="0"/>
              <a:t> </a:t>
            </a:r>
            <a:r>
              <a:rPr lang="sk-SK" b="1" i="0" dirty="0" err="1"/>
              <a:t>Ortega</a:t>
            </a:r>
            <a:endParaRPr lang="sk-SK" b="1" i="0" dirty="0"/>
          </a:p>
          <a:p>
            <a:r>
              <a:rPr lang="sk-SK" b="0" i="0" dirty="0">
                <a:solidFill>
                  <a:srgbClr val="444444"/>
                </a:solidFill>
                <a:effectLst/>
                <a:latin typeface="Helvetica Neue"/>
              </a:rPr>
              <a:t>https://www.harpersbazaar.com/celebrity/latest/a62451459/jenna-ortega-complete-dating-history/</a:t>
            </a:r>
          </a:p>
          <a:p>
            <a:r>
              <a:rPr lang="sk-SK" b="1" i="0" dirty="0" err="1">
                <a:solidFill>
                  <a:srgbClr val="444444"/>
                </a:solidFill>
                <a:effectLst/>
                <a:latin typeface="Helvetica Neue"/>
              </a:rPr>
              <a:t>Billie</a:t>
            </a:r>
            <a:r>
              <a:rPr lang="sk-SK" b="1" i="0" dirty="0">
                <a:solidFill>
                  <a:srgbClr val="444444"/>
                </a:solidFill>
                <a:effectLst/>
                <a:latin typeface="Helvetica Neue"/>
              </a:rPr>
              <a:t> </a:t>
            </a:r>
            <a:r>
              <a:rPr lang="sk-SK" b="1" i="0" dirty="0" err="1">
                <a:solidFill>
                  <a:srgbClr val="444444"/>
                </a:solidFill>
                <a:effectLst/>
                <a:latin typeface="Helvetica Neue"/>
              </a:rPr>
              <a:t>Eilish</a:t>
            </a:r>
            <a:endParaRPr lang="sk-SK" b="1" i="0" dirty="0">
              <a:solidFill>
                <a:srgbClr val="444444"/>
              </a:solidFill>
              <a:effectLst/>
              <a:latin typeface="Helvetica Neue"/>
            </a:endParaRPr>
          </a:p>
          <a:p>
            <a:r>
              <a:rPr lang="sk-SK" b="0" i="0" dirty="0">
                <a:solidFill>
                  <a:srgbClr val="444444"/>
                </a:solidFill>
                <a:effectLst/>
                <a:latin typeface="Helvetica Neue"/>
              </a:rPr>
              <a:t>https://emma.pluska.sk/svetova/kontroverzna-spevacka-billie-eilish-rozplakala-znameho-spevaka-neuverite-co-ho-tak-dojalo </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10</a:t>
            </a:fld>
            <a:endParaRPr lang="sk-SK"/>
          </a:p>
        </p:txBody>
      </p:sp>
    </p:spTree>
    <p:extLst>
      <p:ext uri="{BB962C8B-B14F-4D97-AF65-F5344CB8AC3E}">
        <p14:creationId xmlns:p14="http://schemas.microsoft.com/office/powerpoint/2010/main" val="27911062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0785F-8A7E-0804-A56C-107DD78522DF}"/>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8A30ECB0-0100-9DB4-49A0-A296ED07E1C5}"/>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2DE7F865-1E5E-16A3-3AEA-7A3D31E49D38}"/>
              </a:ext>
            </a:extLst>
          </p:cNvPr>
          <p:cNvSpPr>
            <a:spLocks noGrp="1"/>
          </p:cNvSpPr>
          <p:nvPr>
            <p:ph type="body" idx="1"/>
          </p:nvPr>
        </p:nvSpPr>
        <p:spPr/>
        <p:txBody>
          <a:bodyPr/>
          <a:lstStyle/>
          <a:p>
            <a:pPr marL="0" indent="0">
              <a:buFont typeface="Arial" panose="020B0604020202020204" pitchFamily="34" charset="0"/>
              <a:buNone/>
            </a:pPr>
            <a:r>
              <a:rPr lang="sk-SK" sz="1200" b="1" i="1" noProof="0" dirty="0"/>
              <a:t>Diskusia:</a:t>
            </a:r>
            <a:r>
              <a:rPr lang="sk-SK" sz="1200" b="0" i="1" noProof="0" dirty="0"/>
              <a:t> Ktoré konšpiračné teórie sa skrývajú za obrázkami?</a:t>
            </a:r>
          </a:p>
          <a:p>
            <a:pPr marL="0" indent="0">
              <a:buFont typeface="Arial" panose="020B0604020202020204" pitchFamily="34" charset="0"/>
              <a:buNone/>
            </a:pPr>
            <a:r>
              <a:rPr lang="sk-SK" sz="1200" b="1" i="0" noProof="0" dirty="0"/>
              <a:t>Charakteristika konšpiračných teórií:</a:t>
            </a:r>
          </a:p>
          <a:p>
            <a:pPr marL="171450" indent="-171450">
              <a:buFont typeface="Arial" panose="020B0604020202020204" pitchFamily="34" charset="0"/>
              <a:buChar char="•"/>
            </a:pPr>
            <a:r>
              <a:rPr lang="sk-SK" b="0" i="0" dirty="0">
                <a:solidFill>
                  <a:srgbClr val="181818"/>
                </a:solidFill>
                <a:effectLst/>
                <a:latin typeface="Lumin Serif"/>
              </a:rPr>
              <a:t>snažia sa jednoducho vysvetliť nejakú udalosť, takže osloví jednoduchšieho človeka. </a:t>
            </a:r>
          </a:p>
          <a:p>
            <a:pPr marL="171450" indent="-171450">
              <a:buFont typeface="Arial" panose="020B0604020202020204" pitchFamily="34" charset="0"/>
              <a:buChar char="•"/>
            </a:pPr>
            <a:r>
              <a:rPr lang="sk-SK" b="0" i="0" dirty="0">
                <a:solidFill>
                  <a:srgbClr val="181818"/>
                </a:solidFill>
                <a:effectLst/>
                <a:latin typeface="Lumin Serif"/>
              </a:rPr>
              <a:t>sú príťažlivejšie ako skutočnosť, lebo sú jednoduchšie na pochopenie a sú vymýšľané tak, aby boli pre ľudskú myseľ atraktívnejšie.</a:t>
            </a:r>
          </a:p>
          <a:p>
            <a:pPr marL="171450" indent="-171450">
              <a:buFont typeface="Arial" panose="020B0604020202020204" pitchFamily="34" charset="0"/>
              <a:buChar char="•"/>
            </a:pPr>
            <a:r>
              <a:rPr lang="sk-SK" sz="1200" noProof="0" dirty="0"/>
              <a:t>názor na nejakú tému, ktorý tvrdí, že nejaká skupina naschvál tajne sabotuje inú skupinu</a:t>
            </a:r>
          </a:p>
          <a:p>
            <a:pPr marL="171450" indent="-171450">
              <a:buFont typeface="Arial" panose="020B0604020202020204" pitchFamily="34" charset="0"/>
              <a:buChar char="•"/>
            </a:pPr>
            <a:r>
              <a:rPr lang="sk-SK" sz="1200" noProof="0" dirty="0"/>
              <a:t>teória sa snaží pomocou vymyslených informácií vysvetliť historické ale aj súčasné udalosti, ako sprisahanie mocných ľudí</a:t>
            </a:r>
          </a:p>
          <a:p>
            <a:pPr marL="171450" indent="-171450">
              <a:buFont typeface="Arial" panose="020B0604020202020204" pitchFamily="34" charset="0"/>
              <a:buChar char="•"/>
            </a:pPr>
            <a:r>
              <a:rPr lang="sk-SK" sz="1200" dirty="0">
                <a:solidFill>
                  <a:srgbClr val="181818"/>
                </a:solidFill>
                <a:latin typeface="Lumin Serif"/>
              </a:rPr>
              <a:t>KT a internet podporujú vieru ľudí v nezmysly a ich rozhodovanie založené viac na emóciách než na rozume</a:t>
            </a:r>
          </a:p>
          <a:p>
            <a:pPr marL="171450" indent="-171450">
              <a:buFont typeface="Arial" panose="020B0604020202020204" pitchFamily="34" charset="0"/>
              <a:buChar char="•"/>
            </a:pPr>
            <a:r>
              <a:rPr lang="sk-SK" b="0" i="0" dirty="0">
                <a:solidFill>
                  <a:srgbClr val="181818"/>
                </a:solidFill>
                <a:effectLst/>
                <a:latin typeface="Lumin Serif"/>
              </a:rPr>
              <a:t>Cez konšpiračné teórie sa často šíri aj extrémizmus. </a:t>
            </a:r>
            <a:endParaRPr lang="sk-SK" sz="1200" dirty="0">
              <a:solidFill>
                <a:srgbClr val="181818"/>
              </a:solidFill>
              <a:latin typeface="Lumin Serif"/>
            </a:endParaRPr>
          </a:p>
          <a:p>
            <a:endParaRPr lang="sk-SK" dirty="0"/>
          </a:p>
          <a:p>
            <a:pPr marL="171450" indent="-171450">
              <a:buFont typeface="Arial" panose="020B0604020202020204" pitchFamily="34" charset="0"/>
              <a:buChar char="•"/>
            </a:pPr>
            <a:r>
              <a:rPr lang="sk-SK" b="0" i="0" dirty="0">
                <a:solidFill>
                  <a:srgbClr val="181818"/>
                </a:solidFill>
                <a:effectLst/>
                <a:latin typeface="Lumin Serif"/>
              </a:rPr>
              <a:t>Internet = väčšia skupina môže teórie zdieľať, alebo sa stotožňovať s ich obsahom. </a:t>
            </a:r>
          </a:p>
          <a:p>
            <a:pPr marL="171450" indent="-171450">
              <a:buFont typeface="Arial" panose="020B0604020202020204" pitchFamily="34" charset="0"/>
              <a:buChar char="•"/>
            </a:pPr>
            <a:r>
              <a:rPr lang="sk-SK" b="0" i="0" dirty="0">
                <a:solidFill>
                  <a:srgbClr val="181818"/>
                </a:solidFill>
                <a:effectLst/>
                <a:latin typeface="Lumin Serif"/>
              </a:rPr>
              <a:t>Internet = anonymita – kvôli tomu, že vytváranie a šírenie týchto teórii často odporuje zákonom. </a:t>
            </a:r>
          </a:p>
          <a:p>
            <a:endParaRPr lang="sk-SK" b="0" i="0" dirty="0">
              <a:solidFill>
                <a:srgbClr val="181818"/>
              </a:solidFill>
              <a:effectLst/>
              <a:latin typeface="Lumin Serif"/>
            </a:endParaRPr>
          </a:p>
          <a:p>
            <a:r>
              <a:rPr lang="sk-SK" b="0" i="0" dirty="0">
                <a:solidFill>
                  <a:srgbClr val="181818"/>
                </a:solidFill>
                <a:effectLst/>
                <a:latin typeface="Lumin Serif"/>
              </a:rPr>
              <a:t>Pri každej informácií, ktorá sa k vám dostane zvážte jej pravdivosť. Pri každom statuse či článku na internete berte do úvahy zdroj a jeho povesť. Pri každom rozhovore, pri ktorom vás niekto presviedča o nejakej teórií sa ho radšej spýtajte odkiaľ túto informáciu má, ak vám nevie povedať alebo vám povie, že z internetu berte do úvahy, že to nemusí byť pravda.</a:t>
            </a:r>
            <a:endParaRPr lang="sk-SK" dirty="0"/>
          </a:p>
          <a:p>
            <a:endParaRPr lang="sk-SK" dirty="0"/>
          </a:p>
          <a:p>
            <a:endParaRPr lang="sk-SK" dirty="0"/>
          </a:p>
          <a:p>
            <a:r>
              <a:rPr lang="sk-SK" dirty="0"/>
              <a:t>Zdroje obrázkov: </a:t>
            </a:r>
          </a:p>
          <a:p>
            <a:r>
              <a:rPr lang="sk-SK" dirty="0" err="1"/>
              <a:t>Pristánie</a:t>
            </a:r>
            <a:r>
              <a:rPr lang="sk-SK" dirty="0"/>
              <a:t> na Mesiaci: https://www.forbes.com/sites/startswithabang/2019/06/25/yes-the-apollo-moon-landings-really-did-happen/</a:t>
            </a:r>
          </a:p>
          <a:p>
            <a:r>
              <a:rPr lang="sk-SK" dirty="0"/>
              <a:t>Dvojičky: https://www.theatlantic.com/photo/2011/09/911-the-day-of-the-attacks/100143/</a:t>
            </a:r>
          </a:p>
          <a:p>
            <a:r>
              <a:rPr lang="sk-SK" dirty="0" err="1"/>
              <a:t>Chemtrails</a:t>
            </a:r>
            <a:r>
              <a:rPr lang="sk-SK" dirty="0"/>
              <a:t>: https://www.rmets.org/metmatters/contrail-clouds-and-climate-change</a:t>
            </a:r>
          </a:p>
          <a:p>
            <a:r>
              <a:rPr lang="sk-SK" dirty="0"/>
              <a:t>https://www.unlv.edu/news/release/round-earth-clues-how-science-proves-our-home-globe</a:t>
            </a:r>
          </a:p>
          <a:p>
            <a:r>
              <a:rPr lang="sk-SK" dirty="0"/>
              <a:t>Diana: https://www.cosmopolitan.com/uk/reports/a10356031/princess-diana-car-crash-funeral-death-legacy/</a:t>
            </a:r>
          </a:p>
        </p:txBody>
      </p:sp>
      <p:sp>
        <p:nvSpPr>
          <p:cNvPr id="4" name="Zástupný objekt pre číslo snímky 3">
            <a:extLst>
              <a:ext uri="{FF2B5EF4-FFF2-40B4-BE49-F238E27FC236}">
                <a16:creationId xmlns:a16="http://schemas.microsoft.com/office/drawing/2014/main" id="{CC860F90-6D78-EFA1-8526-098998712F9A}"/>
              </a:ext>
            </a:extLst>
          </p:cNvPr>
          <p:cNvSpPr>
            <a:spLocks noGrp="1"/>
          </p:cNvSpPr>
          <p:nvPr>
            <p:ph type="sldNum" sz="quarter" idx="5"/>
          </p:nvPr>
        </p:nvSpPr>
        <p:spPr/>
        <p:txBody>
          <a:bodyPr/>
          <a:lstStyle/>
          <a:p>
            <a:fld id="{75A20F01-84C5-46C6-88B5-EE8BD16CCCBC}" type="slidenum">
              <a:rPr lang="sk-SK" smtClean="0"/>
              <a:t>11</a:t>
            </a:fld>
            <a:endParaRPr lang="sk-SK"/>
          </a:p>
        </p:txBody>
      </p:sp>
    </p:spTree>
    <p:extLst>
      <p:ext uri="{BB962C8B-B14F-4D97-AF65-F5344CB8AC3E}">
        <p14:creationId xmlns:p14="http://schemas.microsoft.com/office/powerpoint/2010/main" val="2755267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dirty="0"/>
              <a:t>Dôležité je, že v danom čase nebola pravda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dirty="0"/>
              <a:t>Novinové články, blogy, príspevky na sociálnych sieťach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b="1" dirty="0"/>
              <a:t>Neskôr sa mohla stať skutočnou ( ako proroctvá v </a:t>
            </a:r>
            <a:r>
              <a:rPr lang="sk-SK" b="1" dirty="0" err="1"/>
              <a:t>Simpsonovcoch</a:t>
            </a:r>
            <a:r>
              <a:rPr lang="sk-SK" b="1" dirty="0"/>
              <a:t>), </a:t>
            </a:r>
            <a:r>
              <a:rPr lang="sk-SK" b="1" dirty="0" err="1"/>
              <a:t>tedy</a:t>
            </a:r>
            <a:r>
              <a:rPr lang="sk-SK" b="1" dirty="0"/>
              <a:t> už nie je </a:t>
            </a:r>
            <a:r>
              <a:rPr lang="sk-SK" b="1" dirty="0" err="1"/>
              <a:t>fake</a:t>
            </a:r>
            <a:r>
              <a:rPr lang="sk-SK" b="1" dirty="0"/>
              <a:t> </a:t>
            </a:r>
            <a:r>
              <a:rPr lang="sk-SK" b="1" dirty="0" err="1"/>
              <a:t>news</a:t>
            </a:r>
            <a:endParaRPr lang="sk-SK"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dirty="0"/>
              <a:t>existovali už dávno ale preslávil ich Donald </a:t>
            </a:r>
            <a:r>
              <a:rPr lang="sk-SK" dirty="0" err="1"/>
              <a:t>Trump</a:t>
            </a:r>
            <a:r>
              <a:rPr lang="sk-SK" dirty="0"/>
              <a:t>, svojim výrokmi na sociálnej sieti Twitter, čím pravdepodobne ovplyvnil (zmanipuloval) prezidentské voľby v USA, keď kandidoval</a:t>
            </a:r>
          </a:p>
          <a:p>
            <a:endParaRPr lang="sk-SK" dirty="0"/>
          </a:p>
          <a:p>
            <a:r>
              <a:rPr lang="sk-SK" dirty="0"/>
              <a:t>Obrázok: https://www.turnitin.com/assets/images/resources/intro-images/fact-fake-blocks-spinning-m.jpg</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12</a:t>
            </a:fld>
            <a:endParaRPr lang="sk-SK"/>
          </a:p>
        </p:txBody>
      </p:sp>
    </p:spTree>
    <p:extLst>
      <p:ext uri="{BB962C8B-B14F-4D97-AF65-F5344CB8AC3E}">
        <p14:creationId xmlns:p14="http://schemas.microsoft.com/office/powerpoint/2010/main" val="3296788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B5605-D6BA-BCE1-6136-10B45B54788B}"/>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C8924CAF-44C3-17D5-335D-D06C14D56DFE}"/>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9AC0B8C4-FEFD-221F-DAD1-50351C428206}"/>
              </a:ext>
            </a:extLst>
          </p:cNvPr>
          <p:cNvSpPr>
            <a:spLocks noGrp="1"/>
          </p:cNvSpPr>
          <p:nvPr>
            <p:ph type="body" idx="1"/>
          </p:nvPr>
        </p:nvSpPr>
        <p:spPr/>
        <p:txBody>
          <a:bodyPr/>
          <a:lstStyle/>
          <a:p>
            <a:pPr algn="l">
              <a:buFont typeface="Arial" panose="020B0604020202020204" pitchFamily="34" charset="0"/>
              <a:buChar char="•"/>
            </a:pPr>
            <a:r>
              <a:rPr lang="sk-SK" b="1" i="0" dirty="0">
                <a:solidFill>
                  <a:srgbClr val="152035"/>
                </a:solidFill>
                <a:effectLst/>
              </a:rPr>
              <a:t>Zvážte zdroj</a:t>
            </a:r>
            <a:r>
              <a:rPr lang="sk-SK" b="0" i="0" dirty="0">
                <a:solidFill>
                  <a:srgbClr val="152035"/>
                </a:solidFill>
                <a:effectLst/>
              </a:rPr>
              <a:t> – preskúmajte účel stránky, pozrite si zverejnené kontakty, overte si ich vo vyhľadávači. Je to tradičné seriózne médium alebo ste ho našli v zozname dezinformačných médií?</a:t>
            </a:r>
          </a:p>
          <a:p>
            <a:pPr algn="l">
              <a:buFont typeface="Arial" panose="020B0604020202020204" pitchFamily="34" charset="0"/>
              <a:buChar char="•"/>
            </a:pPr>
            <a:r>
              <a:rPr lang="sk-SK" b="1" i="0" dirty="0">
                <a:solidFill>
                  <a:srgbClr val="152035"/>
                </a:solidFill>
                <a:effectLst/>
              </a:rPr>
              <a:t>Preverte si autora </a:t>
            </a:r>
            <a:r>
              <a:rPr lang="sk-SK" b="0" i="0" dirty="0">
                <a:solidFill>
                  <a:srgbClr val="152035"/>
                </a:solidFill>
                <a:effectLst/>
              </a:rPr>
              <a:t>– vyhľadajte si informácie o autorovi. Je dôveryhodný? Akým témam sa venuje? Je to reálny autor alebo ide o vymysleného/fiktívneho autora?</a:t>
            </a:r>
          </a:p>
          <a:p>
            <a:pPr algn="l">
              <a:buFont typeface="Arial" panose="020B0604020202020204" pitchFamily="34" charset="0"/>
              <a:buChar char="•"/>
            </a:pPr>
            <a:r>
              <a:rPr lang="sk-SK" b="1" i="0" dirty="0">
                <a:solidFill>
                  <a:srgbClr val="152035"/>
                </a:solidFill>
                <a:effectLst/>
              </a:rPr>
              <a:t>Skontrolujte si dátum </a:t>
            </a:r>
            <a:r>
              <a:rPr lang="sk-SK" b="0" i="0" dirty="0">
                <a:solidFill>
                  <a:srgbClr val="152035"/>
                </a:solidFill>
                <a:effectLst/>
              </a:rPr>
              <a:t>– je v správe uvedený dátum? Ide o nový alebo starý článok? Dávajte si pozor na staré správy, to, že boli pravdivé v minulosti, neznamená, že sú relevantné a pravdivé aj dnes. Medzičasom mohlo výrazne pokročiť vedecké poznanie v danej oblasti.</a:t>
            </a:r>
          </a:p>
          <a:p>
            <a:pPr algn="l">
              <a:buFont typeface="Arial" panose="020B0604020202020204" pitchFamily="34" charset="0"/>
              <a:buChar char="•"/>
            </a:pPr>
            <a:r>
              <a:rPr lang="sk-SK" b="1" i="0" dirty="0">
                <a:solidFill>
                  <a:srgbClr val="152035"/>
                </a:solidFill>
                <a:effectLst/>
              </a:rPr>
              <a:t>Zamyslite sa, či nie ste zaujatí </a:t>
            </a:r>
            <a:r>
              <a:rPr lang="sk-SK" b="0" i="0" dirty="0">
                <a:solidFill>
                  <a:srgbClr val="152035"/>
                </a:solidFill>
                <a:effectLst/>
              </a:rPr>
              <a:t>– aké je vaše presvedčenie? Podporuje správa to, čo si už vopred myslíte? </a:t>
            </a:r>
          </a:p>
          <a:p>
            <a:pPr algn="l">
              <a:buFont typeface="Arial" panose="020B0604020202020204" pitchFamily="34" charset="0"/>
              <a:buChar char="•"/>
            </a:pPr>
            <a:r>
              <a:rPr lang="sk-SK" b="1" i="0" dirty="0">
                <a:solidFill>
                  <a:srgbClr val="152035"/>
                </a:solidFill>
                <a:effectLst/>
              </a:rPr>
              <a:t>Čítajte celú správu, nielen nadpis </a:t>
            </a:r>
            <a:r>
              <a:rPr lang="sk-SK" b="0" i="0" dirty="0">
                <a:solidFill>
                  <a:srgbClr val="152035"/>
                </a:solidFill>
                <a:effectLst/>
              </a:rPr>
              <a:t>– nadpis správy môže byť šokujúci, aby vás motivoval na ňu kliknúť (</a:t>
            </a:r>
            <a:r>
              <a:rPr lang="sk-SK" b="0" i="0" dirty="0" err="1">
                <a:solidFill>
                  <a:srgbClr val="152035"/>
                </a:solidFill>
                <a:effectLst/>
              </a:rPr>
              <a:t>clickbait</a:t>
            </a:r>
            <a:r>
              <a:rPr lang="sk-SK" b="0" i="0" dirty="0">
                <a:solidFill>
                  <a:srgbClr val="152035"/>
                </a:solidFill>
                <a:effectLst/>
              </a:rPr>
              <a:t>). Aký je celý príbeh? Nie je nepravdivý len nadpis, aby vás článok zaujal?</a:t>
            </a:r>
          </a:p>
          <a:p>
            <a:pPr algn="l">
              <a:buFont typeface="Arial" panose="020B0604020202020204" pitchFamily="34" charset="0"/>
              <a:buChar char="•"/>
            </a:pPr>
            <a:r>
              <a:rPr lang="sk-SK" b="1" i="0" dirty="0">
                <a:solidFill>
                  <a:srgbClr val="152035"/>
                </a:solidFill>
                <a:effectLst/>
              </a:rPr>
              <a:t>Pozrite si kvalitu zdrojov </a:t>
            </a:r>
            <a:r>
              <a:rPr lang="sk-SK" b="0" i="0" dirty="0">
                <a:solidFill>
                  <a:srgbClr val="152035"/>
                </a:solidFill>
                <a:effectLst/>
              </a:rPr>
              <a:t>– obsahuje správa odkazy na iné zdroje? Overte si, či uvedené zdroje nie sú v rozpore s tvrdeniami v danej správe.</a:t>
            </a:r>
          </a:p>
          <a:p>
            <a:pPr algn="l">
              <a:buFont typeface="Arial" panose="020B0604020202020204" pitchFamily="34" charset="0"/>
              <a:buChar char="•"/>
            </a:pPr>
            <a:r>
              <a:rPr lang="sk-SK" b="1" i="0" dirty="0">
                <a:solidFill>
                  <a:srgbClr val="152035"/>
                </a:solidFill>
                <a:effectLst/>
              </a:rPr>
              <a:t>Zamyslite sa, či nejde o vtip</a:t>
            </a:r>
            <a:r>
              <a:rPr lang="sk-SK" b="0" i="0" dirty="0">
                <a:solidFill>
                  <a:srgbClr val="152035"/>
                </a:solidFill>
                <a:effectLst/>
              </a:rPr>
              <a:t> – nie je obsah čudný? Zamyslite sa, či to nie je satira alebo irónia. Skontrolujte si stránky a autora, aby ste sa uistili, či nejde o vtip.</a:t>
            </a:r>
          </a:p>
          <a:p>
            <a:pPr algn="l">
              <a:buFont typeface="Arial" panose="020B0604020202020204" pitchFamily="34" charset="0"/>
              <a:buChar char="•"/>
            </a:pPr>
            <a:r>
              <a:rPr lang="sk-SK" b="1" i="0" dirty="0">
                <a:solidFill>
                  <a:srgbClr val="152035"/>
                </a:solidFill>
                <a:effectLst/>
              </a:rPr>
              <a:t>Spýtajte sa experta</a:t>
            </a:r>
            <a:r>
              <a:rPr lang="sk-SK" b="0" i="0" dirty="0">
                <a:solidFill>
                  <a:srgbClr val="152035"/>
                </a:solidFill>
                <a:effectLst/>
              </a:rPr>
              <a:t> – spýtajte sa odborníka, konzultanta alebo stránky, ktorá je zameraná na kontrolu faktov.</a:t>
            </a:r>
          </a:p>
          <a:p>
            <a:endParaRPr lang="sk-SK" dirty="0"/>
          </a:p>
          <a:p>
            <a:pPr marL="0" marR="0" lvl="0" indent="0" algn="l" defTabSz="914400" rtl="0" eaLnBrk="1" fontAlgn="auto" latinLnBrk="0" hangingPunct="1">
              <a:lnSpc>
                <a:spcPct val="100000"/>
              </a:lnSpc>
              <a:spcBef>
                <a:spcPts val="0"/>
              </a:spcBef>
              <a:spcAft>
                <a:spcPts val="0"/>
              </a:spcAft>
              <a:buClrTx/>
              <a:buSzTx/>
              <a:buFontTx/>
              <a:buNone/>
              <a:tabLst/>
              <a:defRPr/>
            </a:pPr>
            <a:r>
              <a:rPr lang="sk-SK" dirty="0"/>
              <a:t>Využitie nielen na škole a pri mladých ľuďoch ale aj pri senioroch, ktorí nestíhajú držať krok s technológiami, nevyznajú sa v nich, sú stará škola,... Nevedia ako dokážu média manipulovať s ľudským myslením.</a:t>
            </a:r>
          </a:p>
          <a:p>
            <a:endParaRPr lang="sk-SK" dirty="0"/>
          </a:p>
        </p:txBody>
      </p:sp>
      <p:sp>
        <p:nvSpPr>
          <p:cNvPr id="4" name="Zástupný objekt pre číslo snímky 3">
            <a:extLst>
              <a:ext uri="{FF2B5EF4-FFF2-40B4-BE49-F238E27FC236}">
                <a16:creationId xmlns:a16="http://schemas.microsoft.com/office/drawing/2014/main" id="{3A11EFF5-DA3C-8028-2418-D65FFF81FB5C}"/>
              </a:ext>
            </a:extLst>
          </p:cNvPr>
          <p:cNvSpPr>
            <a:spLocks noGrp="1"/>
          </p:cNvSpPr>
          <p:nvPr>
            <p:ph type="sldNum" sz="quarter" idx="5"/>
          </p:nvPr>
        </p:nvSpPr>
        <p:spPr/>
        <p:txBody>
          <a:bodyPr/>
          <a:lstStyle/>
          <a:p>
            <a:fld id="{75A20F01-84C5-46C6-88B5-EE8BD16CCCBC}" type="slidenum">
              <a:rPr lang="sk-SK" smtClean="0"/>
              <a:t>13</a:t>
            </a:fld>
            <a:endParaRPr lang="sk-SK"/>
          </a:p>
        </p:txBody>
      </p:sp>
    </p:spTree>
    <p:extLst>
      <p:ext uri="{BB962C8B-B14F-4D97-AF65-F5344CB8AC3E}">
        <p14:creationId xmlns:p14="http://schemas.microsoft.com/office/powerpoint/2010/main" val="5941568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https://www.youtube.com/watch?v=IkwWEEZXjPw&amp;t=75s </a:t>
            </a:r>
          </a:p>
          <a:p>
            <a:r>
              <a:rPr lang="sk-SK" dirty="0"/>
              <a:t>AI vpravo</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14</a:t>
            </a:fld>
            <a:endParaRPr lang="sk-SK"/>
          </a:p>
        </p:txBody>
      </p:sp>
    </p:spTree>
    <p:extLst>
      <p:ext uri="{BB962C8B-B14F-4D97-AF65-F5344CB8AC3E}">
        <p14:creationId xmlns:p14="http://schemas.microsoft.com/office/powerpoint/2010/main" val="26296543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4EAE70-CAEB-18DC-E63B-B6C7E23FB705}"/>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ED0078B9-8F20-0E4D-4DC8-73AB8CD38009}"/>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A9E6E102-D8C0-4656-57CF-C879535326D0}"/>
              </a:ext>
            </a:extLst>
          </p:cNvPr>
          <p:cNvSpPr>
            <a:spLocks noGrp="1"/>
          </p:cNvSpPr>
          <p:nvPr>
            <p:ph type="body" idx="1"/>
          </p:nvPr>
        </p:nvSpPr>
        <p:spPr/>
        <p:txBody>
          <a:bodyPr/>
          <a:lstStyle/>
          <a:p>
            <a:r>
              <a:rPr lang="sk-SK" dirty="0"/>
              <a:t>https://www.youtube.com/watch?v=IkwWEEZXjPw&amp;t=75s</a:t>
            </a:r>
          </a:p>
          <a:p>
            <a:r>
              <a:rPr lang="sk-SK" dirty="0"/>
              <a:t>AI vľavo </a:t>
            </a:r>
          </a:p>
        </p:txBody>
      </p:sp>
      <p:sp>
        <p:nvSpPr>
          <p:cNvPr id="4" name="Zástupný objekt pre číslo snímky 3">
            <a:extLst>
              <a:ext uri="{FF2B5EF4-FFF2-40B4-BE49-F238E27FC236}">
                <a16:creationId xmlns:a16="http://schemas.microsoft.com/office/drawing/2014/main" id="{D7A1DF83-79B3-E758-AB9C-CFD0770B585B}"/>
              </a:ext>
            </a:extLst>
          </p:cNvPr>
          <p:cNvSpPr>
            <a:spLocks noGrp="1"/>
          </p:cNvSpPr>
          <p:nvPr>
            <p:ph type="sldNum" sz="quarter" idx="5"/>
          </p:nvPr>
        </p:nvSpPr>
        <p:spPr/>
        <p:txBody>
          <a:bodyPr/>
          <a:lstStyle/>
          <a:p>
            <a:fld id="{75A20F01-84C5-46C6-88B5-EE8BD16CCCBC}" type="slidenum">
              <a:rPr lang="sk-SK" smtClean="0"/>
              <a:t>15</a:t>
            </a:fld>
            <a:endParaRPr lang="sk-SK"/>
          </a:p>
        </p:txBody>
      </p:sp>
    </p:spTree>
    <p:extLst>
      <p:ext uri="{BB962C8B-B14F-4D97-AF65-F5344CB8AC3E}">
        <p14:creationId xmlns:p14="http://schemas.microsoft.com/office/powerpoint/2010/main" val="16781579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err="1"/>
              <a:t>Deepfake</a:t>
            </a:r>
            <a:r>
              <a:rPr lang="sk-SK" dirty="0"/>
              <a:t> videá stierajú hranice medzi realitou a falošnými správami, takže je čoraz ťažšie uveriť tomu, čo vidíte alebo počujete.</a:t>
            </a:r>
          </a:p>
          <a:p>
            <a:r>
              <a:rPr lang="sk-SK" dirty="0"/>
              <a:t>Na rozdiel od falošných obrázkov vytvorených skutočnými ľuďmi pomocou nástrojov, ako je napríklad </a:t>
            </a:r>
            <a:r>
              <a:rPr lang="sk-SK" i="1" dirty="0"/>
              <a:t>Photoshop</a:t>
            </a:r>
            <a:r>
              <a:rPr lang="sk-SK" dirty="0"/>
              <a:t>, </a:t>
            </a:r>
            <a:r>
              <a:rPr lang="sk-SK" dirty="0" err="1"/>
              <a:t>deepfakes</a:t>
            </a:r>
            <a:r>
              <a:rPr lang="sk-SK" dirty="0"/>
              <a:t> vyrábajú stroje s umelou inteligenciou. </a:t>
            </a:r>
          </a:p>
          <a:p>
            <a:r>
              <a:rPr lang="sk-SK" dirty="0" err="1">
                <a:solidFill>
                  <a:srgbClr val="FF0000"/>
                </a:solidFill>
                <a:highlight>
                  <a:srgbClr val="FFFF00"/>
                </a:highlight>
              </a:rPr>
              <a:t>DEEP</a:t>
            </a:r>
            <a:r>
              <a:rPr lang="sk-SK" dirty="0" err="1"/>
              <a:t>fake</a:t>
            </a:r>
            <a:r>
              <a:rPr lang="sk-SK" dirty="0"/>
              <a:t> - odkazuje na hlboké učenie, čo je metóda tréningu počítačov, aby mysleli prirodzene ako ľudský mozog; skrátene umelá inteligencia. </a:t>
            </a:r>
          </a:p>
          <a:p>
            <a:r>
              <a:rPr lang="sk-SK" dirty="0" err="1"/>
              <a:t>deepFAKE</a:t>
            </a:r>
            <a:r>
              <a:rPr lang="sk-SK" dirty="0"/>
              <a:t> - zdôrazňuje klamlivú povahu informácie</a:t>
            </a:r>
          </a:p>
          <a:p>
            <a:pPr marL="0" marR="0" lvl="0" indent="0" algn="l" defTabSz="914400" rtl="0" eaLnBrk="1" fontAlgn="auto" latinLnBrk="0" hangingPunct="1">
              <a:lnSpc>
                <a:spcPct val="100000"/>
              </a:lnSpc>
              <a:spcBef>
                <a:spcPts val="0"/>
              </a:spcBef>
              <a:spcAft>
                <a:spcPts val="0"/>
              </a:spcAft>
              <a:buClrTx/>
              <a:buSzTx/>
              <a:buFontTx/>
              <a:buNone/>
              <a:tabLst/>
              <a:defRPr/>
            </a:pPr>
            <a:r>
              <a:rPr lang="sk-SK" dirty="0"/>
              <a:t>Zdroj: https://www.nbu.gov.sk/kratky-slovnik-hybridnych-hrozieb/</a:t>
            </a:r>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16</a:t>
            </a:fld>
            <a:endParaRPr lang="sk-SK"/>
          </a:p>
        </p:txBody>
      </p:sp>
    </p:spTree>
    <p:extLst>
      <p:ext uri="{BB962C8B-B14F-4D97-AF65-F5344CB8AC3E}">
        <p14:creationId xmlns:p14="http://schemas.microsoft.com/office/powerpoint/2010/main" val="9777847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i="1" dirty="0"/>
              <a:t>Ktoré z nasledujúcich videí je podľa Vás </a:t>
            </a:r>
            <a:r>
              <a:rPr lang="sk-SK" i="1" dirty="0" err="1"/>
              <a:t>Deep</a:t>
            </a:r>
            <a:r>
              <a:rPr lang="sk-SK" i="1" dirty="0"/>
              <a:t> </a:t>
            </a:r>
            <a:r>
              <a:rPr lang="sk-SK" i="1" dirty="0" err="1"/>
              <a:t>Fake</a:t>
            </a:r>
            <a:r>
              <a:rPr lang="sk-SK" i="1" dirty="0"/>
              <a:t>, resp. ktoré video je reálne?</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17</a:t>
            </a:fld>
            <a:endParaRPr lang="sk-SK"/>
          </a:p>
        </p:txBody>
      </p:sp>
    </p:spTree>
    <p:extLst>
      <p:ext uri="{BB962C8B-B14F-4D97-AF65-F5344CB8AC3E}">
        <p14:creationId xmlns:p14="http://schemas.microsoft.com/office/powerpoint/2010/main" val="1787917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Zdroj: https://www.youtube.com/watch?v=NstGK2McmKo</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18</a:t>
            </a:fld>
            <a:endParaRPr lang="sk-SK"/>
          </a:p>
        </p:txBody>
      </p:sp>
    </p:spTree>
    <p:extLst>
      <p:ext uri="{BB962C8B-B14F-4D97-AF65-F5344CB8AC3E}">
        <p14:creationId xmlns:p14="http://schemas.microsoft.com/office/powerpoint/2010/main" val="37858650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Zdroj: https://www.youtube.com/watch?v=dNS2hXKaN5Y</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19</a:t>
            </a:fld>
            <a:endParaRPr lang="sk-SK"/>
          </a:p>
        </p:txBody>
      </p:sp>
    </p:spTree>
    <p:extLst>
      <p:ext uri="{BB962C8B-B14F-4D97-AF65-F5344CB8AC3E}">
        <p14:creationId xmlns:p14="http://schemas.microsoft.com/office/powerpoint/2010/main" val="2135511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b="1" i="1" dirty="0"/>
              <a:t>Čo si myslíte o tomto citáte?</a:t>
            </a:r>
          </a:p>
          <a:p>
            <a:r>
              <a:rPr lang="sk-SK" dirty="0"/>
              <a:t>Máme radi citáty slávnych ľudí.</a:t>
            </a:r>
          </a:p>
          <a:p>
            <a:r>
              <a:rPr lang="sk-SK" sz="1200" b="0" i="0" kern="1200" dirty="0">
                <a:solidFill>
                  <a:schemeClr val="tx1"/>
                </a:solidFill>
                <a:effectLst/>
                <a:latin typeface="+mn-lt"/>
                <a:ea typeface="+mn-ea"/>
                <a:cs typeface="+mn-cs"/>
              </a:rPr>
              <a:t>Gándhí bol tvorcom metód nenásilného odporu proti koloniálnej vláde, propagátorom rasovej a náboženskej rovnoprávnosti v Indii a čelnou postavou indického národného hnutia za nezávislosť. </a:t>
            </a:r>
          </a:p>
          <a:p>
            <a:r>
              <a:rPr lang="sk-SK" sz="1200" b="0" i="0" kern="1200" dirty="0">
                <a:solidFill>
                  <a:schemeClr val="tx1"/>
                </a:solidFill>
                <a:effectLst/>
                <a:latin typeface="+mn-lt"/>
                <a:ea typeface="+mn-ea"/>
                <a:cs typeface="+mn-cs"/>
              </a:rPr>
              <a:t>Súhlasíte s jeho citátom?</a:t>
            </a:r>
          </a:p>
          <a:p>
            <a:endParaRPr lang="sk-SK" sz="1200" b="0" i="0" kern="1200" dirty="0">
              <a:solidFill>
                <a:schemeClr val="tx1"/>
              </a:solidFill>
              <a:effectLst/>
              <a:latin typeface="+mn-lt"/>
              <a:ea typeface="+mn-ea"/>
              <a:cs typeface="+mn-cs"/>
            </a:endParaRPr>
          </a:p>
          <a:p>
            <a:r>
              <a:rPr lang="sk-SK" sz="1200" b="0" i="0" kern="1200" dirty="0">
                <a:solidFill>
                  <a:schemeClr val="tx1"/>
                </a:solidFill>
                <a:effectLst/>
                <a:latin typeface="+mn-lt"/>
                <a:ea typeface="+mn-ea"/>
                <a:cs typeface="+mn-cs"/>
              </a:rPr>
              <a:t>Až na to, že to nepovedal. Nemohol. Keď žil, internet ešte neexistoval.</a:t>
            </a:r>
            <a:endParaRPr lang="sk-SK" dirty="0"/>
          </a:p>
          <a:p>
            <a:r>
              <a:rPr lang="sk-SK" dirty="0"/>
              <a:t>https://www.youtube.com/watch?v=Ck3SJbhR0G8</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2</a:t>
            </a:fld>
            <a:endParaRPr lang="sk-SK"/>
          </a:p>
        </p:txBody>
      </p:sp>
    </p:spTree>
    <p:extLst>
      <p:ext uri="{BB962C8B-B14F-4D97-AF65-F5344CB8AC3E}">
        <p14:creationId xmlns:p14="http://schemas.microsoft.com/office/powerpoint/2010/main" val="33211810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Existujú online nástroje a aplikácie, ktoré môžu pomôcť odhaliť </a:t>
            </a:r>
            <a:r>
              <a:rPr lang="sk-SK" dirty="0" err="1"/>
              <a:t>deep</a:t>
            </a:r>
            <a:r>
              <a:rPr lang="sk-SK" dirty="0"/>
              <a:t> </a:t>
            </a:r>
            <a:r>
              <a:rPr lang="sk-SK" dirty="0" err="1"/>
              <a:t>fake</a:t>
            </a:r>
            <a:r>
              <a:rPr lang="sk-SK" dirty="0"/>
              <a:t> videá. Aj keď nie sú stopercentne spoľahlivé, môžu byť užitočnými pomocníkmi. </a:t>
            </a:r>
          </a:p>
          <a:p>
            <a:pPr marL="171450" indent="-171450">
              <a:buFont typeface="Arial" panose="020B0604020202020204" pitchFamily="34" charset="0"/>
              <a:buChar char="•"/>
            </a:pPr>
            <a:r>
              <a:rPr lang="sk-SK" dirty="0"/>
              <a:t>zaujímavosť  –  slovenský výskumník Michal Trnka vyvinul technológiu na odhalenie </a:t>
            </a:r>
            <a:r>
              <a:rPr lang="sk-SK" dirty="0" err="1"/>
              <a:t>deep</a:t>
            </a:r>
            <a:r>
              <a:rPr lang="sk-SK" dirty="0"/>
              <a:t> </a:t>
            </a:r>
            <a:r>
              <a:rPr lang="sk-SK" dirty="0" err="1"/>
              <a:t>fake</a:t>
            </a:r>
            <a:r>
              <a:rPr lang="sk-SK" dirty="0"/>
              <a:t> videí. Jeho systém sa naučil analyzovať pohyby očí v reálnom čase a odhaľovať nepresnosti. </a:t>
            </a:r>
          </a:p>
          <a:p>
            <a:pPr marL="171450" indent="-171450">
              <a:buFont typeface="Arial" panose="020B0604020202020204" pitchFamily="34" charset="0"/>
              <a:buChar char="•"/>
            </a:pPr>
            <a:r>
              <a:rPr lang="sk-SK" dirty="0"/>
              <a:t>takýchto aplikácií  je ich málo a temer žiadna nie je bezplatná.</a:t>
            </a:r>
          </a:p>
          <a:p>
            <a:pPr marL="171450" indent="-171450">
              <a:buFont typeface="Arial" panose="020B0604020202020204" pitchFamily="34" charset="0"/>
              <a:buChar char="•"/>
            </a:pPr>
            <a:r>
              <a:rPr lang="sk-SK" dirty="0"/>
              <a:t>nástroj </a:t>
            </a:r>
            <a:r>
              <a:rPr lang="sk-SK" i="1" dirty="0" err="1"/>
              <a:t>FakeCatcher</a:t>
            </a:r>
            <a:r>
              <a:rPr lang="sk-SK" i="1" dirty="0"/>
              <a:t> </a:t>
            </a:r>
            <a:r>
              <a:rPr lang="sk-SK" dirty="0"/>
              <a:t>od </a:t>
            </a:r>
            <a:r>
              <a:rPr lang="sk-SK" i="1" dirty="0"/>
              <a:t>Intelu</a:t>
            </a:r>
            <a:r>
              <a:rPr lang="sk-SK" dirty="0"/>
              <a:t> analyzuje pretok krvi v tvári, pri ktorom sa nepatrne mení farba žíl  – pri „živom“ človeku ich systém vie nájsť, pri umelom v </a:t>
            </a:r>
            <a:r>
              <a:rPr lang="sk-SK" dirty="0" err="1"/>
              <a:t>deep</a:t>
            </a:r>
            <a:r>
              <a:rPr lang="sk-SK" dirty="0"/>
              <a:t> </a:t>
            </a:r>
            <a:r>
              <a:rPr lang="sk-SK" dirty="0" err="1"/>
              <a:t>fake</a:t>
            </a:r>
            <a:r>
              <a:rPr lang="sk-SK" dirty="0"/>
              <a:t> videu nie. </a:t>
            </a:r>
            <a:r>
              <a:rPr lang="sk-SK" i="1" dirty="0" err="1"/>
              <a:t>FakeCatcher</a:t>
            </a:r>
            <a:r>
              <a:rPr lang="sk-SK" dirty="0"/>
              <a:t> dokáže pomerne presne nájsť falošné videá, no občas za falošné označí aj pravé. </a:t>
            </a:r>
          </a:p>
          <a:p>
            <a:pPr marL="0" indent="0">
              <a:buFont typeface="Arial" panose="020B0604020202020204" pitchFamily="34" charset="0"/>
              <a:buNone/>
            </a:pPr>
            <a:r>
              <a:rPr lang="sk-SK" dirty="0"/>
              <a:t>Zdroj: https://kry-sa.sk/2023/09/30/ako-mozno-spoznat-deep-fake-video-ponukame-5-rad/ </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20</a:t>
            </a:fld>
            <a:endParaRPr lang="sk-SK"/>
          </a:p>
        </p:txBody>
      </p:sp>
    </p:spTree>
    <p:extLst>
      <p:ext uri="{BB962C8B-B14F-4D97-AF65-F5344CB8AC3E}">
        <p14:creationId xmlns:p14="http://schemas.microsoft.com/office/powerpoint/2010/main" val="32686596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k-SK" sz="1200" b="1" i="0" kern="1200" dirty="0">
                <a:solidFill>
                  <a:schemeClr val="tx1"/>
                </a:solidFill>
                <a:effectLst/>
                <a:latin typeface="+mn-lt"/>
                <a:ea typeface="+mn-ea"/>
                <a:cs typeface="+mn-cs"/>
              </a:rPr>
              <a:t>Sociálne inžinierstvo je celková stratégia alebo prístup využívajúci psychologické triky.</a:t>
            </a:r>
          </a:p>
          <a:p>
            <a:endParaRPr lang="sk-SK" b="1" dirty="0"/>
          </a:p>
          <a:p>
            <a:r>
              <a:rPr lang="sk-SK" dirty="0"/>
              <a:t>Obrázok: https://social.cyware.com/news/the-art-of-social-engineering-ab1f3f8d</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23</a:t>
            </a:fld>
            <a:endParaRPr lang="sk-SK"/>
          </a:p>
        </p:txBody>
      </p:sp>
    </p:spTree>
    <p:extLst>
      <p:ext uri="{BB962C8B-B14F-4D97-AF65-F5344CB8AC3E}">
        <p14:creationId xmlns:p14="http://schemas.microsoft.com/office/powerpoint/2010/main" val="2435079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algn="l"/>
            <a:r>
              <a:rPr lang="sk-SK" b="0" dirty="0" err="1"/>
              <a:t>Hackovanie</a:t>
            </a:r>
            <a:r>
              <a:rPr lang="sk-SK" b="0" dirty="0"/>
              <a:t> počítača je iba jedným zo spôsobov ako sa útočník dostane do počítača obete. </a:t>
            </a:r>
            <a:r>
              <a:rPr lang="sk-SK" b="1" dirty="0"/>
              <a:t>Častokrát je práve používateľ ten, kto dobrovoľne útočníka pustí do svojho zariadenia. Útočník obeť zmanipuluje pomocou techník sociálneho inžinierstva tak, aby obeť urobila, čo útočník chce – </a:t>
            </a:r>
            <a:r>
              <a:rPr lang="sk-SK" b="0" dirty="0"/>
              <a:t>prezradí heslo alebo iné citlivé údaje, potvrdí platbu, otvorí prílohu, pošle peniaze, ...</a:t>
            </a:r>
          </a:p>
          <a:p>
            <a:pPr marL="171450" indent="-171450" algn="l">
              <a:buFont typeface="Arial" panose="020B0604020202020204" pitchFamily="34" charset="0"/>
              <a:buChar char="•"/>
            </a:pPr>
            <a:r>
              <a:rPr lang="sk-SK" dirty="0"/>
              <a:t>Najslabším článkom je vždy človek. Niektorí sú ostražití, iní nie a práve tí sú vhodným cieľom pre útočníkov.</a:t>
            </a:r>
          </a:p>
          <a:p>
            <a:pPr marL="171450" indent="-171450" algn="l">
              <a:buFont typeface="Arial" panose="020B0604020202020204" pitchFamily="34" charset="0"/>
              <a:buChar char="•"/>
            </a:pPr>
            <a:r>
              <a:rPr lang="sk-SK" dirty="0"/>
              <a:t>Útočník sa vydáva za dôveryhodnú </a:t>
            </a:r>
            <a:r>
              <a:rPr lang="sk-SK" b="0" i="0" dirty="0">
                <a:solidFill>
                  <a:srgbClr val="727482"/>
                </a:solidFill>
                <a:effectLst/>
                <a:latin typeface="HarmoniaSansPro"/>
              </a:rPr>
              <a:t>inštitúciu alebo osobu – pracovník banky, poskytovateľ IT služby, štátny orgán, doručovateľ, priateľ či kolega z práce. </a:t>
            </a:r>
            <a:r>
              <a:rPr lang="sk-SK" dirty="0"/>
              <a:t>V príjemcovi hovoru (obeť) vytvorí pocit naliehavosti alebo strachu, ktoré prevážia nad jeho prirodzenou opatrnosťou a podozrievavosťou.</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24</a:t>
            </a:fld>
            <a:endParaRPr lang="sk-SK"/>
          </a:p>
        </p:txBody>
      </p:sp>
    </p:spTree>
    <p:extLst>
      <p:ext uri="{BB962C8B-B14F-4D97-AF65-F5344CB8AC3E}">
        <p14:creationId xmlns:p14="http://schemas.microsoft.com/office/powerpoint/2010/main" val="33264287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b="0" dirty="0">
                <a:latin typeface="+mn-lt"/>
              </a:rPr>
              <a:t>Jeden zo spôsobov sú tzv. </a:t>
            </a:r>
            <a:r>
              <a:rPr lang="sk-SK" b="1" dirty="0" err="1">
                <a:latin typeface="+mn-lt"/>
              </a:rPr>
              <a:t>N</a:t>
            </a:r>
            <a:r>
              <a:rPr lang="sk-SK" b="1" i="0" dirty="0" err="1">
                <a:effectLst/>
                <a:latin typeface="+mn-lt"/>
              </a:rPr>
              <a:t>igerijské</a:t>
            </a:r>
            <a:r>
              <a:rPr lang="sk-SK" b="1" i="0" dirty="0">
                <a:effectLst/>
                <a:latin typeface="+mn-lt"/>
              </a:rPr>
              <a:t> listy</a:t>
            </a:r>
          </a:p>
          <a:p>
            <a:pPr marL="171450" indent="-171450" algn="l">
              <a:buFont typeface="Arial" panose="020B0604020202020204" pitchFamily="34" charset="0"/>
              <a:buChar char="•"/>
            </a:pPr>
            <a:r>
              <a:rPr lang="sk-SK" b="0" i="0" dirty="0">
                <a:effectLst/>
                <a:latin typeface="+mn-lt"/>
              </a:rPr>
              <a:t>nepravdivý obsah, reálne nezískate absolútne nič, stratiť môžete oveľa viac</a:t>
            </a:r>
          </a:p>
          <a:p>
            <a:pPr marL="171450" indent="-171450" algn="l">
              <a:buFont typeface="Arial" panose="020B0604020202020204" pitchFamily="34" charset="0"/>
              <a:buChar char="•"/>
            </a:pPr>
            <a:r>
              <a:rPr lang="sk-SK" b="0" i="0" dirty="0">
                <a:effectLst/>
                <a:latin typeface="+mn-lt"/>
              </a:rPr>
              <a:t>šíri sa hlavne cez sociálne siete</a:t>
            </a:r>
          </a:p>
          <a:p>
            <a:pPr marL="0" indent="0" algn="l">
              <a:buFont typeface="Arial" panose="020B0604020202020204" pitchFamily="34" charset="0"/>
              <a:buNone/>
            </a:pPr>
            <a:r>
              <a:rPr lang="sk-SK" b="0" i="1" dirty="0" err="1">
                <a:effectLst/>
                <a:latin typeface="+mn-lt"/>
              </a:rPr>
              <a:t>Monique</a:t>
            </a:r>
            <a:r>
              <a:rPr lang="sk-SK" b="0" i="1" dirty="0">
                <a:effectLst/>
                <a:latin typeface="+mn-lt"/>
              </a:rPr>
              <a:t> </a:t>
            </a:r>
            <a:r>
              <a:rPr lang="sk-SK" b="0" i="1" dirty="0" err="1">
                <a:effectLst/>
                <a:latin typeface="+mn-lt"/>
              </a:rPr>
              <a:t>Poirette</a:t>
            </a:r>
            <a:r>
              <a:rPr lang="sk-SK" b="0" i="1" dirty="0">
                <a:effectLst/>
                <a:latin typeface="+mn-lt"/>
              </a:rPr>
              <a:t>:</a:t>
            </a:r>
          </a:p>
          <a:p>
            <a:r>
              <a:rPr lang="sk-SK" dirty="0">
                <a:latin typeface="+mn-lt"/>
              </a:rPr>
              <a:t>Logika: </a:t>
            </a:r>
            <a:r>
              <a:rPr lang="sk-SK" i="1" dirty="0">
                <a:latin typeface="+mn-lt"/>
              </a:rPr>
              <a:t>„Tvoj profil a ja sme si uvedomili,...“</a:t>
            </a:r>
          </a:p>
          <a:p>
            <a:r>
              <a:rPr lang="sk-SK" dirty="0">
                <a:latin typeface="+mn-lt"/>
              </a:rPr>
              <a:t>Gramatické chyby: diakritika, chybný rod, ...</a:t>
            </a:r>
          </a:p>
          <a:p>
            <a:r>
              <a:rPr lang="sk-SK" dirty="0">
                <a:latin typeface="+mn-lt"/>
              </a:rPr>
              <a:t>Neexistujú iný príbuzní, dediči</a:t>
            </a:r>
          </a:p>
          <a:p>
            <a:r>
              <a:rPr lang="sk-SK" dirty="0">
                <a:latin typeface="+mn-lt"/>
              </a:rPr>
              <a:t>Darovanie peňazí</a:t>
            </a:r>
          </a:p>
          <a:p>
            <a:pPr marL="0" indent="0" algn="l">
              <a:buFont typeface="Arial" panose="020B0604020202020204" pitchFamily="34" charset="0"/>
              <a:buNone/>
            </a:pPr>
            <a:r>
              <a:rPr lang="sk-SK" b="0" i="0" dirty="0">
                <a:effectLst/>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sk-SK" b="1" i="0" dirty="0">
                <a:effectLst/>
                <a:latin typeface="+mn-lt"/>
              </a:rPr>
              <a:t>PREČO SPOZORNIEŤ?</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b="0" i="0" dirty="0">
                <a:effectLst/>
                <a:latin typeface="+mn-lt"/>
              </a:rPr>
              <a:t>Zlá slovenčina/angličtina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b="0" i="0" dirty="0">
                <a:effectLst/>
                <a:latin typeface="+mn-lt"/>
              </a:rPr>
              <a:t>Vybrali si práve Vás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b="0" i="0" dirty="0">
                <a:effectLst/>
                <a:latin typeface="+mn-lt"/>
              </a:rPr>
              <a:t>Veľa peňazí len tak, zadarmo alebo s malým poplatkom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b="0" i="0" dirty="0">
                <a:effectLst/>
                <a:latin typeface="+mn-lt"/>
              </a:rPr>
              <a:t>Ak odpíšete, začnú pýtať poplatky</a:t>
            </a:r>
          </a:p>
          <a:p>
            <a:endParaRPr lang="sk-SK" dirty="0">
              <a:latin typeface="+mn-lt"/>
            </a:endParaRP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25</a:t>
            </a:fld>
            <a:endParaRPr lang="sk-SK"/>
          </a:p>
        </p:txBody>
      </p:sp>
    </p:spTree>
    <p:extLst>
      <p:ext uri="{BB962C8B-B14F-4D97-AF65-F5344CB8AC3E}">
        <p14:creationId xmlns:p14="http://schemas.microsoft.com/office/powerpoint/2010/main" val="25296740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Zneužívanie obchodnej značky, či nejakého loga a projektu je poškodenie dobrého mena, trestný čin.</a:t>
            </a:r>
          </a:p>
          <a:p>
            <a:r>
              <a:rPr lang="sk-SK" b="0" i="0" dirty="0">
                <a:effectLst/>
                <a:latin typeface="Roboto" panose="02000000000000000000" pitchFamily="2" charset="0"/>
              </a:rPr>
              <a:t>Najmä posledné roky prichádza trend, kedy usporiadateľ falošných súťaží oslovuje viacerých s tým, že práve oni vyhrali. Zaslepení pocitmi výhry potom súhlasia aj s takými šialenosťami, ako je poslanie </a:t>
            </a:r>
            <a:r>
              <a:rPr lang="sk-SK" b="1" i="0" dirty="0">
                <a:effectLst/>
                <a:latin typeface="Roboto" panose="02000000000000000000" pitchFamily="2" charset="0"/>
              </a:rPr>
              <a:t>spoplatnenej SMS n</a:t>
            </a:r>
          </a:p>
          <a:p>
            <a:endParaRPr lang="sk-SK" b="1" i="0" dirty="0">
              <a:effectLst/>
              <a:latin typeface="Roboto" panose="02000000000000000000" pitchFamily="2" charset="0"/>
            </a:endParaRPr>
          </a:p>
          <a:p>
            <a:r>
              <a:rPr lang="cs-CZ" sz="1200" b="0" i="1" dirty="0">
                <a:effectLst/>
                <a:latin typeface="Arial" panose="020B0604020202020204" pitchFamily="34" charset="0"/>
                <a:cs typeface="Arial" panose="020B0604020202020204" pitchFamily="34" charset="0"/>
              </a:rPr>
              <a:t>Ahoj Jsem Mark, ředitel Facebooku. Ahoj všichni, zdá se, že všechna varování jsou skutečná. Použití Facebooku bude stát za peníze. Pokud odešlete tento řetězec na 18 odlišných od vašeho seznamu, vaše ikona bude modrá a bude zdarma pro vás. Pokud mi nevěříte, zítra v 18:00 Facebook bude uzavřen a otevřít ji budete muset zaplatit. To je vše podle zákona. Tato zpráva má informovat všechny uživatele, že naše servery byly v poslední době velmi přetížené. Žádáme vaši pomoc při řešení tohoto problému. Požadujeme, aby naši aktivní uživatelé předali tuto zprávu každému uživateli ve vašem seznamu kontaktů, aby potvrdili naši aktivní uživatelé Facebooku. Neodesíláte-li tuto zprávu všem vašim kontaktům na </a:t>
            </a:r>
            <a:r>
              <a:rPr lang="cs-CZ" sz="1200" b="0" i="1" dirty="0" err="1">
                <a:effectLst/>
                <a:latin typeface="Arial" panose="020B0604020202020204" pitchFamily="34" charset="0"/>
                <a:cs typeface="Arial" panose="020B0604020202020204" pitchFamily="34" charset="0"/>
              </a:rPr>
              <a:t>facebook</a:t>
            </a:r>
            <a:r>
              <a:rPr lang="cs-CZ" sz="1200" b="0" i="1" dirty="0">
                <a:effectLst/>
                <a:latin typeface="Arial" panose="020B0604020202020204" pitchFamily="34" charset="0"/>
                <a:cs typeface="Arial" panose="020B0604020202020204" pitchFamily="34" charset="0"/>
              </a:rPr>
              <a:t>, váš účet zůstane neaktivní s důsledkem ztráty všech vašich kontaktů bez přenosu této zprávy. Váš </a:t>
            </a:r>
            <a:r>
              <a:rPr lang="cs-CZ" sz="1200" b="0" i="1" dirty="0" err="1">
                <a:effectLst/>
                <a:latin typeface="Arial" panose="020B0604020202020204" pitchFamily="34" charset="0"/>
                <a:cs typeface="Arial" panose="020B0604020202020204" pitchFamily="34" charset="0"/>
              </a:rPr>
              <a:t>SmartPhone</a:t>
            </a:r>
            <a:r>
              <a:rPr lang="cs-CZ" sz="1200" b="0" i="1" dirty="0">
                <a:effectLst/>
                <a:latin typeface="Arial" panose="020B0604020202020204" pitchFamily="34" charset="0"/>
                <a:cs typeface="Arial" panose="020B0604020202020204" pitchFamily="34" charset="0"/>
              </a:rPr>
              <a:t> bude aktualizován během dalších 24 hodin, bude mít nový design a novou barvu pro chat. Vážení uživatelé Facebooku, budeme dělat aktualizaci pro Facebook od 23:00 hod. až do dnešního dne. Pokud toto neodesíláte všem vašim kontaktům, bude aktualizace zrušena. Nebudete mít možnost chatovat se zprávami ve </a:t>
            </a:r>
            <a:r>
              <a:rPr lang="cs-CZ" sz="1200" b="0" i="1" dirty="0" err="1">
                <a:effectLst/>
                <a:latin typeface="Arial" panose="020B0604020202020204" pitchFamily="34" charset="0"/>
                <a:cs typeface="Arial" panose="020B0604020202020204" pitchFamily="34" charset="0"/>
              </a:rPr>
              <a:t>facebooku</a:t>
            </a:r>
            <a:r>
              <a:rPr lang="cs-CZ" sz="1200" b="0" i="1" dirty="0">
                <a:effectLst/>
                <a:latin typeface="Arial" panose="020B0604020202020204" pitchFamily="34" charset="0"/>
                <a:cs typeface="Arial" panose="020B0604020202020204" pitchFamily="34" charset="0"/>
              </a:rPr>
              <a:t>. Budete muset zaplatit kurz, pokud nejste častým uživatelem. Pokud máte alespoň 10 kontaktů, pošlete tuto SMS a logo se změní na červenou, což znamená, že jste uživatel Potvrdil … Dokončíme to zdarma. Zítra začnou shromažďovat zprávy pro Facebook na 0,37 centu. Předat tuto zprávu více než vašim 9 kontaktům a bude vám zdarma pro vás. Sledujte a míč se změní na zelenou. Udělejte to a uvidíte, že Facebook je nyní zdarma. Posílejte na 10 lidí, abyste znovu aktivovali službu bez nákladů</a:t>
            </a:r>
            <a:r>
              <a:rPr lang="sk-SK" b="1" i="0" dirty="0">
                <a:effectLst/>
                <a:latin typeface="Roboto" panose="02000000000000000000" pitchFamily="2" charset="0"/>
              </a:rPr>
              <a:t>a neznáme číslo, alebo poskytnutie údajov z platobnej karty</a:t>
            </a:r>
            <a:r>
              <a:rPr lang="sk-SK" b="0" i="0" dirty="0">
                <a:effectLst/>
                <a:latin typeface="Roboto" panose="02000000000000000000" pitchFamily="2" charset="0"/>
              </a:rPr>
              <a:t>. Nepoučiteľní Slováci naozaj čakajú a dôverujú </a:t>
            </a:r>
            <a:r>
              <a:rPr lang="sk-SK" b="1" i="0" dirty="0">
                <a:effectLst/>
                <a:latin typeface="Roboto" panose="02000000000000000000" pitchFamily="2" charset="0"/>
              </a:rPr>
              <a:t>stránkam, ktoré majú pár dňovú históriu</a:t>
            </a:r>
            <a:r>
              <a:rPr lang="sk-SK" b="0" i="0" dirty="0">
                <a:effectLst/>
                <a:latin typeface="Roboto" panose="02000000000000000000" pitchFamily="2" charset="0"/>
              </a:rPr>
              <a:t>, že im niekto dá len tak niečo </a:t>
            </a:r>
            <a:r>
              <a:rPr lang="sk-SK" b="1" i="0" dirty="0">
                <a:effectLst/>
                <a:latin typeface="Roboto" panose="02000000000000000000" pitchFamily="2" charset="0"/>
              </a:rPr>
              <a:t>zadarmo</a:t>
            </a:r>
            <a:r>
              <a:rPr lang="sk-SK" b="0" i="0" dirty="0">
                <a:effectLst/>
                <a:latin typeface="Roboto" panose="02000000000000000000" pitchFamily="2" charset="0"/>
              </a:rPr>
              <a:t>.</a:t>
            </a:r>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26</a:t>
            </a:fld>
            <a:endParaRPr lang="sk-SK"/>
          </a:p>
        </p:txBody>
      </p:sp>
    </p:spTree>
    <p:extLst>
      <p:ext uri="{BB962C8B-B14F-4D97-AF65-F5344CB8AC3E}">
        <p14:creationId xmlns:p14="http://schemas.microsoft.com/office/powerpoint/2010/main" val="42894285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sk-SK" b="1" dirty="0">
              <a:latin typeface="+mn-lt"/>
            </a:endParaRPr>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27</a:t>
            </a:fld>
            <a:endParaRPr lang="sk-SK"/>
          </a:p>
        </p:txBody>
      </p:sp>
    </p:spTree>
    <p:extLst>
      <p:ext uri="{BB962C8B-B14F-4D97-AF65-F5344CB8AC3E}">
        <p14:creationId xmlns:p14="http://schemas.microsoft.com/office/powerpoint/2010/main" val="17137679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k-SK" sz="1200" b="1" i="0" kern="1200" dirty="0">
                <a:solidFill>
                  <a:schemeClr val="tx1"/>
                </a:solidFill>
                <a:effectLst/>
                <a:latin typeface="+mn-lt"/>
                <a:ea typeface="+mn-ea"/>
                <a:cs typeface="+mn-cs"/>
              </a:rPr>
              <a:t>Phishing je špecifický druh sociálneho inžinierstva, ktorý prebieha hlavne cez online komunikáciu (emaily, správy), zatiaľ čo sociálne inžinierstvo je širší koncept manipulácie ľudí rôznymi spôsobmi.</a:t>
            </a:r>
            <a:endParaRPr lang="sk-SK" b="1" i="0" dirty="0">
              <a:solidFill>
                <a:srgbClr val="152035"/>
              </a:solidFill>
              <a:effectLst/>
              <a:latin typeface="Barlow" panose="00000500000000000000" pitchFamily="2" charset="-1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sk-SK" b="0" i="0" dirty="0">
                <a:solidFill>
                  <a:srgbClr val="152035"/>
                </a:solidFill>
                <a:effectLst/>
                <a:latin typeface="Barlow" panose="00000500000000000000" pitchFamily="2" charset="-18"/>
              </a:rPr>
              <a:t>My sa zameriame hlavne na PHISHING</a:t>
            </a:r>
          </a:p>
          <a:p>
            <a:pPr marL="0" marR="0" lvl="0" indent="0" algn="l" defTabSz="914400" rtl="0" eaLnBrk="1" fontAlgn="auto" latinLnBrk="0" hangingPunct="1">
              <a:lnSpc>
                <a:spcPct val="100000"/>
              </a:lnSpc>
              <a:spcBef>
                <a:spcPts val="0"/>
              </a:spcBef>
              <a:spcAft>
                <a:spcPts val="0"/>
              </a:spcAft>
              <a:buClrTx/>
              <a:buSzTx/>
              <a:buFontTx/>
              <a:buNone/>
              <a:tabLst/>
              <a:defRPr/>
            </a:pPr>
            <a:r>
              <a:rPr lang="sk-SK" b="0" i="0" dirty="0">
                <a:solidFill>
                  <a:srgbClr val="152035"/>
                </a:solidFill>
                <a:effectLst/>
                <a:latin typeface="Barlow" panose="00000500000000000000" pitchFamily="2" charset="-18"/>
              </a:rPr>
              <a:t>V roku 2020 spôsobili phishing, </a:t>
            </a:r>
            <a:r>
              <a:rPr lang="sk-SK" b="0" i="0" dirty="0" err="1">
                <a:solidFill>
                  <a:srgbClr val="152035"/>
                </a:solidFill>
                <a:effectLst/>
                <a:latin typeface="Barlow" panose="00000500000000000000" pitchFamily="2" charset="-18"/>
              </a:rPr>
              <a:t>smishing</a:t>
            </a:r>
            <a:r>
              <a:rPr lang="sk-SK" b="0" i="0" dirty="0">
                <a:solidFill>
                  <a:srgbClr val="152035"/>
                </a:solidFill>
                <a:effectLst/>
                <a:latin typeface="Barlow" panose="00000500000000000000" pitchFamily="2" charset="-18"/>
              </a:rPr>
              <a:t>, </a:t>
            </a:r>
            <a:r>
              <a:rPr lang="sk-SK" b="0" i="0" dirty="0" err="1">
                <a:solidFill>
                  <a:srgbClr val="152035"/>
                </a:solidFill>
                <a:effectLst/>
                <a:latin typeface="Barlow" panose="00000500000000000000" pitchFamily="2" charset="-18"/>
              </a:rPr>
              <a:t>pharming</a:t>
            </a:r>
            <a:r>
              <a:rPr lang="sk-SK" b="0" i="0" dirty="0">
                <a:solidFill>
                  <a:srgbClr val="152035"/>
                </a:solidFill>
                <a:effectLst/>
                <a:latin typeface="Barlow" panose="00000500000000000000" pitchFamily="2" charset="-18"/>
              </a:rPr>
              <a:t> a </a:t>
            </a:r>
            <a:r>
              <a:rPr lang="sk-SK" b="0" i="0" dirty="0" err="1">
                <a:solidFill>
                  <a:srgbClr val="152035"/>
                </a:solidFill>
                <a:effectLst/>
                <a:latin typeface="Barlow" panose="00000500000000000000" pitchFamily="2" charset="-18"/>
              </a:rPr>
              <a:t>vishing</a:t>
            </a:r>
            <a:r>
              <a:rPr lang="sk-SK" b="0" i="0" dirty="0">
                <a:solidFill>
                  <a:srgbClr val="152035"/>
                </a:solidFill>
                <a:effectLst/>
                <a:latin typeface="Barlow" panose="00000500000000000000" pitchFamily="2" charset="-18"/>
              </a:rPr>
              <a:t> vyše 241 000 obetiam škody vo výške viac ako 54 miliónov €. Ide pritom len o prípady, ktoré obete nahlásili FBI.</a:t>
            </a:r>
            <a:endParaRPr lang="sk-SK" dirty="0"/>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29</a:t>
            </a:fld>
            <a:endParaRPr lang="sk-SK"/>
          </a:p>
        </p:txBody>
      </p:sp>
    </p:spTree>
    <p:extLst>
      <p:ext uri="{BB962C8B-B14F-4D97-AF65-F5344CB8AC3E}">
        <p14:creationId xmlns:p14="http://schemas.microsoft.com/office/powerpoint/2010/main" val="7401878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algn="l"/>
            <a:r>
              <a:rPr lang="sk-SK" b="0" i="0" dirty="0">
                <a:solidFill>
                  <a:srgbClr val="727482"/>
                </a:solidFill>
                <a:effectLst/>
                <a:latin typeface="HarmoniaSansPro"/>
              </a:rPr>
              <a:t>Phishing patrí medzi najstaršie druhy </a:t>
            </a:r>
            <a:r>
              <a:rPr lang="sk-SK" b="0" i="0" dirty="0" err="1">
                <a:solidFill>
                  <a:srgbClr val="727482"/>
                </a:solidFill>
                <a:effectLst/>
                <a:latin typeface="HarmoniaSansPro"/>
              </a:rPr>
              <a:t>kyberútokov</a:t>
            </a:r>
            <a:r>
              <a:rPr lang="sk-SK" b="0" i="0" dirty="0">
                <a:solidFill>
                  <a:srgbClr val="727482"/>
                </a:solidFill>
                <a:effectLst/>
                <a:latin typeface="HarmoniaSansPro"/>
              </a:rPr>
              <a:t> a prvýkrát sa objavil </a:t>
            </a:r>
            <a:r>
              <a:rPr lang="sk-SK" b="1" i="0" dirty="0">
                <a:solidFill>
                  <a:srgbClr val="373945"/>
                </a:solidFill>
                <a:effectLst/>
                <a:latin typeface="HarmoniaSansPro"/>
              </a:rPr>
              <a:t>v 90. rokoch 20. storočia po nástupe internetu</a:t>
            </a:r>
            <a:r>
              <a:rPr lang="sk-SK" b="0" i="0" dirty="0">
                <a:solidFill>
                  <a:srgbClr val="727482"/>
                </a:solidFill>
                <a:effectLst/>
                <a:latin typeface="HarmoniaSansPro"/>
              </a:rPr>
              <a:t>. V tomto období bola efektivita </a:t>
            </a:r>
            <a:r>
              <a:rPr lang="sk-SK" b="0" i="0" dirty="0" err="1">
                <a:solidFill>
                  <a:srgbClr val="727482"/>
                </a:solidFill>
                <a:effectLst/>
                <a:latin typeface="HarmoniaSansPro"/>
              </a:rPr>
              <a:t>phishingových</a:t>
            </a:r>
            <a:r>
              <a:rPr lang="sk-SK" b="0" i="0" dirty="0">
                <a:solidFill>
                  <a:srgbClr val="727482"/>
                </a:solidFill>
                <a:effectLst/>
                <a:latin typeface="HarmoniaSansPro"/>
              </a:rPr>
              <a:t> útokov priam ukážková, a to najmä z dôvodu nedostatku skúseností používateľov.</a:t>
            </a:r>
            <a:br>
              <a:rPr lang="sk-SK" b="0" i="0" dirty="0">
                <a:solidFill>
                  <a:srgbClr val="727482"/>
                </a:solidFill>
                <a:effectLst/>
                <a:latin typeface="HarmoniaSansPro"/>
              </a:rPr>
            </a:br>
            <a:r>
              <a:rPr lang="sk-SK" b="0" i="0" dirty="0">
                <a:solidFill>
                  <a:srgbClr val="727482"/>
                </a:solidFill>
                <a:effectLst/>
                <a:latin typeface="HarmoniaSansPro"/>
              </a:rPr>
              <a:t>K </a:t>
            </a:r>
            <a:r>
              <a:rPr lang="sk-SK" b="0" i="0" dirty="0" err="1">
                <a:solidFill>
                  <a:srgbClr val="727482"/>
                </a:solidFill>
                <a:effectLst/>
                <a:latin typeface="HarmoniaSansPro"/>
              </a:rPr>
              <a:t>phishingovým</a:t>
            </a:r>
            <a:r>
              <a:rPr lang="sk-SK" b="0" i="0" dirty="0">
                <a:solidFill>
                  <a:srgbClr val="727482"/>
                </a:solidFill>
                <a:effectLst/>
                <a:latin typeface="HarmoniaSansPro"/>
              </a:rPr>
              <a:t> útokom dochádza zvyčajne prostredníctvom </a:t>
            </a:r>
            <a:r>
              <a:rPr lang="sk-SK" b="1" i="0" dirty="0">
                <a:solidFill>
                  <a:srgbClr val="373945"/>
                </a:solidFill>
                <a:effectLst/>
                <a:latin typeface="HarmoniaSansPro"/>
              </a:rPr>
              <a:t>e-mailu, telefónu alebo textovej správy</a:t>
            </a:r>
            <a:r>
              <a:rPr lang="sk-SK" b="0" i="0" dirty="0">
                <a:solidFill>
                  <a:srgbClr val="727482"/>
                </a:solidFill>
                <a:effectLst/>
                <a:latin typeface="HarmoniaSansPro"/>
              </a:rPr>
              <a:t>. </a:t>
            </a:r>
            <a:br>
              <a:rPr lang="sk-SK" b="0" i="0" dirty="0">
                <a:solidFill>
                  <a:srgbClr val="727482"/>
                </a:solidFill>
                <a:effectLst/>
                <a:latin typeface="HarmoniaSansPro"/>
              </a:rPr>
            </a:br>
            <a:r>
              <a:rPr lang="sk-SK" b="0" i="0" dirty="0">
                <a:solidFill>
                  <a:srgbClr val="727482"/>
                </a:solidFill>
                <a:effectLst/>
                <a:latin typeface="HarmoniaSansPro"/>
              </a:rPr>
              <a:t>Správa zvyčajne obsahuje informáciu, aby obeť klikla na </a:t>
            </a:r>
            <a:r>
              <a:rPr lang="sk-SK" b="0" i="0" dirty="0" err="1">
                <a:solidFill>
                  <a:srgbClr val="727482"/>
                </a:solidFill>
                <a:effectLst/>
                <a:latin typeface="HarmoniaSansPro"/>
              </a:rPr>
              <a:t>link</a:t>
            </a:r>
            <a:r>
              <a:rPr lang="sk-SK" b="0" i="0" dirty="0">
                <a:solidFill>
                  <a:srgbClr val="727482"/>
                </a:solidFill>
                <a:effectLst/>
                <a:latin typeface="HarmoniaSansPro"/>
              </a:rPr>
              <a:t> alebo si stiahla súbor v prílohe e-mailu.</a:t>
            </a:r>
            <a:r>
              <a:rPr lang="sk-SK" b="0" i="0" u="none" strike="noStrike" dirty="0">
                <a:solidFill>
                  <a:srgbClr val="FB8535"/>
                </a:solidFill>
                <a:effectLst/>
                <a:latin typeface="HarmoniaSansPro"/>
              </a:rPr>
              <a:t> </a:t>
            </a:r>
            <a:endParaRPr lang="sk-SK" b="0" i="0" dirty="0">
              <a:solidFill>
                <a:srgbClr val="727482"/>
              </a:solidFill>
              <a:effectLst/>
              <a:latin typeface="HarmoniaSansPro"/>
            </a:endParaRP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30</a:t>
            </a:fld>
            <a:endParaRPr lang="sk-SK"/>
          </a:p>
        </p:txBody>
      </p:sp>
    </p:spTree>
    <p:extLst>
      <p:ext uri="{BB962C8B-B14F-4D97-AF65-F5344CB8AC3E}">
        <p14:creationId xmlns:p14="http://schemas.microsoft.com/office/powerpoint/2010/main" val="23175359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b="1" i="1" dirty="0"/>
              <a:t>Aktivita: Koľké z nich poznáte? O čo ide? Ako fungujú? </a:t>
            </a:r>
          </a:p>
          <a:p>
            <a:r>
              <a:rPr lang="sk-SK" b="0" i="0" dirty="0"/>
              <a:t>Posledné 3 sú zamerané viac na firmy</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31</a:t>
            </a:fld>
            <a:endParaRPr lang="sk-SK"/>
          </a:p>
        </p:txBody>
      </p:sp>
    </p:spTree>
    <p:extLst>
      <p:ext uri="{BB962C8B-B14F-4D97-AF65-F5344CB8AC3E}">
        <p14:creationId xmlns:p14="http://schemas.microsoft.com/office/powerpoint/2010/main" val="2430887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b="1" i="0" dirty="0" err="1">
                <a:solidFill>
                  <a:srgbClr val="152035"/>
                </a:solidFill>
                <a:effectLst/>
                <a:latin typeface="Barlow" panose="00000500000000000000" pitchFamily="2" charset="-18"/>
              </a:rPr>
              <a:t>Evil</a:t>
            </a:r>
            <a:r>
              <a:rPr lang="sk-SK" b="1" i="0" dirty="0">
                <a:solidFill>
                  <a:srgbClr val="152035"/>
                </a:solidFill>
                <a:effectLst/>
                <a:latin typeface="Barlow" panose="00000500000000000000" pitchFamily="2" charset="-18"/>
              </a:rPr>
              <a:t> </a:t>
            </a:r>
            <a:r>
              <a:rPr lang="sk-SK" b="1" i="0" dirty="0" err="1">
                <a:solidFill>
                  <a:srgbClr val="152035"/>
                </a:solidFill>
                <a:effectLst/>
                <a:latin typeface="Barlow" panose="00000500000000000000" pitchFamily="2" charset="-18"/>
              </a:rPr>
              <a:t>twin</a:t>
            </a:r>
            <a:r>
              <a:rPr lang="sk-SK" b="1" i="0" dirty="0">
                <a:solidFill>
                  <a:srgbClr val="152035"/>
                </a:solidFill>
                <a:effectLst/>
                <a:latin typeface="Barlow" panose="00000500000000000000" pitchFamily="2" charset="-18"/>
              </a:rPr>
              <a:t> phishing </a:t>
            </a:r>
          </a:p>
          <a:p>
            <a:pPr marL="171450" indent="-171450">
              <a:buFont typeface="Arial" panose="020B0604020202020204" pitchFamily="34" charset="0"/>
              <a:buChar char="•"/>
            </a:pPr>
            <a:r>
              <a:rPr lang="sk-SK" dirty="0"/>
              <a:t>je druh kybernetického útoku, pri ktorom útočník vytvorí falošnú Wi-Fi sieť</a:t>
            </a:r>
            <a:r>
              <a:rPr lang="sk-SK" sz="1200" b="0" i="0" kern="1200" dirty="0">
                <a:solidFill>
                  <a:schemeClr val="tx1"/>
                </a:solidFill>
                <a:effectLst/>
                <a:latin typeface="+mn-lt"/>
                <a:ea typeface="+mn-ea"/>
                <a:cs typeface="+mn-cs"/>
              </a:rPr>
              <a:t> (tzv. „zlé dvojča“), ktorá je vizuálne nerozoznateľná od </a:t>
            </a:r>
            <a:r>
              <a:rPr lang="sk-SK" sz="1200" b="0" i="0" kern="1200" dirty="0" err="1">
                <a:solidFill>
                  <a:schemeClr val="tx1"/>
                </a:solidFill>
                <a:effectLst/>
                <a:latin typeface="+mn-lt"/>
                <a:ea typeface="+mn-ea"/>
                <a:cs typeface="+mn-cs"/>
              </a:rPr>
              <a:t>legitimnej</a:t>
            </a:r>
            <a:r>
              <a:rPr lang="sk-SK" sz="1200" b="0" i="0" kern="1200" dirty="0">
                <a:solidFill>
                  <a:schemeClr val="tx1"/>
                </a:solidFill>
                <a:effectLst/>
                <a:latin typeface="+mn-lt"/>
                <a:ea typeface="+mn-ea"/>
                <a:cs typeface="+mn-cs"/>
              </a:rPr>
              <a:t> siete, aby zmiatol používateľov. Keď sa používateľ pripojí k tejto falošnej sieti, útočník môže odpočúvať jeho aktivitu, zachytávať citlivé údaje ako heslá a prihlasovacie údaje, kradnúť osobné informácie alebo dokonca injektovať škodlivý kód do zariadenia. </a:t>
            </a:r>
          </a:p>
          <a:p>
            <a:pPr marL="171450" indent="-171450">
              <a:buFont typeface="Arial" panose="020B0604020202020204" pitchFamily="34" charset="0"/>
              <a:buChar char="•"/>
            </a:pPr>
            <a:r>
              <a:rPr lang="sk-SK" sz="1200" b="0" i="0" kern="1200" dirty="0">
                <a:solidFill>
                  <a:schemeClr val="tx1"/>
                </a:solidFill>
                <a:effectLst/>
                <a:latin typeface="+mn-lt"/>
                <a:ea typeface="+mn-ea"/>
                <a:cs typeface="+mn-cs"/>
              </a:rPr>
              <a:t>Kaviareň, letisko, hotel,...</a:t>
            </a:r>
            <a:endParaRPr lang="sk-SK" b="0" i="0" dirty="0">
              <a:solidFill>
                <a:srgbClr val="152035"/>
              </a:solidFill>
              <a:effectLst/>
              <a:latin typeface="Barlow" panose="00000500000000000000" pitchFamily="2" charset="-18"/>
            </a:endParaRPr>
          </a:p>
          <a:p>
            <a:r>
              <a:rPr lang="sk-SK" b="0" i="0" dirty="0">
                <a:solidFill>
                  <a:srgbClr val="152035"/>
                </a:solidFill>
                <a:effectLst/>
                <a:latin typeface="Barlow" panose="00000500000000000000" pitchFamily="2" charset="-18"/>
              </a:rPr>
              <a:t>Príklad </a:t>
            </a:r>
            <a:r>
              <a:rPr lang="sk-SK" b="1" i="0" dirty="0" err="1">
                <a:solidFill>
                  <a:srgbClr val="152035"/>
                </a:solidFill>
                <a:effectLst/>
                <a:latin typeface="Barlow" panose="00000500000000000000" pitchFamily="2" charset="-18"/>
              </a:rPr>
              <a:t>quishing</a:t>
            </a:r>
            <a:r>
              <a:rPr lang="sk-SK" b="1" i="0" dirty="0">
                <a:solidFill>
                  <a:srgbClr val="152035"/>
                </a:solidFill>
                <a:effectLst/>
                <a:latin typeface="Barlow" panose="00000500000000000000" pitchFamily="2" charset="-18"/>
              </a:rPr>
              <a:t>:</a:t>
            </a:r>
          </a:p>
          <a:p>
            <a:pPr marL="228600" indent="-228600">
              <a:buFont typeface="+mj-lt"/>
              <a:buAutoNum type="arabicPeriod"/>
            </a:pPr>
            <a:r>
              <a:rPr lang="sk-SK" dirty="0"/>
              <a:t>Podvodníci </a:t>
            </a:r>
            <a:r>
              <a:rPr lang="sk-SK" dirty="0">
                <a:hlinkClick r:id="rId3">
                  <a:extLst>
                    <a:ext uri="{A12FA001-AC4F-418D-AE19-62706E023703}">
                      <ahyp:hlinkClr xmlns:ahyp="http://schemas.microsoft.com/office/drawing/2018/hyperlinkcolor" val="tx"/>
                    </a:ext>
                  </a:extLst>
                </a:hlinkClick>
              </a:rPr>
              <a:t>umiestnili nálepky s podvodnými QR kódmi</a:t>
            </a:r>
            <a:r>
              <a:rPr lang="sk-SK" dirty="0"/>
              <a:t> na verejné parkovacie automaty v niekoľkých mestách v Texase. Obeť je presmerovaná na falošnú platobnú stránku.</a:t>
            </a:r>
          </a:p>
          <a:p>
            <a:pPr marL="228600" indent="-228600">
              <a:buFont typeface="+mj-lt"/>
              <a:buAutoNum type="arabicPeriod"/>
            </a:pPr>
            <a:r>
              <a:rPr lang="sk-SK" dirty="0"/>
              <a:t>Niektoré reštaurácie majú jedálny lístok vo forme QR kódu. Návštevníci reštaurácie si cez tento odkaz QR kód stiahli škodlivý súbor, </a:t>
            </a:r>
          </a:p>
          <a:p>
            <a:pPr marL="228600" indent="-228600">
              <a:buFont typeface="+mj-lt"/>
              <a:buAutoNum type="arabicPeriod"/>
            </a:pPr>
            <a:r>
              <a:rPr lang="sk-SK" dirty="0"/>
              <a:t>Platba faktúry cez upravené QR kódy, peniaze idú na účet útočníka (POZOR:  skontrolujte si, či sedia údaje vo faktúre a internetbankingu)</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32</a:t>
            </a:fld>
            <a:endParaRPr lang="sk-SK"/>
          </a:p>
        </p:txBody>
      </p:sp>
    </p:spTree>
    <p:extLst>
      <p:ext uri="{BB962C8B-B14F-4D97-AF65-F5344CB8AC3E}">
        <p14:creationId xmlns:p14="http://schemas.microsoft.com/office/powerpoint/2010/main" val="1815193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err="1"/>
              <a:t>Misinformácia</a:t>
            </a:r>
            <a:r>
              <a:rPr lang="sk-SK" dirty="0"/>
              <a:t> – názor človeka, ktorý iný človek považuje za pravdu, strata v preklade</a:t>
            </a:r>
          </a:p>
          <a:p>
            <a:r>
              <a:rPr lang="sk-SK" dirty="0"/>
              <a:t>Dezinformácia  - napr. výroky politikov, zámerne zatajovanie skutočnosti alebo upravenie informácií podľa žiadaného účelu</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a:t>
            </a:fld>
            <a:endParaRPr lang="sk-SK"/>
          </a:p>
        </p:txBody>
      </p:sp>
    </p:spTree>
    <p:extLst>
      <p:ext uri="{BB962C8B-B14F-4D97-AF65-F5344CB8AC3E}">
        <p14:creationId xmlns:p14="http://schemas.microsoft.com/office/powerpoint/2010/main" val="23560686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indent="0">
              <a:buNone/>
            </a:pPr>
            <a:r>
              <a:rPr lang="sk-SK" sz="1200" b="0" dirty="0"/>
              <a:t>CLICKJACKING (</a:t>
            </a:r>
            <a:r>
              <a:rPr lang="sk-SK" sz="1200" dirty="0"/>
              <a:t>škodlivý obsah v tlačidlách) alebo presmerovanie na podvodnú stránku</a:t>
            </a:r>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33</a:t>
            </a:fld>
            <a:endParaRPr lang="sk-SK"/>
          </a:p>
        </p:txBody>
      </p:sp>
    </p:spTree>
    <p:extLst>
      <p:ext uri="{BB962C8B-B14F-4D97-AF65-F5344CB8AC3E}">
        <p14:creationId xmlns:p14="http://schemas.microsoft.com/office/powerpoint/2010/main" val="35326559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b="1" dirty="0"/>
              <a:t>SMISHING</a:t>
            </a:r>
          </a:p>
          <a:p>
            <a:pPr marL="228600" indent="-228600">
              <a:buFont typeface="+mj-lt"/>
              <a:buAutoNum type="arabicPeriod"/>
            </a:pPr>
            <a:r>
              <a:rPr lang="sk-SK" b="0" dirty="0"/>
              <a:t>Autorita</a:t>
            </a:r>
          </a:p>
          <a:p>
            <a:pPr marL="228600" indent="-228600">
              <a:buFont typeface="+mj-lt"/>
              <a:buAutoNum type="arabicPeriod"/>
            </a:pPr>
            <a:r>
              <a:rPr lang="sk-SK" b="0" dirty="0"/>
              <a:t>Strach</a:t>
            </a:r>
          </a:p>
          <a:p>
            <a:pPr marL="228600" indent="-228600">
              <a:buFont typeface="+mj-lt"/>
              <a:buAutoNum type="arabicPeriod"/>
            </a:pPr>
            <a:r>
              <a:rPr lang="sk-SK" b="0" dirty="0"/>
              <a:t>Ponuka okamžitého riešenia</a:t>
            </a:r>
          </a:p>
          <a:p>
            <a:pPr marL="228600" indent="-228600">
              <a:buFont typeface="+mj-lt"/>
              <a:buAutoNum type="arabicPeriod"/>
            </a:pPr>
            <a:r>
              <a:rPr lang="sk-SK" b="0" dirty="0"/>
              <a:t>Prípadný trest (zrušenie konta, údajný únik informácií,...)</a:t>
            </a:r>
          </a:p>
          <a:p>
            <a:pPr marL="0" indent="0">
              <a:buNone/>
            </a:pPr>
            <a:r>
              <a:rPr lang="sk-SK" dirty="0"/>
              <a:t>Najčastejšie formy: </a:t>
            </a:r>
          </a:p>
          <a:p>
            <a:pPr marL="171450" indent="-171450">
              <a:buFont typeface="Arial" panose="020B0604020202020204" pitchFamily="34" charset="0"/>
              <a:buChar char="•"/>
            </a:pPr>
            <a:r>
              <a:rPr lang="sk-SK" sz="1200" dirty="0"/>
              <a:t>vložený odkaz, ktorý po kliknutí naň obeti nainštaluje do zariadenia škodlivý kód,</a:t>
            </a:r>
          </a:p>
          <a:p>
            <a:pPr marL="171450" indent="-171450">
              <a:buFont typeface="Arial" panose="020B0604020202020204" pitchFamily="34" charset="0"/>
              <a:buChar char="•"/>
            </a:pPr>
            <a:r>
              <a:rPr lang="sk-SK" sz="1200" dirty="0"/>
              <a:t>vylákať od obete citlivé údaje, </a:t>
            </a:r>
          </a:p>
          <a:p>
            <a:pPr marL="171450" indent="-171450">
              <a:buFont typeface="Arial" panose="020B0604020202020204" pitchFamily="34" charset="0"/>
              <a:buChar char="•"/>
            </a:pPr>
            <a:r>
              <a:rPr lang="sk-SK" sz="1200" dirty="0"/>
              <a:t>správa obsahuje telefónne číslo, na ktoré má obeť zavolať. </a:t>
            </a:r>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34</a:t>
            </a:fld>
            <a:endParaRPr lang="sk-SK"/>
          </a:p>
        </p:txBody>
      </p:sp>
    </p:spTree>
    <p:extLst>
      <p:ext uri="{BB962C8B-B14F-4D97-AF65-F5344CB8AC3E}">
        <p14:creationId xmlns:p14="http://schemas.microsoft.com/office/powerpoint/2010/main" val="40060294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b="1" dirty="0"/>
              <a:t>VISHING</a:t>
            </a:r>
            <a:r>
              <a:rPr lang="sk-SK" dirty="0"/>
              <a:t> je ďalšou formou útoku. Hlavnú úlohu zohrávajú telefonáty. Útočníci zavolajú napríklad v mene banky, že evidujú podvodné transakcie a aby ich mohli zablokovať, tak potrebujú údaje z karty. Aby útočníci zvýšili šancu na úspech, tak najčastejšie volajú z takzvaných „</a:t>
            </a:r>
            <a:r>
              <a:rPr lang="sk-SK" dirty="0" err="1"/>
              <a:t>Spoof</a:t>
            </a:r>
            <a:r>
              <a:rPr lang="sk-SK" dirty="0"/>
              <a:t> telefónnych čísiel“, </a:t>
            </a:r>
            <a:r>
              <a:rPr lang="sk-SK" dirty="0" err="1"/>
              <a:t>t.j</a:t>
            </a:r>
            <a:r>
              <a:rPr lang="sk-SK" dirty="0"/>
              <a:t>. čísiel, ktoré pripomínajú číslo zákazníckej linky. </a:t>
            </a:r>
          </a:p>
          <a:p>
            <a:endParaRPr lang="sk-SK" dirty="0"/>
          </a:p>
          <a:p>
            <a:r>
              <a:rPr lang="sk-SK" dirty="0"/>
              <a:t>Majte v tomto prípade na pamäti, že banky a ani iné inštitúcia tohto charakteru vás nikdy nebudú žiadať o informácie, ako sú údaje z platobných kariet podobne. Na verifikáciu využívajú najčastejšie iné údaje, napríklad rodné číslo, číslo zmluvy a podobne.</a:t>
            </a:r>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35</a:t>
            </a:fld>
            <a:endParaRPr lang="sk-SK"/>
          </a:p>
        </p:txBody>
      </p:sp>
    </p:spTree>
    <p:extLst>
      <p:ext uri="{BB962C8B-B14F-4D97-AF65-F5344CB8AC3E}">
        <p14:creationId xmlns:p14="http://schemas.microsoft.com/office/powerpoint/2010/main" val="34466963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A1A23-1027-B117-C496-F99EB8ED625C}"/>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220EB8A7-B37A-D095-6BD1-A6BAC3C88AD0}"/>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312FF090-725F-0BA1-30AB-19BE7C13493D}"/>
              </a:ext>
            </a:extLst>
          </p:cNvPr>
          <p:cNvSpPr>
            <a:spLocks noGrp="1"/>
          </p:cNvSpPr>
          <p:nvPr>
            <p:ph type="body" idx="1"/>
          </p:nvPr>
        </p:nvSpPr>
        <p:spPr/>
        <p:txBody>
          <a:bodyPr/>
          <a:lstStyle/>
          <a:p>
            <a:r>
              <a:rPr lang="sk-SK" b="1" dirty="0"/>
              <a:t>ANGLER phishing</a:t>
            </a:r>
          </a:p>
          <a:p>
            <a:pPr marL="171450" indent="-171450">
              <a:buFontTx/>
              <a:buChar char="-"/>
            </a:pPr>
            <a:r>
              <a:rPr lang="sk-SK" dirty="0"/>
              <a:t>Miesto: Sociálne siete</a:t>
            </a:r>
          </a:p>
          <a:p>
            <a:pPr marL="171450" indent="-171450">
              <a:buFontTx/>
              <a:buChar char="-"/>
            </a:pPr>
            <a:r>
              <a:rPr lang="sk-SK" dirty="0"/>
              <a:t>Cieľ: Nešťastný, nahnevaný zákazník</a:t>
            </a:r>
          </a:p>
          <a:p>
            <a:pPr marL="171450" indent="-171450">
              <a:buFontTx/>
              <a:buChar char="-"/>
            </a:pPr>
            <a:r>
              <a:rPr lang="sk-SK" dirty="0"/>
              <a:t>Vytvorenie falošného účtu a ponuka pomoci</a:t>
            </a:r>
          </a:p>
          <a:p>
            <a:endParaRPr lang="sk-SK" dirty="0"/>
          </a:p>
          <a:p>
            <a:r>
              <a:rPr lang="sk-SK" dirty="0"/>
              <a:t>https://cymulate.com/cybersecurity-glossary/angler-phishing/</a:t>
            </a:r>
          </a:p>
        </p:txBody>
      </p:sp>
      <p:sp>
        <p:nvSpPr>
          <p:cNvPr id="4" name="Zástupný objekt pre číslo snímky 3">
            <a:extLst>
              <a:ext uri="{FF2B5EF4-FFF2-40B4-BE49-F238E27FC236}">
                <a16:creationId xmlns:a16="http://schemas.microsoft.com/office/drawing/2014/main" id="{694B9586-C6EE-4768-498B-8EFDF1148A68}"/>
              </a:ext>
            </a:extLst>
          </p:cNvPr>
          <p:cNvSpPr>
            <a:spLocks noGrp="1"/>
          </p:cNvSpPr>
          <p:nvPr>
            <p:ph type="sldNum" sz="quarter" idx="5"/>
          </p:nvPr>
        </p:nvSpPr>
        <p:spPr/>
        <p:txBody>
          <a:bodyPr/>
          <a:lstStyle/>
          <a:p>
            <a:fld id="{75A20F01-84C5-46C6-88B5-EE8BD16CCCBC}" type="slidenum">
              <a:rPr lang="sk-SK" smtClean="0"/>
              <a:t>36</a:t>
            </a:fld>
            <a:endParaRPr lang="sk-SK"/>
          </a:p>
        </p:txBody>
      </p:sp>
    </p:spTree>
    <p:extLst>
      <p:ext uri="{BB962C8B-B14F-4D97-AF65-F5344CB8AC3E}">
        <p14:creationId xmlns:p14="http://schemas.microsoft.com/office/powerpoint/2010/main" val="790643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437D7C-6565-0F93-79B7-06B38C920840}"/>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A39CB8D2-1E6F-4AB9-E6DD-296A000EC6A7}"/>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0E23567C-FB08-25E2-F954-B774FB7528F6}"/>
              </a:ext>
            </a:extLst>
          </p:cNvPr>
          <p:cNvSpPr>
            <a:spLocks noGrp="1"/>
          </p:cNvSpPr>
          <p:nvPr>
            <p:ph type="body" idx="1"/>
          </p:nvPr>
        </p:nvSpPr>
        <p:spPr/>
        <p:txBody>
          <a:bodyPr/>
          <a:lstStyle/>
          <a:p>
            <a:r>
              <a:rPr lang="sk-SK" b="1" dirty="0"/>
              <a:t>ANGLER phishing</a:t>
            </a:r>
          </a:p>
          <a:p>
            <a:r>
              <a:rPr lang="sk-SK" dirty="0"/>
              <a:t>Príklad: zákazníci sa sťažujú na problémy s prístupom k svojim bankovým účtom. Keď zákazník spomenie názov spoločnosti, útočník si rýchlo vytvorí falošný profil a potom kontaktuje cieľ, pričom sa vydáva za zástupcu zákazníckej podpory a ponúka pomoc.</a:t>
            </a:r>
          </a:p>
          <a:p>
            <a:pPr marL="0" indent="0">
              <a:buNone/>
            </a:pPr>
            <a:r>
              <a:rPr lang="sk-SK" sz="1200" b="1" dirty="0"/>
              <a:t>bezpečnostné opatrenia:</a:t>
            </a:r>
          </a:p>
          <a:p>
            <a:pPr marL="228600" indent="-228600">
              <a:buFont typeface="+mj-lt"/>
              <a:buAutoNum type="arabicPeriod"/>
            </a:pPr>
            <a:r>
              <a:rPr lang="sk-SK" sz="1200" dirty="0"/>
              <a:t>Overte si oficiálne účty. Vždy si dvakrát skontrolujte, či odpovede na sociálnych sieťach pochádzajú z legitímnych firemných profilov. Pred interakciou starostlivo hľadajte overené odznaky alebo porovnajte URL adresy a používateľské mená. V prípade pochybností iniciujte novú žiadosť o podporu prostredníctvom oficiálnej webovej stránky spoločnosti alebo známych kanálov. </a:t>
            </a:r>
            <a:r>
              <a:rPr lang="sk-SK" sz="1200" b="1" dirty="0"/>
              <a:t>Sledujte dátum vytvorenia profilu, jeho priateľov, čokoľvek podozrivé.</a:t>
            </a:r>
          </a:p>
          <a:p>
            <a:pPr marL="228600" indent="-228600">
              <a:buFont typeface="+mj-lt"/>
              <a:buAutoNum type="arabicPeriod"/>
            </a:pPr>
            <a:r>
              <a:rPr lang="sk-SK" sz="1200" dirty="0"/>
              <a:t>Buďte opatrní s odkazmi a prílohami. Nikdy neklikajte na odkazy ani neotvárajte prílohy z nevyžiadaných správ na sociálnych sieťach. Namiesto klikania prejdite samostatne na oficiálnu webovú stránku alebo portál podpory. Umiestnite kurzor myši nad odkazy (ak je to možné), aby ste videli skutočnú URL adresu a uistili sa, že sa zhoduje so skutočnou doménou.</a:t>
            </a:r>
          </a:p>
          <a:p>
            <a:pPr marL="228600" indent="-228600">
              <a:buFont typeface="+mj-lt"/>
              <a:buAutoNum type="arabicPeriod"/>
            </a:pPr>
            <a:r>
              <a:rPr lang="sk-SK" sz="1200" dirty="0"/>
              <a:t>Používajte viacfaktorové overovanie (MFA)Vyžadujte MFA pre všetky dôležité účty. Aj keď sú prihlasovacie údaje ukradnuté phishingom, MFA môže zabrániť útočníkom v použití ukradnutých hesiel na prihlásenie. (Metódy odolné voči phishingu, ako sú hardvérové ​​tokeny alebo autentifikačné aplikácie, poskytujú silnejšiu ochranu ako SMS kódy.)</a:t>
            </a:r>
          </a:p>
          <a:p>
            <a:pPr marL="228600" indent="-228600">
              <a:buFont typeface="+mj-lt"/>
              <a:buAutoNum type="arabicPeriod"/>
            </a:pPr>
            <a:r>
              <a:rPr lang="sk-SK" sz="1200" dirty="0"/>
              <a:t>Blokujte a nahláste falošné </a:t>
            </a:r>
            <a:r>
              <a:rPr lang="sk-SK" sz="1200" dirty="0" err="1"/>
              <a:t>účtyKeď</a:t>
            </a:r>
            <a:r>
              <a:rPr lang="sk-SK" sz="1200" dirty="0"/>
              <a:t> používatelia zistia podozrivé účty podpory, mali by ich okamžite zablokovať a nahlásiť sociálnej platforme. Nahlasovanie pomáha platforme odstraňovať škodlivé profily a chrániť ostatných používateľov.</a:t>
            </a:r>
          </a:p>
          <a:p>
            <a:pPr marL="228600" indent="-228600">
              <a:buFont typeface="+mj-lt"/>
              <a:buAutoNum type="arabicPeriod"/>
            </a:pPr>
            <a:r>
              <a:rPr lang="sk-SK" sz="1200" dirty="0" err="1"/>
              <a:t>Školte</a:t>
            </a:r>
            <a:r>
              <a:rPr lang="sk-SK" sz="1200" dirty="0"/>
              <a:t> sa metódou </a:t>
            </a:r>
            <a:r>
              <a:rPr lang="sk-SK" sz="1200" dirty="0" err="1"/>
              <a:t>SLAMZahrňte</a:t>
            </a:r>
            <a:r>
              <a:rPr lang="sk-SK" sz="1200" dirty="0"/>
              <a:t> školenie o povedomí o phishingu zamerané na hrozby na sociálnych sieťach. Metóda SLAM napríklad učí používateľov skúmať odosielateľa, odkazy, prílohy a správu akejkoľvek komunikácie a hľadať varovné signály. </a:t>
            </a:r>
          </a:p>
          <a:p>
            <a:endParaRPr lang="sk-SK" dirty="0"/>
          </a:p>
          <a:p>
            <a:endParaRPr lang="sk-SK" dirty="0"/>
          </a:p>
          <a:p>
            <a:r>
              <a:rPr lang="sk-SK" dirty="0"/>
              <a:t>https://cymulate.com/cybersecurity-glossary/angler-phishing/</a:t>
            </a:r>
          </a:p>
        </p:txBody>
      </p:sp>
      <p:sp>
        <p:nvSpPr>
          <p:cNvPr id="4" name="Zástupný objekt pre číslo snímky 3">
            <a:extLst>
              <a:ext uri="{FF2B5EF4-FFF2-40B4-BE49-F238E27FC236}">
                <a16:creationId xmlns:a16="http://schemas.microsoft.com/office/drawing/2014/main" id="{EF879EBD-9270-FABA-684E-A248A1B597EE}"/>
              </a:ext>
            </a:extLst>
          </p:cNvPr>
          <p:cNvSpPr>
            <a:spLocks noGrp="1"/>
          </p:cNvSpPr>
          <p:nvPr>
            <p:ph type="sldNum" sz="quarter" idx="5"/>
          </p:nvPr>
        </p:nvSpPr>
        <p:spPr/>
        <p:txBody>
          <a:bodyPr/>
          <a:lstStyle/>
          <a:p>
            <a:fld id="{75A20F01-84C5-46C6-88B5-EE8BD16CCCBC}" type="slidenum">
              <a:rPr lang="sk-SK" smtClean="0"/>
              <a:t>37</a:t>
            </a:fld>
            <a:endParaRPr lang="sk-SK"/>
          </a:p>
        </p:txBody>
      </p:sp>
    </p:spTree>
    <p:extLst>
      <p:ext uri="{BB962C8B-B14F-4D97-AF65-F5344CB8AC3E}">
        <p14:creationId xmlns:p14="http://schemas.microsoft.com/office/powerpoint/2010/main" val="32043410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en-US" sz="1200" b="1" i="0" kern="1200" dirty="0">
                <a:solidFill>
                  <a:schemeClr val="tx1"/>
                </a:solidFill>
                <a:effectLst/>
                <a:latin typeface="+mn-lt"/>
                <a:ea typeface="+mn-ea"/>
                <a:cs typeface="+mn-cs"/>
              </a:rPr>
              <a:t>HTTPS websites</a:t>
            </a:r>
          </a:p>
          <a:p>
            <a:r>
              <a:rPr lang="en-US" sz="1200" b="0" i="0" kern="1200" dirty="0" err="1">
                <a:solidFill>
                  <a:schemeClr val="tx1"/>
                </a:solidFill>
                <a:effectLst/>
                <a:latin typeface="+mn-lt"/>
                <a:ea typeface="+mn-ea"/>
                <a:cs typeface="+mn-cs"/>
              </a:rPr>
              <a:t>Vždy</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keď</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používate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verejné</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pripojenie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držte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webových</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stránok</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ktoré</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začínajú</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na</a:t>
            </a:r>
            <a:r>
              <a:rPr lang="en-US" sz="1200" b="0" i="0" kern="1200" dirty="0">
                <a:solidFill>
                  <a:schemeClr val="tx1"/>
                </a:solidFill>
                <a:effectLst/>
                <a:latin typeface="+mn-lt"/>
                <a:ea typeface="+mn-ea"/>
                <a:cs typeface="+mn-cs"/>
              </a:rPr>
              <a:t> „HTTPS“. Tieto </a:t>
            </a:r>
            <a:r>
              <a:rPr lang="en-US" sz="1200" b="0" i="0" kern="1200" dirty="0" err="1">
                <a:solidFill>
                  <a:schemeClr val="tx1"/>
                </a:solidFill>
                <a:effectLst/>
                <a:latin typeface="+mn-lt"/>
                <a:ea typeface="+mn-ea"/>
                <a:cs typeface="+mn-cs"/>
              </a:rPr>
              <a:t>typy</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webových</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stránok</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obsahujú</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certifikáty</a:t>
            </a:r>
            <a:r>
              <a:rPr lang="en-US" sz="1200" b="0" i="0" kern="1200" dirty="0">
                <a:solidFill>
                  <a:schemeClr val="tx1"/>
                </a:solidFill>
                <a:effectLst/>
                <a:latin typeface="+mn-lt"/>
                <a:ea typeface="+mn-ea"/>
                <a:cs typeface="+mn-cs"/>
              </a:rPr>
              <a:t> SSL a </a:t>
            </a:r>
            <a:r>
              <a:rPr lang="en-US" sz="1200" b="0" i="0" kern="1200" dirty="0" err="1">
                <a:solidFill>
                  <a:schemeClr val="tx1"/>
                </a:solidFill>
                <a:effectLst/>
                <a:latin typeface="+mn-lt"/>
                <a:ea typeface="+mn-ea"/>
                <a:cs typeface="+mn-cs"/>
              </a:rPr>
              <a:t>sú</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šifrované</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čo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bráni</a:t>
            </a:r>
            <a:r>
              <a:rPr lang="en-US" sz="1200" b="0" i="0" kern="1200" dirty="0">
                <a:solidFill>
                  <a:schemeClr val="tx1"/>
                </a:solidFill>
                <a:effectLst/>
                <a:latin typeface="+mn-lt"/>
                <a:ea typeface="+mn-ea"/>
                <a:cs typeface="+mn-cs"/>
              </a:rPr>
              <a:t> </a:t>
            </a:r>
            <a:r>
              <a:rPr lang="sk-SK" sz="1200" b="0" i="0" kern="1200" dirty="0" err="1">
                <a:solidFill>
                  <a:schemeClr val="tx1"/>
                </a:solidFill>
                <a:effectLst/>
                <a:latin typeface="+mn-lt"/>
                <a:ea typeface="+mn-ea"/>
                <a:cs typeface="+mn-cs"/>
              </a:rPr>
              <a:t>evil</a:t>
            </a:r>
            <a:r>
              <a:rPr lang="sk-SK" sz="1200" b="0" i="0" kern="1200" dirty="0">
                <a:solidFill>
                  <a:schemeClr val="tx1"/>
                </a:solidFill>
                <a:effectLst/>
                <a:latin typeface="+mn-lt"/>
                <a:ea typeface="+mn-ea"/>
                <a:cs typeface="+mn-cs"/>
              </a:rPr>
              <a:t> </a:t>
            </a:r>
            <a:r>
              <a:rPr lang="sk-SK" sz="1200" b="0" i="0" kern="1200" dirty="0" err="1">
                <a:solidFill>
                  <a:schemeClr val="tx1"/>
                </a:solidFill>
                <a:effectLst/>
                <a:latin typeface="+mn-lt"/>
                <a:ea typeface="+mn-ea"/>
                <a:cs typeface="+mn-cs"/>
              </a:rPr>
              <a:t>twins</a:t>
            </a:r>
            <a:r>
              <a:rPr lang="sk-SK"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hackerom</a:t>
            </a:r>
            <a:r>
              <a:rPr lang="en-US" sz="1200" b="0" i="0" kern="1200" dirty="0">
                <a:solidFill>
                  <a:schemeClr val="tx1"/>
                </a:solidFill>
                <a:effectLst/>
                <a:latin typeface="+mn-lt"/>
                <a:ea typeface="+mn-ea"/>
                <a:cs typeface="+mn-cs"/>
              </a:rPr>
              <a:t> v </a:t>
            </a:r>
            <a:r>
              <a:rPr lang="en-US" sz="1200" b="0" i="0" kern="1200" dirty="0" err="1">
                <a:solidFill>
                  <a:schemeClr val="tx1"/>
                </a:solidFill>
                <a:effectLst/>
                <a:latin typeface="+mn-lt"/>
                <a:ea typeface="+mn-ea"/>
                <a:cs typeface="+mn-cs"/>
              </a:rPr>
              <a:t>sledovaní</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vašej</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aktivity</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prehliadania</a:t>
            </a:r>
            <a:r>
              <a:rPr lang="en-US" sz="1200" b="0" i="0" kern="1200" dirty="0">
                <a:solidFill>
                  <a:schemeClr val="tx1"/>
                </a:solidFill>
                <a:effectLst/>
                <a:latin typeface="+mn-lt"/>
                <a:ea typeface="+mn-ea"/>
                <a:cs typeface="+mn-cs"/>
              </a:rPr>
              <a:t>.</a:t>
            </a:r>
            <a:endParaRPr lang="sk-SK" sz="1200" b="0" i="0" kern="1200" dirty="0">
              <a:solidFill>
                <a:schemeClr val="tx1"/>
              </a:solidFill>
              <a:effectLst/>
              <a:latin typeface="+mn-lt"/>
              <a:ea typeface="+mn-ea"/>
              <a:cs typeface="+mn-cs"/>
            </a:endParaRPr>
          </a:p>
          <a:p>
            <a:r>
              <a:rPr lang="sk-SK" sz="1200" b="1" i="0" kern="1200" dirty="0" err="1">
                <a:solidFill>
                  <a:schemeClr val="tx1"/>
                </a:solidFill>
                <a:effectLst/>
                <a:latin typeface="+mn-lt"/>
                <a:ea typeface="+mn-ea"/>
                <a:cs typeface="+mn-cs"/>
              </a:rPr>
              <a:t>Evil</a:t>
            </a:r>
            <a:r>
              <a:rPr lang="sk-SK" sz="1200" b="1" i="0" kern="1200" dirty="0">
                <a:solidFill>
                  <a:schemeClr val="tx1"/>
                </a:solidFill>
                <a:effectLst/>
                <a:latin typeface="+mn-lt"/>
                <a:ea typeface="+mn-ea"/>
                <a:cs typeface="+mn-cs"/>
              </a:rPr>
              <a:t> </a:t>
            </a:r>
            <a:r>
              <a:rPr lang="sk-SK" sz="1200" b="1" i="0" kern="1200" dirty="0" err="1">
                <a:solidFill>
                  <a:schemeClr val="tx1"/>
                </a:solidFill>
                <a:effectLst/>
                <a:latin typeface="+mn-lt"/>
                <a:ea typeface="+mn-ea"/>
                <a:cs typeface="+mn-cs"/>
              </a:rPr>
              <a:t>twins</a:t>
            </a:r>
            <a:r>
              <a:rPr lang="sk-SK" sz="1200" b="1" i="0" kern="1200" dirty="0">
                <a:solidFill>
                  <a:schemeClr val="tx1"/>
                </a:solidFill>
                <a:effectLst/>
                <a:latin typeface="+mn-lt"/>
                <a:ea typeface="+mn-ea"/>
                <a:cs typeface="+mn-cs"/>
              </a:rPr>
              <a:t> – </a:t>
            </a:r>
            <a:r>
              <a:rPr lang="sk-SK" sz="1200" b="0" i="0" kern="1200" dirty="0">
                <a:solidFill>
                  <a:schemeClr val="tx1"/>
                </a:solidFill>
                <a:effectLst/>
                <a:latin typeface="+mn-lt"/>
                <a:ea typeface="+mn-ea"/>
                <a:cs typeface="+mn-cs"/>
              </a:rPr>
              <a:t>zlé dvojča </a:t>
            </a:r>
          </a:p>
          <a:p>
            <a:pPr marL="171450" indent="-171450">
              <a:buFont typeface="Arial" panose="020B0604020202020204" pitchFamily="34" charset="0"/>
              <a:buChar char="•"/>
            </a:pPr>
            <a:r>
              <a:rPr lang="sk-SK" sz="1200" b="0" i="0" kern="1200" dirty="0">
                <a:solidFill>
                  <a:schemeClr val="tx1"/>
                </a:solidFill>
                <a:effectLst/>
                <a:latin typeface="+mn-lt"/>
                <a:ea typeface="+mn-ea"/>
                <a:cs typeface="+mn-cs"/>
              </a:rPr>
              <a:t>Podvodná WIFI sieť</a:t>
            </a:r>
          </a:p>
          <a:p>
            <a:pPr marL="171450" indent="-171450">
              <a:buFont typeface="Arial" panose="020B0604020202020204" pitchFamily="34" charset="0"/>
              <a:buChar char="•"/>
            </a:pPr>
            <a:r>
              <a:rPr lang="sk-SK" sz="1200" b="0" i="0" kern="1200" dirty="0">
                <a:solidFill>
                  <a:schemeClr val="tx1"/>
                </a:solidFill>
                <a:effectLst/>
                <a:latin typeface="+mn-lt"/>
                <a:ea typeface="+mn-ea"/>
                <a:cs typeface="+mn-cs"/>
              </a:rPr>
              <a:t>Navštevujte iba zabezpečené webové stránky. To sú tie, ktorých adresa začína skratkou</a:t>
            </a:r>
            <a:r>
              <a:rPr lang="en-US" sz="1200" b="0" i="0" kern="1200" dirty="0">
                <a:solidFill>
                  <a:schemeClr val="tx1"/>
                </a:solidFill>
                <a:effectLst/>
                <a:latin typeface="+mn-lt"/>
                <a:ea typeface="+mn-ea"/>
                <a:cs typeface="+mn-cs"/>
              </a:rPr>
              <a:t>„HTTP</a:t>
            </a:r>
            <a:r>
              <a:rPr lang="en-US" sz="1200" b="1" i="0" kern="1200" dirty="0">
                <a:solidFill>
                  <a:schemeClr val="tx1"/>
                </a:solidFill>
                <a:effectLst/>
                <a:latin typeface="+mn-lt"/>
                <a:ea typeface="+mn-ea"/>
                <a:cs typeface="+mn-cs"/>
              </a:rPr>
              <a:t>S</a:t>
            </a:r>
            <a:r>
              <a:rPr lang="en-US" sz="1200" b="0" i="0" kern="1200" dirty="0">
                <a:solidFill>
                  <a:schemeClr val="tx1"/>
                </a:solidFill>
                <a:effectLst/>
                <a:latin typeface="+mn-lt"/>
                <a:ea typeface="+mn-ea"/>
                <a:cs typeface="+mn-cs"/>
              </a:rPr>
              <a:t>“. Tieto</a:t>
            </a:r>
            <a:r>
              <a:rPr lang="sk-SK"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webov</a:t>
            </a:r>
            <a:r>
              <a:rPr lang="sk-SK" sz="1200" b="0" i="0" kern="1200" dirty="0">
                <a:solidFill>
                  <a:schemeClr val="tx1"/>
                </a:solidFill>
                <a:effectLst/>
                <a:latin typeface="+mn-lt"/>
                <a:ea typeface="+mn-ea"/>
                <a:cs typeface="+mn-cs"/>
              </a:rPr>
              <a:t>é</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strán</a:t>
            </a:r>
            <a:r>
              <a:rPr lang="sk-SK" sz="1200" b="0" i="0" kern="1200" dirty="0" err="1">
                <a:solidFill>
                  <a:schemeClr val="tx1"/>
                </a:solidFill>
                <a:effectLst/>
                <a:latin typeface="+mn-lt"/>
                <a:ea typeface="+mn-ea"/>
                <a:cs typeface="+mn-cs"/>
              </a:rPr>
              <a:t>ky</a:t>
            </a:r>
            <a:r>
              <a:rPr lang="sk-SK" sz="1200" b="0" i="0" kern="1200" dirty="0">
                <a:solidFill>
                  <a:schemeClr val="tx1"/>
                </a:solidFill>
                <a:effectLst/>
                <a:latin typeface="+mn-lt"/>
                <a:ea typeface="+mn-ea"/>
                <a:cs typeface="+mn-cs"/>
              </a:rPr>
              <a:t> sú šifrované</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čo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bráni</a:t>
            </a:r>
            <a:r>
              <a:rPr lang="en-US" sz="1200" b="0" i="0" kern="1200" dirty="0">
                <a:solidFill>
                  <a:schemeClr val="tx1"/>
                </a:solidFill>
                <a:effectLst/>
                <a:latin typeface="+mn-lt"/>
                <a:ea typeface="+mn-ea"/>
                <a:cs typeface="+mn-cs"/>
              </a:rPr>
              <a:t> </a:t>
            </a:r>
            <a:r>
              <a:rPr lang="sk-SK" sz="1200" b="0" i="0" kern="1200" dirty="0" err="1">
                <a:solidFill>
                  <a:schemeClr val="tx1"/>
                </a:solidFill>
                <a:effectLst/>
                <a:latin typeface="+mn-lt"/>
                <a:ea typeface="+mn-ea"/>
                <a:cs typeface="+mn-cs"/>
              </a:rPr>
              <a:t>evil</a:t>
            </a:r>
            <a:r>
              <a:rPr lang="sk-SK" sz="1200" b="0" i="0" kern="1200" dirty="0">
                <a:solidFill>
                  <a:schemeClr val="tx1"/>
                </a:solidFill>
                <a:effectLst/>
                <a:latin typeface="+mn-lt"/>
                <a:ea typeface="+mn-ea"/>
                <a:cs typeface="+mn-cs"/>
              </a:rPr>
              <a:t> </a:t>
            </a:r>
            <a:r>
              <a:rPr lang="sk-SK" sz="1200" b="0" i="0" kern="1200" dirty="0" err="1">
                <a:solidFill>
                  <a:schemeClr val="tx1"/>
                </a:solidFill>
                <a:effectLst/>
                <a:latin typeface="+mn-lt"/>
                <a:ea typeface="+mn-ea"/>
                <a:cs typeface="+mn-cs"/>
              </a:rPr>
              <a:t>twins</a:t>
            </a:r>
            <a:r>
              <a:rPr lang="sk-SK"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hackerom</a:t>
            </a:r>
            <a:r>
              <a:rPr lang="en-US" sz="1200" b="0" i="0" kern="1200" dirty="0">
                <a:solidFill>
                  <a:schemeClr val="tx1"/>
                </a:solidFill>
                <a:effectLst/>
                <a:latin typeface="+mn-lt"/>
                <a:ea typeface="+mn-ea"/>
                <a:cs typeface="+mn-cs"/>
              </a:rPr>
              <a:t> v </a:t>
            </a:r>
            <a:r>
              <a:rPr lang="en-US" sz="1200" b="0" i="0" kern="1200" dirty="0" err="1">
                <a:solidFill>
                  <a:schemeClr val="tx1"/>
                </a:solidFill>
                <a:effectLst/>
                <a:latin typeface="+mn-lt"/>
                <a:ea typeface="+mn-ea"/>
                <a:cs typeface="+mn-cs"/>
              </a:rPr>
              <a:t>sledovaní</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vašej</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aktivity</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prehliadania</a:t>
            </a:r>
            <a:r>
              <a:rPr lang="en-US" sz="1200" b="0" i="0" kern="1200" dirty="0">
                <a:solidFill>
                  <a:schemeClr val="tx1"/>
                </a:solidFill>
                <a:effectLst/>
                <a:latin typeface="+mn-lt"/>
                <a:ea typeface="+mn-ea"/>
                <a:cs typeface="+mn-cs"/>
              </a:rPr>
              <a:t>.</a:t>
            </a:r>
            <a:endParaRPr lang="sk-SK" sz="1200" b="0" i="0" kern="1200" dirty="0">
              <a:solidFill>
                <a:schemeClr val="tx1"/>
              </a:solidFill>
              <a:effectLst/>
              <a:latin typeface="+mn-lt"/>
              <a:ea typeface="+mn-ea"/>
              <a:cs typeface="+mn-cs"/>
            </a:endParaRPr>
          </a:p>
          <a:p>
            <a:r>
              <a:rPr lang="sk-SK" dirty="0"/>
              <a:t>Podvodníci využívajú aj tzv. </a:t>
            </a:r>
            <a:r>
              <a:rPr lang="sk-SK" sz="1200" b="0" dirty="0">
                <a:solidFill>
                  <a:schemeClr val="tx2"/>
                </a:solidFill>
              </a:rPr>
              <a:t>TYPOSQUATTING, kedy útočníci</a:t>
            </a:r>
            <a:r>
              <a:rPr lang="sk-SK" sz="2400" dirty="0"/>
              <a:t> využívajú slovné preklepy používateľov v internetových prehliadačoch, napríklad:</a:t>
            </a:r>
            <a:endParaRPr lang="sk-SK" sz="1200" dirty="0"/>
          </a:p>
          <a:p>
            <a:pPr marL="342900" indent="-342900">
              <a:buFont typeface="Arial" panose="020B0604020202020204" pitchFamily="34" charset="0"/>
              <a:buChar char="•"/>
            </a:pPr>
            <a:r>
              <a:rPr lang="sk-SK" sz="2200" dirty="0"/>
              <a:t>písmeno navyše</a:t>
            </a:r>
          </a:p>
          <a:p>
            <a:pPr marL="342900" indent="-342900">
              <a:buFont typeface="Arial" panose="020B0604020202020204" pitchFamily="34" charset="0"/>
              <a:buChar char="•"/>
            </a:pPr>
            <a:r>
              <a:rPr lang="sk-SK" sz="2200" dirty="0"/>
              <a:t>výmenu dvoch písmen</a:t>
            </a:r>
          </a:p>
          <a:p>
            <a:pPr marL="342900" indent="-342900">
              <a:buFont typeface="Arial" panose="020B0604020202020204" pitchFamily="34" charset="0"/>
              <a:buChar char="•"/>
            </a:pPr>
            <a:r>
              <a:rPr lang="sk-SK" sz="2200" dirty="0"/>
              <a:t>nesprávny zápis adresy</a:t>
            </a:r>
          </a:p>
          <a:p>
            <a:pPr marL="342900" indent="-342900">
              <a:buFont typeface="Arial" panose="020B0604020202020204" pitchFamily="34" charset="0"/>
              <a:buChar char="•"/>
            </a:pPr>
            <a:r>
              <a:rPr lang="sk-SK" sz="2200" dirty="0"/>
              <a:t>zamieňanie podobne vyzerajúcich písmen</a:t>
            </a:r>
          </a:p>
          <a:p>
            <a:pPr marL="171450" indent="-171450">
              <a:buFont typeface="Arial" panose="020B0604020202020204" pitchFamily="34" charset="0"/>
              <a:buChar char="•"/>
            </a:pPr>
            <a:r>
              <a:rPr lang="sk-SK" dirty="0"/>
              <a:t>Dávajte si pozor na preklepy, gramatické chyby alebo podozrivé odkazy, ktoré by vás mohli presmerovať na škodlivú webovú stránku. </a:t>
            </a:r>
            <a:endParaRPr lang="sk-SK" sz="1200" b="0" i="0" kern="1200" dirty="0">
              <a:solidFill>
                <a:schemeClr val="tx1"/>
              </a:solidFill>
              <a:effectLst/>
              <a:latin typeface="+mn-lt"/>
              <a:ea typeface="+mn-ea"/>
              <a:cs typeface="+mn-cs"/>
            </a:endParaRPr>
          </a:p>
          <a:p>
            <a:r>
              <a:rPr lang="sk-SK" dirty="0"/>
              <a:t>Zdroj: https://us.norton.com/blog/emerging-threats/evil-twin-attack</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38</a:t>
            </a:fld>
            <a:endParaRPr lang="sk-SK"/>
          </a:p>
        </p:txBody>
      </p:sp>
    </p:spTree>
    <p:extLst>
      <p:ext uri="{BB962C8B-B14F-4D97-AF65-F5344CB8AC3E}">
        <p14:creationId xmlns:p14="http://schemas.microsoft.com/office/powerpoint/2010/main" val="1064209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Zdroj: https://us.norton.com/blog/emerging-threats/evil-twin-attack</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39</a:t>
            </a:fld>
            <a:endParaRPr lang="sk-SK"/>
          </a:p>
        </p:txBody>
      </p:sp>
    </p:spTree>
    <p:extLst>
      <p:ext uri="{BB962C8B-B14F-4D97-AF65-F5344CB8AC3E}">
        <p14:creationId xmlns:p14="http://schemas.microsoft.com/office/powerpoint/2010/main" val="501223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955D3-0D1D-751C-538E-4553FA7FD5D2}"/>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AC8356B1-7DF8-6377-03F2-2E584CA98795}"/>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923086A9-7D0C-B528-E8A5-06D068C4F000}"/>
              </a:ext>
            </a:extLst>
          </p:cNvPr>
          <p:cNvSpPr>
            <a:spLocks noGrp="1"/>
          </p:cNvSpPr>
          <p:nvPr>
            <p:ph type="body" idx="1"/>
          </p:nvPr>
        </p:nvSpPr>
        <p:spPr/>
        <p:txBody>
          <a:bodyPr/>
          <a:lstStyle/>
          <a:p>
            <a:r>
              <a:rPr lang="sk-SK" dirty="0"/>
              <a:t>Zdroj: https://security.cuni.cz/cs/examples_phishing/</a:t>
            </a:r>
          </a:p>
        </p:txBody>
      </p:sp>
      <p:sp>
        <p:nvSpPr>
          <p:cNvPr id="4" name="Zástupný objekt pre číslo snímky 3">
            <a:extLst>
              <a:ext uri="{FF2B5EF4-FFF2-40B4-BE49-F238E27FC236}">
                <a16:creationId xmlns:a16="http://schemas.microsoft.com/office/drawing/2014/main" id="{DD700E30-84D4-6BE9-514C-D0F13152E6FB}"/>
              </a:ext>
            </a:extLst>
          </p:cNvPr>
          <p:cNvSpPr>
            <a:spLocks noGrp="1"/>
          </p:cNvSpPr>
          <p:nvPr>
            <p:ph type="sldNum" sz="quarter" idx="5"/>
          </p:nvPr>
        </p:nvSpPr>
        <p:spPr/>
        <p:txBody>
          <a:bodyPr/>
          <a:lstStyle/>
          <a:p>
            <a:fld id="{75A20F01-84C5-46C6-88B5-EE8BD16CCCBC}" type="slidenum">
              <a:rPr lang="sk-SK" smtClean="0"/>
              <a:t>40</a:t>
            </a:fld>
            <a:endParaRPr lang="sk-SK"/>
          </a:p>
        </p:txBody>
      </p:sp>
    </p:spTree>
    <p:extLst>
      <p:ext uri="{BB962C8B-B14F-4D97-AF65-F5344CB8AC3E}">
        <p14:creationId xmlns:p14="http://schemas.microsoft.com/office/powerpoint/2010/main" val="42622665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A2966E-BFF5-4AFA-2691-F5228EBE77BD}"/>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D15A1FA6-8DFE-7142-F1C5-977A15AC8610}"/>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E19BEB65-7853-EACA-A0B6-87DEEBD9D865}"/>
              </a:ext>
            </a:extLst>
          </p:cNvPr>
          <p:cNvSpPr>
            <a:spLocks noGrp="1"/>
          </p:cNvSpPr>
          <p:nvPr>
            <p:ph type="body" idx="1"/>
          </p:nvPr>
        </p:nvSpPr>
        <p:spPr/>
        <p:txBody>
          <a:bodyPr/>
          <a:lstStyle/>
          <a:p>
            <a:r>
              <a:rPr lang="sk-SK" dirty="0"/>
              <a:t>Opäť, využitie </a:t>
            </a:r>
            <a:r>
              <a:rPr lang="sk-SK" sz="1200" b="0" dirty="0">
                <a:solidFill>
                  <a:schemeClr val="tx2"/>
                </a:solidFill>
              </a:rPr>
              <a:t>TYPOSQUATTING, tentokrát v podobe </a:t>
            </a:r>
            <a:r>
              <a:rPr lang="sk-SK" sz="1200" b="0" dirty="0" err="1">
                <a:solidFill>
                  <a:schemeClr val="tx2"/>
                </a:solidFill>
              </a:rPr>
              <a:t>odosielatela</a:t>
            </a:r>
            <a:endParaRPr lang="sk-SK" b="0" dirty="0"/>
          </a:p>
          <a:p>
            <a:r>
              <a:rPr lang="sk-SK" dirty="0"/>
              <a:t>Zdroj: https://security.cuni.cz/cs/examples_phishing/</a:t>
            </a:r>
          </a:p>
        </p:txBody>
      </p:sp>
      <p:sp>
        <p:nvSpPr>
          <p:cNvPr id="4" name="Zástupný objekt pre číslo snímky 3">
            <a:extLst>
              <a:ext uri="{FF2B5EF4-FFF2-40B4-BE49-F238E27FC236}">
                <a16:creationId xmlns:a16="http://schemas.microsoft.com/office/drawing/2014/main" id="{E68F0396-E6AE-8885-112C-F51B804C282D}"/>
              </a:ext>
            </a:extLst>
          </p:cNvPr>
          <p:cNvSpPr>
            <a:spLocks noGrp="1"/>
          </p:cNvSpPr>
          <p:nvPr>
            <p:ph type="sldNum" sz="quarter" idx="5"/>
          </p:nvPr>
        </p:nvSpPr>
        <p:spPr/>
        <p:txBody>
          <a:bodyPr/>
          <a:lstStyle/>
          <a:p>
            <a:fld id="{75A20F01-84C5-46C6-88B5-EE8BD16CCCBC}" type="slidenum">
              <a:rPr lang="sk-SK" smtClean="0"/>
              <a:t>41</a:t>
            </a:fld>
            <a:endParaRPr lang="sk-SK"/>
          </a:p>
        </p:txBody>
      </p:sp>
    </p:spTree>
    <p:extLst>
      <p:ext uri="{BB962C8B-B14F-4D97-AF65-F5344CB8AC3E}">
        <p14:creationId xmlns:p14="http://schemas.microsoft.com/office/powerpoint/2010/main" val="9141127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Cieľom útočníkov je získať prístup do vášho Microsoft 365 konta. Do e-mailovej schránky dorazí falošná správa od Microsoftu, ktorá vyzýva vytypovanú obeť, aby sa prihlásila do svojho konta. Obsahom správ sú zvyčajne nasledovné výzvy a žiadosti:</a:t>
            </a:r>
          </a:p>
          <a:p>
            <a:pPr marL="171450" indent="-171450">
              <a:buFont typeface="Arial" panose="020B0604020202020204" pitchFamily="34" charset="0"/>
              <a:buChar char="•"/>
            </a:pPr>
            <a:r>
              <a:rPr lang="sk-SK" dirty="0"/>
              <a:t>používateľ si musí zresetovať heslo.</a:t>
            </a:r>
          </a:p>
          <a:p>
            <a:pPr marL="171450" indent="-171450">
              <a:buFont typeface="Arial" panose="020B0604020202020204" pitchFamily="34" charset="0"/>
              <a:buChar char="•"/>
            </a:pPr>
            <a:r>
              <a:rPr lang="sk-SK" dirty="0"/>
              <a:t>používateľ sa v poslednej dobe neprihlásil do svojho účtu.</a:t>
            </a:r>
          </a:p>
          <a:p>
            <a:pPr marL="171450" indent="-171450">
              <a:buFont typeface="Arial" panose="020B0604020202020204" pitchFamily="34" charset="0"/>
              <a:buChar char="•"/>
            </a:pPr>
            <a:r>
              <a:rPr lang="sk-SK" dirty="0"/>
              <a:t>Zistil sa problém s účtom používateľa, a preto je potrebné prihlásenie.</a:t>
            </a:r>
          </a:p>
          <a:p>
            <a:r>
              <a:rPr lang="sk-SK" dirty="0"/>
              <a:t>V každej e-mailovej správe sa nachádza </a:t>
            </a:r>
            <a:r>
              <a:rPr lang="sk-SK" dirty="0" err="1"/>
              <a:t>link</a:t>
            </a:r>
            <a:r>
              <a:rPr lang="sk-SK" dirty="0"/>
              <a:t> na falošnú webovú stránku, kde útočníci získavajú osobné údaje používateľov. ​​​​​​​</a:t>
            </a:r>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42</a:t>
            </a:fld>
            <a:endParaRPr lang="sk-SK"/>
          </a:p>
        </p:txBody>
      </p:sp>
    </p:spTree>
    <p:extLst>
      <p:ext uri="{BB962C8B-B14F-4D97-AF65-F5344CB8AC3E}">
        <p14:creationId xmlns:p14="http://schemas.microsoft.com/office/powerpoint/2010/main" val="10478067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Zlé pochopenie informácie a jej šírenie ďalej</a:t>
            </a:r>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4</a:t>
            </a:fld>
            <a:endParaRPr lang="sk-SK"/>
          </a:p>
        </p:txBody>
      </p:sp>
    </p:spTree>
    <p:extLst>
      <p:ext uri="{BB962C8B-B14F-4D97-AF65-F5344CB8AC3E}">
        <p14:creationId xmlns:p14="http://schemas.microsoft.com/office/powerpoint/2010/main" val="41705568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indent="0" algn="just">
              <a:buNone/>
            </a:pPr>
            <a:r>
              <a:rPr lang="sk-SK" dirty="0"/>
              <a:t>Ak obdržíte </a:t>
            </a:r>
            <a:r>
              <a:rPr lang="sk-SK" dirty="0" err="1"/>
              <a:t>smishing</a:t>
            </a:r>
            <a:r>
              <a:rPr lang="sk-SK" dirty="0"/>
              <a:t>:</a:t>
            </a:r>
          </a:p>
          <a:p>
            <a:pPr algn="just">
              <a:buFont typeface="Arial" panose="020B0604020202020204" pitchFamily="34" charset="0"/>
              <a:buChar char="•"/>
            </a:pPr>
            <a:r>
              <a:rPr lang="sk-SK" dirty="0"/>
              <a:t>neodpovedajte, nereagujte, neklikajte na odkazy,</a:t>
            </a:r>
          </a:p>
          <a:p>
            <a:pPr algn="just">
              <a:buFont typeface="Arial" panose="020B0604020202020204" pitchFamily="34" charset="0"/>
              <a:buChar char="•"/>
            </a:pPr>
            <a:r>
              <a:rPr lang="sk-SK" dirty="0"/>
              <a:t>zamyslite sa nad tým, či čakáte balík, či ste klientom danej banky, či je správa relevantná,</a:t>
            </a:r>
          </a:p>
          <a:p>
            <a:pPr algn="just">
              <a:buFont typeface="Arial" panose="020B0604020202020204" pitchFamily="34" charset="0"/>
              <a:buChar char="•"/>
            </a:pPr>
            <a:r>
              <a:rPr lang="sk-SK" dirty="0"/>
              <a:t>nikdy neposkytujte cez </a:t>
            </a:r>
            <a:r>
              <a:rPr lang="sk-SK" dirty="0" err="1"/>
              <a:t>sms</a:t>
            </a:r>
            <a:r>
              <a:rPr lang="sk-SK" dirty="0"/>
              <a:t> alebo cez odkazy v nich svoje osobné a finančné údaje,</a:t>
            </a:r>
          </a:p>
          <a:p>
            <a:pPr algn="just">
              <a:buFont typeface="Arial" panose="020B0604020202020204" pitchFamily="34" charset="0"/>
              <a:buChar char="•"/>
            </a:pPr>
            <a:r>
              <a:rPr lang="sk-SK" dirty="0"/>
              <a:t>overte si, či vám naozaj píše daná inštitúcia. napríklad zavolaním na </a:t>
            </a:r>
            <a:r>
              <a:rPr lang="sk-SK" dirty="0" err="1"/>
              <a:t>infolinku</a:t>
            </a:r>
            <a:r>
              <a:rPr lang="sk-SK" dirty="0"/>
              <a:t>,</a:t>
            </a:r>
          </a:p>
          <a:p>
            <a:pPr algn="just"/>
            <a:r>
              <a:rPr lang="sk-SK" dirty="0"/>
              <a:t>ak vám prišla podobná </a:t>
            </a:r>
            <a:r>
              <a:rPr lang="sk-SK" dirty="0" err="1"/>
              <a:t>smishingová</a:t>
            </a:r>
            <a:r>
              <a:rPr lang="sk-SK" dirty="0"/>
              <a:t> správa, môžete ju napríklad nahlásiť na polícii, informovať </a:t>
            </a:r>
            <a:r>
              <a:rPr lang="sk-SK" dirty="0" err="1"/>
              <a:t>nbú</a:t>
            </a:r>
            <a:r>
              <a:rPr lang="sk-SK" dirty="0"/>
              <a:t> a organizáciu, za ktorú sa útočník vydáva.</a:t>
            </a:r>
          </a:p>
          <a:p>
            <a:endParaRPr lang="sk-SK" dirty="0"/>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43</a:t>
            </a:fld>
            <a:endParaRPr lang="sk-SK"/>
          </a:p>
        </p:txBody>
      </p:sp>
    </p:spTree>
    <p:extLst>
      <p:ext uri="{BB962C8B-B14F-4D97-AF65-F5344CB8AC3E}">
        <p14:creationId xmlns:p14="http://schemas.microsoft.com/office/powerpoint/2010/main" val="18636442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Prieskum prebehol v období od 21. do 28. septembra 2021 prostredníctvom výskumnej spoločnosti </a:t>
            </a:r>
            <a:r>
              <a:rPr lang="sk-SK" dirty="0" err="1"/>
              <a:t>Dynata</a:t>
            </a:r>
            <a:r>
              <a:rPr lang="sk-SK" dirty="0"/>
              <a:t> a zúčastnilo sa ho 1000 respondentov zo Slovenska.</a:t>
            </a:r>
          </a:p>
          <a:p>
            <a:r>
              <a:rPr lang="sk-SK" dirty="0"/>
              <a:t>https://touchit.sk/takmer-polovica-slovakov-sa-stretne-s-phishingom-nahlasi-ho-vsak-iba-stvrtina-obeti/386666 </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44</a:t>
            </a:fld>
            <a:endParaRPr lang="sk-SK"/>
          </a:p>
        </p:txBody>
      </p:sp>
    </p:spTree>
    <p:extLst>
      <p:ext uri="{BB962C8B-B14F-4D97-AF65-F5344CB8AC3E}">
        <p14:creationId xmlns:p14="http://schemas.microsoft.com/office/powerpoint/2010/main" val="18596547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Skontrolujte adresu odosielateľa - skontrolujte e-mailovú adresu, či neobsahuje neznáme alebo mierne zmenené názvy domén</a:t>
            </a:r>
          </a:p>
          <a:p>
            <a:r>
              <a:rPr lang="sk-SK" dirty="0"/>
              <a:t>Vyhnite sa podozrivým odkazom/prílohám - neklikajte na neznáme odkazy ani nesťahujte neočakávané prílohy</a:t>
            </a:r>
          </a:p>
          <a:p>
            <a:r>
              <a:rPr lang="sk-SK" dirty="0"/>
              <a:t>Overte si e-mailové podpisy - skontrolujte profesionálny blok podpisu s kontaktnými údajmi</a:t>
            </a:r>
          </a:p>
          <a:p>
            <a:r>
              <a:rPr lang="sk-SK" dirty="0"/>
              <a:t>Skontrolujte všeobecné pozdravy - hľadajte neosobné pozdravy ako „Vážený zákazník“</a:t>
            </a:r>
          </a:p>
          <a:p>
            <a:r>
              <a:rPr lang="sk-SK" dirty="0"/>
              <a:t>Žiadosť o osobné údaje - legitímne organizácie nežiadajú citlivé informácie prostredníctvom e-mailu</a:t>
            </a:r>
          </a:p>
          <a:p>
            <a:r>
              <a:rPr lang="sk-SK" dirty="0"/>
              <a:t>Ponuky, ktoré sú príliš dobré na to, aby to bola pravda - ignorujte príliš štedré alebo nerealistické ponuky</a:t>
            </a:r>
          </a:p>
          <a:p>
            <a:r>
              <a:rPr lang="sk-SK" dirty="0"/>
              <a:t>Dávajte si pozor na pop-</a:t>
            </a:r>
            <a:r>
              <a:rPr lang="sk-SK" dirty="0" err="1"/>
              <a:t>ups</a:t>
            </a:r>
            <a:r>
              <a:rPr lang="sk-SK" dirty="0"/>
              <a:t> - vyhýbajte sa e-mailom s pop-</a:t>
            </a:r>
            <a:r>
              <a:rPr lang="sk-SK" dirty="0" err="1"/>
              <a:t>ups</a:t>
            </a:r>
            <a:r>
              <a:rPr lang="sk-SK" dirty="0"/>
              <a:t> oknami, ktoré žiadajú o prihlasovacie údaje</a:t>
            </a:r>
          </a:p>
          <a:p>
            <a:r>
              <a:rPr lang="sk-SK" dirty="0"/>
              <a:t>Vyhľadajte chyby - dávajte si pozor na pravopisné a gramatické chyby</a:t>
            </a:r>
          </a:p>
          <a:p>
            <a:r>
              <a:rPr lang="sk-SK" dirty="0"/>
              <a:t>Dávajte si pozor na naliehavý jazyk - dávajte si pozor na e-maily požadujúce okamžitú akciu</a:t>
            </a:r>
          </a:p>
          <a:p>
            <a:r>
              <a:rPr lang="sk-SK" dirty="0"/>
              <a:t>Analyzujte tón/štýl e-mailu - porovnajte s predchádzajúcou komunikáciou, či neobsahuje nezrovnalosti</a:t>
            </a:r>
          </a:p>
          <a:p>
            <a:r>
              <a:rPr lang="sk-SK" dirty="0"/>
              <a:t>Overte si odkazy bez klikania - umiestnite kurzor myši na odkazy, aby ste videli skutočnú URL adresu</a:t>
            </a:r>
          </a:p>
          <a:p>
            <a:r>
              <a:rPr lang="sk-SK" dirty="0"/>
              <a:t>Hľadajte zabezpečené webové stránky - skontrolujte... a bezpečnostný zámok v adresnom riadku</a:t>
            </a:r>
          </a:p>
          <a:p>
            <a:r>
              <a:rPr lang="sk-SK" dirty="0"/>
              <a:t>Používajte nástroje na zabezpečenie e-mailov - používajte filtre a nástroje na blokovanie </a:t>
            </a:r>
            <a:r>
              <a:rPr lang="sk-SK" dirty="0" err="1"/>
              <a:t>phishinguZostaňte</a:t>
            </a:r>
            <a:r>
              <a:rPr lang="sk-SK" dirty="0"/>
              <a:t> informovaní - buďte informovaní o najnovších </a:t>
            </a:r>
            <a:r>
              <a:rPr lang="sk-SK" dirty="0" err="1"/>
              <a:t>phishingových</a:t>
            </a:r>
            <a:r>
              <a:rPr lang="sk-SK" dirty="0"/>
              <a:t> technikách</a:t>
            </a:r>
          </a:p>
          <a:p>
            <a:r>
              <a:rPr lang="sk-SK" dirty="0"/>
              <a:t>https://www.infosectrain.com/blog/tips-for-identifying-phishing-emails/ </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46</a:t>
            </a:fld>
            <a:endParaRPr lang="sk-SK"/>
          </a:p>
        </p:txBody>
      </p:sp>
    </p:spTree>
    <p:extLst>
      <p:ext uri="{BB962C8B-B14F-4D97-AF65-F5344CB8AC3E}">
        <p14:creationId xmlns:p14="http://schemas.microsoft.com/office/powerpoint/2010/main" val="21980744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48</a:t>
            </a:fld>
            <a:endParaRPr lang="sk-SK"/>
          </a:p>
        </p:txBody>
      </p:sp>
    </p:spTree>
    <p:extLst>
      <p:ext uri="{BB962C8B-B14F-4D97-AF65-F5344CB8AC3E}">
        <p14:creationId xmlns:p14="http://schemas.microsoft.com/office/powerpoint/2010/main" val="1401492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Informácie môžu byť častokrát skreslené aby dosiahli svoj cieľ. Sú to </a:t>
            </a:r>
            <a:r>
              <a:rPr lang="sk-SK" dirty="0" err="1"/>
              <a:t>vpodstate</a:t>
            </a:r>
            <a:r>
              <a:rPr lang="sk-SK" dirty="0"/>
              <a:t> tie dezinformácie.</a:t>
            </a:r>
          </a:p>
          <a:p>
            <a:r>
              <a:rPr lang="sk-SK" dirty="0"/>
              <a:t>Po sčítaní jednotlivých častí grafu získame viac ako 100%. Dve možnosti: </a:t>
            </a:r>
            <a:r>
              <a:rPr lang="sk-SK" dirty="0" err="1"/>
              <a:t>misinformcia</a:t>
            </a:r>
            <a:r>
              <a:rPr lang="sk-SK" dirty="0"/>
              <a:t> – niekto sa pomýlil alebo dezinformácia- úmyselné zavádzanie.</a:t>
            </a:r>
          </a:p>
          <a:p>
            <a:pPr marL="0" marR="0" lvl="0" indent="0" algn="l" defTabSz="914400" rtl="0" eaLnBrk="1" fontAlgn="auto" latinLnBrk="0" hangingPunct="1">
              <a:lnSpc>
                <a:spcPct val="100000"/>
              </a:lnSpc>
              <a:spcBef>
                <a:spcPts val="0"/>
              </a:spcBef>
              <a:spcAft>
                <a:spcPts val="0"/>
              </a:spcAft>
              <a:buClrTx/>
              <a:buSzTx/>
              <a:buFontTx/>
              <a:buNone/>
              <a:tabLst/>
              <a:defRPr/>
            </a:pPr>
            <a:r>
              <a:rPr lang="sk-SK" sz="1200" dirty="0"/>
              <a:t>V praxi to znamená, že si treba dávať pozor na to, prečo bol článok napísaný a čo autor chce, aby ste po jeho prečítaní cítili, mysleli si alebo dokonca robili. </a:t>
            </a:r>
          </a:p>
          <a:p>
            <a:pPr marL="0" marR="0" lvl="0" indent="0" algn="l" defTabSz="914400" rtl="0" eaLnBrk="1" fontAlgn="auto" latinLnBrk="0" hangingPunct="1">
              <a:lnSpc>
                <a:spcPct val="100000"/>
              </a:lnSpc>
              <a:spcBef>
                <a:spcPts val="0"/>
              </a:spcBef>
              <a:spcAft>
                <a:spcPts val="0"/>
              </a:spcAft>
              <a:buClrTx/>
              <a:buSzTx/>
              <a:buFontTx/>
              <a:buNone/>
              <a:tabLst/>
              <a:defRPr/>
            </a:pPr>
            <a:r>
              <a:rPr lang="sk-SK" sz="1200" dirty="0"/>
              <a:t>https://www.okm.sk/wp-content/uploads/2022/01/spravne-odpovede-2.-kategoria.pdf </a:t>
            </a:r>
          </a:p>
          <a:p>
            <a:endParaRPr lang="sk-SK" dirty="0"/>
          </a:p>
          <a:p>
            <a:r>
              <a:rPr lang="sk-SK" dirty="0"/>
              <a:t>Video:</a:t>
            </a:r>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5</a:t>
            </a:fld>
            <a:endParaRPr lang="sk-SK"/>
          </a:p>
        </p:txBody>
      </p:sp>
    </p:spTree>
    <p:extLst>
      <p:ext uri="{BB962C8B-B14F-4D97-AF65-F5344CB8AC3E}">
        <p14:creationId xmlns:p14="http://schemas.microsoft.com/office/powerpoint/2010/main" val="729333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171450" indent="-171450">
              <a:buFont typeface="Arial" panose="020B0604020202020204" pitchFamily="34" charset="0"/>
              <a:buChar char="•"/>
            </a:pPr>
            <a:r>
              <a:rPr lang="sk-SK" dirty="0"/>
              <a:t>JEDNA Z PRVÝCH </a:t>
            </a:r>
          </a:p>
          <a:p>
            <a:r>
              <a:rPr lang="sk-SK" b="0" i="0" dirty="0">
                <a:solidFill>
                  <a:srgbClr val="000000"/>
                </a:solidFill>
                <a:effectLst/>
                <a:latin typeface="Times New Roman" panose="02020603050405020304" pitchFamily="18" charset="0"/>
              </a:rPr>
              <a:t>Práve meno Samuel </a:t>
            </a:r>
            <a:r>
              <a:rPr lang="sk-SK" b="0" i="0" dirty="0" err="1">
                <a:solidFill>
                  <a:srgbClr val="000000"/>
                </a:solidFill>
                <a:effectLst/>
                <a:latin typeface="Times New Roman" panose="02020603050405020304" pitchFamily="18" charset="0"/>
              </a:rPr>
              <a:t>Langhorne</a:t>
            </a:r>
            <a:r>
              <a:rPr lang="sk-SK" b="0" i="0" dirty="0">
                <a:solidFill>
                  <a:srgbClr val="000000"/>
                </a:solidFill>
                <a:effectLst/>
                <a:latin typeface="Times New Roman" panose="02020603050405020304" pitchFamily="18" charset="0"/>
              </a:rPr>
              <a:t> </a:t>
            </a:r>
            <a:r>
              <a:rPr lang="sk-SK" b="0" i="0" dirty="0" err="1">
                <a:solidFill>
                  <a:srgbClr val="000000"/>
                </a:solidFill>
                <a:effectLst/>
                <a:latin typeface="Times New Roman" panose="02020603050405020304" pitchFamily="18" charset="0"/>
              </a:rPr>
              <a:t>Clemens</a:t>
            </a:r>
            <a:endParaRPr lang="sk-SK" sz="1200" dirty="0"/>
          </a:p>
          <a:p>
            <a:r>
              <a:rPr lang="sk-SK" sz="1200" dirty="0"/>
              <a:t>Správa, že zomiera v chudobe v Londýne... </a:t>
            </a:r>
          </a:p>
          <a:p>
            <a:r>
              <a:rPr lang="sk-SK" sz="1200" dirty="0"/>
              <a:t>Povedal: </a:t>
            </a:r>
            <a:r>
              <a:rPr lang="sk-SK" sz="1200" i="1" dirty="0"/>
              <a:t>"Úplne chápem, ako sa správa o mojej chorobe dostala do obehu, dokonca som z dobrého zdroja počul, že som mŕtvy. </a:t>
            </a:r>
          </a:p>
          <a:p>
            <a:r>
              <a:rPr lang="sk-SK" sz="1200" i="1" dirty="0"/>
              <a:t>James </a:t>
            </a:r>
            <a:r>
              <a:rPr lang="sk-SK" sz="1200" i="1" dirty="0" err="1"/>
              <a:t>Ross</a:t>
            </a:r>
            <a:r>
              <a:rPr lang="sk-SK" sz="1200" i="1" dirty="0"/>
              <a:t> </a:t>
            </a:r>
            <a:r>
              <a:rPr lang="sk-SK" sz="1200" i="1" dirty="0" err="1"/>
              <a:t>Clemens</a:t>
            </a:r>
            <a:r>
              <a:rPr lang="sk-SK" sz="1200" i="1" dirty="0"/>
              <a:t>, môj bratranec, bol pred dvoma alebo troma týždňami v Londýne vážne chorý, ale už je zdravý. Správa o mojej chorobe vyplynula z jeho choroby. Správa o mojej smrti bola prehnaná.“</a:t>
            </a:r>
            <a:endParaRPr lang="sk-SK" sz="1200" dirty="0"/>
          </a:p>
          <a:p>
            <a:r>
              <a:rPr lang="sk-SK" sz="1200" dirty="0"/>
              <a:t>https://www.newspapers.com/article/the-boston-daily-globe-twains-death/36130585/ </a:t>
            </a:r>
          </a:p>
          <a:p>
            <a:pPr marL="171450" indent="-171450">
              <a:buFont typeface="Arial" panose="020B0604020202020204" pitchFamily="34" charset="0"/>
              <a:buChar char="•"/>
            </a:pPr>
            <a:r>
              <a:rPr lang="sk-SK" sz="1200" dirty="0"/>
              <a:t>Klasická </a:t>
            </a:r>
            <a:r>
              <a:rPr lang="sk-SK" sz="1200" dirty="0" err="1"/>
              <a:t>histéria</a:t>
            </a:r>
            <a:r>
              <a:rPr lang="sk-SK" sz="1200" dirty="0"/>
              <a:t> okolo dní pracovného voľna</a:t>
            </a:r>
          </a:p>
          <a:p>
            <a:pPr marL="171450" indent="-171450">
              <a:buFont typeface="Arial" panose="020B0604020202020204" pitchFamily="34" charset="0"/>
              <a:buChar char="•"/>
            </a:pPr>
            <a:r>
              <a:rPr lang="sk-SK" sz="1200" dirty="0"/>
              <a:t>Zdieľanie osobných údajov iných ľudí – DOXIMG - </a:t>
            </a:r>
            <a:r>
              <a:rPr lang="sk-SK" sz="1200" kern="1200" dirty="0" err="1">
                <a:solidFill>
                  <a:schemeClr val="tx1"/>
                </a:solidFill>
                <a:effectLst/>
                <a:latin typeface="+mn-lt"/>
                <a:ea typeface="+mn-ea"/>
                <a:cs typeface="+mn-cs"/>
              </a:rPr>
              <a:t>Doxing</a:t>
            </a:r>
            <a:r>
              <a:rPr lang="sk-SK" sz="1200" kern="1200" dirty="0">
                <a:solidFill>
                  <a:schemeClr val="tx1"/>
                </a:solidFill>
                <a:effectLst/>
                <a:latin typeface="+mn-lt"/>
                <a:ea typeface="+mn-ea"/>
                <a:cs typeface="+mn-cs"/>
              </a:rPr>
              <a:t> je príkladom šírenia </a:t>
            </a:r>
            <a:r>
              <a:rPr lang="sk-SK" sz="1200" kern="1200" dirty="0" err="1">
                <a:solidFill>
                  <a:schemeClr val="tx1"/>
                </a:solidFill>
                <a:effectLst/>
                <a:latin typeface="+mn-lt"/>
                <a:ea typeface="+mn-ea"/>
                <a:cs typeface="+mn-cs"/>
              </a:rPr>
              <a:t>malinformácií</a:t>
            </a:r>
            <a:r>
              <a:rPr lang="sk-SK" sz="1200" kern="1200" dirty="0">
                <a:solidFill>
                  <a:schemeClr val="tx1"/>
                </a:solidFill>
                <a:effectLst/>
                <a:latin typeface="+mn-lt"/>
                <a:ea typeface="+mn-ea"/>
                <a:cs typeface="+mn-cs"/>
              </a:rPr>
              <a:t>.</a:t>
            </a:r>
            <a:endParaRPr lang="sk-SK" sz="1200" dirty="0"/>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6</a:t>
            </a:fld>
            <a:endParaRPr lang="sk-SK"/>
          </a:p>
        </p:txBody>
      </p:sp>
    </p:spTree>
    <p:extLst>
      <p:ext uri="{BB962C8B-B14F-4D97-AF65-F5344CB8AC3E}">
        <p14:creationId xmlns:p14="http://schemas.microsoft.com/office/powerpoint/2010/main" val="84447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CF9745-0453-19B2-27D8-04C8E056F383}"/>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6248F75E-775A-8B58-37F5-E96FA4CB7F61}"/>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0C9B16FA-0922-A9F0-6EAB-E79831973EB8}"/>
              </a:ext>
            </a:extLst>
          </p:cNvPr>
          <p:cNvSpPr>
            <a:spLocks noGrp="1"/>
          </p:cNvSpPr>
          <p:nvPr>
            <p:ph type="body" idx="1"/>
          </p:nvPr>
        </p:nvSpPr>
        <p:spPr/>
        <p:txBody>
          <a:bodyPr/>
          <a:lstStyle/>
          <a:p>
            <a:pPr marL="171450" indent="-171450">
              <a:buFont typeface="Arial" panose="020B0604020202020204" pitchFamily="34" charset="0"/>
              <a:buChar char="•"/>
            </a:pPr>
            <a:r>
              <a:rPr lang="sk-SK" dirty="0"/>
              <a:t>Princ William vysvetlenie: https://a-static.projektn.sk/2021/04/royal-finger.jpg</a:t>
            </a:r>
          </a:p>
          <a:p>
            <a:pPr marL="0" indent="0">
              <a:buFont typeface="Arial" panose="020B0604020202020204" pitchFamily="34" charset="0"/>
              <a:buNone/>
            </a:pPr>
            <a:r>
              <a:rPr lang="sk-SK" dirty="0" err="1"/>
              <a:t>Zdroj:https</a:t>
            </a:r>
            <a:r>
              <a:rPr lang="sk-SK" dirty="0"/>
              <a:t>://dennikn.sk/2345053/tej-fotomontazi-aj-niekto-veril-ako-som-sa-rozpraval-so-ziakmi-o-hoaxoch/ </a:t>
            </a:r>
          </a:p>
          <a:p>
            <a:pPr marL="171450" indent="-171450">
              <a:buFont typeface="Arial" panose="020B0604020202020204" pitchFamily="34" charset="0"/>
              <a:buChar char="•"/>
            </a:pPr>
            <a:r>
              <a:rPr lang="sk-SK" dirty="0"/>
              <a:t>Zdroj </a:t>
            </a:r>
            <a:r>
              <a:rPr lang="sk-SK" dirty="0" err="1"/>
              <a:t>Musk</a:t>
            </a:r>
            <a:r>
              <a:rPr lang="sk-SK" dirty="0"/>
              <a:t>: sociálne siete</a:t>
            </a:r>
          </a:p>
        </p:txBody>
      </p:sp>
      <p:sp>
        <p:nvSpPr>
          <p:cNvPr id="4" name="Zástupný objekt pre číslo snímky 3">
            <a:extLst>
              <a:ext uri="{FF2B5EF4-FFF2-40B4-BE49-F238E27FC236}">
                <a16:creationId xmlns:a16="http://schemas.microsoft.com/office/drawing/2014/main" id="{0E56E6A6-A6D3-033D-4276-074FC8046892}"/>
              </a:ext>
            </a:extLst>
          </p:cNvPr>
          <p:cNvSpPr>
            <a:spLocks noGrp="1"/>
          </p:cNvSpPr>
          <p:nvPr>
            <p:ph type="sldNum" sz="quarter" idx="5"/>
          </p:nvPr>
        </p:nvSpPr>
        <p:spPr/>
        <p:txBody>
          <a:bodyPr/>
          <a:lstStyle/>
          <a:p>
            <a:fld id="{75A20F01-84C5-46C6-88B5-EE8BD16CCCBC}" type="slidenum">
              <a:rPr lang="sk-SK" smtClean="0"/>
              <a:t>7</a:t>
            </a:fld>
            <a:endParaRPr lang="sk-SK"/>
          </a:p>
        </p:txBody>
      </p:sp>
    </p:spTree>
    <p:extLst>
      <p:ext uri="{BB962C8B-B14F-4D97-AF65-F5344CB8AC3E}">
        <p14:creationId xmlns:p14="http://schemas.microsoft.com/office/powerpoint/2010/main" val="31408928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17540F-4AD7-58C2-F467-E9ABD64F955C}"/>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D3C68620-13EE-C78E-841C-EC82A2A2712E}"/>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A8333B74-DE74-3542-2CB4-BA09EB47FB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k-SK" dirty="0"/>
              <a:t>Bez emócie sa akékoľvek poplašné tvrdenie nedostane ďalej, než pred zrak jedného človeka. Na to, aby sa táto klamlivá informácia zdieľala, musí pobúriť, šokovať a tým prinútiť čitateľa, alebo poslucháča, aby informáciu šíril ďalej a uveril vďaka intenzite emócie jej obsahu.</a:t>
            </a:r>
          </a:p>
          <a:p>
            <a:endParaRPr lang="sk-SK" dirty="0"/>
          </a:p>
        </p:txBody>
      </p:sp>
      <p:sp>
        <p:nvSpPr>
          <p:cNvPr id="4" name="Zástupný objekt pre číslo snímky 3">
            <a:extLst>
              <a:ext uri="{FF2B5EF4-FFF2-40B4-BE49-F238E27FC236}">
                <a16:creationId xmlns:a16="http://schemas.microsoft.com/office/drawing/2014/main" id="{B7D433CB-A30D-F5D4-D1D5-76BA89533861}"/>
              </a:ext>
            </a:extLst>
          </p:cNvPr>
          <p:cNvSpPr>
            <a:spLocks noGrp="1"/>
          </p:cNvSpPr>
          <p:nvPr>
            <p:ph type="sldNum" sz="quarter" idx="5"/>
          </p:nvPr>
        </p:nvSpPr>
        <p:spPr/>
        <p:txBody>
          <a:bodyPr/>
          <a:lstStyle/>
          <a:p>
            <a:fld id="{75A20F01-84C5-46C6-88B5-EE8BD16CCCBC}" type="slidenum">
              <a:rPr lang="sk-SK" smtClean="0"/>
              <a:t>8</a:t>
            </a:fld>
            <a:endParaRPr lang="sk-SK"/>
          </a:p>
        </p:txBody>
      </p:sp>
    </p:spTree>
    <p:extLst>
      <p:ext uri="{BB962C8B-B14F-4D97-AF65-F5344CB8AC3E}">
        <p14:creationId xmlns:p14="http://schemas.microsoft.com/office/powerpoint/2010/main" val="2187920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402D17-72A5-2010-F4DC-89805670A3E7}"/>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22462D32-92FD-00A6-3E6E-ABC6362E4F0D}"/>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9D22D11B-30EA-6CCB-928B-A71B0517F032}"/>
              </a:ext>
            </a:extLst>
          </p:cNvPr>
          <p:cNvSpPr>
            <a:spLocks noGrp="1"/>
          </p:cNvSpPr>
          <p:nvPr>
            <p:ph type="body" idx="1"/>
          </p:nvPr>
        </p:nvSpPr>
        <p:spPr/>
        <p:txBody>
          <a:bodyPr/>
          <a:lstStyle/>
          <a:p>
            <a:r>
              <a:rPr lang="sk-SK" dirty="0"/>
              <a:t>V preklade </a:t>
            </a:r>
            <a:r>
              <a:rPr lang="sk-SK" dirty="0" err="1"/>
              <a:t>klikacia</a:t>
            </a:r>
            <a:r>
              <a:rPr lang="sk-SK" dirty="0"/>
              <a:t> návnada.</a:t>
            </a:r>
          </a:p>
          <a:p>
            <a:r>
              <a:rPr lang="sk-SK" sz="1200" i="1" dirty="0"/>
              <a:t>Snaží sa upútať pozornosť za každú cenu, aby dostal používateľa na web, kde sa mu zobrazia reklamy. Z toho finančne ťaží tvorca </a:t>
            </a:r>
            <a:r>
              <a:rPr lang="sk-SK" sz="1200" i="1" dirty="0" err="1"/>
              <a:t>clickbaitu</a:t>
            </a:r>
            <a:r>
              <a:rPr lang="sk-SK" sz="1200" i="1" dirty="0"/>
              <a:t>, prípadne majiteľ webu.</a:t>
            </a:r>
          </a:p>
          <a:p>
            <a:endParaRPr lang="sk-SK" sz="1200" i="1" dirty="0"/>
          </a:p>
          <a:p>
            <a:r>
              <a:rPr lang="sk-SK" dirty="0"/>
              <a:t>https://www.flaticon.com/free-icon/clickbait_7778312</a:t>
            </a:r>
          </a:p>
          <a:p>
            <a:endParaRPr lang="sk-SK" dirty="0"/>
          </a:p>
        </p:txBody>
      </p:sp>
      <p:sp>
        <p:nvSpPr>
          <p:cNvPr id="4" name="Zástupný objekt pre číslo snímky 3">
            <a:extLst>
              <a:ext uri="{FF2B5EF4-FFF2-40B4-BE49-F238E27FC236}">
                <a16:creationId xmlns:a16="http://schemas.microsoft.com/office/drawing/2014/main" id="{267C64BA-DD16-19F6-5F67-F73AE31CBFF7}"/>
              </a:ext>
            </a:extLst>
          </p:cNvPr>
          <p:cNvSpPr>
            <a:spLocks noGrp="1"/>
          </p:cNvSpPr>
          <p:nvPr>
            <p:ph type="sldNum" sz="quarter" idx="5"/>
          </p:nvPr>
        </p:nvSpPr>
        <p:spPr/>
        <p:txBody>
          <a:bodyPr/>
          <a:lstStyle/>
          <a:p>
            <a:fld id="{75A20F01-84C5-46C6-88B5-EE8BD16CCCBC}" type="slidenum">
              <a:rPr lang="sk-SK" smtClean="0"/>
              <a:t>9</a:t>
            </a:fld>
            <a:endParaRPr lang="sk-SK"/>
          </a:p>
        </p:txBody>
      </p:sp>
    </p:spTree>
    <p:extLst>
      <p:ext uri="{BB962C8B-B14F-4D97-AF65-F5344CB8AC3E}">
        <p14:creationId xmlns:p14="http://schemas.microsoft.com/office/powerpoint/2010/main" val="29420775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9F4AE45-1257-621B-1A63-3600793143BD}"/>
              </a:ext>
            </a:extLst>
          </p:cNvPr>
          <p:cNvSpPr>
            <a:spLocks noGrp="1"/>
          </p:cNvSpPr>
          <p:nvPr>
            <p:ph type="ctrTitle"/>
          </p:nvPr>
        </p:nvSpPr>
        <p:spPr>
          <a:xfrm>
            <a:off x="1524000" y="1122363"/>
            <a:ext cx="9144000" cy="2387600"/>
          </a:xfrm>
        </p:spPr>
        <p:txBody>
          <a:bodyPr anchor="b"/>
          <a:lstStyle>
            <a:lvl1pPr algn="ctr">
              <a:defRPr sz="6000"/>
            </a:lvl1pPr>
          </a:lstStyle>
          <a:p>
            <a:r>
              <a:rPr lang="sk-SK"/>
              <a:t>Kliknutím upravte štýl predlohy nadpisu</a:t>
            </a:r>
          </a:p>
        </p:txBody>
      </p:sp>
      <p:sp>
        <p:nvSpPr>
          <p:cNvPr id="3" name="Podnadpis 2">
            <a:extLst>
              <a:ext uri="{FF2B5EF4-FFF2-40B4-BE49-F238E27FC236}">
                <a16:creationId xmlns:a16="http://schemas.microsoft.com/office/drawing/2014/main" id="{DA9366C5-7234-C15B-1160-32F26A45D8A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a:t>Kliknutím upravte štýl predlohy podnadpisu</a:t>
            </a:r>
          </a:p>
        </p:txBody>
      </p:sp>
      <p:sp>
        <p:nvSpPr>
          <p:cNvPr id="4" name="Zástupný objekt pre dátum 3">
            <a:extLst>
              <a:ext uri="{FF2B5EF4-FFF2-40B4-BE49-F238E27FC236}">
                <a16:creationId xmlns:a16="http://schemas.microsoft.com/office/drawing/2014/main" id="{802C6689-C152-4E6F-4B5B-6449CBF9D876}"/>
              </a:ext>
            </a:extLst>
          </p:cNvPr>
          <p:cNvSpPr>
            <a:spLocks noGrp="1"/>
          </p:cNvSpPr>
          <p:nvPr>
            <p:ph type="dt" sz="half" idx="10"/>
          </p:nvPr>
        </p:nvSpPr>
        <p:spPr/>
        <p:txBody>
          <a:bodyPr/>
          <a:lstStyle/>
          <a:p>
            <a:fld id="{1ADF9313-0065-4155-B02B-53A7E2016B79}" type="datetime1">
              <a:rPr lang="sk-SK" smtClean="0"/>
              <a:t>26. 1. 2026</a:t>
            </a:fld>
            <a:endParaRPr lang="sk-SK"/>
          </a:p>
        </p:txBody>
      </p:sp>
      <p:sp>
        <p:nvSpPr>
          <p:cNvPr id="5" name="Zástupný objekt pre pätu 4">
            <a:extLst>
              <a:ext uri="{FF2B5EF4-FFF2-40B4-BE49-F238E27FC236}">
                <a16:creationId xmlns:a16="http://schemas.microsoft.com/office/drawing/2014/main" id="{318E0651-A653-5AC5-1013-E5B96851BF1D}"/>
              </a:ext>
            </a:extLst>
          </p:cNvPr>
          <p:cNvSpPr>
            <a:spLocks noGrp="1"/>
          </p:cNvSpPr>
          <p:nvPr>
            <p:ph type="ftr" sz="quarter" idx="11"/>
          </p:nvPr>
        </p:nvSpPr>
        <p:spPr/>
        <p:txBody>
          <a:bodyPr/>
          <a:lstStyle/>
          <a:p>
            <a:r>
              <a:rPr lang="sk-SK"/>
              <a:t>Nitrianske kompetenčné centrum kybernetickej bezpečnosti</a:t>
            </a:r>
          </a:p>
        </p:txBody>
      </p:sp>
      <p:sp>
        <p:nvSpPr>
          <p:cNvPr id="6" name="Zástupný objekt pre číslo snímky 5">
            <a:extLst>
              <a:ext uri="{FF2B5EF4-FFF2-40B4-BE49-F238E27FC236}">
                <a16:creationId xmlns:a16="http://schemas.microsoft.com/office/drawing/2014/main" id="{412EC900-7278-187C-9112-9C065110CD10}"/>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29266416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F29CF5D-4A26-F84E-311C-F0921393615C}"/>
              </a:ext>
            </a:extLst>
          </p:cNvPr>
          <p:cNvSpPr>
            <a:spLocks noGrp="1"/>
          </p:cNvSpPr>
          <p:nvPr>
            <p:ph type="title"/>
          </p:nvPr>
        </p:nvSpPr>
        <p:spPr/>
        <p:txBody>
          <a:bodyPr/>
          <a:lstStyle/>
          <a:p>
            <a:r>
              <a:rPr lang="sk-SK"/>
              <a:t>Kliknutím upravte štýl predlohy nadpisu</a:t>
            </a:r>
          </a:p>
        </p:txBody>
      </p:sp>
      <p:sp>
        <p:nvSpPr>
          <p:cNvPr id="3" name="Zástupný zvislý text 2">
            <a:extLst>
              <a:ext uri="{FF2B5EF4-FFF2-40B4-BE49-F238E27FC236}">
                <a16:creationId xmlns:a16="http://schemas.microsoft.com/office/drawing/2014/main" id="{55E08328-F43C-F17E-868B-1EDC19A3F9AF}"/>
              </a:ext>
            </a:extLst>
          </p:cNvPr>
          <p:cNvSpPr>
            <a:spLocks noGrp="1"/>
          </p:cNvSpPr>
          <p:nvPr>
            <p:ph type="body" orient="vert" idx="1"/>
          </p:nvPr>
        </p:nvSpPr>
        <p:spPr/>
        <p:txBody>
          <a:bodyPr vert="eaVert"/>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a:extLst>
              <a:ext uri="{FF2B5EF4-FFF2-40B4-BE49-F238E27FC236}">
                <a16:creationId xmlns:a16="http://schemas.microsoft.com/office/drawing/2014/main" id="{A5A0A829-0026-AD72-9233-8EB50E435E16}"/>
              </a:ext>
            </a:extLst>
          </p:cNvPr>
          <p:cNvSpPr>
            <a:spLocks noGrp="1"/>
          </p:cNvSpPr>
          <p:nvPr>
            <p:ph type="dt" sz="half" idx="10"/>
          </p:nvPr>
        </p:nvSpPr>
        <p:spPr/>
        <p:txBody>
          <a:bodyPr/>
          <a:lstStyle/>
          <a:p>
            <a:fld id="{E41C678B-EB98-4345-8F93-F6BCD3ABD7EA}" type="datetime1">
              <a:rPr lang="sk-SK" smtClean="0"/>
              <a:t>26. 1. 2026</a:t>
            </a:fld>
            <a:endParaRPr lang="sk-SK"/>
          </a:p>
        </p:txBody>
      </p:sp>
      <p:sp>
        <p:nvSpPr>
          <p:cNvPr id="5" name="Zástupný objekt pre pätu 4">
            <a:extLst>
              <a:ext uri="{FF2B5EF4-FFF2-40B4-BE49-F238E27FC236}">
                <a16:creationId xmlns:a16="http://schemas.microsoft.com/office/drawing/2014/main" id="{EA915E38-8924-F857-AEAD-38ABA41DF329}"/>
              </a:ext>
            </a:extLst>
          </p:cNvPr>
          <p:cNvSpPr>
            <a:spLocks noGrp="1"/>
          </p:cNvSpPr>
          <p:nvPr>
            <p:ph type="ftr" sz="quarter" idx="11"/>
          </p:nvPr>
        </p:nvSpPr>
        <p:spPr/>
        <p:txBody>
          <a:bodyPr/>
          <a:lstStyle/>
          <a:p>
            <a:r>
              <a:rPr lang="sk-SK"/>
              <a:t>Nitrianske kompetenčné centrum kybernetickej bezpečnosti</a:t>
            </a:r>
          </a:p>
        </p:txBody>
      </p:sp>
      <p:sp>
        <p:nvSpPr>
          <p:cNvPr id="6" name="Zástupný objekt pre číslo snímky 5">
            <a:extLst>
              <a:ext uri="{FF2B5EF4-FFF2-40B4-BE49-F238E27FC236}">
                <a16:creationId xmlns:a16="http://schemas.microsoft.com/office/drawing/2014/main" id="{F4BA040C-9539-93F7-008E-E8A83A890D81}"/>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41568146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Zvislý nadpis 1">
            <a:extLst>
              <a:ext uri="{FF2B5EF4-FFF2-40B4-BE49-F238E27FC236}">
                <a16:creationId xmlns:a16="http://schemas.microsoft.com/office/drawing/2014/main" id="{E71C3BD1-0C5B-4924-8C3D-1888E2BB4DE7}"/>
              </a:ext>
            </a:extLst>
          </p:cNvPr>
          <p:cNvSpPr>
            <a:spLocks noGrp="1"/>
          </p:cNvSpPr>
          <p:nvPr>
            <p:ph type="title" orient="vert"/>
          </p:nvPr>
        </p:nvSpPr>
        <p:spPr>
          <a:xfrm>
            <a:off x="8724900" y="365125"/>
            <a:ext cx="2628900" cy="5811838"/>
          </a:xfrm>
        </p:spPr>
        <p:txBody>
          <a:bodyPr vert="eaVert"/>
          <a:lstStyle/>
          <a:p>
            <a:r>
              <a:rPr lang="sk-SK"/>
              <a:t>Kliknutím upravte štýl predlohy nadpisu</a:t>
            </a:r>
          </a:p>
        </p:txBody>
      </p:sp>
      <p:sp>
        <p:nvSpPr>
          <p:cNvPr id="3" name="Zástupný zvislý text 2">
            <a:extLst>
              <a:ext uri="{FF2B5EF4-FFF2-40B4-BE49-F238E27FC236}">
                <a16:creationId xmlns:a16="http://schemas.microsoft.com/office/drawing/2014/main" id="{EE599445-A1CA-AF06-EC43-C10E89C723BD}"/>
              </a:ext>
            </a:extLst>
          </p:cNvPr>
          <p:cNvSpPr>
            <a:spLocks noGrp="1"/>
          </p:cNvSpPr>
          <p:nvPr>
            <p:ph type="body" orient="vert" idx="1"/>
          </p:nvPr>
        </p:nvSpPr>
        <p:spPr>
          <a:xfrm>
            <a:off x="838200" y="365125"/>
            <a:ext cx="7734300" cy="5811838"/>
          </a:xfrm>
        </p:spPr>
        <p:txBody>
          <a:bodyPr vert="eaVert"/>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a:extLst>
              <a:ext uri="{FF2B5EF4-FFF2-40B4-BE49-F238E27FC236}">
                <a16:creationId xmlns:a16="http://schemas.microsoft.com/office/drawing/2014/main" id="{4A2CFDFA-1734-8563-497E-97FC05AB7E2D}"/>
              </a:ext>
            </a:extLst>
          </p:cNvPr>
          <p:cNvSpPr>
            <a:spLocks noGrp="1"/>
          </p:cNvSpPr>
          <p:nvPr>
            <p:ph type="dt" sz="half" idx="10"/>
          </p:nvPr>
        </p:nvSpPr>
        <p:spPr/>
        <p:txBody>
          <a:bodyPr/>
          <a:lstStyle/>
          <a:p>
            <a:fld id="{B9E8F173-5DD3-405B-B584-C170F43946A0}" type="datetime1">
              <a:rPr lang="sk-SK" smtClean="0"/>
              <a:t>26. 1. 2026</a:t>
            </a:fld>
            <a:endParaRPr lang="sk-SK"/>
          </a:p>
        </p:txBody>
      </p:sp>
      <p:sp>
        <p:nvSpPr>
          <p:cNvPr id="5" name="Zástupný objekt pre pätu 4">
            <a:extLst>
              <a:ext uri="{FF2B5EF4-FFF2-40B4-BE49-F238E27FC236}">
                <a16:creationId xmlns:a16="http://schemas.microsoft.com/office/drawing/2014/main" id="{B798A2E2-4034-394B-89F9-30A158C65CDC}"/>
              </a:ext>
            </a:extLst>
          </p:cNvPr>
          <p:cNvSpPr>
            <a:spLocks noGrp="1"/>
          </p:cNvSpPr>
          <p:nvPr>
            <p:ph type="ftr" sz="quarter" idx="11"/>
          </p:nvPr>
        </p:nvSpPr>
        <p:spPr/>
        <p:txBody>
          <a:bodyPr/>
          <a:lstStyle/>
          <a:p>
            <a:r>
              <a:rPr lang="sk-SK"/>
              <a:t>Nitrianske kompetenčné centrum kybernetickej bezpečnosti</a:t>
            </a:r>
          </a:p>
        </p:txBody>
      </p:sp>
      <p:sp>
        <p:nvSpPr>
          <p:cNvPr id="6" name="Zástupný objekt pre číslo snímky 5">
            <a:extLst>
              <a:ext uri="{FF2B5EF4-FFF2-40B4-BE49-F238E27FC236}">
                <a16:creationId xmlns:a16="http://schemas.microsoft.com/office/drawing/2014/main" id="{5B14E42F-2991-FCFD-9ACE-FF24ECF3EB2C}"/>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4950745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C8D8EF0-4129-8E56-9040-CE9D9144B53F}"/>
              </a:ext>
            </a:extLst>
          </p:cNvPr>
          <p:cNvSpPr>
            <a:spLocks noGrp="1"/>
          </p:cNvSpPr>
          <p:nvPr>
            <p:ph type="title"/>
          </p:nvPr>
        </p:nvSpPr>
        <p:spPr/>
        <p:txBody>
          <a:bodyPr/>
          <a:lstStyle/>
          <a:p>
            <a:r>
              <a:rPr lang="sk-SK"/>
              <a:t>Kliknutím upravte štýl predlohy nadpisu</a:t>
            </a:r>
          </a:p>
        </p:txBody>
      </p:sp>
      <p:sp>
        <p:nvSpPr>
          <p:cNvPr id="3" name="Zástupný objekt pre obsah 2">
            <a:extLst>
              <a:ext uri="{FF2B5EF4-FFF2-40B4-BE49-F238E27FC236}">
                <a16:creationId xmlns:a16="http://schemas.microsoft.com/office/drawing/2014/main" id="{3363C688-BB37-1614-F2E7-0966BBB7D0C1}"/>
              </a:ext>
            </a:extLst>
          </p:cNvPr>
          <p:cNvSpPr>
            <a:spLocks noGrp="1"/>
          </p:cNvSpPr>
          <p:nvPr>
            <p:ph idx="1"/>
          </p:nvPr>
        </p:nvSpPr>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a:extLst>
              <a:ext uri="{FF2B5EF4-FFF2-40B4-BE49-F238E27FC236}">
                <a16:creationId xmlns:a16="http://schemas.microsoft.com/office/drawing/2014/main" id="{7482092D-5524-5EFE-168C-E356A2916BA4}"/>
              </a:ext>
            </a:extLst>
          </p:cNvPr>
          <p:cNvSpPr>
            <a:spLocks noGrp="1"/>
          </p:cNvSpPr>
          <p:nvPr>
            <p:ph type="dt" sz="half" idx="10"/>
          </p:nvPr>
        </p:nvSpPr>
        <p:spPr/>
        <p:txBody>
          <a:bodyPr/>
          <a:lstStyle/>
          <a:p>
            <a:fld id="{2E747F00-8A78-4E70-A766-D04C0F185316}" type="datetime1">
              <a:rPr lang="sk-SK" smtClean="0"/>
              <a:t>26. 1. 2026</a:t>
            </a:fld>
            <a:endParaRPr lang="sk-SK"/>
          </a:p>
        </p:txBody>
      </p:sp>
      <p:sp>
        <p:nvSpPr>
          <p:cNvPr id="5" name="Zástupný objekt pre pätu 4">
            <a:extLst>
              <a:ext uri="{FF2B5EF4-FFF2-40B4-BE49-F238E27FC236}">
                <a16:creationId xmlns:a16="http://schemas.microsoft.com/office/drawing/2014/main" id="{296A168E-3075-1BC6-0CB2-FF97D38AE9B2}"/>
              </a:ext>
            </a:extLst>
          </p:cNvPr>
          <p:cNvSpPr>
            <a:spLocks noGrp="1"/>
          </p:cNvSpPr>
          <p:nvPr>
            <p:ph type="ftr" sz="quarter" idx="11"/>
          </p:nvPr>
        </p:nvSpPr>
        <p:spPr/>
        <p:txBody>
          <a:bodyPr/>
          <a:lstStyle/>
          <a:p>
            <a:r>
              <a:rPr lang="sk-SK"/>
              <a:t>Nitrianske kompetenčné centrum kybernetickej bezpečnosti</a:t>
            </a:r>
          </a:p>
        </p:txBody>
      </p:sp>
      <p:sp>
        <p:nvSpPr>
          <p:cNvPr id="6" name="Zástupný objekt pre číslo snímky 5">
            <a:extLst>
              <a:ext uri="{FF2B5EF4-FFF2-40B4-BE49-F238E27FC236}">
                <a16:creationId xmlns:a16="http://schemas.microsoft.com/office/drawing/2014/main" id="{2DB13EC1-444C-B029-1D81-F28FCA80143E}"/>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6938899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8251CDD-0CD8-74E1-B89A-B71F2DDEEF2C}"/>
              </a:ext>
            </a:extLst>
          </p:cNvPr>
          <p:cNvSpPr>
            <a:spLocks noGrp="1"/>
          </p:cNvSpPr>
          <p:nvPr>
            <p:ph type="title"/>
          </p:nvPr>
        </p:nvSpPr>
        <p:spPr>
          <a:xfrm>
            <a:off x="831850" y="1709738"/>
            <a:ext cx="10515600" cy="2852737"/>
          </a:xfrm>
        </p:spPr>
        <p:txBody>
          <a:bodyPr anchor="b"/>
          <a:lstStyle>
            <a:lvl1pPr>
              <a:defRPr sz="6000"/>
            </a:lvl1pPr>
          </a:lstStyle>
          <a:p>
            <a:r>
              <a:rPr lang="sk-SK"/>
              <a:t>Kliknutím upravte štýl predlohy nadpisu</a:t>
            </a:r>
          </a:p>
        </p:txBody>
      </p:sp>
      <p:sp>
        <p:nvSpPr>
          <p:cNvPr id="3" name="Zástupný text 2">
            <a:extLst>
              <a:ext uri="{FF2B5EF4-FFF2-40B4-BE49-F238E27FC236}">
                <a16:creationId xmlns:a16="http://schemas.microsoft.com/office/drawing/2014/main" id="{FD35ADD2-F363-06D5-6CC0-69036EB6AD6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a:t>Kliknite sem a upravte štýly predlohy textu</a:t>
            </a:r>
          </a:p>
        </p:txBody>
      </p:sp>
      <p:sp>
        <p:nvSpPr>
          <p:cNvPr id="4" name="Zástupný objekt pre dátum 3">
            <a:extLst>
              <a:ext uri="{FF2B5EF4-FFF2-40B4-BE49-F238E27FC236}">
                <a16:creationId xmlns:a16="http://schemas.microsoft.com/office/drawing/2014/main" id="{1E706A8A-F3AB-AC92-2407-52D972940925}"/>
              </a:ext>
            </a:extLst>
          </p:cNvPr>
          <p:cNvSpPr>
            <a:spLocks noGrp="1"/>
          </p:cNvSpPr>
          <p:nvPr>
            <p:ph type="dt" sz="half" idx="10"/>
          </p:nvPr>
        </p:nvSpPr>
        <p:spPr/>
        <p:txBody>
          <a:bodyPr/>
          <a:lstStyle/>
          <a:p>
            <a:fld id="{4FB4A904-4CC1-4D0A-8144-79DE2F49606C}" type="datetime1">
              <a:rPr lang="sk-SK" smtClean="0"/>
              <a:t>26. 1. 2026</a:t>
            </a:fld>
            <a:endParaRPr lang="sk-SK"/>
          </a:p>
        </p:txBody>
      </p:sp>
      <p:sp>
        <p:nvSpPr>
          <p:cNvPr id="5" name="Zástupný objekt pre pätu 4">
            <a:extLst>
              <a:ext uri="{FF2B5EF4-FFF2-40B4-BE49-F238E27FC236}">
                <a16:creationId xmlns:a16="http://schemas.microsoft.com/office/drawing/2014/main" id="{1E069EE4-8394-CAEA-B104-883BEFCF351A}"/>
              </a:ext>
            </a:extLst>
          </p:cNvPr>
          <p:cNvSpPr>
            <a:spLocks noGrp="1"/>
          </p:cNvSpPr>
          <p:nvPr>
            <p:ph type="ftr" sz="quarter" idx="11"/>
          </p:nvPr>
        </p:nvSpPr>
        <p:spPr/>
        <p:txBody>
          <a:bodyPr/>
          <a:lstStyle/>
          <a:p>
            <a:r>
              <a:rPr lang="sk-SK"/>
              <a:t>Nitrianske kompetenčné centrum kybernetickej bezpečnosti</a:t>
            </a:r>
          </a:p>
        </p:txBody>
      </p:sp>
      <p:sp>
        <p:nvSpPr>
          <p:cNvPr id="6" name="Zástupný objekt pre číslo snímky 5">
            <a:extLst>
              <a:ext uri="{FF2B5EF4-FFF2-40B4-BE49-F238E27FC236}">
                <a16:creationId xmlns:a16="http://schemas.microsoft.com/office/drawing/2014/main" id="{81CE4252-E84C-0675-B06C-7EC97B54B656}"/>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24582695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9BF4565-85FA-EB35-E041-E5C3930D58DD}"/>
              </a:ext>
            </a:extLst>
          </p:cNvPr>
          <p:cNvSpPr>
            <a:spLocks noGrp="1"/>
          </p:cNvSpPr>
          <p:nvPr>
            <p:ph type="title"/>
          </p:nvPr>
        </p:nvSpPr>
        <p:spPr/>
        <p:txBody>
          <a:bodyPr/>
          <a:lstStyle/>
          <a:p>
            <a:r>
              <a:rPr lang="sk-SK"/>
              <a:t>Kliknutím upravte štýl predlohy nadpisu</a:t>
            </a:r>
          </a:p>
        </p:txBody>
      </p:sp>
      <p:sp>
        <p:nvSpPr>
          <p:cNvPr id="3" name="Zástupný objekt pre obsah 2">
            <a:extLst>
              <a:ext uri="{FF2B5EF4-FFF2-40B4-BE49-F238E27FC236}">
                <a16:creationId xmlns:a16="http://schemas.microsoft.com/office/drawing/2014/main" id="{EC2233E5-92F4-1BD1-4F45-1F7CA0E2D68C}"/>
              </a:ext>
            </a:extLst>
          </p:cNvPr>
          <p:cNvSpPr>
            <a:spLocks noGrp="1"/>
          </p:cNvSpPr>
          <p:nvPr>
            <p:ph sz="half" idx="1"/>
          </p:nvPr>
        </p:nvSpPr>
        <p:spPr>
          <a:xfrm>
            <a:off x="838200" y="1825625"/>
            <a:ext cx="5181600" cy="4351338"/>
          </a:xfrm>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obsah 3">
            <a:extLst>
              <a:ext uri="{FF2B5EF4-FFF2-40B4-BE49-F238E27FC236}">
                <a16:creationId xmlns:a16="http://schemas.microsoft.com/office/drawing/2014/main" id="{FE82CB26-6758-903E-7F4E-0E1C6DA8F5B3}"/>
              </a:ext>
            </a:extLst>
          </p:cNvPr>
          <p:cNvSpPr>
            <a:spLocks noGrp="1"/>
          </p:cNvSpPr>
          <p:nvPr>
            <p:ph sz="half" idx="2"/>
          </p:nvPr>
        </p:nvSpPr>
        <p:spPr>
          <a:xfrm>
            <a:off x="6172200" y="1825625"/>
            <a:ext cx="5181600" cy="4351338"/>
          </a:xfrm>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objekt pre dátum 4">
            <a:extLst>
              <a:ext uri="{FF2B5EF4-FFF2-40B4-BE49-F238E27FC236}">
                <a16:creationId xmlns:a16="http://schemas.microsoft.com/office/drawing/2014/main" id="{49DE02B7-D8D9-3C60-F245-A141ED4F0F43}"/>
              </a:ext>
            </a:extLst>
          </p:cNvPr>
          <p:cNvSpPr>
            <a:spLocks noGrp="1"/>
          </p:cNvSpPr>
          <p:nvPr>
            <p:ph type="dt" sz="half" idx="10"/>
          </p:nvPr>
        </p:nvSpPr>
        <p:spPr/>
        <p:txBody>
          <a:bodyPr/>
          <a:lstStyle/>
          <a:p>
            <a:fld id="{D73B5FB8-9391-4ABC-A0B3-2665EFEC78CF}" type="datetime1">
              <a:rPr lang="sk-SK" smtClean="0"/>
              <a:t>26. 1. 2026</a:t>
            </a:fld>
            <a:endParaRPr lang="sk-SK"/>
          </a:p>
        </p:txBody>
      </p:sp>
      <p:sp>
        <p:nvSpPr>
          <p:cNvPr id="6" name="Zástupný objekt pre pätu 5">
            <a:extLst>
              <a:ext uri="{FF2B5EF4-FFF2-40B4-BE49-F238E27FC236}">
                <a16:creationId xmlns:a16="http://schemas.microsoft.com/office/drawing/2014/main" id="{1D4B473B-EE68-9515-C657-E4EC2C19C06C}"/>
              </a:ext>
            </a:extLst>
          </p:cNvPr>
          <p:cNvSpPr>
            <a:spLocks noGrp="1"/>
          </p:cNvSpPr>
          <p:nvPr>
            <p:ph type="ftr" sz="quarter" idx="11"/>
          </p:nvPr>
        </p:nvSpPr>
        <p:spPr/>
        <p:txBody>
          <a:bodyPr/>
          <a:lstStyle/>
          <a:p>
            <a:r>
              <a:rPr lang="sk-SK"/>
              <a:t>Nitrianske kompetenčné centrum kybernetickej bezpečnosti</a:t>
            </a:r>
          </a:p>
        </p:txBody>
      </p:sp>
      <p:sp>
        <p:nvSpPr>
          <p:cNvPr id="7" name="Zástupný objekt pre číslo snímky 6">
            <a:extLst>
              <a:ext uri="{FF2B5EF4-FFF2-40B4-BE49-F238E27FC236}">
                <a16:creationId xmlns:a16="http://schemas.microsoft.com/office/drawing/2014/main" id="{BF342A15-6C60-66EE-AFE5-3093D40EA24C}"/>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16572095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9E1C80D-97E5-9F4D-E910-ACA61E86C473}"/>
              </a:ext>
            </a:extLst>
          </p:cNvPr>
          <p:cNvSpPr>
            <a:spLocks noGrp="1"/>
          </p:cNvSpPr>
          <p:nvPr>
            <p:ph type="title"/>
          </p:nvPr>
        </p:nvSpPr>
        <p:spPr>
          <a:xfrm>
            <a:off x="839788" y="365125"/>
            <a:ext cx="10515600" cy="1325563"/>
          </a:xfrm>
        </p:spPr>
        <p:txBody>
          <a:bodyPr/>
          <a:lstStyle/>
          <a:p>
            <a:r>
              <a:rPr lang="sk-SK"/>
              <a:t>Kliknutím upravte štýl predlohy nadpisu</a:t>
            </a:r>
          </a:p>
        </p:txBody>
      </p:sp>
      <p:sp>
        <p:nvSpPr>
          <p:cNvPr id="3" name="Zástupný text 2">
            <a:extLst>
              <a:ext uri="{FF2B5EF4-FFF2-40B4-BE49-F238E27FC236}">
                <a16:creationId xmlns:a16="http://schemas.microsoft.com/office/drawing/2014/main" id="{5795C14B-AE4C-6124-2DF0-9E0A2F0A09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4" name="Zástupný objekt pre obsah 3">
            <a:extLst>
              <a:ext uri="{FF2B5EF4-FFF2-40B4-BE49-F238E27FC236}">
                <a16:creationId xmlns:a16="http://schemas.microsoft.com/office/drawing/2014/main" id="{03363274-8DFA-50A6-EC09-52E42C2EE523}"/>
              </a:ext>
            </a:extLst>
          </p:cNvPr>
          <p:cNvSpPr>
            <a:spLocks noGrp="1"/>
          </p:cNvSpPr>
          <p:nvPr>
            <p:ph sz="half" idx="2"/>
          </p:nvPr>
        </p:nvSpPr>
        <p:spPr>
          <a:xfrm>
            <a:off x="839788" y="2505075"/>
            <a:ext cx="5157787" cy="3684588"/>
          </a:xfrm>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text 4">
            <a:extLst>
              <a:ext uri="{FF2B5EF4-FFF2-40B4-BE49-F238E27FC236}">
                <a16:creationId xmlns:a16="http://schemas.microsoft.com/office/drawing/2014/main" id="{1A9B4A04-DFFC-2AA7-C1A6-BE2E72366B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6" name="Zástupný objekt pre obsah 5">
            <a:extLst>
              <a:ext uri="{FF2B5EF4-FFF2-40B4-BE49-F238E27FC236}">
                <a16:creationId xmlns:a16="http://schemas.microsoft.com/office/drawing/2014/main" id="{3C13BE7A-2F66-4B5F-0847-AB15166478D1}"/>
              </a:ext>
            </a:extLst>
          </p:cNvPr>
          <p:cNvSpPr>
            <a:spLocks noGrp="1"/>
          </p:cNvSpPr>
          <p:nvPr>
            <p:ph sz="quarter" idx="4"/>
          </p:nvPr>
        </p:nvSpPr>
        <p:spPr>
          <a:xfrm>
            <a:off x="6172200" y="2505075"/>
            <a:ext cx="5183188" cy="3684588"/>
          </a:xfrm>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7" name="Zástupný objekt pre dátum 6">
            <a:extLst>
              <a:ext uri="{FF2B5EF4-FFF2-40B4-BE49-F238E27FC236}">
                <a16:creationId xmlns:a16="http://schemas.microsoft.com/office/drawing/2014/main" id="{011DD504-B6BE-1798-A3F9-41D1BAAF0FB2}"/>
              </a:ext>
            </a:extLst>
          </p:cNvPr>
          <p:cNvSpPr>
            <a:spLocks noGrp="1"/>
          </p:cNvSpPr>
          <p:nvPr>
            <p:ph type="dt" sz="half" idx="10"/>
          </p:nvPr>
        </p:nvSpPr>
        <p:spPr/>
        <p:txBody>
          <a:bodyPr/>
          <a:lstStyle/>
          <a:p>
            <a:fld id="{12E603B0-9F41-419C-8D61-1421D901F5AB}" type="datetime1">
              <a:rPr lang="sk-SK" smtClean="0"/>
              <a:t>26. 1. 2026</a:t>
            </a:fld>
            <a:endParaRPr lang="sk-SK"/>
          </a:p>
        </p:txBody>
      </p:sp>
      <p:sp>
        <p:nvSpPr>
          <p:cNvPr id="8" name="Zástupný objekt pre pätu 7">
            <a:extLst>
              <a:ext uri="{FF2B5EF4-FFF2-40B4-BE49-F238E27FC236}">
                <a16:creationId xmlns:a16="http://schemas.microsoft.com/office/drawing/2014/main" id="{FD7B18E5-04E1-C674-59A3-9683D0C2F8A9}"/>
              </a:ext>
            </a:extLst>
          </p:cNvPr>
          <p:cNvSpPr>
            <a:spLocks noGrp="1"/>
          </p:cNvSpPr>
          <p:nvPr>
            <p:ph type="ftr" sz="quarter" idx="11"/>
          </p:nvPr>
        </p:nvSpPr>
        <p:spPr/>
        <p:txBody>
          <a:bodyPr/>
          <a:lstStyle/>
          <a:p>
            <a:r>
              <a:rPr lang="sk-SK"/>
              <a:t>Nitrianske kompetenčné centrum kybernetickej bezpečnosti</a:t>
            </a:r>
          </a:p>
        </p:txBody>
      </p:sp>
      <p:sp>
        <p:nvSpPr>
          <p:cNvPr id="9" name="Zástupný objekt pre číslo snímky 8">
            <a:extLst>
              <a:ext uri="{FF2B5EF4-FFF2-40B4-BE49-F238E27FC236}">
                <a16:creationId xmlns:a16="http://schemas.microsoft.com/office/drawing/2014/main" id="{C24E5078-2031-F725-A167-6AD966882A6D}"/>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2976728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C944BD8-0167-A585-CB1F-D8F3BE7F500F}"/>
              </a:ext>
            </a:extLst>
          </p:cNvPr>
          <p:cNvSpPr>
            <a:spLocks noGrp="1"/>
          </p:cNvSpPr>
          <p:nvPr>
            <p:ph type="title"/>
          </p:nvPr>
        </p:nvSpPr>
        <p:spPr/>
        <p:txBody>
          <a:bodyPr/>
          <a:lstStyle/>
          <a:p>
            <a:r>
              <a:rPr lang="sk-SK"/>
              <a:t>Kliknutím upravte štýl predlohy nadpisu</a:t>
            </a:r>
          </a:p>
        </p:txBody>
      </p:sp>
      <p:sp>
        <p:nvSpPr>
          <p:cNvPr id="3" name="Zástupný objekt pre dátum 2">
            <a:extLst>
              <a:ext uri="{FF2B5EF4-FFF2-40B4-BE49-F238E27FC236}">
                <a16:creationId xmlns:a16="http://schemas.microsoft.com/office/drawing/2014/main" id="{9566791D-410A-F6E0-9458-3536B0167B06}"/>
              </a:ext>
            </a:extLst>
          </p:cNvPr>
          <p:cNvSpPr>
            <a:spLocks noGrp="1"/>
          </p:cNvSpPr>
          <p:nvPr>
            <p:ph type="dt" sz="half" idx="10"/>
          </p:nvPr>
        </p:nvSpPr>
        <p:spPr/>
        <p:txBody>
          <a:bodyPr/>
          <a:lstStyle/>
          <a:p>
            <a:fld id="{654B3DE9-9A86-428C-B731-436D81D61431}" type="datetime1">
              <a:rPr lang="sk-SK" smtClean="0"/>
              <a:t>26. 1. 2026</a:t>
            </a:fld>
            <a:endParaRPr lang="sk-SK"/>
          </a:p>
        </p:txBody>
      </p:sp>
      <p:sp>
        <p:nvSpPr>
          <p:cNvPr id="4" name="Zástupný objekt pre pätu 3">
            <a:extLst>
              <a:ext uri="{FF2B5EF4-FFF2-40B4-BE49-F238E27FC236}">
                <a16:creationId xmlns:a16="http://schemas.microsoft.com/office/drawing/2014/main" id="{B83041A7-7597-DADE-FBF0-EEB2555DFF8E}"/>
              </a:ext>
            </a:extLst>
          </p:cNvPr>
          <p:cNvSpPr>
            <a:spLocks noGrp="1"/>
          </p:cNvSpPr>
          <p:nvPr>
            <p:ph type="ftr" sz="quarter" idx="11"/>
          </p:nvPr>
        </p:nvSpPr>
        <p:spPr/>
        <p:txBody>
          <a:bodyPr/>
          <a:lstStyle/>
          <a:p>
            <a:r>
              <a:rPr lang="sk-SK"/>
              <a:t>Nitrianske kompetenčné centrum kybernetickej bezpečnosti</a:t>
            </a:r>
          </a:p>
        </p:txBody>
      </p:sp>
      <p:sp>
        <p:nvSpPr>
          <p:cNvPr id="5" name="Zástupný objekt pre číslo snímky 4">
            <a:extLst>
              <a:ext uri="{FF2B5EF4-FFF2-40B4-BE49-F238E27FC236}">
                <a16:creationId xmlns:a16="http://schemas.microsoft.com/office/drawing/2014/main" id="{7CDC946E-ECD4-94E0-30EE-0411470A792A}"/>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24602645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Zástupný objekt pre dátum 1">
            <a:extLst>
              <a:ext uri="{FF2B5EF4-FFF2-40B4-BE49-F238E27FC236}">
                <a16:creationId xmlns:a16="http://schemas.microsoft.com/office/drawing/2014/main" id="{BA03C5D9-66A0-7B4B-918D-A7DC6CD8E9E2}"/>
              </a:ext>
            </a:extLst>
          </p:cNvPr>
          <p:cNvSpPr>
            <a:spLocks noGrp="1"/>
          </p:cNvSpPr>
          <p:nvPr>
            <p:ph type="dt" sz="half" idx="10"/>
          </p:nvPr>
        </p:nvSpPr>
        <p:spPr/>
        <p:txBody>
          <a:bodyPr/>
          <a:lstStyle/>
          <a:p>
            <a:fld id="{7B0553DB-7422-42FB-82CF-133493FFD2A1}" type="datetime1">
              <a:rPr lang="sk-SK" smtClean="0"/>
              <a:t>26. 1. 2026</a:t>
            </a:fld>
            <a:endParaRPr lang="sk-SK"/>
          </a:p>
        </p:txBody>
      </p:sp>
      <p:sp>
        <p:nvSpPr>
          <p:cNvPr id="3" name="Zástupný objekt pre pätu 2">
            <a:extLst>
              <a:ext uri="{FF2B5EF4-FFF2-40B4-BE49-F238E27FC236}">
                <a16:creationId xmlns:a16="http://schemas.microsoft.com/office/drawing/2014/main" id="{D99974B8-276C-EF2C-3F86-7019661B09B5}"/>
              </a:ext>
            </a:extLst>
          </p:cNvPr>
          <p:cNvSpPr>
            <a:spLocks noGrp="1"/>
          </p:cNvSpPr>
          <p:nvPr>
            <p:ph type="ftr" sz="quarter" idx="11"/>
          </p:nvPr>
        </p:nvSpPr>
        <p:spPr/>
        <p:txBody>
          <a:bodyPr/>
          <a:lstStyle/>
          <a:p>
            <a:r>
              <a:rPr lang="sk-SK"/>
              <a:t>Nitrianske kompetenčné centrum kybernetickej bezpečnosti</a:t>
            </a:r>
          </a:p>
        </p:txBody>
      </p:sp>
      <p:sp>
        <p:nvSpPr>
          <p:cNvPr id="4" name="Zástupný objekt pre číslo snímky 3">
            <a:extLst>
              <a:ext uri="{FF2B5EF4-FFF2-40B4-BE49-F238E27FC236}">
                <a16:creationId xmlns:a16="http://schemas.microsoft.com/office/drawing/2014/main" id="{88B9CC0F-590E-0FFC-D52F-D92388B81812}"/>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33845573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DC4F963-E2D2-4AB8-BD0D-C404AE781196}"/>
              </a:ext>
            </a:extLst>
          </p:cNvPr>
          <p:cNvSpPr>
            <a:spLocks noGrp="1"/>
          </p:cNvSpPr>
          <p:nvPr>
            <p:ph type="title"/>
          </p:nvPr>
        </p:nvSpPr>
        <p:spPr>
          <a:xfrm>
            <a:off x="839788" y="457200"/>
            <a:ext cx="3932237" cy="1600200"/>
          </a:xfrm>
        </p:spPr>
        <p:txBody>
          <a:bodyPr anchor="b"/>
          <a:lstStyle>
            <a:lvl1pPr>
              <a:defRPr sz="3200"/>
            </a:lvl1pPr>
          </a:lstStyle>
          <a:p>
            <a:r>
              <a:rPr lang="sk-SK"/>
              <a:t>Kliknutím upravte štýl predlohy nadpisu</a:t>
            </a:r>
          </a:p>
        </p:txBody>
      </p:sp>
      <p:sp>
        <p:nvSpPr>
          <p:cNvPr id="3" name="Zástupný objekt pre obsah 2">
            <a:extLst>
              <a:ext uri="{FF2B5EF4-FFF2-40B4-BE49-F238E27FC236}">
                <a16:creationId xmlns:a16="http://schemas.microsoft.com/office/drawing/2014/main" id="{29CCD5D7-06D4-FD27-28EC-F8DA1FC81F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text 3">
            <a:extLst>
              <a:ext uri="{FF2B5EF4-FFF2-40B4-BE49-F238E27FC236}">
                <a16:creationId xmlns:a16="http://schemas.microsoft.com/office/drawing/2014/main" id="{63AFB5B3-2FB5-7137-BD7C-D9B645DB47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Kliknite sem a upravte štýly predlohy textu</a:t>
            </a:r>
          </a:p>
        </p:txBody>
      </p:sp>
      <p:sp>
        <p:nvSpPr>
          <p:cNvPr id="5" name="Zástupný objekt pre dátum 4">
            <a:extLst>
              <a:ext uri="{FF2B5EF4-FFF2-40B4-BE49-F238E27FC236}">
                <a16:creationId xmlns:a16="http://schemas.microsoft.com/office/drawing/2014/main" id="{D9EC2608-9040-E2AC-32F9-B319D601702C}"/>
              </a:ext>
            </a:extLst>
          </p:cNvPr>
          <p:cNvSpPr>
            <a:spLocks noGrp="1"/>
          </p:cNvSpPr>
          <p:nvPr>
            <p:ph type="dt" sz="half" idx="10"/>
          </p:nvPr>
        </p:nvSpPr>
        <p:spPr/>
        <p:txBody>
          <a:bodyPr/>
          <a:lstStyle/>
          <a:p>
            <a:fld id="{88822CD4-C55B-4AB6-8FC5-20A0033D53BF}" type="datetime1">
              <a:rPr lang="sk-SK" smtClean="0"/>
              <a:t>26. 1. 2026</a:t>
            </a:fld>
            <a:endParaRPr lang="sk-SK"/>
          </a:p>
        </p:txBody>
      </p:sp>
      <p:sp>
        <p:nvSpPr>
          <p:cNvPr id="6" name="Zástupný objekt pre pätu 5">
            <a:extLst>
              <a:ext uri="{FF2B5EF4-FFF2-40B4-BE49-F238E27FC236}">
                <a16:creationId xmlns:a16="http://schemas.microsoft.com/office/drawing/2014/main" id="{E3B6C63F-91C3-3C09-E99A-BD694D7EC3BF}"/>
              </a:ext>
            </a:extLst>
          </p:cNvPr>
          <p:cNvSpPr>
            <a:spLocks noGrp="1"/>
          </p:cNvSpPr>
          <p:nvPr>
            <p:ph type="ftr" sz="quarter" idx="11"/>
          </p:nvPr>
        </p:nvSpPr>
        <p:spPr/>
        <p:txBody>
          <a:bodyPr/>
          <a:lstStyle/>
          <a:p>
            <a:r>
              <a:rPr lang="sk-SK"/>
              <a:t>Nitrianske kompetenčné centrum kybernetickej bezpečnosti</a:t>
            </a:r>
          </a:p>
        </p:txBody>
      </p:sp>
      <p:sp>
        <p:nvSpPr>
          <p:cNvPr id="7" name="Zástupný objekt pre číslo snímky 6">
            <a:extLst>
              <a:ext uri="{FF2B5EF4-FFF2-40B4-BE49-F238E27FC236}">
                <a16:creationId xmlns:a16="http://schemas.microsoft.com/office/drawing/2014/main" id="{20A32739-2B86-2B8E-F9A5-6F8A2293BE79}"/>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17376812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6335693-8315-9BC4-E212-D9DDC8C767D9}"/>
              </a:ext>
            </a:extLst>
          </p:cNvPr>
          <p:cNvSpPr>
            <a:spLocks noGrp="1"/>
          </p:cNvSpPr>
          <p:nvPr>
            <p:ph type="title"/>
          </p:nvPr>
        </p:nvSpPr>
        <p:spPr>
          <a:xfrm>
            <a:off x="839788" y="457200"/>
            <a:ext cx="3932237" cy="1600200"/>
          </a:xfrm>
        </p:spPr>
        <p:txBody>
          <a:bodyPr anchor="b"/>
          <a:lstStyle>
            <a:lvl1pPr>
              <a:defRPr sz="3200"/>
            </a:lvl1pPr>
          </a:lstStyle>
          <a:p>
            <a:r>
              <a:rPr lang="sk-SK"/>
              <a:t>Kliknutím upravte štýl predlohy nadpisu</a:t>
            </a:r>
          </a:p>
        </p:txBody>
      </p:sp>
      <p:sp>
        <p:nvSpPr>
          <p:cNvPr id="3" name="Zástupný objekt pre obrázok 2">
            <a:extLst>
              <a:ext uri="{FF2B5EF4-FFF2-40B4-BE49-F238E27FC236}">
                <a16:creationId xmlns:a16="http://schemas.microsoft.com/office/drawing/2014/main" id="{3CD9C807-771C-66C6-5C21-2B05206A1A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k-SK"/>
          </a:p>
        </p:txBody>
      </p:sp>
      <p:sp>
        <p:nvSpPr>
          <p:cNvPr id="4" name="Zástupný text 3">
            <a:extLst>
              <a:ext uri="{FF2B5EF4-FFF2-40B4-BE49-F238E27FC236}">
                <a16:creationId xmlns:a16="http://schemas.microsoft.com/office/drawing/2014/main" id="{AF407A5A-02DF-F4BD-6031-AF7F5A7318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Kliknite sem a upravte štýly predlohy textu</a:t>
            </a:r>
          </a:p>
        </p:txBody>
      </p:sp>
      <p:sp>
        <p:nvSpPr>
          <p:cNvPr id="5" name="Zástupný objekt pre dátum 4">
            <a:extLst>
              <a:ext uri="{FF2B5EF4-FFF2-40B4-BE49-F238E27FC236}">
                <a16:creationId xmlns:a16="http://schemas.microsoft.com/office/drawing/2014/main" id="{F3915BD7-7821-8694-EDDF-77488246B9F7}"/>
              </a:ext>
            </a:extLst>
          </p:cNvPr>
          <p:cNvSpPr>
            <a:spLocks noGrp="1"/>
          </p:cNvSpPr>
          <p:nvPr>
            <p:ph type="dt" sz="half" idx="10"/>
          </p:nvPr>
        </p:nvSpPr>
        <p:spPr/>
        <p:txBody>
          <a:bodyPr/>
          <a:lstStyle/>
          <a:p>
            <a:fld id="{9026C74B-B47E-4E28-B421-AFE79E662FD0}" type="datetime1">
              <a:rPr lang="sk-SK" smtClean="0"/>
              <a:t>26. 1. 2026</a:t>
            </a:fld>
            <a:endParaRPr lang="sk-SK"/>
          </a:p>
        </p:txBody>
      </p:sp>
      <p:sp>
        <p:nvSpPr>
          <p:cNvPr id="6" name="Zástupný objekt pre pätu 5">
            <a:extLst>
              <a:ext uri="{FF2B5EF4-FFF2-40B4-BE49-F238E27FC236}">
                <a16:creationId xmlns:a16="http://schemas.microsoft.com/office/drawing/2014/main" id="{1D767F1E-AC86-F375-A98E-B2E0ED5F8A45}"/>
              </a:ext>
            </a:extLst>
          </p:cNvPr>
          <p:cNvSpPr>
            <a:spLocks noGrp="1"/>
          </p:cNvSpPr>
          <p:nvPr>
            <p:ph type="ftr" sz="quarter" idx="11"/>
          </p:nvPr>
        </p:nvSpPr>
        <p:spPr/>
        <p:txBody>
          <a:bodyPr/>
          <a:lstStyle/>
          <a:p>
            <a:r>
              <a:rPr lang="sk-SK"/>
              <a:t>Nitrianske kompetenčné centrum kybernetickej bezpečnosti</a:t>
            </a:r>
          </a:p>
        </p:txBody>
      </p:sp>
      <p:sp>
        <p:nvSpPr>
          <p:cNvPr id="7" name="Zástupný objekt pre číslo snímky 6">
            <a:extLst>
              <a:ext uri="{FF2B5EF4-FFF2-40B4-BE49-F238E27FC236}">
                <a16:creationId xmlns:a16="http://schemas.microsoft.com/office/drawing/2014/main" id="{CFFA7CE1-6BBA-1444-21FB-FB79CD8582AA}"/>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22307609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nadpis 1">
            <a:extLst>
              <a:ext uri="{FF2B5EF4-FFF2-40B4-BE49-F238E27FC236}">
                <a16:creationId xmlns:a16="http://schemas.microsoft.com/office/drawing/2014/main" id="{410FCAE8-D8BF-42EA-9CD4-824ABA399E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k-SK"/>
              <a:t>Kliknutím upravte štýl predlohy nadpisu</a:t>
            </a:r>
          </a:p>
        </p:txBody>
      </p:sp>
      <p:sp>
        <p:nvSpPr>
          <p:cNvPr id="3" name="Zástupný text 2">
            <a:extLst>
              <a:ext uri="{FF2B5EF4-FFF2-40B4-BE49-F238E27FC236}">
                <a16:creationId xmlns:a16="http://schemas.microsoft.com/office/drawing/2014/main" id="{654987AA-8763-46CF-496B-5D86F92E2C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a:extLst>
              <a:ext uri="{FF2B5EF4-FFF2-40B4-BE49-F238E27FC236}">
                <a16:creationId xmlns:a16="http://schemas.microsoft.com/office/drawing/2014/main" id="{ED330900-996A-E259-944F-9A7B19F04A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A53F17-A4EE-4CDE-A6B0-8E2F5E2F270C}" type="datetime1">
              <a:rPr lang="sk-SK" smtClean="0"/>
              <a:t>26. 1. 2026</a:t>
            </a:fld>
            <a:endParaRPr lang="sk-SK"/>
          </a:p>
        </p:txBody>
      </p:sp>
      <p:sp>
        <p:nvSpPr>
          <p:cNvPr id="5" name="Zástupný objekt pre pätu 4">
            <a:extLst>
              <a:ext uri="{FF2B5EF4-FFF2-40B4-BE49-F238E27FC236}">
                <a16:creationId xmlns:a16="http://schemas.microsoft.com/office/drawing/2014/main" id="{82914A95-9FB3-C07C-1D4F-0264DC1385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sk-SK"/>
              <a:t>Nitrianske kompetenčné centrum kybernetickej bezpečnosti</a:t>
            </a:r>
          </a:p>
        </p:txBody>
      </p:sp>
      <p:sp>
        <p:nvSpPr>
          <p:cNvPr id="6" name="Zástupný objekt pre číslo snímky 5">
            <a:extLst>
              <a:ext uri="{FF2B5EF4-FFF2-40B4-BE49-F238E27FC236}">
                <a16:creationId xmlns:a16="http://schemas.microsoft.com/office/drawing/2014/main" id="{ED9E011B-F03F-3FA7-C716-CB75F6F2AD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CA2D08-B425-46B9-A38C-FA58A167A0F0}" type="slidenum">
              <a:rPr lang="sk-SK" smtClean="0"/>
              <a:t>‹#›</a:t>
            </a:fld>
            <a:endParaRPr lang="sk-SK"/>
          </a:p>
        </p:txBody>
      </p:sp>
    </p:spTree>
    <p:extLst>
      <p:ext uri="{BB962C8B-B14F-4D97-AF65-F5344CB8AC3E}">
        <p14:creationId xmlns:p14="http://schemas.microsoft.com/office/powerpoint/2010/main" val="39571306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6.png"/><Relationship Id="rId7"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28.jpeg"/><Relationship Id="rId2" Type="http://schemas.openxmlformats.org/officeDocument/2006/relationships/slideLayout" Target="../slideLayouts/slideLayout4.xml"/><Relationship Id="rId1" Type="http://schemas.openxmlformats.org/officeDocument/2006/relationships/video" Target="https://www.youtube.com/embed/NstGK2McmKo?feature=oembed"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ideo" Target="https://www.youtube.com/embed/dNS2hXKaN5Y?feature=oembed" TargetMode="Externa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29.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3.png"/><Relationship Id="rId7"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jpeg"/><Relationship Id="rId9"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hyperlink" Target="https://hoax.sk/hoax-facebook-komentar-bff/" TargetMode="External"/><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https://www.youtube.com/embed/yibivU9aZx0?feature=oembed" TargetMode="Externa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40.jpe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7.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4.jpeg"/><Relationship Id="rId7" Type="http://schemas.openxmlformats.org/officeDocument/2006/relationships/image" Target="../media/image34.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3.png"/><Relationship Id="rId4" Type="http://schemas.openxmlformats.org/officeDocument/2006/relationships/image" Target="../media/image45.jpeg"/></Relationships>
</file>

<file path=ppt/slides/_rels/slide3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hyperlink" Target="https://www.facebook.com/reel/1260541145790024" TargetMode="External"/><Relationship Id="rId7"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51.png"/></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530.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3.png"/><Relationship Id="rId7"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43.png"/><Relationship Id="rId4" Type="http://schemas.openxmlformats.org/officeDocument/2006/relationships/image" Target="../media/image54.png"/></Relationships>
</file>

<file path=ppt/slides/_rels/slide41.xml.rels><?xml version="1.0" encoding="UTF-8" standalone="yes"?>
<Relationships xmlns="http://schemas.openxmlformats.org/package/2006/relationships"><Relationship Id="rId3" Type="http://schemas.openxmlformats.org/officeDocument/2006/relationships/image" Target="../media/image560.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6.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7.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9.png"/><Relationship Id="rId4" Type="http://schemas.openxmlformats.org/officeDocument/2006/relationships/hyperlink" Target="https://www.facebook.com/reel/677232588630711"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hoax.sk/hoax-facebook-komentar-bff/" TargetMode="External"/><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13.jpeg"/><Relationship Id="rId4" Type="http://schemas.openxmlformats.org/officeDocument/2006/relationships/image" Target="../media/image12.jpeg"/><Relationship Id="rId9"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ápis &quot;Čítajte medzi riadkami/lžami!&quot; Zdroj: iStockphoto.com">
            <a:extLst>
              <a:ext uri="{FF2B5EF4-FFF2-40B4-BE49-F238E27FC236}">
                <a16:creationId xmlns:a16="http://schemas.microsoft.com/office/drawing/2014/main" id="{4A612D41-F668-576E-FB80-C22EBC909A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215" y="318807"/>
            <a:ext cx="12378215" cy="7014322"/>
          </a:xfrm>
          <a:prstGeom prst="rect">
            <a:avLst/>
          </a:prstGeom>
          <a:noFill/>
          <a:extLst>
            <a:ext uri="{909E8E84-426E-40DD-AFC4-6F175D3DCCD1}">
              <a14:hiddenFill xmlns:a14="http://schemas.microsoft.com/office/drawing/2010/main">
                <a:solidFill>
                  <a:srgbClr val="FFFFFF"/>
                </a:solidFill>
              </a14:hiddenFill>
            </a:ext>
          </a:extLst>
        </p:spPr>
      </p:pic>
      <p:sp>
        <p:nvSpPr>
          <p:cNvPr id="3" name="Podnadpis 2">
            <a:extLst>
              <a:ext uri="{FF2B5EF4-FFF2-40B4-BE49-F238E27FC236}">
                <a16:creationId xmlns:a16="http://schemas.microsoft.com/office/drawing/2014/main" id="{D2FEB4EA-218C-E99F-C03E-CC84D5980108}"/>
              </a:ext>
            </a:extLst>
          </p:cNvPr>
          <p:cNvSpPr>
            <a:spLocks noGrp="1"/>
          </p:cNvSpPr>
          <p:nvPr>
            <p:ph type="subTitle" idx="1"/>
          </p:nvPr>
        </p:nvSpPr>
        <p:spPr/>
        <p:txBody>
          <a:bodyPr>
            <a:normAutofit/>
          </a:bodyPr>
          <a:lstStyle/>
          <a:p>
            <a:r>
              <a:rPr lang="sk-SK" sz="4000" dirty="0"/>
              <a:t>KRITICKÉ MYSLENIE,</a:t>
            </a:r>
            <a:br>
              <a:rPr lang="sk-SK" sz="4000" dirty="0"/>
            </a:br>
            <a:r>
              <a:rPr lang="sk-SK" sz="4000" dirty="0"/>
              <a:t>FAKE NEWS</a:t>
            </a:r>
          </a:p>
        </p:txBody>
      </p:sp>
      <p:grpSp>
        <p:nvGrpSpPr>
          <p:cNvPr id="2" name="Skupina 1">
            <a:extLst>
              <a:ext uri="{FF2B5EF4-FFF2-40B4-BE49-F238E27FC236}">
                <a16:creationId xmlns:a16="http://schemas.microsoft.com/office/drawing/2014/main" id="{EB1F323D-2615-F512-7FE4-5A5F2CC33DC3}"/>
              </a:ext>
            </a:extLst>
          </p:cNvPr>
          <p:cNvGrpSpPr>
            <a:grpSpLocks noChangeAspect="1"/>
          </p:cNvGrpSpPr>
          <p:nvPr/>
        </p:nvGrpSpPr>
        <p:grpSpPr>
          <a:xfrm>
            <a:off x="242892" y="318807"/>
            <a:ext cx="5760000" cy="611262"/>
            <a:chOff x="1583127" y="5266469"/>
            <a:chExt cx="7902227" cy="798442"/>
          </a:xfrm>
        </p:grpSpPr>
        <p:pic>
          <p:nvPicPr>
            <p:cNvPr id="4" name="Obrázok 3" descr="Obrázok, na ktorom je text, písmo, logo, symbol&#10;&#10;Obsah vygenerovaný pomocou AI môže byť nesprávny.">
              <a:extLst>
                <a:ext uri="{FF2B5EF4-FFF2-40B4-BE49-F238E27FC236}">
                  <a16:creationId xmlns:a16="http://schemas.microsoft.com/office/drawing/2014/main" id="{3DBFDEE2-26BC-B845-D490-F46DB581B4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5" name="Obrázok 4" descr="Obrázok, na ktorom je text, písmo, elektrická modrá, snímka obrazovky&#10;&#10;Obsah vygenerovaný pomocou AI môže byť nesprávny.">
              <a:extLst>
                <a:ext uri="{FF2B5EF4-FFF2-40B4-BE49-F238E27FC236}">
                  <a16:creationId xmlns:a16="http://schemas.microsoft.com/office/drawing/2014/main" id="{FD6E03A7-E759-F489-63CD-E10FF7D1FB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6" name="Obrázok 5" descr="Obrázok, na ktorom je písmo, grafika, text, logo&#10;&#10;Obsah vygenerovaný pomocou AI môže byť nesprávny.">
              <a:extLst>
                <a:ext uri="{FF2B5EF4-FFF2-40B4-BE49-F238E27FC236}">
                  <a16:creationId xmlns:a16="http://schemas.microsoft.com/office/drawing/2014/main" id="{FEC7109C-FCC7-DDE8-8C18-752B6D8DC3D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50290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jekt pre číslo snímky 2">
            <a:extLst>
              <a:ext uri="{FF2B5EF4-FFF2-40B4-BE49-F238E27FC236}">
                <a16:creationId xmlns:a16="http://schemas.microsoft.com/office/drawing/2014/main" id="{509CCF3C-3A78-0B19-EF3C-13BBC94A7847}"/>
              </a:ext>
            </a:extLst>
          </p:cNvPr>
          <p:cNvSpPr>
            <a:spLocks noGrp="1"/>
          </p:cNvSpPr>
          <p:nvPr>
            <p:ph type="sldNum" sz="quarter" idx="12"/>
          </p:nvPr>
        </p:nvSpPr>
        <p:spPr/>
        <p:txBody>
          <a:bodyPr/>
          <a:lstStyle/>
          <a:p>
            <a:fld id="{16CA2D08-B425-46B9-A38C-FA58A167A0F0}" type="slidenum">
              <a:rPr lang="sk-SK" smtClean="0"/>
              <a:t>10</a:t>
            </a:fld>
            <a:endParaRPr lang="sk-SK"/>
          </a:p>
        </p:txBody>
      </p:sp>
      <p:pic>
        <p:nvPicPr>
          <p:cNvPr id="13" name="Obrázok 12">
            <a:extLst>
              <a:ext uri="{FF2B5EF4-FFF2-40B4-BE49-F238E27FC236}">
                <a16:creationId xmlns:a16="http://schemas.microsoft.com/office/drawing/2014/main" id="{B35CFEB8-91CB-10ED-B0E1-DC1AA80D3DA9}"/>
              </a:ext>
            </a:extLst>
          </p:cNvPr>
          <p:cNvPicPr>
            <a:picLocks noChangeAspect="1"/>
          </p:cNvPicPr>
          <p:nvPr/>
        </p:nvPicPr>
        <p:blipFill>
          <a:blip r:embed="rId3"/>
          <a:srcRect l="8370" t="26087" r="29375"/>
          <a:stretch>
            <a:fillRect/>
          </a:stretch>
        </p:blipFill>
        <p:spPr>
          <a:xfrm>
            <a:off x="6952238" y="1378209"/>
            <a:ext cx="4473375" cy="2987457"/>
          </a:xfrm>
          <a:prstGeom prst="rect">
            <a:avLst/>
          </a:prstGeom>
          <a:ln>
            <a:solidFill>
              <a:schemeClr val="accent1"/>
            </a:solidFill>
          </a:ln>
        </p:spPr>
      </p:pic>
      <p:pic>
        <p:nvPicPr>
          <p:cNvPr id="8" name="Picture 2" descr="Nebezpečný podvod: Justin Bieber vraj zomrel… zase (trójsky kôň)">
            <a:extLst>
              <a:ext uri="{FF2B5EF4-FFF2-40B4-BE49-F238E27FC236}">
                <a16:creationId xmlns:a16="http://schemas.microsoft.com/office/drawing/2014/main" id="{F7C46772-ECA6-3BC1-8C64-20525C882F03}"/>
              </a:ext>
            </a:extLst>
          </p:cNvPr>
          <p:cNvPicPr>
            <a:picLocks noGrp="1" noChangeAspect="1" noChangeArrowheads="1"/>
          </p:cNvPicPr>
          <p:nvPr>
            <p:ph sz="half" idx="1"/>
          </p:nvPr>
        </p:nvPicPr>
        <p:blipFill rotWithShape="1">
          <a:blip r:embed="rId4">
            <a:extLst>
              <a:ext uri="{28A0092B-C50C-407E-A947-70E740481C1C}">
                <a14:useLocalDpi xmlns:a14="http://schemas.microsoft.com/office/drawing/2010/main" val="0"/>
              </a:ext>
            </a:extLst>
          </a:blip>
          <a:srcRect l="5908" t="2514" r="4097" b="9565"/>
          <a:stretch>
            <a:fillRect/>
          </a:stretch>
        </p:blipFill>
        <p:spPr bwMode="auto">
          <a:xfrm>
            <a:off x="880454" y="1843088"/>
            <a:ext cx="3643481" cy="293371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5" name="Obrázok 14" descr="Obrázok, na ktorom je text, ľudská tvár, snímka obrazovky, ošatenie&#10;&#10;Obsah vygenerovaný pomocou AI môže byť nesprávny.">
            <a:extLst>
              <a:ext uri="{FF2B5EF4-FFF2-40B4-BE49-F238E27FC236}">
                <a16:creationId xmlns:a16="http://schemas.microsoft.com/office/drawing/2014/main" id="{60E574A9-E3BD-28F9-8447-E72B5B73CB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28170" y="3526756"/>
            <a:ext cx="6697708" cy="2575608"/>
          </a:xfrm>
          <a:prstGeom prst="rect">
            <a:avLst/>
          </a:prstGeom>
          <a:ln>
            <a:solidFill>
              <a:schemeClr val="accent1"/>
            </a:solidFill>
          </a:ln>
        </p:spPr>
      </p:pic>
      <p:grpSp>
        <p:nvGrpSpPr>
          <p:cNvPr id="5" name="Skupina 4">
            <a:extLst>
              <a:ext uri="{FF2B5EF4-FFF2-40B4-BE49-F238E27FC236}">
                <a16:creationId xmlns:a16="http://schemas.microsoft.com/office/drawing/2014/main" id="{75FDCC2C-AF1A-B76A-3A5E-741A70AAF3EF}"/>
              </a:ext>
            </a:extLst>
          </p:cNvPr>
          <p:cNvGrpSpPr>
            <a:grpSpLocks noChangeAspect="1"/>
          </p:cNvGrpSpPr>
          <p:nvPr/>
        </p:nvGrpSpPr>
        <p:grpSpPr>
          <a:xfrm>
            <a:off x="108483" y="6110213"/>
            <a:ext cx="5760000" cy="611262"/>
            <a:chOff x="1583127" y="5266469"/>
            <a:chExt cx="7902227" cy="798442"/>
          </a:xfrm>
        </p:grpSpPr>
        <p:pic>
          <p:nvPicPr>
            <p:cNvPr id="6" name="Obrázok 5" descr="Obrázok, na ktorom je text, písmo, logo, symbol&#10;&#10;Obsah vygenerovaný pomocou AI môže byť nesprávny.">
              <a:extLst>
                <a:ext uri="{FF2B5EF4-FFF2-40B4-BE49-F238E27FC236}">
                  <a16:creationId xmlns:a16="http://schemas.microsoft.com/office/drawing/2014/main" id="{11EE9C2C-8467-7E72-533F-7233B98519F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7" name="Obrázok 6" descr="Obrázok, na ktorom je text, písmo, elektrická modrá, snímka obrazovky&#10;&#10;Obsah vygenerovaný pomocou AI môže byť nesprávny.">
              <a:extLst>
                <a:ext uri="{FF2B5EF4-FFF2-40B4-BE49-F238E27FC236}">
                  <a16:creationId xmlns:a16="http://schemas.microsoft.com/office/drawing/2014/main" id="{BD1F098C-286A-5AC0-CBAE-91E778A5C02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60995F80-3A41-774B-D84B-190A03C5E8B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
        <p:nvSpPr>
          <p:cNvPr id="11" name="Nadpis 3">
            <a:extLst>
              <a:ext uri="{FF2B5EF4-FFF2-40B4-BE49-F238E27FC236}">
                <a16:creationId xmlns:a16="http://schemas.microsoft.com/office/drawing/2014/main" id="{D7C5D866-D40C-F4A7-1B55-4F3B5F99D6CC}"/>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3600" b="1" u="sng" dirty="0">
                <a:solidFill>
                  <a:srgbClr val="002060"/>
                </a:solidFill>
              </a:rPr>
              <a:t>Aktivita 2:</a:t>
            </a:r>
            <a:r>
              <a:rPr lang="sk-SK" sz="3600" b="1" dirty="0">
                <a:solidFill>
                  <a:srgbClr val="002060"/>
                </a:solidFill>
              </a:rPr>
              <a:t> </a:t>
            </a:r>
            <a:r>
              <a:rPr lang="sk-SK" sz="3600" dirty="0">
                <a:solidFill>
                  <a:srgbClr val="002060"/>
                </a:solidFill>
              </a:rPr>
              <a:t>Viete nájsť znaky </a:t>
            </a:r>
            <a:r>
              <a:rPr lang="sk-SK" sz="3600" dirty="0" err="1">
                <a:solidFill>
                  <a:srgbClr val="002060"/>
                </a:solidFill>
              </a:rPr>
              <a:t>clickbaitu</a:t>
            </a:r>
            <a:r>
              <a:rPr lang="sk-SK" sz="3600" dirty="0">
                <a:solidFill>
                  <a:srgbClr val="002060"/>
                </a:solidFill>
              </a:rPr>
              <a:t> </a:t>
            </a:r>
            <a:br>
              <a:rPr lang="sk-SK" sz="3600" dirty="0">
                <a:solidFill>
                  <a:srgbClr val="002060"/>
                </a:solidFill>
              </a:rPr>
            </a:br>
            <a:r>
              <a:rPr lang="sk-SK" sz="3600" dirty="0">
                <a:solidFill>
                  <a:srgbClr val="002060"/>
                </a:solidFill>
              </a:rPr>
              <a:t>v nasledovných správach?</a:t>
            </a:r>
          </a:p>
        </p:txBody>
      </p:sp>
    </p:spTree>
    <p:extLst>
      <p:ext uri="{BB962C8B-B14F-4D97-AF65-F5344CB8AC3E}">
        <p14:creationId xmlns:p14="http://schemas.microsoft.com/office/powerpoint/2010/main" val="16174884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9240BF2-2BF2-1EA1-50EA-F552A81C737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D5E2680-B40B-DC89-C0A0-473CE970F54F}"/>
              </a:ext>
            </a:extLst>
          </p:cNvPr>
          <p:cNvSpPr>
            <a:spLocks noGrp="1"/>
          </p:cNvSpPr>
          <p:nvPr>
            <p:ph type="title"/>
          </p:nvPr>
        </p:nvSpPr>
        <p:spPr>
          <a:xfrm>
            <a:off x="6564019" y="554009"/>
            <a:ext cx="4789763" cy="937907"/>
          </a:xfrm>
        </p:spPr>
        <p:txBody>
          <a:bodyPr vert="horz" lIns="91440" tIns="45720" rIns="91440" bIns="45720" rtlCol="0" anchor="ctr">
            <a:normAutofit/>
          </a:bodyPr>
          <a:lstStyle/>
          <a:p>
            <a:r>
              <a:rPr lang="en-US" dirty="0">
                <a:solidFill>
                  <a:srgbClr val="00B050"/>
                </a:solidFill>
                <a:latin typeface="+mn-lt"/>
              </a:rPr>
              <a:t>ZÁKLADNÉ POJMY</a:t>
            </a:r>
          </a:p>
        </p:txBody>
      </p:sp>
      <p:sp>
        <p:nvSpPr>
          <p:cNvPr id="5" name="Zástupný objekt pre obsah 3">
            <a:extLst>
              <a:ext uri="{FF2B5EF4-FFF2-40B4-BE49-F238E27FC236}">
                <a16:creationId xmlns:a16="http://schemas.microsoft.com/office/drawing/2014/main" id="{966BD52A-27E1-DBA5-DF1E-DDE984730981}"/>
              </a:ext>
            </a:extLst>
          </p:cNvPr>
          <p:cNvSpPr>
            <a:spLocks noGrp="1"/>
          </p:cNvSpPr>
          <p:nvPr>
            <p:ph sz="half" idx="1"/>
          </p:nvPr>
        </p:nvSpPr>
        <p:spPr>
          <a:xfrm>
            <a:off x="6564019" y="1491917"/>
            <a:ext cx="4789763" cy="4812074"/>
          </a:xfrm>
        </p:spPr>
        <p:txBody>
          <a:bodyPr vert="horz" lIns="91440" tIns="45720" rIns="91440" bIns="45720" rtlCol="0">
            <a:normAutofit/>
          </a:bodyPr>
          <a:lstStyle/>
          <a:p>
            <a:pPr marL="0" indent="0">
              <a:lnSpc>
                <a:spcPct val="110000"/>
              </a:lnSpc>
              <a:spcBef>
                <a:spcPts val="0"/>
              </a:spcBef>
              <a:spcAft>
                <a:spcPts val="600"/>
              </a:spcAft>
              <a:buNone/>
            </a:pPr>
            <a:r>
              <a:rPr lang="en-US" b="1" dirty="0"/>
              <a:t>KONŠPIRAČNÁ TEÓRIA</a:t>
            </a:r>
          </a:p>
          <a:p>
            <a:r>
              <a:rPr lang="sk-SK" sz="2400" noProof="0" dirty="0"/>
              <a:t>nejaká skupina naschvál tajne sabotuje inú skupinu</a:t>
            </a:r>
          </a:p>
          <a:p>
            <a:r>
              <a:rPr lang="sk-SK" sz="2400" dirty="0"/>
              <a:t>vysvetlenie</a:t>
            </a:r>
            <a:r>
              <a:rPr lang="sk-SK" sz="2400" noProof="0" dirty="0"/>
              <a:t> historických a súčasných udalosti, ako sprisahanie mocných ľudí</a:t>
            </a:r>
          </a:p>
          <a:p>
            <a:r>
              <a:rPr lang="sk-SK" sz="2400" dirty="0">
                <a:solidFill>
                  <a:srgbClr val="181818"/>
                </a:solidFill>
              </a:rPr>
              <a:t>podporujú vieru ľudí v nezmysly</a:t>
            </a:r>
          </a:p>
          <a:p>
            <a:r>
              <a:rPr lang="sk-SK" sz="2400" dirty="0">
                <a:solidFill>
                  <a:srgbClr val="181818"/>
                </a:solidFill>
              </a:rPr>
              <a:t>emócie majú väčšiu silu než zdravý rozum</a:t>
            </a:r>
          </a:p>
          <a:p>
            <a:pPr marL="0" indent="0">
              <a:buNone/>
            </a:pPr>
            <a:r>
              <a:rPr lang="sk-SK" sz="2400" b="1" i="1" dirty="0">
                <a:solidFill>
                  <a:srgbClr val="002060"/>
                </a:solidFill>
              </a:rPr>
              <a:t>Diskusia:</a:t>
            </a:r>
            <a:r>
              <a:rPr lang="sk-SK" sz="2400" i="1" dirty="0">
                <a:solidFill>
                  <a:srgbClr val="002060"/>
                </a:solidFill>
              </a:rPr>
              <a:t> Ktoré konšpiračné teórie sa skrývajú za obrázkami?</a:t>
            </a:r>
          </a:p>
          <a:p>
            <a:endParaRPr lang="sk-SK" sz="2400" dirty="0">
              <a:solidFill>
                <a:srgbClr val="181818"/>
              </a:solidFill>
              <a:latin typeface="Lumin Serif"/>
            </a:endParaRPr>
          </a:p>
        </p:txBody>
      </p:sp>
      <p:pic>
        <p:nvPicPr>
          <p:cNvPr id="1028" name="Picture 4">
            <a:extLst>
              <a:ext uri="{FF2B5EF4-FFF2-40B4-BE49-F238E27FC236}">
                <a16:creationId xmlns:a16="http://schemas.microsoft.com/office/drawing/2014/main" id="{E861BB3A-614D-ABEF-36B1-AF40315079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7698" r="31649" b="3"/>
          <a:stretch>
            <a:fillRect/>
          </a:stretch>
        </p:blipFill>
        <p:spPr bwMode="auto">
          <a:xfrm>
            <a:off x="20" y="10"/>
            <a:ext cx="3003103" cy="391288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Round Earth Clues: How Science Proves that our Home is a Globe | UNLV">
            <a:extLst>
              <a:ext uri="{FF2B5EF4-FFF2-40B4-BE49-F238E27FC236}">
                <a16:creationId xmlns:a16="http://schemas.microsoft.com/office/drawing/2014/main" id="{14B8C700-4C4B-610E-1D41-CEA5547953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9362" r="79" b="-1"/>
          <a:stretch>
            <a:fillRect/>
          </a:stretch>
        </p:blipFill>
        <p:spPr bwMode="auto">
          <a:xfrm>
            <a:off x="3180257" y="10"/>
            <a:ext cx="3016307" cy="222332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t has now been nearly 50 years since humanity first set foot on another world: our Moon. The Apollo... [+] missions that brought about these six successful landings are sometimes called into question by 'skeptics,' but the evidence that they really occurred is overwhelming.">
            <a:extLst>
              <a:ext uri="{FF2B5EF4-FFF2-40B4-BE49-F238E27FC236}">
                <a16:creationId xmlns:a16="http://schemas.microsoft.com/office/drawing/2014/main" id="{F7FEA900-A4A5-6ABD-EA6F-C47BFE4A37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3" b="7498"/>
          <a:stretch>
            <a:fillRect/>
          </a:stretch>
        </p:blipFill>
        <p:spPr bwMode="auto">
          <a:xfrm>
            <a:off x="-1" y="4079988"/>
            <a:ext cx="3003123" cy="277801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ircraft contrails">
            <a:extLst>
              <a:ext uri="{FF2B5EF4-FFF2-40B4-BE49-F238E27FC236}">
                <a16:creationId xmlns:a16="http://schemas.microsoft.com/office/drawing/2014/main" id="{88360304-A95B-D451-9D59-40108D8B246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14832" r="2248" b="-4"/>
          <a:stretch>
            <a:fillRect/>
          </a:stretch>
        </p:blipFill>
        <p:spPr bwMode="auto">
          <a:xfrm>
            <a:off x="3180256" y="2395057"/>
            <a:ext cx="3016307" cy="205532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Princess Diana's death: What happened, how the world responded and The Crown">
            <a:extLst>
              <a:ext uri="{FF2B5EF4-FFF2-40B4-BE49-F238E27FC236}">
                <a16:creationId xmlns:a16="http://schemas.microsoft.com/office/drawing/2014/main" id="{C67361F1-9917-DAC5-5B64-8390BFC27CA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t="22179" r="3" b="3933"/>
          <a:stretch>
            <a:fillRect/>
          </a:stretch>
        </p:blipFill>
        <p:spPr bwMode="auto">
          <a:xfrm>
            <a:off x="3180257" y="4629236"/>
            <a:ext cx="3016307" cy="2228765"/>
          </a:xfrm>
          <a:prstGeom prst="rect">
            <a:avLst/>
          </a:prstGeom>
          <a:noFill/>
          <a:extLst>
            <a:ext uri="{909E8E84-426E-40DD-AFC4-6F175D3DCCD1}">
              <a14:hiddenFill xmlns:a14="http://schemas.microsoft.com/office/drawing/2010/main">
                <a:solidFill>
                  <a:srgbClr val="FFFFFF"/>
                </a:solidFill>
              </a14:hiddenFill>
            </a:ext>
          </a:extLst>
        </p:spPr>
      </p:pic>
      <p:sp>
        <p:nvSpPr>
          <p:cNvPr id="6" name="Zástupný objekt pre číslo snímky 5">
            <a:extLst>
              <a:ext uri="{FF2B5EF4-FFF2-40B4-BE49-F238E27FC236}">
                <a16:creationId xmlns:a16="http://schemas.microsoft.com/office/drawing/2014/main" id="{30EF6A6F-8DD1-BCC5-B2FE-C8E73E09599C}"/>
              </a:ext>
            </a:extLst>
          </p:cNvPr>
          <p:cNvSpPr>
            <a:spLocks noGrp="1"/>
          </p:cNvSpPr>
          <p:nvPr>
            <p:ph type="sldNum" sz="quarter" idx="12"/>
          </p:nvPr>
        </p:nvSpPr>
        <p:spPr/>
        <p:txBody>
          <a:bodyPr/>
          <a:lstStyle/>
          <a:p>
            <a:fld id="{16CA2D08-B425-46B9-A38C-FA58A167A0F0}" type="slidenum">
              <a:rPr lang="sk-SK" smtClean="0"/>
              <a:t>11</a:t>
            </a:fld>
            <a:endParaRPr lang="sk-SK"/>
          </a:p>
        </p:txBody>
      </p:sp>
    </p:spTree>
    <p:extLst>
      <p:ext uri="{BB962C8B-B14F-4D97-AF65-F5344CB8AC3E}">
        <p14:creationId xmlns:p14="http://schemas.microsoft.com/office/powerpoint/2010/main" val="41982522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4526247-75B2-D538-13FF-F97265B0BCF7}"/>
              </a:ext>
            </a:extLst>
          </p:cNvPr>
          <p:cNvSpPr>
            <a:spLocks noGrp="1"/>
          </p:cNvSpPr>
          <p:nvPr>
            <p:ph type="title"/>
          </p:nvPr>
        </p:nvSpPr>
        <p:spPr>
          <a:xfrm>
            <a:off x="838200" y="365125"/>
            <a:ext cx="10515600" cy="1306443"/>
          </a:xfrm>
        </p:spPr>
        <p:txBody>
          <a:bodyPr>
            <a:normAutofit/>
          </a:bodyPr>
          <a:lstStyle/>
          <a:p>
            <a:r>
              <a:rPr lang="en-US" sz="4000" b="1" dirty="0">
                <a:solidFill>
                  <a:srgbClr val="00B050"/>
                </a:solidFill>
              </a:rPr>
              <a:t>ZÁKLADNÉ POJMY</a:t>
            </a:r>
            <a:endParaRPr lang="sk-SK" sz="4000" b="1" dirty="0">
              <a:latin typeface="+mn-lt"/>
            </a:endParaRPr>
          </a:p>
        </p:txBody>
      </p:sp>
      <p:sp>
        <p:nvSpPr>
          <p:cNvPr id="3" name="Zástupný objekt pre obsah 2">
            <a:extLst>
              <a:ext uri="{FF2B5EF4-FFF2-40B4-BE49-F238E27FC236}">
                <a16:creationId xmlns:a16="http://schemas.microsoft.com/office/drawing/2014/main" id="{6AAAF312-4A76-8F7E-C1AB-61553B9C22BE}"/>
              </a:ext>
            </a:extLst>
          </p:cNvPr>
          <p:cNvSpPr>
            <a:spLocks noGrp="1"/>
          </p:cNvSpPr>
          <p:nvPr>
            <p:ph idx="1"/>
          </p:nvPr>
        </p:nvSpPr>
        <p:spPr>
          <a:xfrm>
            <a:off x="838199" y="1825625"/>
            <a:ext cx="9087679" cy="4303464"/>
          </a:xfrm>
        </p:spPr>
        <p:txBody>
          <a:bodyPr>
            <a:normAutofit/>
          </a:bodyPr>
          <a:lstStyle/>
          <a:p>
            <a:pPr marL="0" indent="0">
              <a:buNone/>
            </a:pPr>
            <a:r>
              <a:rPr lang="sk-SK" b="1" dirty="0"/>
              <a:t>FAKE NEWS</a:t>
            </a:r>
          </a:p>
          <a:p>
            <a:r>
              <a:rPr lang="sk-SK" sz="2400" dirty="0"/>
              <a:t>Akákoľvek informácia, ktorá bola </a:t>
            </a:r>
            <a:r>
              <a:rPr lang="sk-SK" sz="2400" dirty="0">
                <a:solidFill>
                  <a:srgbClr val="00B050"/>
                </a:solidFill>
              </a:rPr>
              <a:t>v danom čase preukázateľne nepravdivá</a:t>
            </a:r>
          </a:p>
          <a:p>
            <a:r>
              <a:rPr lang="sk-SK" sz="2400" dirty="0"/>
              <a:t>najznámejšie Donald </a:t>
            </a:r>
            <a:r>
              <a:rPr lang="sk-SK" sz="2400" dirty="0" err="1"/>
              <a:t>Trump</a:t>
            </a:r>
            <a:r>
              <a:rPr lang="sk-SK" sz="2400" dirty="0"/>
              <a:t> – Twitter</a:t>
            </a:r>
          </a:p>
        </p:txBody>
      </p:sp>
      <p:pic>
        <p:nvPicPr>
          <p:cNvPr id="5" name="Obrázok 4" descr="Obrázok, na ktorom je číslo&#10;&#10;Obsah vygenerovaný pomocou AI môže byť nesprávny.">
            <a:extLst>
              <a:ext uri="{FF2B5EF4-FFF2-40B4-BE49-F238E27FC236}">
                <a16:creationId xmlns:a16="http://schemas.microsoft.com/office/drawing/2014/main" id="{48E564AC-934C-5A0F-3A1E-90DAE58FDC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0987" y="2987069"/>
            <a:ext cx="5847370" cy="3505806"/>
          </a:xfrm>
          <a:prstGeom prst="rect">
            <a:avLst/>
          </a:prstGeom>
        </p:spPr>
      </p:pic>
      <p:sp>
        <p:nvSpPr>
          <p:cNvPr id="6" name="Zástupný objekt pre číslo snímky 5">
            <a:extLst>
              <a:ext uri="{FF2B5EF4-FFF2-40B4-BE49-F238E27FC236}">
                <a16:creationId xmlns:a16="http://schemas.microsoft.com/office/drawing/2014/main" id="{2231A646-B9E2-EF7C-65DC-F48CFF998F58}"/>
              </a:ext>
            </a:extLst>
          </p:cNvPr>
          <p:cNvSpPr>
            <a:spLocks noGrp="1"/>
          </p:cNvSpPr>
          <p:nvPr>
            <p:ph type="sldNum" sz="quarter" idx="12"/>
          </p:nvPr>
        </p:nvSpPr>
        <p:spPr/>
        <p:txBody>
          <a:bodyPr/>
          <a:lstStyle/>
          <a:p>
            <a:fld id="{16CA2D08-B425-46B9-A38C-FA58A167A0F0}" type="slidenum">
              <a:rPr lang="sk-SK" smtClean="0"/>
              <a:t>12</a:t>
            </a:fld>
            <a:endParaRPr lang="sk-SK"/>
          </a:p>
        </p:txBody>
      </p:sp>
      <p:grpSp>
        <p:nvGrpSpPr>
          <p:cNvPr id="7" name="Skupina 6">
            <a:extLst>
              <a:ext uri="{FF2B5EF4-FFF2-40B4-BE49-F238E27FC236}">
                <a16:creationId xmlns:a16="http://schemas.microsoft.com/office/drawing/2014/main" id="{C14D0009-1B44-00C1-1630-58EAD5D07FCA}"/>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DF15E604-BCEB-A32D-8468-594D47C58C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68F68BE6-35B5-963F-3F23-A891B590E1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9D5EEEC5-194C-7AAD-87CC-3996817DEA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38876627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1DD04-063C-EC6A-52A7-F46417CE08F8}"/>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31D045A-09DA-6648-6F81-BA31504C9106}"/>
              </a:ext>
            </a:extLst>
          </p:cNvPr>
          <p:cNvSpPr>
            <a:spLocks noGrp="1"/>
          </p:cNvSpPr>
          <p:nvPr>
            <p:ph type="title"/>
          </p:nvPr>
        </p:nvSpPr>
        <p:spPr/>
        <p:txBody>
          <a:bodyPr>
            <a:normAutofit/>
          </a:bodyPr>
          <a:lstStyle/>
          <a:p>
            <a:r>
              <a:rPr lang="sk-SK" sz="4000" dirty="0">
                <a:solidFill>
                  <a:srgbClr val="00B050"/>
                </a:solidFill>
                <a:latin typeface="+mn-lt"/>
              </a:rPr>
              <a:t>AKO ROZPOZNAŤ DEZINFORMÁCIE/FAKE NEWS?</a:t>
            </a:r>
          </a:p>
        </p:txBody>
      </p:sp>
      <p:sp>
        <p:nvSpPr>
          <p:cNvPr id="3" name="Zástupný objekt pre obsah 2">
            <a:extLst>
              <a:ext uri="{FF2B5EF4-FFF2-40B4-BE49-F238E27FC236}">
                <a16:creationId xmlns:a16="http://schemas.microsoft.com/office/drawing/2014/main" id="{76CFDAAB-AEEA-0039-EF14-0ECEE49BB6B3}"/>
              </a:ext>
            </a:extLst>
          </p:cNvPr>
          <p:cNvSpPr>
            <a:spLocks noGrp="1"/>
          </p:cNvSpPr>
          <p:nvPr>
            <p:ph idx="1"/>
          </p:nvPr>
        </p:nvSpPr>
        <p:spPr/>
        <p:txBody>
          <a:bodyPr>
            <a:normAutofit/>
          </a:bodyPr>
          <a:lstStyle/>
          <a:p>
            <a:pPr algn="l">
              <a:buFont typeface="Arial" panose="020B0604020202020204" pitchFamily="34" charset="0"/>
              <a:buChar char="•"/>
            </a:pPr>
            <a:r>
              <a:rPr lang="sk-SK" i="0" dirty="0">
                <a:solidFill>
                  <a:srgbClr val="152035"/>
                </a:solidFill>
                <a:effectLst/>
              </a:rPr>
              <a:t>zvážte zdroj</a:t>
            </a:r>
          </a:p>
          <a:p>
            <a:pPr algn="l">
              <a:buFont typeface="Arial" panose="020B0604020202020204" pitchFamily="34" charset="0"/>
              <a:buChar char="•"/>
            </a:pPr>
            <a:r>
              <a:rPr lang="sk-SK" i="0" dirty="0">
                <a:solidFill>
                  <a:srgbClr val="152035"/>
                </a:solidFill>
                <a:effectLst/>
              </a:rPr>
              <a:t>preverte si autora</a:t>
            </a:r>
          </a:p>
          <a:p>
            <a:pPr algn="l">
              <a:buFont typeface="Arial" panose="020B0604020202020204" pitchFamily="34" charset="0"/>
              <a:buChar char="•"/>
            </a:pPr>
            <a:r>
              <a:rPr lang="sk-SK" i="0" dirty="0">
                <a:solidFill>
                  <a:srgbClr val="152035"/>
                </a:solidFill>
                <a:effectLst/>
              </a:rPr>
              <a:t>skontrolujte si dátum</a:t>
            </a:r>
          </a:p>
          <a:p>
            <a:pPr algn="l">
              <a:buFont typeface="Arial" panose="020B0604020202020204" pitchFamily="34" charset="0"/>
              <a:buChar char="•"/>
            </a:pPr>
            <a:r>
              <a:rPr lang="sk-SK" i="0" dirty="0">
                <a:solidFill>
                  <a:srgbClr val="152035"/>
                </a:solidFill>
                <a:effectLst/>
              </a:rPr>
              <a:t>zamyslite sa, či nie ste zaujatí</a:t>
            </a:r>
          </a:p>
          <a:p>
            <a:pPr algn="l">
              <a:buFont typeface="Arial" panose="020B0604020202020204" pitchFamily="34" charset="0"/>
              <a:buChar char="•"/>
            </a:pPr>
            <a:r>
              <a:rPr lang="sk-SK" i="0" dirty="0">
                <a:solidFill>
                  <a:srgbClr val="152035"/>
                </a:solidFill>
                <a:effectLst/>
              </a:rPr>
              <a:t>čítajte celú správu, nielen nadpis </a:t>
            </a:r>
          </a:p>
          <a:p>
            <a:pPr algn="l">
              <a:buFont typeface="Arial" panose="020B0604020202020204" pitchFamily="34" charset="0"/>
              <a:buChar char="•"/>
            </a:pPr>
            <a:r>
              <a:rPr lang="sk-SK" i="0" dirty="0">
                <a:solidFill>
                  <a:srgbClr val="152035"/>
                </a:solidFill>
                <a:effectLst/>
              </a:rPr>
              <a:t>pozrite si kvalitu zdrojov</a:t>
            </a:r>
            <a:endParaRPr lang="sk-SK" dirty="0">
              <a:solidFill>
                <a:srgbClr val="152035"/>
              </a:solidFill>
            </a:endParaRPr>
          </a:p>
          <a:p>
            <a:pPr algn="l">
              <a:buFont typeface="Arial" panose="020B0604020202020204" pitchFamily="34" charset="0"/>
              <a:buChar char="•"/>
            </a:pPr>
            <a:r>
              <a:rPr lang="sk-SK" i="0" dirty="0">
                <a:solidFill>
                  <a:srgbClr val="152035"/>
                </a:solidFill>
                <a:effectLst/>
              </a:rPr>
              <a:t>zamyslite sa, či nejde o vtip</a:t>
            </a:r>
            <a:endParaRPr lang="sk-SK" dirty="0">
              <a:solidFill>
                <a:srgbClr val="152035"/>
              </a:solidFill>
            </a:endParaRPr>
          </a:p>
          <a:p>
            <a:pPr algn="l">
              <a:buFont typeface="Arial" panose="020B0604020202020204" pitchFamily="34" charset="0"/>
              <a:buChar char="•"/>
            </a:pPr>
            <a:r>
              <a:rPr lang="sk-SK" i="0" dirty="0">
                <a:solidFill>
                  <a:srgbClr val="152035"/>
                </a:solidFill>
                <a:effectLst/>
              </a:rPr>
              <a:t>spýtajte sa experta</a:t>
            </a:r>
            <a:endParaRPr lang="sk-SK" dirty="0"/>
          </a:p>
        </p:txBody>
      </p:sp>
      <p:sp>
        <p:nvSpPr>
          <p:cNvPr id="4" name="Zástupný objekt pre obsah 2">
            <a:extLst>
              <a:ext uri="{FF2B5EF4-FFF2-40B4-BE49-F238E27FC236}">
                <a16:creationId xmlns:a16="http://schemas.microsoft.com/office/drawing/2014/main" id="{F5C142F6-E253-5666-4A32-6708BCC80DA2}"/>
              </a:ext>
            </a:extLst>
          </p:cNvPr>
          <p:cNvSpPr txBox="1">
            <a:spLocks/>
          </p:cNvSpPr>
          <p:nvPr/>
        </p:nvSpPr>
        <p:spPr>
          <a:xfrm>
            <a:off x="6096000" y="2144279"/>
            <a:ext cx="5749636" cy="3341687"/>
          </a:xfrm>
          <a:prstGeom prst="rect">
            <a:avLst/>
          </a:prstGeom>
          <a:no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sk-SK" sz="2400" i="1" dirty="0">
              <a:solidFill>
                <a:srgbClr val="152035"/>
              </a:solidFill>
              <a:latin typeface="Barlow" panose="00000500000000000000" pitchFamily="2" charset="-18"/>
            </a:endParaRPr>
          </a:p>
          <a:p>
            <a:pPr marL="0" indent="0" algn="ctr">
              <a:lnSpc>
                <a:spcPct val="100000"/>
              </a:lnSpc>
              <a:spcBef>
                <a:spcPts val="600"/>
              </a:spcBef>
              <a:buFont typeface="Arial" panose="020B0604020202020204" pitchFamily="34" charset="0"/>
              <a:buNone/>
            </a:pPr>
            <a:r>
              <a:rPr lang="sk-SK" sz="2400" i="1" dirty="0">
                <a:solidFill>
                  <a:srgbClr val="00B050"/>
                </a:solidFill>
                <a:latin typeface="Verdana" panose="020B0604030504040204" pitchFamily="34" charset="0"/>
                <a:ea typeface="Verdana" panose="020B0604030504040204" pitchFamily="34" charset="0"/>
              </a:rPr>
              <a:t>Buďte ostražití a všetko dôkladne preskúmajte, najmä preto, že sociálne médiá sú zaplavené príspevkami trollov, </a:t>
            </a:r>
          </a:p>
          <a:p>
            <a:pPr marL="0" indent="0" algn="ctr">
              <a:lnSpc>
                <a:spcPct val="100000"/>
              </a:lnSpc>
              <a:spcBef>
                <a:spcPts val="600"/>
              </a:spcBef>
              <a:buFont typeface="Arial" panose="020B0604020202020204" pitchFamily="34" charset="0"/>
              <a:buNone/>
            </a:pPr>
            <a:r>
              <a:rPr lang="sk-SK" sz="2400" i="1" dirty="0">
                <a:solidFill>
                  <a:srgbClr val="00B050"/>
                </a:solidFill>
                <a:latin typeface="Verdana" panose="020B0604030504040204" pitchFamily="34" charset="0"/>
                <a:ea typeface="Verdana" panose="020B0604030504040204" pitchFamily="34" charset="0"/>
              </a:rPr>
              <a:t>od falošných správ z neoverených zdrojov až po rôzne podvody.</a:t>
            </a:r>
          </a:p>
        </p:txBody>
      </p:sp>
      <p:sp>
        <p:nvSpPr>
          <p:cNvPr id="6" name="Zástupný objekt pre číslo snímky 5">
            <a:extLst>
              <a:ext uri="{FF2B5EF4-FFF2-40B4-BE49-F238E27FC236}">
                <a16:creationId xmlns:a16="http://schemas.microsoft.com/office/drawing/2014/main" id="{105F5F27-D0CB-0FDE-02E3-64EB6800ADE1}"/>
              </a:ext>
            </a:extLst>
          </p:cNvPr>
          <p:cNvSpPr>
            <a:spLocks noGrp="1"/>
          </p:cNvSpPr>
          <p:nvPr>
            <p:ph type="sldNum" sz="quarter" idx="12"/>
          </p:nvPr>
        </p:nvSpPr>
        <p:spPr/>
        <p:txBody>
          <a:bodyPr/>
          <a:lstStyle/>
          <a:p>
            <a:fld id="{16CA2D08-B425-46B9-A38C-FA58A167A0F0}" type="slidenum">
              <a:rPr lang="sk-SK" smtClean="0"/>
              <a:t>13</a:t>
            </a:fld>
            <a:endParaRPr lang="sk-SK"/>
          </a:p>
        </p:txBody>
      </p:sp>
      <p:grpSp>
        <p:nvGrpSpPr>
          <p:cNvPr id="7" name="Skupina 6">
            <a:extLst>
              <a:ext uri="{FF2B5EF4-FFF2-40B4-BE49-F238E27FC236}">
                <a16:creationId xmlns:a16="http://schemas.microsoft.com/office/drawing/2014/main" id="{03D3DB56-DAA9-633A-DC00-308071AC0DDA}"/>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CC953241-FC58-D875-56B5-143CC3C3F8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7693FA04-33CD-48DC-A284-D82D7757B3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C19D891C-7666-0D3D-F33F-85997297AC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35818186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Nadpis 12">
            <a:extLst>
              <a:ext uri="{FF2B5EF4-FFF2-40B4-BE49-F238E27FC236}">
                <a16:creationId xmlns:a16="http://schemas.microsoft.com/office/drawing/2014/main" id="{E90533B2-824D-956A-A877-442915B50648}"/>
              </a:ext>
            </a:extLst>
          </p:cNvPr>
          <p:cNvSpPr>
            <a:spLocks noGrp="1"/>
          </p:cNvSpPr>
          <p:nvPr>
            <p:ph type="title"/>
          </p:nvPr>
        </p:nvSpPr>
        <p:spPr/>
        <p:txBody>
          <a:bodyPr/>
          <a:lstStyle/>
          <a:p>
            <a:r>
              <a:rPr lang="sk-SK" b="1" dirty="0">
                <a:solidFill>
                  <a:srgbClr val="002060"/>
                </a:solidFill>
              </a:rPr>
              <a:t>Aktivita 2: </a:t>
            </a:r>
            <a:r>
              <a:rPr lang="sk-SK" dirty="0">
                <a:solidFill>
                  <a:srgbClr val="002060"/>
                </a:solidFill>
              </a:rPr>
              <a:t>Viete odlíšiť fotografiu od AI?</a:t>
            </a:r>
          </a:p>
        </p:txBody>
      </p:sp>
      <p:sp>
        <p:nvSpPr>
          <p:cNvPr id="6" name="Zástupný objekt pre číslo snímky 5">
            <a:extLst>
              <a:ext uri="{FF2B5EF4-FFF2-40B4-BE49-F238E27FC236}">
                <a16:creationId xmlns:a16="http://schemas.microsoft.com/office/drawing/2014/main" id="{05668A33-1893-F6B3-E5A9-711255C058DF}"/>
              </a:ext>
            </a:extLst>
          </p:cNvPr>
          <p:cNvSpPr>
            <a:spLocks noGrp="1"/>
          </p:cNvSpPr>
          <p:nvPr>
            <p:ph type="sldNum" sz="quarter" idx="12"/>
          </p:nvPr>
        </p:nvSpPr>
        <p:spPr/>
        <p:txBody>
          <a:bodyPr/>
          <a:lstStyle/>
          <a:p>
            <a:fld id="{16CA2D08-B425-46B9-A38C-FA58A167A0F0}" type="slidenum">
              <a:rPr lang="sk-SK" smtClean="0"/>
              <a:t>14</a:t>
            </a:fld>
            <a:endParaRPr lang="sk-SK"/>
          </a:p>
        </p:txBody>
      </p:sp>
      <p:grpSp>
        <p:nvGrpSpPr>
          <p:cNvPr id="2" name="Skupina 1">
            <a:extLst>
              <a:ext uri="{FF2B5EF4-FFF2-40B4-BE49-F238E27FC236}">
                <a16:creationId xmlns:a16="http://schemas.microsoft.com/office/drawing/2014/main" id="{93F50368-AC4F-0173-1DF1-9436828615CE}"/>
              </a:ext>
            </a:extLst>
          </p:cNvPr>
          <p:cNvGrpSpPr>
            <a:grpSpLocks noChangeAspect="1"/>
          </p:cNvGrpSpPr>
          <p:nvPr/>
        </p:nvGrpSpPr>
        <p:grpSpPr>
          <a:xfrm>
            <a:off x="336000" y="6110213"/>
            <a:ext cx="5760000" cy="611262"/>
            <a:chOff x="1583127" y="5266469"/>
            <a:chExt cx="7902227" cy="798442"/>
          </a:xfrm>
        </p:grpSpPr>
        <p:pic>
          <p:nvPicPr>
            <p:cNvPr id="3" name="Obrázok 2" descr="Obrázok, na ktorom je text, písmo, logo, symbol&#10;&#10;Obsah vygenerovaný pomocou AI môže byť nesprávny.">
              <a:extLst>
                <a:ext uri="{FF2B5EF4-FFF2-40B4-BE49-F238E27FC236}">
                  <a16:creationId xmlns:a16="http://schemas.microsoft.com/office/drawing/2014/main" id="{A161B0CB-8EBE-E848-93C6-D81D44BF56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4" name="Obrázok 3" descr="Obrázok, na ktorom je text, písmo, elektrická modrá, snímka obrazovky&#10;&#10;Obsah vygenerovaný pomocou AI môže byť nesprávny.">
              <a:extLst>
                <a:ext uri="{FF2B5EF4-FFF2-40B4-BE49-F238E27FC236}">
                  <a16:creationId xmlns:a16="http://schemas.microsoft.com/office/drawing/2014/main" id="{89EEAE3E-601F-B3AC-06F0-B1823385A8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7" name="Obrázok 6" descr="Obrázok, na ktorom je písmo, grafika, text, logo&#10;&#10;Obsah vygenerovaný pomocou AI môže byť nesprávny.">
              <a:extLst>
                <a:ext uri="{FF2B5EF4-FFF2-40B4-BE49-F238E27FC236}">
                  <a16:creationId xmlns:a16="http://schemas.microsoft.com/office/drawing/2014/main" id="{A002D0FA-8B8E-2F38-AD79-32BC9C7494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pic>
        <p:nvPicPr>
          <p:cNvPr id="9" name="Obrázok 8" descr="Obrázok, na ktorom je záber zblízka, dúhovka, organ, mihalnica&#10;&#10;Obsah vygenerovaný pomocou AI môže byť nesprávny.">
            <a:extLst>
              <a:ext uri="{FF2B5EF4-FFF2-40B4-BE49-F238E27FC236}">
                <a16:creationId xmlns:a16="http://schemas.microsoft.com/office/drawing/2014/main" id="{D59E9C15-0705-2DA2-D4A1-21F26D9ED249}"/>
              </a:ext>
            </a:extLst>
          </p:cNvPr>
          <p:cNvPicPr>
            <a:picLocks noChangeAspect="1"/>
          </p:cNvPicPr>
          <p:nvPr/>
        </p:nvPicPr>
        <p:blipFill>
          <a:blip r:embed="rId6">
            <a:extLst>
              <a:ext uri="{28A0092B-C50C-407E-A947-70E740481C1C}">
                <a14:useLocalDpi xmlns:a14="http://schemas.microsoft.com/office/drawing/2010/main" val="0"/>
              </a:ext>
            </a:extLst>
          </a:blip>
          <a:srcRect r="50424"/>
          <a:stretch>
            <a:fillRect/>
          </a:stretch>
        </p:blipFill>
        <p:spPr>
          <a:xfrm>
            <a:off x="1093785" y="1465400"/>
            <a:ext cx="4863273" cy="4320000"/>
          </a:xfrm>
          <a:prstGeom prst="rect">
            <a:avLst/>
          </a:prstGeom>
        </p:spPr>
      </p:pic>
      <p:pic>
        <p:nvPicPr>
          <p:cNvPr id="10" name="Obrázok 9" descr="Obrázok, na ktorom je záber zblízka, dúhovka, organ, mihalnica&#10;&#10;Obsah vygenerovaný pomocou AI môže byť nesprávny.">
            <a:extLst>
              <a:ext uri="{FF2B5EF4-FFF2-40B4-BE49-F238E27FC236}">
                <a16:creationId xmlns:a16="http://schemas.microsoft.com/office/drawing/2014/main" id="{773CBEB6-7E51-E055-B0EB-B13B5C13562F}"/>
              </a:ext>
            </a:extLst>
          </p:cNvPr>
          <p:cNvPicPr>
            <a:picLocks noChangeAspect="1"/>
          </p:cNvPicPr>
          <p:nvPr/>
        </p:nvPicPr>
        <p:blipFill>
          <a:blip r:embed="rId6">
            <a:extLst>
              <a:ext uri="{28A0092B-C50C-407E-A947-70E740481C1C}">
                <a14:useLocalDpi xmlns:a14="http://schemas.microsoft.com/office/drawing/2010/main" val="0"/>
              </a:ext>
            </a:extLst>
          </a:blip>
          <a:srcRect l="50424"/>
          <a:stretch>
            <a:fillRect/>
          </a:stretch>
        </p:blipFill>
        <p:spPr>
          <a:xfrm>
            <a:off x="6212643" y="1465400"/>
            <a:ext cx="4863273" cy="4320000"/>
          </a:xfrm>
          <a:prstGeom prst="rect">
            <a:avLst/>
          </a:prstGeom>
        </p:spPr>
      </p:pic>
    </p:spTree>
    <p:extLst>
      <p:ext uri="{BB962C8B-B14F-4D97-AF65-F5344CB8AC3E}">
        <p14:creationId xmlns:p14="http://schemas.microsoft.com/office/powerpoint/2010/main" val="33793521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B884BC-497F-311A-ED6A-48433F797214}"/>
            </a:ext>
          </a:extLst>
        </p:cNvPr>
        <p:cNvGrpSpPr/>
        <p:nvPr/>
      </p:nvGrpSpPr>
      <p:grpSpPr>
        <a:xfrm>
          <a:off x="0" y="0"/>
          <a:ext cx="0" cy="0"/>
          <a:chOff x="0" y="0"/>
          <a:chExt cx="0" cy="0"/>
        </a:xfrm>
      </p:grpSpPr>
      <p:sp>
        <p:nvSpPr>
          <p:cNvPr id="13" name="Nadpis 12">
            <a:extLst>
              <a:ext uri="{FF2B5EF4-FFF2-40B4-BE49-F238E27FC236}">
                <a16:creationId xmlns:a16="http://schemas.microsoft.com/office/drawing/2014/main" id="{03032EE8-286E-BD89-F2DD-7A5ECA19E0BA}"/>
              </a:ext>
            </a:extLst>
          </p:cNvPr>
          <p:cNvSpPr>
            <a:spLocks noGrp="1"/>
          </p:cNvSpPr>
          <p:nvPr>
            <p:ph type="title"/>
          </p:nvPr>
        </p:nvSpPr>
        <p:spPr/>
        <p:txBody>
          <a:bodyPr/>
          <a:lstStyle/>
          <a:p>
            <a:r>
              <a:rPr lang="sk-SK" b="1" dirty="0">
                <a:solidFill>
                  <a:srgbClr val="002060"/>
                </a:solidFill>
              </a:rPr>
              <a:t>Aktivita 2: </a:t>
            </a:r>
            <a:r>
              <a:rPr lang="sk-SK" dirty="0">
                <a:solidFill>
                  <a:srgbClr val="002060"/>
                </a:solidFill>
              </a:rPr>
              <a:t>Viete odlíšiť fotografiu od AI?</a:t>
            </a:r>
          </a:p>
        </p:txBody>
      </p:sp>
      <p:sp>
        <p:nvSpPr>
          <p:cNvPr id="6" name="Zástupný objekt pre číslo snímky 5">
            <a:extLst>
              <a:ext uri="{FF2B5EF4-FFF2-40B4-BE49-F238E27FC236}">
                <a16:creationId xmlns:a16="http://schemas.microsoft.com/office/drawing/2014/main" id="{DA4477BC-975A-A5BF-86B6-7EBB3920B9A6}"/>
              </a:ext>
            </a:extLst>
          </p:cNvPr>
          <p:cNvSpPr>
            <a:spLocks noGrp="1"/>
          </p:cNvSpPr>
          <p:nvPr>
            <p:ph type="sldNum" sz="quarter" idx="12"/>
          </p:nvPr>
        </p:nvSpPr>
        <p:spPr/>
        <p:txBody>
          <a:bodyPr/>
          <a:lstStyle/>
          <a:p>
            <a:fld id="{16CA2D08-B425-46B9-A38C-FA58A167A0F0}" type="slidenum">
              <a:rPr lang="sk-SK" smtClean="0"/>
              <a:t>15</a:t>
            </a:fld>
            <a:endParaRPr lang="sk-SK"/>
          </a:p>
        </p:txBody>
      </p:sp>
      <p:grpSp>
        <p:nvGrpSpPr>
          <p:cNvPr id="2" name="Skupina 1">
            <a:extLst>
              <a:ext uri="{FF2B5EF4-FFF2-40B4-BE49-F238E27FC236}">
                <a16:creationId xmlns:a16="http://schemas.microsoft.com/office/drawing/2014/main" id="{BAF318E7-A284-D160-13A5-57FE7A1D7DD1}"/>
              </a:ext>
            </a:extLst>
          </p:cNvPr>
          <p:cNvGrpSpPr>
            <a:grpSpLocks noChangeAspect="1"/>
          </p:cNvGrpSpPr>
          <p:nvPr/>
        </p:nvGrpSpPr>
        <p:grpSpPr>
          <a:xfrm>
            <a:off x="336000" y="6110213"/>
            <a:ext cx="5760000" cy="611262"/>
            <a:chOff x="1583127" y="5266469"/>
            <a:chExt cx="7902227" cy="798442"/>
          </a:xfrm>
        </p:grpSpPr>
        <p:pic>
          <p:nvPicPr>
            <p:cNvPr id="3" name="Obrázok 2" descr="Obrázok, na ktorom je text, písmo, logo, symbol&#10;&#10;Obsah vygenerovaný pomocou AI môže byť nesprávny.">
              <a:extLst>
                <a:ext uri="{FF2B5EF4-FFF2-40B4-BE49-F238E27FC236}">
                  <a16:creationId xmlns:a16="http://schemas.microsoft.com/office/drawing/2014/main" id="{65DC4A9D-5E75-7AD2-E428-3D5AFBE9EB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4" name="Obrázok 3" descr="Obrázok, na ktorom je text, písmo, elektrická modrá, snímka obrazovky&#10;&#10;Obsah vygenerovaný pomocou AI môže byť nesprávny.">
              <a:extLst>
                <a:ext uri="{FF2B5EF4-FFF2-40B4-BE49-F238E27FC236}">
                  <a16:creationId xmlns:a16="http://schemas.microsoft.com/office/drawing/2014/main" id="{81CC7759-DD17-ECC0-B07A-F5231C57CF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7" name="Obrázok 6" descr="Obrázok, na ktorom je písmo, grafika, text, logo&#10;&#10;Obsah vygenerovaný pomocou AI môže byť nesprávny.">
              <a:extLst>
                <a:ext uri="{FF2B5EF4-FFF2-40B4-BE49-F238E27FC236}">
                  <a16:creationId xmlns:a16="http://schemas.microsoft.com/office/drawing/2014/main" id="{2BE81B91-E47A-C03C-3A07-EE72276CC1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pic>
        <p:nvPicPr>
          <p:cNvPr id="8" name="Obrázok 7" descr="Obrázok, na ktorom je ľudská tvár, ľudská brada, chlap, ochlpenie tváre&#10;&#10;Obsah vygenerovaný pomocou AI môže byť nesprávny.">
            <a:extLst>
              <a:ext uri="{FF2B5EF4-FFF2-40B4-BE49-F238E27FC236}">
                <a16:creationId xmlns:a16="http://schemas.microsoft.com/office/drawing/2014/main" id="{5449E55A-4935-A694-3BEE-D45EC6EF5FDE}"/>
              </a:ext>
            </a:extLst>
          </p:cNvPr>
          <p:cNvPicPr>
            <a:picLocks noChangeAspect="1"/>
          </p:cNvPicPr>
          <p:nvPr/>
        </p:nvPicPr>
        <p:blipFill>
          <a:blip r:embed="rId6">
            <a:extLst>
              <a:ext uri="{28A0092B-C50C-407E-A947-70E740481C1C}">
                <a14:useLocalDpi xmlns:a14="http://schemas.microsoft.com/office/drawing/2010/main" val="0"/>
              </a:ext>
            </a:extLst>
          </a:blip>
          <a:srcRect r="47820" b="8272"/>
          <a:stretch>
            <a:fillRect/>
          </a:stretch>
        </p:blipFill>
        <p:spPr>
          <a:xfrm>
            <a:off x="6299182" y="1654460"/>
            <a:ext cx="4622835" cy="4320000"/>
          </a:xfrm>
          <a:prstGeom prst="rect">
            <a:avLst/>
          </a:prstGeom>
        </p:spPr>
      </p:pic>
      <p:pic>
        <p:nvPicPr>
          <p:cNvPr id="11" name="Obrázok 10" descr="Obrázok, na ktorom je ľudská tvár, ľudská brada, chlap, ochlpenie tváre&#10;&#10;Obsah vygenerovaný pomocou AI môže byť nesprávny.">
            <a:extLst>
              <a:ext uri="{FF2B5EF4-FFF2-40B4-BE49-F238E27FC236}">
                <a16:creationId xmlns:a16="http://schemas.microsoft.com/office/drawing/2014/main" id="{4DE31DE5-C51A-5F4A-0770-DB7E217CD698}"/>
              </a:ext>
            </a:extLst>
          </p:cNvPr>
          <p:cNvPicPr>
            <a:picLocks noChangeAspect="1"/>
          </p:cNvPicPr>
          <p:nvPr/>
        </p:nvPicPr>
        <p:blipFill>
          <a:blip r:embed="rId6">
            <a:extLst>
              <a:ext uri="{28A0092B-C50C-407E-A947-70E740481C1C}">
                <a14:useLocalDpi xmlns:a14="http://schemas.microsoft.com/office/drawing/2010/main" val="0"/>
              </a:ext>
            </a:extLst>
          </a:blip>
          <a:srcRect l="52718" b="8272"/>
          <a:stretch>
            <a:fillRect/>
          </a:stretch>
        </p:blipFill>
        <p:spPr>
          <a:xfrm>
            <a:off x="1678437" y="1654460"/>
            <a:ext cx="4188962" cy="4320000"/>
          </a:xfrm>
          <a:prstGeom prst="rect">
            <a:avLst/>
          </a:prstGeom>
        </p:spPr>
      </p:pic>
    </p:spTree>
    <p:extLst>
      <p:ext uri="{BB962C8B-B14F-4D97-AF65-F5344CB8AC3E}">
        <p14:creationId xmlns:p14="http://schemas.microsoft.com/office/powerpoint/2010/main" val="24380058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2D8FE3AA-B9BC-C0E0-7275-AB32EF4D426D}"/>
              </a:ext>
            </a:extLst>
          </p:cNvPr>
          <p:cNvSpPr>
            <a:spLocks noGrp="1"/>
          </p:cNvSpPr>
          <p:nvPr>
            <p:ph type="title"/>
          </p:nvPr>
        </p:nvSpPr>
        <p:spPr/>
        <p:txBody>
          <a:bodyPr>
            <a:normAutofit/>
          </a:bodyPr>
          <a:lstStyle/>
          <a:p>
            <a:r>
              <a:rPr lang="en-US" sz="4000" b="1" dirty="0">
                <a:solidFill>
                  <a:srgbClr val="00B050"/>
                </a:solidFill>
              </a:rPr>
              <a:t>ZÁKLADNÉ POJMY</a:t>
            </a:r>
            <a:endParaRPr lang="sk-SK" sz="4000" b="1" dirty="0">
              <a:solidFill>
                <a:srgbClr val="0070C0"/>
              </a:solidFill>
            </a:endParaRPr>
          </a:p>
        </p:txBody>
      </p:sp>
      <p:sp>
        <p:nvSpPr>
          <p:cNvPr id="9" name="Zástupný objekt pre obsah 8">
            <a:extLst>
              <a:ext uri="{FF2B5EF4-FFF2-40B4-BE49-F238E27FC236}">
                <a16:creationId xmlns:a16="http://schemas.microsoft.com/office/drawing/2014/main" id="{644CC53C-BA95-FD2E-CA06-10964C5A4FA8}"/>
              </a:ext>
            </a:extLst>
          </p:cNvPr>
          <p:cNvSpPr>
            <a:spLocks noGrp="1"/>
          </p:cNvSpPr>
          <p:nvPr>
            <p:ph sz="half" idx="2"/>
          </p:nvPr>
        </p:nvSpPr>
        <p:spPr>
          <a:xfrm>
            <a:off x="6172200" y="1472858"/>
            <a:ext cx="5181600" cy="4351338"/>
          </a:xfrm>
        </p:spPr>
        <p:txBody>
          <a:bodyPr>
            <a:normAutofit/>
          </a:bodyPr>
          <a:lstStyle/>
          <a:p>
            <a:pPr marL="0" indent="0">
              <a:buNone/>
            </a:pPr>
            <a:r>
              <a:rPr lang="sk-SK" b="1" dirty="0"/>
              <a:t>DEEP FAKE</a:t>
            </a:r>
          </a:p>
          <a:p>
            <a:r>
              <a:rPr lang="sk-SK" sz="2400" dirty="0"/>
              <a:t>falošný mediálny materiál vytvorený úpravou existujúceho </a:t>
            </a:r>
            <a:r>
              <a:rPr lang="sk-SK" sz="2400" dirty="0" err="1"/>
              <a:t>videomateriálu</a:t>
            </a:r>
            <a:r>
              <a:rPr lang="sk-SK" sz="2400" dirty="0"/>
              <a:t> alebo zvuku,</a:t>
            </a:r>
          </a:p>
          <a:p>
            <a:r>
              <a:rPr lang="sk-SK" sz="2400" dirty="0"/>
              <a:t>vytvorený pomocou umelej inteligencie,</a:t>
            </a:r>
          </a:p>
          <a:p>
            <a:r>
              <a:rPr lang="sk-SK" sz="2400" dirty="0"/>
              <a:t>ťažko odlíšiteľný od reality,</a:t>
            </a:r>
          </a:p>
          <a:p>
            <a:r>
              <a:rPr lang="sk-SK" sz="2400" b="1" dirty="0"/>
              <a:t>použitie:</a:t>
            </a:r>
            <a:r>
              <a:rPr lang="sk-SK" sz="2400" dirty="0"/>
              <a:t> </a:t>
            </a:r>
            <a:r>
              <a:rPr lang="sk-SK" sz="2400" dirty="0" err="1"/>
              <a:t>meme</a:t>
            </a:r>
            <a:r>
              <a:rPr lang="sk-SK" sz="2400" dirty="0"/>
              <a:t>, filtre sociálnych médií, vytváranie falošných správ, kyberšikana, krádež identity a pod.</a:t>
            </a:r>
          </a:p>
        </p:txBody>
      </p:sp>
      <p:pic>
        <p:nvPicPr>
          <p:cNvPr id="11" name="Picture 2" descr="How 'The Simpsons' Taught Me Everything I Know About Politics | Complex UK">
            <a:extLst>
              <a:ext uri="{FF2B5EF4-FFF2-40B4-BE49-F238E27FC236}">
                <a16:creationId xmlns:a16="http://schemas.microsoft.com/office/drawing/2014/main" id="{30C91CB7-4451-12AE-C3E7-CA48BB223DD3}"/>
              </a:ext>
            </a:extLst>
          </p:cNvPr>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l="9724" r="15275" b="-1"/>
          <a:stretch/>
        </p:blipFill>
        <p:spPr bwMode="auto">
          <a:xfrm>
            <a:off x="1254424" y="1474751"/>
            <a:ext cx="4351352" cy="43513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BlokTextu 14">
            <a:extLst>
              <a:ext uri="{FF2B5EF4-FFF2-40B4-BE49-F238E27FC236}">
                <a16:creationId xmlns:a16="http://schemas.microsoft.com/office/drawing/2014/main" id="{40D84286-95EB-02A3-34BB-0E5367DDA436}"/>
              </a:ext>
            </a:extLst>
          </p:cNvPr>
          <p:cNvSpPr txBox="1"/>
          <p:nvPr/>
        </p:nvSpPr>
        <p:spPr>
          <a:xfrm>
            <a:off x="7900764" y="5607198"/>
            <a:ext cx="3529236" cy="677108"/>
          </a:xfrm>
          <a:prstGeom prst="rect">
            <a:avLst/>
          </a:prstGeom>
          <a:noFill/>
        </p:spPr>
        <p:txBody>
          <a:bodyPr wrap="none" rtlCol="0">
            <a:spAutoFit/>
          </a:bodyPr>
          <a:lstStyle/>
          <a:p>
            <a:r>
              <a:rPr lang="sk-SK" sz="2000" i="1" dirty="0" err="1">
                <a:solidFill>
                  <a:srgbClr val="00B050"/>
                </a:solidFill>
              </a:rPr>
              <a:t>deep</a:t>
            </a:r>
            <a:r>
              <a:rPr lang="sk-SK" sz="2000" i="1" dirty="0">
                <a:solidFill>
                  <a:srgbClr val="00B050"/>
                </a:solidFill>
              </a:rPr>
              <a:t> </a:t>
            </a:r>
            <a:r>
              <a:rPr lang="sk-SK" sz="2000" i="1" dirty="0" err="1">
                <a:solidFill>
                  <a:srgbClr val="00B050"/>
                </a:solidFill>
              </a:rPr>
              <a:t>learning</a:t>
            </a:r>
            <a:r>
              <a:rPr lang="sk-SK" sz="2000" i="1" dirty="0">
                <a:solidFill>
                  <a:srgbClr val="00B050"/>
                </a:solidFill>
              </a:rPr>
              <a:t> + </a:t>
            </a:r>
            <a:r>
              <a:rPr lang="sk-SK" sz="2000" i="1" dirty="0" err="1">
                <a:solidFill>
                  <a:srgbClr val="00B050"/>
                </a:solidFill>
              </a:rPr>
              <a:t>fake</a:t>
            </a:r>
            <a:r>
              <a:rPr lang="sk-SK" sz="2000" i="1" dirty="0">
                <a:solidFill>
                  <a:srgbClr val="00B050"/>
                </a:solidFill>
              </a:rPr>
              <a:t> = </a:t>
            </a:r>
            <a:r>
              <a:rPr lang="sk-SK" sz="2000" i="1" dirty="0" err="1">
                <a:solidFill>
                  <a:srgbClr val="00B050"/>
                </a:solidFill>
              </a:rPr>
              <a:t>deep</a:t>
            </a:r>
            <a:r>
              <a:rPr lang="sk-SK" sz="2000" i="1" dirty="0">
                <a:solidFill>
                  <a:srgbClr val="00B050"/>
                </a:solidFill>
              </a:rPr>
              <a:t> </a:t>
            </a:r>
            <a:r>
              <a:rPr lang="sk-SK" sz="2000" i="1" dirty="0" err="1">
                <a:solidFill>
                  <a:srgbClr val="00B050"/>
                </a:solidFill>
              </a:rPr>
              <a:t>fake</a:t>
            </a:r>
            <a:endParaRPr lang="sk-SK" sz="2000" i="1" dirty="0">
              <a:solidFill>
                <a:srgbClr val="00B050"/>
              </a:solidFill>
            </a:endParaRPr>
          </a:p>
          <a:p>
            <a:endParaRPr lang="sk-SK" dirty="0"/>
          </a:p>
        </p:txBody>
      </p:sp>
      <p:sp>
        <p:nvSpPr>
          <p:cNvPr id="3" name="Zástupný objekt pre číslo snímky 2">
            <a:extLst>
              <a:ext uri="{FF2B5EF4-FFF2-40B4-BE49-F238E27FC236}">
                <a16:creationId xmlns:a16="http://schemas.microsoft.com/office/drawing/2014/main" id="{CA863E42-D463-5C50-CD22-E20BD2C0D458}"/>
              </a:ext>
            </a:extLst>
          </p:cNvPr>
          <p:cNvSpPr>
            <a:spLocks noGrp="1"/>
          </p:cNvSpPr>
          <p:nvPr>
            <p:ph type="sldNum" sz="quarter" idx="12"/>
          </p:nvPr>
        </p:nvSpPr>
        <p:spPr/>
        <p:txBody>
          <a:bodyPr/>
          <a:lstStyle/>
          <a:p>
            <a:fld id="{16CA2D08-B425-46B9-A38C-FA58A167A0F0}" type="slidenum">
              <a:rPr lang="sk-SK" smtClean="0"/>
              <a:t>16</a:t>
            </a:fld>
            <a:endParaRPr lang="sk-SK"/>
          </a:p>
        </p:txBody>
      </p:sp>
      <p:grpSp>
        <p:nvGrpSpPr>
          <p:cNvPr id="5" name="Skupina 4">
            <a:extLst>
              <a:ext uri="{FF2B5EF4-FFF2-40B4-BE49-F238E27FC236}">
                <a16:creationId xmlns:a16="http://schemas.microsoft.com/office/drawing/2014/main" id="{6657D666-105F-B688-C729-B4C61DA7F947}"/>
              </a:ext>
            </a:extLst>
          </p:cNvPr>
          <p:cNvGrpSpPr>
            <a:grpSpLocks noChangeAspect="1"/>
          </p:cNvGrpSpPr>
          <p:nvPr/>
        </p:nvGrpSpPr>
        <p:grpSpPr>
          <a:xfrm>
            <a:off x="336000" y="6110213"/>
            <a:ext cx="5760000" cy="611262"/>
            <a:chOff x="1583127" y="5266469"/>
            <a:chExt cx="7902227" cy="798442"/>
          </a:xfrm>
        </p:grpSpPr>
        <p:pic>
          <p:nvPicPr>
            <p:cNvPr id="6" name="Obrázok 5" descr="Obrázok, na ktorom je text, písmo, logo, symbol&#10;&#10;Obsah vygenerovaný pomocou AI môže byť nesprávny.">
              <a:extLst>
                <a:ext uri="{FF2B5EF4-FFF2-40B4-BE49-F238E27FC236}">
                  <a16:creationId xmlns:a16="http://schemas.microsoft.com/office/drawing/2014/main" id="{A92AF286-0087-3E51-CE45-73839B2D37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7" name="Obrázok 6" descr="Obrázok, na ktorom je text, písmo, elektrická modrá, snímka obrazovky&#10;&#10;Obsah vygenerovaný pomocou AI môže byť nesprávny.">
              <a:extLst>
                <a:ext uri="{FF2B5EF4-FFF2-40B4-BE49-F238E27FC236}">
                  <a16:creationId xmlns:a16="http://schemas.microsoft.com/office/drawing/2014/main" id="{3C491BFB-D77F-707E-2CE4-E24466E0C2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8" name="Obrázok 7" descr="Obrázok, na ktorom je písmo, grafika, text, logo&#10;&#10;Obsah vygenerovaný pomocou AI môže byť nesprávny.">
              <a:extLst>
                <a:ext uri="{FF2B5EF4-FFF2-40B4-BE49-F238E27FC236}">
                  <a16:creationId xmlns:a16="http://schemas.microsoft.com/office/drawing/2014/main" id="{73E67AB0-C2C6-FC79-C173-4677220BDE5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41181879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objekt pre obsah 5">
            <a:extLst>
              <a:ext uri="{FF2B5EF4-FFF2-40B4-BE49-F238E27FC236}">
                <a16:creationId xmlns:a16="http://schemas.microsoft.com/office/drawing/2014/main" id="{85B33610-B08E-BC2A-23CF-942749B32D76}"/>
              </a:ext>
            </a:extLst>
          </p:cNvPr>
          <p:cNvSpPr>
            <a:spLocks noGrp="1"/>
          </p:cNvSpPr>
          <p:nvPr>
            <p:ph idx="1"/>
          </p:nvPr>
        </p:nvSpPr>
        <p:spPr/>
        <p:txBody>
          <a:bodyPr>
            <a:normAutofit/>
          </a:bodyPr>
          <a:lstStyle/>
          <a:p>
            <a:pPr marL="354013" indent="-354013"/>
            <a:r>
              <a:rPr lang="sk-SK" dirty="0"/>
              <a:t>dátum: </a:t>
            </a:r>
            <a:r>
              <a:rPr lang="sk-SK" b="1" dirty="0"/>
              <a:t>január 2026</a:t>
            </a:r>
          </a:p>
          <a:p>
            <a:pPr marL="354013" indent="-354013"/>
            <a:r>
              <a:rPr lang="sk-SK" dirty="0"/>
              <a:t>miesto: </a:t>
            </a:r>
            <a:r>
              <a:rPr lang="sk-SK" b="1" dirty="0" err="1"/>
              <a:t>Kamčatka</a:t>
            </a:r>
            <a:r>
              <a:rPr lang="sk-SK" b="1" dirty="0"/>
              <a:t>, Rusko</a:t>
            </a:r>
          </a:p>
          <a:p>
            <a:pPr marL="354013" indent="-354013"/>
            <a:r>
              <a:rPr lang="sk-SK" dirty="0"/>
              <a:t>teplota: </a:t>
            </a:r>
            <a:r>
              <a:rPr lang="sk-SK" b="1" dirty="0"/>
              <a:t>−71 °C </a:t>
            </a:r>
          </a:p>
          <a:p>
            <a:pPr marL="0" indent="0">
              <a:buNone/>
            </a:pPr>
            <a:r>
              <a:rPr lang="sk-SK" dirty="0"/>
              <a:t>Obyvatelia ruskej oblasti </a:t>
            </a:r>
            <a:r>
              <a:rPr lang="sk-SK" dirty="0" err="1"/>
              <a:t>Kamčatka</a:t>
            </a:r>
            <a:r>
              <a:rPr lang="sk-SK" dirty="0"/>
              <a:t> bojujú s rekordnými snehovými zrážkami, silné zimné búrky pochovávajú mestá, cesty a vozidlá pod hlbokými vrstvami snehu. Zábery ukazujú miestnych obyvateľov, ako vykopávajú domy a autá, zatiaľ čo hustý sneh naďalej padá.</a:t>
            </a:r>
          </a:p>
        </p:txBody>
      </p:sp>
      <p:sp>
        <p:nvSpPr>
          <p:cNvPr id="4" name="Zástupný objekt pre číslo snímky 3">
            <a:extLst>
              <a:ext uri="{FF2B5EF4-FFF2-40B4-BE49-F238E27FC236}">
                <a16:creationId xmlns:a16="http://schemas.microsoft.com/office/drawing/2014/main" id="{EAF629B0-F8F0-373A-4B0C-352C54BE23AA}"/>
              </a:ext>
            </a:extLst>
          </p:cNvPr>
          <p:cNvSpPr>
            <a:spLocks noGrp="1"/>
          </p:cNvSpPr>
          <p:nvPr>
            <p:ph type="sldNum" sz="quarter" idx="12"/>
          </p:nvPr>
        </p:nvSpPr>
        <p:spPr/>
        <p:txBody>
          <a:bodyPr/>
          <a:lstStyle/>
          <a:p>
            <a:fld id="{16CA2D08-B425-46B9-A38C-FA58A167A0F0}" type="slidenum">
              <a:rPr lang="sk-SK" smtClean="0"/>
              <a:t>17</a:t>
            </a:fld>
            <a:endParaRPr lang="sk-SK"/>
          </a:p>
        </p:txBody>
      </p:sp>
      <p:sp>
        <p:nvSpPr>
          <p:cNvPr id="9" name="Nadpis 12">
            <a:extLst>
              <a:ext uri="{FF2B5EF4-FFF2-40B4-BE49-F238E27FC236}">
                <a16:creationId xmlns:a16="http://schemas.microsoft.com/office/drawing/2014/main" id="{18623400-8929-237E-C17E-CFAC10654AE8}"/>
              </a:ext>
            </a:extLst>
          </p:cNvPr>
          <p:cNvSpPr txBox="1">
            <a:spLocks/>
          </p:cNvSpPr>
          <p:nvPr/>
        </p:nvSpPr>
        <p:spPr>
          <a:xfrm>
            <a:off x="922020" y="50006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b="1" dirty="0">
                <a:solidFill>
                  <a:srgbClr val="002060"/>
                </a:solidFill>
              </a:rPr>
              <a:t>Aktivita 3:</a:t>
            </a:r>
            <a:r>
              <a:rPr lang="sk-SK" dirty="0">
                <a:solidFill>
                  <a:srgbClr val="002060"/>
                </a:solidFill>
              </a:rPr>
              <a:t> Viete odhaliť </a:t>
            </a:r>
            <a:r>
              <a:rPr lang="sk-SK" dirty="0" err="1">
                <a:solidFill>
                  <a:srgbClr val="002060"/>
                </a:solidFill>
              </a:rPr>
              <a:t>Deep</a:t>
            </a:r>
            <a:r>
              <a:rPr lang="sk-SK" dirty="0">
                <a:solidFill>
                  <a:srgbClr val="002060"/>
                </a:solidFill>
              </a:rPr>
              <a:t> </a:t>
            </a:r>
            <a:r>
              <a:rPr lang="sk-SK" dirty="0" err="1">
                <a:solidFill>
                  <a:srgbClr val="002060"/>
                </a:solidFill>
              </a:rPr>
              <a:t>Fake</a:t>
            </a:r>
            <a:r>
              <a:rPr lang="sk-SK" dirty="0">
                <a:solidFill>
                  <a:srgbClr val="002060"/>
                </a:solidFill>
              </a:rPr>
              <a:t>?</a:t>
            </a:r>
          </a:p>
        </p:txBody>
      </p:sp>
    </p:spTree>
    <p:extLst>
      <p:ext uri="{BB962C8B-B14F-4D97-AF65-F5344CB8AC3E}">
        <p14:creationId xmlns:p14="http://schemas.microsoft.com/office/powerpoint/2010/main" val="35899923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Skupina 13">
            <a:extLst>
              <a:ext uri="{FF2B5EF4-FFF2-40B4-BE49-F238E27FC236}">
                <a16:creationId xmlns:a16="http://schemas.microsoft.com/office/drawing/2014/main" id="{BA2BAE31-71F4-3F23-A22E-1D4396C52B55}"/>
              </a:ext>
            </a:extLst>
          </p:cNvPr>
          <p:cNvGrpSpPr>
            <a:grpSpLocks noChangeAspect="1"/>
          </p:cNvGrpSpPr>
          <p:nvPr/>
        </p:nvGrpSpPr>
        <p:grpSpPr>
          <a:xfrm>
            <a:off x="336000" y="6110213"/>
            <a:ext cx="5760000" cy="611262"/>
            <a:chOff x="1583127" y="5266469"/>
            <a:chExt cx="7902227" cy="798442"/>
          </a:xfrm>
        </p:grpSpPr>
        <p:pic>
          <p:nvPicPr>
            <p:cNvPr id="16" name="Obrázok 15" descr="Obrázok, na ktorom je text, písmo, logo, symbol&#10;&#10;Obsah vygenerovaný pomocou AI môže byť nesprávny.">
              <a:extLst>
                <a:ext uri="{FF2B5EF4-FFF2-40B4-BE49-F238E27FC236}">
                  <a16:creationId xmlns:a16="http://schemas.microsoft.com/office/drawing/2014/main" id="{6E0ED520-76A6-88D6-3B73-CADC980F07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8" name="Obrázok 17" descr="Obrázok, na ktorom je text, písmo, elektrická modrá, snímka obrazovky&#10;&#10;Obsah vygenerovaný pomocou AI môže byť nesprávny.">
              <a:extLst>
                <a:ext uri="{FF2B5EF4-FFF2-40B4-BE49-F238E27FC236}">
                  <a16:creationId xmlns:a16="http://schemas.microsoft.com/office/drawing/2014/main" id="{3AFFAB86-F686-7956-9D61-9FEFCBE0BB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21" name="Obrázok 20" descr="Obrázok, na ktorom je písmo, grafika, text, logo&#10;&#10;Obsah vygenerovaný pomocou AI môže byť nesprávny.">
              <a:extLst>
                <a:ext uri="{FF2B5EF4-FFF2-40B4-BE49-F238E27FC236}">
                  <a16:creationId xmlns:a16="http://schemas.microsoft.com/office/drawing/2014/main" id="{177F3C2F-8069-16ED-7D57-E8CCD2E32C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pic>
        <p:nvPicPr>
          <p:cNvPr id="6" name="Online médium 5" title="Surviving −71°C in Kamchatka During Extreme Snowfall | January 2026">
            <a:hlinkClick r:id="" action="ppaction://media"/>
            <a:extLst>
              <a:ext uri="{FF2B5EF4-FFF2-40B4-BE49-F238E27FC236}">
                <a16:creationId xmlns:a16="http://schemas.microsoft.com/office/drawing/2014/main" id="{AC75746D-5CB1-87B9-CF32-FCA2F1AC14C9}"/>
              </a:ext>
            </a:extLst>
          </p:cNvPr>
          <p:cNvPicPr>
            <a:picLocks noGrp="1" noRot="1" noChangeAspect="1"/>
          </p:cNvPicPr>
          <p:nvPr>
            <p:ph sz="half" idx="1"/>
            <a:videoFile r:link="rId1"/>
          </p:nvPr>
        </p:nvPicPr>
        <p:blipFill>
          <a:blip r:embed="rId7"/>
          <a:stretch>
            <a:fillRect/>
          </a:stretch>
        </p:blipFill>
        <p:spPr>
          <a:xfrm>
            <a:off x="1151283" y="313343"/>
            <a:ext cx="10080000" cy="5695200"/>
          </a:xfrm>
          <a:prstGeom prst="rect">
            <a:avLst/>
          </a:prstGeom>
        </p:spPr>
      </p:pic>
      <p:sp>
        <p:nvSpPr>
          <p:cNvPr id="5" name="Zástupný objekt pre číslo snímky 4">
            <a:extLst>
              <a:ext uri="{FF2B5EF4-FFF2-40B4-BE49-F238E27FC236}">
                <a16:creationId xmlns:a16="http://schemas.microsoft.com/office/drawing/2014/main" id="{443319F0-4131-2DAA-B605-32ECD03370F8}"/>
              </a:ext>
            </a:extLst>
          </p:cNvPr>
          <p:cNvSpPr>
            <a:spLocks noGrp="1"/>
          </p:cNvSpPr>
          <p:nvPr>
            <p:ph type="sldNum" sz="quarter" idx="12"/>
          </p:nvPr>
        </p:nvSpPr>
        <p:spPr/>
        <p:txBody>
          <a:bodyPr/>
          <a:lstStyle/>
          <a:p>
            <a:fld id="{16CA2D08-B425-46B9-A38C-FA58A167A0F0}" type="slidenum">
              <a:rPr lang="sk-SK" smtClean="0"/>
              <a:t>18</a:t>
            </a:fld>
            <a:endParaRPr lang="sk-SK"/>
          </a:p>
        </p:txBody>
      </p:sp>
    </p:spTree>
    <p:extLst>
      <p:ext uri="{BB962C8B-B14F-4D97-AF65-F5344CB8AC3E}">
        <p14:creationId xmlns:p14="http://schemas.microsoft.com/office/powerpoint/2010/main" val="10370766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objekt pre číslo snímky 5">
            <a:extLst>
              <a:ext uri="{FF2B5EF4-FFF2-40B4-BE49-F238E27FC236}">
                <a16:creationId xmlns:a16="http://schemas.microsoft.com/office/drawing/2014/main" id="{D9CEADC2-8CF4-8C18-DEBB-9C008CCB3150}"/>
              </a:ext>
            </a:extLst>
          </p:cNvPr>
          <p:cNvSpPr>
            <a:spLocks noGrp="1"/>
          </p:cNvSpPr>
          <p:nvPr>
            <p:ph type="sldNum" sz="quarter" idx="12"/>
          </p:nvPr>
        </p:nvSpPr>
        <p:spPr/>
        <p:txBody>
          <a:bodyPr/>
          <a:lstStyle/>
          <a:p>
            <a:fld id="{16CA2D08-B425-46B9-A38C-FA58A167A0F0}" type="slidenum">
              <a:rPr lang="sk-SK" smtClean="0"/>
              <a:t>19</a:t>
            </a:fld>
            <a:endParaRPr lang="sk-SK"/>
          </a:p>
        </p:txBody>
      </p:sp>
      <p:pic>
        <p:nvPicPr>
          <p:cNvPr id="11" name="Online médium 10" title="Russians Brave Record Snowfall As Kamchatka Buried Under Heavy Winter Storms | APT">
            <a:hlinkClick r:id="" action="ppaction://media"/>
            <a:extLst>
              <a:ext uri="{FF2B5EF4-FFF2-40B4-BE49-F238E27FC236}">
                <a16:creationId xmlns:a16="http://schemas.microsoft.com/office/drawing/2014/main" id="{4CE551C8-9E3A-2984-C4BC-837A95D99FD8}"/>
              </a:ext>
            </a:extLst>
          </p:cNvPr>
          <p:cNvPicPr>
            <a:picLocks noRot="1" noChangeAspect="1"/>
          </p:cNvPicPr>
          <p:nvPr>
            <a:videoFile r:link="rId1"/>
          </p:nvPr>
        </p:nvPicPr>
        <p:blipFill>
          <a:blip r:embed="rId4"/>
          <a:stretch>
            <a:fillRect/>
          </a:stretch>
        </p:blipFill>
        <p:spPr>
          <a:xfrm>
            <a:off x="1056000" y="387628"/>
            <a:ext cx="10080000" cy="5694707"/>
          </a:xfrm>
          <a:prstGeom prst="rect">
            <a:avLst/>
          </a:prstGeom>
        </p:spPr>
      </p:pic>
      <p:grpSp>
        <p:nvGrpSpPr>
          <p:cNvPr id="7" name="Skupina 6">
            <a:extLst>
              <a:ext uri="{FF2B5EF4-FFF2-40B4-BE49-F238E27FC236}">
                <a16:creationId xmlns:a16="http://schemas.microsoft.com/office/drawing/2014/main" id="{5BD645BD-F85C-9475-3272-478C28E6A374}"/>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F5CB048F-CBC5-8017-85C2-467F068595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D7E5EBF6-0403-8846-0CA2-3A34EB9BECD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405F5B4A-F774-D452-DB66-11DA93E7AC5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13181301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objekt pre číslo snímky 5">
            <a:extLst>
              <a:ext uri="{FF2B5EF4-FFF2-40B4-BE49-F238E27FC236}">
                <a16:creationId xmlns:a16="http://schemas.microsoft.com/office/drawing/2014/main" id="{0C03D2D2-9541-FA61-C430-999371C4C09B}"/>
              </a:ext>
            </a:extLst>
          </p:cNvPr>
          <p:cNvSpPr>
            <a:spLocks noGrp="1"/>
          </p:cNvSpPr>
          <p:nvPr>
            <p:ph type="sldNum" sz="quarter" idx="12"/>
          </p:nvPr>
        </p:nvSpPr>
        <p:spPr/>
        <p:txBody>
          <a:bodyPr/>
          <a:lstStyle/>
          <a:p>
            <a:fld id="{16CA2D08-B425-46B9-A38C-FA58A167A0F0}" type="slidenum">
              <a:rPr lang="sk-SK" smtClean="0"/>
              <a:t>2</a:t>
            </a:fld>
            <a:endParaRPr lang="sk-SK"/>
          </a:p>
        </p:txBody>
      </p:sp>
      <p:pic>
        <p:nvPicPr>
          <p:cNvPr id="8" name="Obrázok 7" descr="Obrázok, na ktorom je ľudská tvár, chlap, poháre, snímka obrazovky&#10;&#10;Obsah vygenerovaný pomocou AI môže byť nesprávny.">
            <a:extLst>
              <a:ext uri="{FF2B5EF4-FFF2-40B4-BE49-F238E27FC236}">
                <a16:creationId xmlns:a16="http://schemas.microsoft.com/office/drawing/2014/main" id="{A643DD4E-D157-465D-4813-514476FB14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81" y="136525"/>
            <a:ext cx="11977638" cy="6240874"/>
          </a:xfrm>
          <a:prstGeom prst="rect">
            <a:avLst/>
          </a:prstGeom>
        </p:spPr>
      </p:pic>
    </p:spTree>
    <p:extLst>
      <p:ext uri="{BB962C8B-B14F-4D97-AF65-F5344CB8AC3E}">
        <p14:creationId xmlns:p14="http://schemas.microsoft.com/office/powerpoint/2010/main" val="35553119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0DB1FE44-C9F5-403F-9947-91C60BFE9158}"/>
              </a:ext>
            </a:extLst>
          </p:cNvPr>
          <p:cNvSpPr>
            <a:spLocks noGrp="1"/>
          </p:cNvSpPr>
          <p:nvPr>
            <p:ph type="title"/>
          </p:nvPr>
        </p:nvSpPr>
        <p:spPr/>
        <p:txBody>
          <a:bodyPr/>
          <a:lstStyle/>
          <a:p>
            <a:r>
              <a:rPr lang="sk-SK" dirty="0">
                <a:solidFill>
                  <a:srgbClr val="00B050"/>
                </a:solidFill>
              </a:rPr>
              <a:t>AKO ROZPOZNAŤ DEEP FAKE?</a:t>
            </a:r>
            <a:endParaRPr lang="sk-SK" dirty="0"/>
          </a:p>
        </p:txBody>
      </p:sp>
      <p:sp>
        <p:nvSpPr>
          <p:cNvPr id="5" name="Zástupný objekt pre obsah 4">
            <a:extLst>
              <a:ext uri="{FF2B5EF4-FFF2-40B4-BE49-F238E27FC236}">
                <a16:creationId xmlns:a16="http://schemas.microsoft.com/office/drawing/2014/main" id="{3425991B-02F3-F39D-393E-9B40153637C0}"/>
              </a:ext>
            </a:extLst>
          </p:cNvPr>
          <p:cNvSpPr>
            <a:spLocks noGrp="1"/>
          </p:cNvSpPr>
          <p:nvPr>
            <p:ph idx="1"/>
          </p:nvPr>
        </p:nvSpPr>
        <p:spPr>
          <a:xfrm>
            <a:off x="838200" y="1825624"/>
            <a:ext cx="10515600" cy="3780045"/>
          </a:xfrm>
        </p:spPr>
        <p:txBody>
          <a:bodyPr/>
          <a:lstStyle/>
          <a:p>
            <a:r>
              <a:rPr lang="sk-SK" dirty="0"/>
              <a:t>vierohodnosť a reputácia zdroja</a:t>
            </a:r>
          </a:p>
          <a:p>
            <a:r>
              <a:rPr lang="sk-SK" dirty="0"/>
              <a:t>drobné nepresnosti v hlasoch, pohyboch pier alebo prstov, ktoré pôsobia umelo a neprirodzene</a:t>
            </a:r>
          </a:p>
          <a:p>
            <a:r>
              <a:rPr lang="sk-SK" dirty="0"/>
              <a:t>verenie </a:t>
            </a:r>
            <a:r>
              <a:rPr lang="it-IT" dirty="0"/>
              <a:t>autenticit</a:t>
            </a:r>
            <a:r>
              <a:rPr lang="sk-SK" dirty="0"/>
              <a:t>y</a:t>
            </a:r>
            <a:r>
              <a:rPr lang="it-IT" dirty="0"/>
              <a:t> videa</a:t>
            </a:r>
            <a:r>
              <a:rPr lang="sk-SK" dirty="0"/>
              <a:t> na iných zdrojoch</a:t>
            </a:r>
          </a:p>
          <a:p>
            <a:r>
              <a:rPr lang="pl-PL" dirty="0"/>
              <a:t>použite nástroje na detekciu Deep Fake</a:t>
            </a:r>
            <a:endParaRPr lang="sk-SK" dirty="0"/>
          </a:p>
        </p:txBody>
      </p:sp>
      <p:sp>
        <p:nvSpPr>
          <p:cNvPr id="3" name="Zástupný objekt pre číslo snímky 2">
            <a:extLst>
              <a:ext uri="{FF2B5EF4-FFF2-40B4-BE49-F238E27FC236}">
                <a16:creationId xmlns:a16="http://schemas.microsoft.com/office/drawing/2014/main" id="{D647AD71-29DF-26C5-75EB-F36DA0DD076A}"/>
              </a:ext>
            </a:extLst>
          </p:cNvPr>
          <p:cNvSpPr>
            <a:spLocks noGrp="1"/>
          </p:cNvSpPr>
          <p:nvPr>
            <p:ph type="sldNum" sz="quarter" idx="12"/>
          </p:nvPr>
        </p:nvSpPr>
        <p:spPr/>
        <p:txBody>
          <a:bodyPr/>
          <a:lstStyle/>
          <a:p>
            <a:fld id="{16CA2D08-B425-46B9-A38C-FA58A167A0F0}" type="slidenum">
              <a:rPr lang="sk-SK" smtClean="0"/>
              <a:t>20</a:t>
            </a:fld>
            <a:endParaRPr lang="sk-SK"/>
          </a:p>
        </p:txBody>
      </p:sp>
      <p:grpSp>
        <p:nvGrpSpPr>
          <p:cNvPr id="6" name="Skupina 5">
            <a:extLst>
              <a:ext uri="{FF2B5EF4-FFF2-40B4-BE49-F238E27FC236}">
                <a16:creationId xmlns:a16="http://schemas.microsoft.com/office/drawing/2014/main" id="{F8A5814E-A177-F1A3-3139-4C84A0697D8D}"/>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DB5AF302-4A6D-0DC6-E61B-BF1156EDA0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A5EEE42F-28AD-9E03-180D-51E0D9B9BB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FE790015-C599-221C-9F7D-A5EF99F37B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30424250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7D7685-CF3C-4E50-9924-1C91BCD76091}"/>
            </a:ext>
          </a:extLst>
        </p:cNvPr>
        <p:cNvGrpSpPr/>
        <p:nvPr/>
      </p:nvGrpSpPr>
      <p:grpSpPr>
        <a:xfrm>
          <a:off x="0" y="0"/>
          <a:ext cx="0" cy="0"/>
          <a:chOff x="0" y="0"/>
          <a:chExt cx="0" cy="0"/>
        </a:xfrm>
      </p:grpSpPr>
      <p:sp>
        <p:nvSpPr>
          <p:cNvPr id="6" name="BlokTextu 5">
            <a:extLst>
              <a:ext uri="{FF2B5EF4-FFF2-40B4-BE49-F238E27FC236}">
                <a16:creationId xmlns:a16="http://schemas.microsoft.com/office/drawing/2014/main" id="{D212E1C0-9D9B-63D7-D336-CCF10EAE2416}"/>
              </a:ext>
            </a:extLst>
          </p:cNvPr>
          <p:cNvSpPr txBox="1"/>
          <p:nvPr/>
        </p:nvSpPr>
        <p:spPr>
          <a:xfrm>
            <a:off x="1236323" y="1357265"/>
            <a:ext cx="9719353" cy="1384995"/>
          </a:xfrm>
          <a:prstGeom prst="rect">
            <a:avLst/>
          </a:prstGeom>
          <a:noFill/>
        </p:spPr>
        <p:txBody>
          <a:bodyPr wrap="square" anchor="ctr">
            <a:spAutoFit/>
          </a:bodyPr>
          <a:lstStyle/>
          <a:p>
            <a:pPr algn="ctr"/>
            <a:r>
              <a:rPr lang="sk-SK" sz="2800" dirty="0">
                <a:solidFill>
                  <a:srgbClr val="00B050"/>
                </a:solidFill>
              </a:rPr>
              <a:t>DEEPFAKES sa vytvárajú pomocou veľkých objemov fotografií </a:t>
            </a:r>
          </a:p>
          <a:p>
            <a:pPr algn="ctr"/>
            <a:r>
              <a:rPr lang="sk-SK" sz="2800" dirty="0">
                <a:solidFill>
                  <a:srgbClr val="00B050"/>
                </a:solidFill>
              </a:rPr>
              <a:t>a videí cieľov a subjektov, preto radšej obmedzte množstvo týchto informácií, ktoré zdieľate online - najmä na sociálnych sieťach.</a:t>
            </a:r>
          </a:p>
        </p:txBody>
      </p:sp>
      <p:sp>
        <p:nvSpPr>
          <p:cNvPr id="8" name="BlokTextu 7">
            <a:extLst>
              <a:ext uri="{FF2B5EF4-FFF2-40B4-BE49-F238E27FC236}">
                <a16:creationId xmlns:a16="http://schemas.microsoft.com/office/drawing/2014/main" id="{CEAA31EA-C49C-73EF-1BD7-896C8FA46BE3}"/>
              </a:ext>
            </a:extLst>
          </p:cNvPr>
          <p:cNvSpPr txBox="1"/>
          <p:nvPr/>
        </p:nvSpPr>
        <p:spPr>
          <a:xfrm>
            <a:off x="1236323" y="3253966"/>
            <a:ext cx="9719353" cy="2246769"/>
          </a:xfrm>
          <a:prstGeom prst="rect">
            <a:avLst/>
          </a:prstGeom>
          <a:noFill/>
        </p:spPr>
        <p:txBody>
          <a:bodyPr wrap="square">
            <a:spAutoFit/>
          </a:bodyPr>
          <a:lstStyle/>
          <a:p>
            <a:pPr algn="ctr"/>
            <a:r>
              <a:rPr lang="sk-SK" sz="2800" dirty="0">
                <a:solidFill>
                  <a:srgbClr val="08A882"/>
                </a:solidFill>
              </a:rPr>
              <a:t>DEEPFAKE audio a video sa dá ľahko použiť na </a:t>
            </a:r>
            <a:r>
              <a:rPr lang="sk-SK" sz="2800" dirty="0" err="1">
                <a:solidFill>
                  <a:srgbClr val="08A882"/>
                </a:solidFill>
              </a:rPr>
              <a:t>phishingové</a:t>
            </a:r>
            <a:r>
              <a:rPr lang="sk-SK" sz="2800" dirty="0">
                <a:solidFill>
                  <a:srgbClr val="08A882"/>
                </a:solidFill>
              </a:rPr>
              <a:t> útoky, preto nezabúdajte byť ostražití. Ak si nie ste istí, či je video pravé alebo DEEPFAKE, urobte si prieskum - vyhľadajte si ho v Googli alebo sa pozrite, či môžete nájsť zdroj videa na sociálnych sieťach alebo inde.</a:t>
            </a:r>
          </a:p>
        </p:txBody>
      </p:sp>
      <p:sp>
        <p:nvSpPr>
          <p:cNvPr id="3" name="Zástupný objekt pre číslo snímky 2">
            <a:extLst>
              <a:ext uri="{FF2B5EF4-FFF2-40B4-BE49-F238E27FC236}">
                <a16:creationId xmlns:a16="http://schemas.microsoft.com/office/drawing/2014/main" id="{7156A7D6-8A73-065D-CE0E-DF17021F92AB}"/>
              </a:ext>
            </a:extLst>
          </p:cNvPr>
          <p:cNvSpPr>
            <a:spLocks noGrp="1"/>
          </p:cNvSpPr>
          <p:nvPr>
            <p:ph type="sldNum" sz="quarter" idx="12"/>
          </p:nvPr>
        </p:nvSpPr>
        <p:spPr/>
        <p:txBody>
          <a:bodyPr/>
          <a:lstStyle/>
          <a:p>
            <a:fld id="{16CA2D08-B425-46B9-A38C-FA58A167A0F0}" type="slidenum">
              <a:rPr lang="sk-SK" smtClean="0"/>
              <a:t>21</a:t>
            </a:fld>
            <a:endParaRPr lang="sk-SK"/>
          </a:p>
        </p:txBody>
      </p:sp>
      <p:grpSp>
        <p:nvGrpSpPr>
          <p:cNvPr id="4" name="Skupina 3">
            <a:extLst>
              <a:ext uri="{FF2B5EF4-FFF2-40B4-BE49-F238E27FC236}">
                <a16:creationId xmlns:a16="http://schemas.microsoft.com/office/drawing/2014/main" id="{14BD759B-2B43-2D55-1B39-5C5FEFA88B10}"/>
              </a:ext>
            </a:extLst>
          </p:cNvPr>
          <p:cNvGrpSpPr>
            <a:grpSpLocks noChangeAspect="1"/>
          </p:cNvGrpSpPr>
          <p:nvPr/>
        </p:nvGrpSpPr>
        <p:grpSpPr>
          <a:xfrm>
            <a:off x="336000" y="6110213"/>
            <a:ext cx="5760000" cy="611262"/>
            <a:chOff x="1583127" y="5266469"/>
            <a:chExt cx="7902227" cy="798442"/>
          </a:xfrm>
        </p:grpSpPr>
        <p:pic>
          <p:nvPicPr>
            <p:cNvPr id="5" name="Obrázok 4" descr="Obrázok, na ktorom je text, písmo, logo, symbol&#10;&#10;Obsah vygenerovaný pomocou AI môže byť nesprávny.">
              <a:extLst>
                <a:ext uri="{FF2B5EF4-FFF2-40B4-BE49-F238E27FC236}">
                  <a16:creationId xmlns:a16="http://schemas.microsoft.com/office/drawing/2014/main" id="{1070B7E5-574D-CDD3-AEC5-CE9B6A2F4A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7" name="Obrázok 6" descr="Obrázok, na ktorom je text, písmo, elektrická modrá, snímka obrazovky&#10;&#10;Obsah vygenerovaný pomocou AI môže byť nesprávny.">
              <a:extLst>
                <a:ext uri="{FF2B5EF4-FFF2-40B4-BE49-F238E27FC236}">
                  <a16:creationId xmlns:a16="http://schemas.microsoft.com/office/drawing/2014/main" id="{D09460B1-251F-80A7-A06C-5D80416257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8AE581B7-CCEC-6E7E-F378-A92EE54ED7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39434173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80C0F49-7DCF-34E2-ADAC-142AF98D4500}"/>
              </a:ext>
            </a:extLst>
          </p:cNvPr>
          <p:cNvSpPr>
            <a:spLocks noGrp="1"/>
          </p:cNvSpPr>
          <p:nvPr>
            <p:ph type="title"/>
          </p:nvPr>
        </p:nvSpPr>
        <p:spPr/>
        <p:txBody>
          <a:bodyPr/>
          <a:lstStyle/>
          <a:p>
            <a:r>
              <a:rPr lang="sk-SK" sz="4000" b="1" dirty="0"/>
              <a:t>ZHRNUTIE CELKU</a:t>
            </a:r>
          </a:p>
        </p:txBody>
      </p:sp>
      <p:sp>
        <p:nvSpPr>
          <p:cNvPr id="4" name="Zástupný objekt pre obsah 3">
            <a:extLst>
              <a:ext uri="{FF2B5EF4-FFF2-40B4-BE49-F238E27FC236}">
                <a16:creationId xmlns:a16="http://schemas.microsoft.com/office/drawing/2014/main" id="{45A2F1A7-7419-3C53-EF44-A44D943149B9}"/>
              </a:ext>
            </a:extLst>
          </p:cNvPr>
          <p:cNvSpPr>
            <a:spLocks noGrp="1"/>
          </p:cNvSpPr>
          <p:nvPr>
            <p:ph idx="1"/>
          </p:nvPr>
        </p:nvSpPr>
        <p:spPr/>
        <p:txBody>
          <a:bodyPr anchor="ctr"/>
          <a:lstStyle/>
          <a:p>
            <a:pPr marL="0" indent="0" algn="ctr">
              <a:buNone/>
            </a:pPr>
            <a:r>
              <a:rPr lang="sk-SK" dirty="0">
                <a:solidFill>
                  <a:srgbClr val="08A882"/>
                </a:solidFill>
              </a:rPr>
              <a:t>Pri každej informácií, ktorá sa k vám dostane, zvážte jej pravdivosť. </a:t>
            </a:r>
          </a:p>
          <a:p>
            <a:pPr marL="0" indent="0" algn="ctr">
              <a:buNone/>
            </a:pPr>
            <a:r>
              <a:rPr lang="sk-SK" dirty="0">
                <a:solidFill>
                  <a:srgbClr val="08A882"/>
                </a:solidFill>
              </a:rPr>
              <a:t>Pri každom statuse či článku na internete berte do úvahy zdroj a jeho povesť. Pri každom rozhovore, pri ktorom vás niekto presviedča o nejakej teórií sa ho radšej spýtajte odkiaľ túto informáciu má, ak vám nevie povedať alebo vám povie, že z internetu berte do úvahy, že to nemusí byť pravda.</a:t>
            </a:r>
          </a:p>
          <a:p>
            <a:endParaRPr lang="sk-SK" dirty="0"/>
          </a:p>
        </p:txBody>
      </p:sp>
      <p:sp>
        <p:nvSpPr>
          <p:cNvPr id="5" name="Zástupný objekt pre číslo snímky 4">
            <a:extLst>
              <a:ext uri="{FF2B5EF4-FFF2-40B4-BE49-F238E27FC236}">
                <a16:creationId xmlns:a16="http://schemas.microsoft.com/office/drawing/2014/main" id="{D693C2F0-CEE6-DABA-7696-5E7339BE1100}"/>
              </a:ext>
            </a:extLst>
          </p:cNvPr>
          <p:cNvSpPr>
            <a:spLocks noGrp="1"/>
          </p:cNvSpPr>
          <p:nvPr>
            <p:ph type="sldNum" sz="quarter" idx="12"/>
          </p:nvPr>
        </p:nvSpPr>
        <p:spPr/>
        <p:txBody>
          <a:bodyPr/>
          <a:lstStyle/>
          <a:p>
            <a:fld id="{16CA2D08-B425-46B9-A38C-FA58A167A0F0}" type="slidenum">
              <a:rPr lang="sk-SK" smtClean="0"/>
              <a:t>22</a:t>
            </a:fld>
            <a:endParaRPr lang="sk-SK"/>
          </a:p>
        </p:txBody>
      </p:sp>
      <p:grpSp>
        <p:nvGrpSpPr>
          <p:cNvPr id="6" name="Skupina 5">
            <a:extLst>
              <a:ext uri="{FF2B5EF4-FFF2-40B4-BE49-F238E27FC236}">
                <a16:creationId xmlns:a16="http://schemas.microsoft.com/office/drawing/2014/main" id="{18924A0F-FCD5-7CAA-1041-5A2A4FD6B6A0}"/>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FA561CC3-A6DB-1167-EB73-E3D2AC382B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5D4127C1-D2A8-5402-39B1-E7CE4663BA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C974E7EB-471C-B394-E9DC-4F7767F40E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1661737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A7B7E08-AF5E-C3EB-156D-1141289A7FEE}"/>
              </a:ext>
            </a:extLst>
          </p:cNvPr>
          <p:cNvSpPr>
            <a:spLocks noGrp="1"/>
          </p:cNvSpPr>
          <p:nvPr>
            <p:ph type="title"/>
          </p:nvPr>
        </p:nvSpPr>
        <p:spPr>
          <a:xfrm>
            <a:off x="3263329" y="5041749"/>
            <a:ext cx="5665342" cy="754758"/>
          </a:xfrm>
        </p:spPr>
        <p:txBody>
          <a:bodyPr/>
          <a:lstStyle/>
          <a:p>
            <a:r>
              <a:rPr lang="sk-SK" b="1" dirty="0">
                <a:solidFill>
                  <a:schemeClr val="tx2"/>
                </a:solidFill>
              </a:rPr>
              <a:t>SOCIÁLNE INŽINIERSTVO</a:t>
            </a:r>
          </a:p>
        </p:txBody>
      </p:sp>
      <p:pic>
        <p:nvPicPr>
          <p:cNvPr id="4" name="Picture 2" descr="The Art of Social Engineering">
            <a:extLst>
              <a:ext uri="{FF2B5EF4-FFF2-40B4-BE49-F238E27FC236}">
                <a16:creationId xmlns:a16="http://schemas.microsoft.com/office/drawing/2014/main" id="{87C848D8-23EF-81B8-2CE3-F11EE03847F1}"/>
              </a:ext>
            </a:extLst>
          </p:cNvPr>
          <p:cNvPicPr>
            <a:picLocks noGrp="1" noChangeAspect="1" noChangeArrowheads="1"/>
          </p:cNvPicPr>
          <p:nvPr>
            <p:ph idx="1"/>
          </p:nvPr>
        </p:nvPicPr>
        <p:blipFill>
          <a:blip r:embed="rId3">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rcRect/>
          <a:stretch>
            <a:fillRect/>
          </a:stretch>
        </p:blipFill>
        <p:spPr bwMode="auto">
          <a:xfrm>
            <a:off x="3352800" y="604293"/>
            <a:ext cx="5486400" cy="4114800"/>
          </a:xfrm>
          <a:prstGeom prst="rect">
            <a:avLst/>
          </a:prstGeom>
          <a:noFill/>
          <a:extLst>
            <a:ext uri="{909E8E84-426E-40DD-AFC4-6F175D3DCCD1}">
              <a14:hiddenFill xmlns:a14="http://schemas.microsoft.com/office/drawing/2010/main">
                <a:solidFill>
                  <a:srgbClr val="FFFFFF"/>
                </a:solidFill>
              </a14:hiddenFill>
            </a:ext>
          </a:extLst>
        </p:spPr>
      </p:pic>
      <p:sp>
        <p:nvSpPr>
          <p:cNvPr id="5" name="Zástupný objekt pre číslo snímky 4">
            <a:extLst>
              <a:ext uri="{FF2B5EF4-FFF2-40B4-BE49-F238E27FC236}">
                <a16:creationId xmlns:a16="http://schemas.microsoft.com/office/drawing/2014/main" id="{58EE32BB-1C84-164F-0126-1A36127DD1EE}"/>
              </a:ext>
            </a:extLst>
          </p:cNvPr>
          <p:cNvSpPr>
            <a:spLocks noGrp="1"/>
          </p:cNvSpPr>
          <p:nvPr>
            <p:ph type="sldNum" sz="quarter" idx="12"/>
          </p:nvPr>
        </p:nvSpPr>
        <p:spPr/>
        <p:txBody>
          <a:bodyPr/>
          <a:lstStyle/>
          <a:p>
            <a:fld id="{16CA2D08-B425-46B9-A38C-FA58A167A0F0}" type="slidenum">
              <a:rPr lang="sk-SK" smtClean="0"/>
              <a:t>23</a:t>
            </a:fld>
            <a:endParaRPr lang="sk-SK"/>
          </a:p>
        </p:txBody>
      </p:sp>
      <p:grpSp>
        <p:nvGrpSpPr>
          <p:cNvPr id="6" name="Skupina 5">
            <a:extLst>
              <a:ext uri="{FF2B5EF4-FFF2-40B4-BE49-F238E27FC236}">
                <a16:creationId xmlns:a16="http://schemas.microsoft.com/office/drawing/2014/main" id="{04B7435A-D5BA-7777-AE30-1676F30FC3AD}"/>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C73FB1B5-7B18-D9A8-2ACD-5781982382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0A3FE94A-D797-0041-6289-F8D193FF59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D86BD444-AE22-792C-F8BD-BE8E367BB95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2251140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DE03385-ADB6-A287-6892-259FBB52E097}"/>
              </a:ext>
            </a:extLst>
          </p:cNvPr>
          <p:cNvSpPr>
            <a:spLocks noGrp="1"/>
          </p:cNvSpPr>
          <p:nvPr>
            <p:ph type="title"/>
          </p:nvPr>
        </p:nvSpPr>
        <p:spPr>
          <a:xfrm>
            <a:off x="838201" y="365125"/>
            <a:ext cx="5251316" cy="1807305"/>
          </a:xfrm>
        </p:spPr>
        <p:txBody>
          <a:bodyPr>
            <a:normAutofit/>
          </a:bodyPr>
          <a:lstStyle/>
          <a:p>
            <a:r>
              <a:rPr lang="sk-SK" sz="4000" b="1" dirty="0">
                <a:solidFill>
                  <a:schemeClr val="tx2"/>
                </a:solidFill>
              </a:rPr>
              <a:t>SOCIÁLNE INŽINIERSTVO</a:t>
            </a:r>
          </a:p>
        </p:txBody>
      </p:sp>
      <p:sp>
        <p:nvSpPr>
          <p:cNvPr id="3" name="Zástupný objekt pre obsah 2">
            <a:extLst>
              <a:ext uri="{FF2B5EF4-FFF2-40B4-BE49-F238E27FC236}">
                <a16:creationId xmlns:a16="http://schemas.microsoft.com/office/drawing/2014/main" id="{70D8BD30-F176-2E1D-824B-FAFCE53C55DB}"/>
              </a:ext>
            </a:extLst>
          </p:cNvPr>
          <p:cNvSpPr>
            <a:spLocks noGrp="1"/>
          </p:cNvSpPr>
          <p:nvPr>
            <p:ph idx="1"/>
          </p:nvPr>
        </p:nvSpPr>
        <p:spPr>
          <a:xfrm>
            <a:off x="838200" y="1839074"/>
            <a:ext cx="8925910" cy="1807305"/>
          </a:xfrm>
        </p:spPr>
        <p:txBody>
          <a:bodyPr>
            <a:normAutofit/>
          </a:bodyPr>
          <a:lstStyle/>
          <a:p>
            <a:r>
              <a:rPr lang="sk-SK" sz="2400" dirty="0"/>
              <a:t>umenie presviedčania</a:t>
            </a:r>
          </a:p>
          <a:p>
            <a:r>
              <a:rPr lang="sk-SK" sz="2400" dirty="0"/>
              <a:t>základná zbraň kybernetických útočníkov </a:t>
            </a:r>
          </a:p>
          <a:p>
            <a:r>
              <a:rPr lang="sk-SK" sz="2400" dirty="0"/>
              <a:t>vydávanie sa za autoritu</a:t>
            </a:r>
          </a:p>
          <a:p>
            <a:r>
              <a:rPr lang="sk-SK" sz="2400" dirty="0"/>
              <a:t>vyvolanie pocitu naliehavosti alebo strachu</a:t>
            </a:r>
          </a:p>
          <a:p>
            <a:endParaRPr lang="sk-SK" sz="1700" dirty="0"/>
          </a:p>
        </p:txBody>
      </p:sp>
      <p:pic>
        <p:nvPicPr>
          <p:cNvPr id="2050" name="Picture 2" descr="Hacker-Hero-a1">
            <a:extLst>
              <a:ext uri="{FF2B5EF4-FFF2-40B4-BE49-F238E27FC236}">
                <a16:creationId xmlns:a16="http://schemas.microsoft.com/office/drawing/2014/main" id="{AFD5FDAC-BDCA-48E4-179E-B437ACD624D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539" t="-692" r="9666" b="1135"/>
          <a:stretch>
            <a:fillRect/>
          </a:stretch>
        </p:blipFill>
        <p:spPr bwMode="auto">
          <a:xfrm flipH="1">
            <a:off x="6695494" y="365125"/>
            <a:ext cx="6333722" cy="6298239"/>
          </a:xfrm>
          <a:prstGeom prst="rect">
            <a:avLst/>
          </a:prstGeom>
          <a:ln>
            <a:noFill/>
          </a:ln>
          <a:effectLst>
            <a:outerShdw blurRad="292100" dist="139700" dir="2700000" algn="tl" rotWithShape="0">
              <a:srgbClr val="333333">
                <a:alpha val="65000"/>
              </a:srgbClr>
            </a:outerShdw>
            <a:softEdge rad="635000"/>
          </a:effectLst>
          <a:extLst>
            <a:ext uri="{909E8E84-426E-40DD-AFC4-6F175D3DCCD1}">
              <a14:hiddenFill xmlns:a14="http://schemas.microsoft.com/office/drawing/2010/main">
                <a:solidFill>
                  <a:srgbClr val="FFFFFF"/>
                </a:solidFill>
              </a14:hiddenFill>
            </a:ext>
          </a:extLst>
        </p:spPr>
      </p:pic>
      <p:pic>
        <p:nvPicPr>
          <p:cNvPr id="5" name="Obrázok 4">
            <a:extLst>
              <a:ext uri="{FF2B5EF4-FFF2-40B4-BE49-F238E27FC236}">
                <a16:creationId xmlns:a16="http://schemas.microsoft.com/office/drawing/2014/main" id="{ECAC595F-B128-1764-5E90-5FF4E7B496E0}"/>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7308" l="3462" r="97308">
                        <a14:foregroundMark x1="90769" y1="80769" x2="90769" y2="80769"/>
                        <a14:foregroundMark x1="94231" y1="84231" x2="94231" y2="84231"/>
                        <a14:foregroundMark x1="92308" y1="78846" x2="92308" y2="78846"/>
                        <a14:foregroundMark x1="76923" y1="73462" x2="56923" y2="83462"/>
                        <a14:foregroundMark x1="47692" y1="73846" x2="33077" y2="87308"/>
                        <a14:foregroundMark x1="86923" y1="70000" x2="76923" y2="91154"/>
                        <a14:foregroundMark x1="76923" y1="91154" x2="76923" y2="91154"/>
                        <a14:foregroundMark x1="5385" y1="55385" x2="3846" y2="66154"/>
                        <a14:foregroundMark x1="21154" y1="74231" x2="22308" y2="93077"/>
                        <a14:foregroundMark x1="19615" y1="97692" x2="30769" y2="97692"/>
                        <a14:foregroundMark x1="96538" y1="92308" x2="97308" y2="76538"/>
                        <a14:backgroundMark x1="80000" y1="14231" x2="80385" y2="31923"/>
                        <a14:backgroundMark x1="23077" y1="13077" x2="0" y2="38846"/>
                        <a14:backgroundMark x1="0" y1="38846" x2="0" y2="38846"/>
                      </a14:backgroundRemoval>
                    </a14:imgEffect>
                  </a14:imgLayer>
                </a14:imgProps>
              </a:ext>
            </a:extLst>
          </a:blip>
          <a:stretch>
            <a:fillRect/>
          </a:stretch>
        </p:blipFill>
        <p:spPr>
          <a:xfrm>
            <a:off x="838199" y="3429000"/>
            <a:ext cx="2817217" cy="2817217"/>
          </a:xfrm>
          <a:prstGeom prst="rect">
            <a:avLst/>
          </a:prstGeom>
        </p:spPr>
      </p:pic>
      <p:sp>
        <p:nvSpPr>
          <p:cNvPr id="6" name="Zástupný objekt pre číslo snímky 5">
            <a:extLst>
              <a:ext uri="{FF2B5EF4-FFF2-40B4-BE49-F238E27FC236}">
                <a16:creationId xmlns:a16="http://schemas.microsoft.com/office/drawing/2014/main" id="{2B6819D0-5C51-59D1-7DEA-8EB6A55D09C6}"/>
              </a:ext>
            </a:extLst>
          </p:cNvPr>
          <p:cNvSpPr>
            <a:spLocks noGrp="1"/>
          </p:cNvSpPr>
          <p:nvPr>
            <p:ph type="sldNum" sz="quarter" idx="12"/>
          </p:nvPr>
        </p:nvSpPr>
        <p:spPr/>
        <p:txBody>
          <a:bodyPr/>
          <a:lstStyle/>
          <a:p>
            <a:fld id="{16CA2D08-B425-46B9-A38C-FA58A167A0F0}" type="slidenum">
              <a:rPr lang="sk-SK" smtClean="0"/>
              <a:t>24</a:t>
            </a:fld>
            <a:endParaRPr lang="sk-SK"/>
          </a:p>
        </p:txBody>
      </p:sp>
    </p:spTree>
    <p:extLst>
      <p:ext uri="{BB962C8B-B14F-4D97-AF65-F5344CB8AC3E}">
        <p14:creationId xmlns:p14="http://schemas.microsoft.com/office/powerpoint/2010/main" val="14041163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DF3BD7B-7D69-8B46-093E-8081BF5A789F}"/>
              </a:ext>
            </a:extLst>
          </p:cNvPr>
          <p:cNvSpPr>
            <a:spLocks noGrp="1"/>
          </p:cNvSpPr>
          <p:nvPr>
            <p:ph type="title"/>
          </p:nvPr>
        </p:nvSpPr>
        <p:spPr/>
        <p:txBody>
          <a:bodyPr>
            <a:normAutofit/>
          </a:bodyPr>
          <a:lstStyle/>
          <a:p>
            <a:r>
              <a:rPr lang="sk-SK" sz="4000" b="1" dirty="0">
                <a:solidFill>
                  <a:schemeClr val="tx2"/>
                </a:solidFill>
              </a:rPr>
              <a:t>Ukážka 1</a:t>
            </a:r>
            <a:endParaRPr lang="sk-SK" sz="4000" dirty="0"/>
          </a:p>
        </p:txBody>
      </p:sp>
      <p:pic>
        <p:nvPicPr>
          <p:cNvPr id="6" name="Zástupný objekt pre obsah 5">
            <a:extLst>
              <a:ext uri="{FF2B5EF4-FFF2-40B4-BE49-F238E27FC236}">
                <a16:creationId xmlns:a16="http://schemas.microsoft.com/office/drawing/2014/main" id="{AAD3D272-ABAE-8C84-A742-03C22ACC88B2}"/>
              </a:ext>
            </a:extLst>
          </p:cNvPr>
          <p:cNvPicPr>
            <a:picLocks noGrp="1" noChangeAspect="1"/>
          </p:cNvPicPr>
          <p:nvPr>
            <p:ph sz="half" idx="1"/>
          </p:nvPr>
        </p:nvPicPr>
        <p:blipFill rotWithShape="1">
          <a:blip r:embed="rId3"/>
          <a:srcRect l="33798" t="46741" r="30257" b="1008"/>
          <a:stretch>
            <a:fillRect/>
          </a:stretch>
        </p:blipFill>
        <p:spPr>
          <a:xfrm>
            <a:off x="7612117" y="3303881"/>
            <a:ext cx="3741683" cy="3059455"/>
          </a:xfrm>
        </p:spPr>
      </p:pic>
      <p:pic>
        <p:nvPicPr>
          <p:cNvPr id="3" name="Picture 4" descr="smishing podvodna sprava">
            <a:extLst>
              <a:ext uri="{FF2B5EF4-FFF2-40B4-BE49-F238E27FC236}">
                <a16:creationId xmlns:a16="http://schemas.microsoft.com/office/drawing/2014/main" id="{05FDB368-7224-DB7B-6F2A-24B5F01E679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9" t="16014" r="24552" b="8641"/>
          <a:stretch>
            <a:fillRect/>
          </a:stretch>
        </p:blipFill>
        <p:spPr bwMode="auto">
          <a:xfrm>
            <a:off x="8277549" y="1213758"/>
            <a:ext cx="2632359" cy="1040857"/>
          </a:xfrm>
          <a:prstGeom prst="rect">
            <a:avLst/>
          </a:prstGeom>
          <a:noFill/>
          <a:extLst>
            <a:ext uri="{909E8E84-426E-40DD-AFC4-6F175D3DCCD1}">
              <a14:hiddenFill xmlns:a14="http://schemas.microsoft.com/office/drawing/2010/main">
                <a:solidFill>
                  <a:srgbClr val="FFFFFF"/>
                </a:solidFill>
              </a14:hiddenFill>
            </a:ext>
          </a:extLst>
        </p:spPr>
      </p:pic>
      <p:pic>
        <p:nvPicPr>
          <p:cNvPr id="11" name="Obrázok 10" descr="Obrázok, na ktorom je text, snímka obrazovky, číslo, písmo&#10;&#10;Obsah vygenerovaný pomocou AI môže byť nesprávny.">
            <a:extLst>
              <a:ext uri="{FF2B5EF4-FFF2-40B4-BE49-F238E27FC236}">
                <a16:creationId xmlns:a16="http://schemas.microsoft.com/office/drawing/2014/main" id="{A5FF3A82-AF8B-3EE8-5C68-357D000FEF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943" y="1547092"/>
            <a:ext cx="4173576" cy="4508020"/>
          </a:xfrm>
          <a:prstGeom prst="rect">
            <a:avLst/>
          </a:prstGeom>
        </p:spPr>
      </p:pic>
      <p:pic>
        <p:nvPicPr>
          <p:cNvPr id="15" name="Obrázok 14" descr="Obrázok, na ktorom je text, písmo, snímka obrazovky, grafika&#10;&#10;Obsah vygenerovaný pomocou AI môže byť nesprávny.">
            <a:extLst>
              <a:ext uri="{FF2B5EF4-FFF2-40B4-BE49-F238E27FC236}">
                <a16:creationId xmlns:a16="http://schemas.microsoft.com/office/drawing/2014/main" id="{4A60D03D-4208-5EA2-7737-5515DFF04D6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57917" y="3801102"/>
            <a:ext cx="2346895" cy="1830248"/>
          </a:xfrm>
          <a:prstGeom prst="rect">
            <a:avLst/>
          </a:prstGeom>
          <a:ln>
            <a:solidFill>
              <a:srgbClr val="0070C0"/>
            </a:solidFill>
          </a:ln>
        </p:spPr>
      </p:pic>
      <p:sp>
        <p:nvSpPr>
          <p:cNvPr id="16" name="BlokTextu 15">
            <a:extLst>
              <a:ext uri="{FF2B5EF4-FFF2-40B4-BE49-F238E27FC236}">
                <a16:creationId xmlns:a16="http://schemas.microsoft.com/office/drawing/2014/main" id="{4AE39D42-F41B-6D43-BA9A-F20582699AF3}"/>
              </a:ext>
            </a:extLst>
          </p:cNvPr>
          <p:cNvSpPr txBox="1"/>
          <p:nvPr/>
        </p:nvSpPr>
        <p:spPr>
          <a:xfrm>
            <a:off x="4829072" y="1027906"/>
            <a:ext cx="3004585" cy="2462213"/>
          </a:xfrm>
          <a:prstGeom prst="rect">
            <a:avLst/>
          </a:prstGeom>
          <a:noFill/>
          <a:ln>
            <a:solidFill>
              <a:schemeClr val="tx1"/>
            </a:solidFill>
          </a:ln>
        </p:spPr>
        <p:txBody>
          <a:bodyPr wrap="square" rtlCol="0">
            <a:spAutoFit/>
          </a:bodyPr>
          <a:lstStyle/>
          <a:p>
            <a:r>
              <a:rPr lang="sk-SK" sz="1400" dirty="0">
                <a:latin typeface="Aptos" panose="020B0004020202020204" pitchFamily="34" charset="0"/>
              </a:rPr>
              <a:t>Ahoj, volám sa Ivan Kováč. </a:t>
            </a:r>
          </a:p>
          <a:p>
            <a:r>
              <a:rPr lang="sk-SK" sz="1400" dirty="0">
                <a:latin typeface="Aptos" panose="020B0004020202020204" pitchFamily="34" charset="0"/>
              </a:rPr>
              <a:t>Kontaktujem vás ohľadom vášho účtu na Instagrame</a:t>
            </a:r>
          </a:p>
          <a:p>
            <a:r>
              <a:rPr lang="sk-SK" sz="1400" dirty="0">
                <a:latin typeface="Aptos" panose="020B0004020202020204" pitchFamily="34" charset="0"/>
              </a:rPr>
              <a:t>Mám príležitosť získať pre vás nových, SKUTOČNÝCH followerov - záruka prírastku </a:t>
            </a:r>
            <a:r>
              <a:rPr lang="sk-SK" sz="1400" b="1" dirty="0">
                <a:latin typeface="Aptos" panose="020B0004020202020204" pitchFamily="34" charset="0"/>
              </a:rPr>
              <a:t>až 1200 mesačne</a:t>
            </a:r>
            <a:r>
              <a:rPr lang="sk-SK" sz="1400" dirty="0">
                <a:latin typeface="Aptos" panose="020B0004020202020204" pitchFamily="34" charset="0"/>
              </a:rPr>
              <a:t>! </a:t>
            </a:r>
          </a:p>
          <a:p>
            <a:r>
              <a:rPr lang="sk-SK" sz="1400" dirty="0">
                <a:latin typeface="Aptos" panose="020B0004020202020204" pitchFamily="34" charset="0"/>
              </a:rPr>
              <a:t>Ak sa chcete dozvedieť viac, kliknite na našu webovú stránku: </a:t>
            </a:r>
          </a:p>
          <a:p>
            <a:r>
              <a:rPr lang="sk-SK" sz="1400" u="sng" dirty="0">
                <a:solidFill>
                  <a:schemeClr val="accent1"/>
                </a:solidFill>
                <a:latin typeface="Aptos" panose="020B0004020202020204" pitchFamily="34" charset="0"/>
              </a:rPr>
              <a:t>more-followers.eu</a:t>
            </a:r>
            <a:r>
              <a:rPr lang="sk-SK" sz="1400" dirty="0">
                <a:latin typeface="Aptos" panose="020B0004020202020204" pitchFamily="34" charset="0"/>
              </a:rPr>
              <a:t>. </a:t>
            </a:r>
          </a:p>
          <a:p>
            <a:r>
              <a:rPr lang="sk-SK" sz="1400" dirty="0">
                <a:latin typeface="Aptos" panose="020B0004020202020204" pitchFamily="34" charset="0"/>
              </a:rPr>
              <a:t>Tam si môžete vybrať balík, ktorý vám najlepšie vyhovuje.</a:t>
            </a:r>
          </a:p>
        </p:txBody>
      </p:sp>
      <p:sp>
        <p:nvSpPr>
          <p:cNvPr id="5" name="Zástupný objekt pre číslo snímky 4">
            <a:extLst>
              <a:ext uri="{FF2B5EF4-FFF2-40B4-BE49-F238E27FC236}">
                <a16:creationId xmlns:a16="http://schemas.microsoft.com/office/drawing/2014/main" id="{77E760E0-C3EB-4A69-779A-8BB7D12E717B}"/>
              </a:ext>
            </a:extLst>
          </p:cNvPr>
          <p:cNvSpPr>
            <a:spLocks noGrp="1"/>
          </p:cNvSpPr>
          <p:nvPr>
            <p:ph type="sldNum" sz="quarter" idx="12"/>
          </p:nvPr>
        </p:nvSpPr>
        <p:spPr/>
        <p:txBody>
          <a:bodyPr/>
          <a:lstStyle/>
          <a:p>
            <a:fld id="{16CA2D08-B425-46B9-A38C-FA58A167A0F0}" type="slidenum">
              <a:rPr lang="sk-SK" smtClean="0"/>
              <a:t>25</a:t>
            </a:fld>
            <a:endParaRPr lang="sk-SK"/>
          </a:p>
        </p:txBody>
      </p:sp>
      <p:grpSp>
        <p:nvGrpSpPr>
          <p:cNvPr id="7" name="Skupina 6">
            <a:extLst>
              <a:ext uri="{FF2B5EF4-FFF2-40B4-BE49-F238E27FC236}">
                <a16:creationId xmlns:a16="http://schemas.microsoft.com/office/drawing/2014/main" id="{73DEB0D3-1F01-A8B2-E382-2B04CA0196F4}"/>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03332DF8-DB6D-4142-90F3-9FBD343ED0E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7E06C710-DBDC-7E72-8311-E2013F4A33F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22E724E7-EF44-3B9D-24B8-0BF5A5666C3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14644895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979C009-E21D-53FA-0AEB-FADC714934DB}"/>
              </a:ext>
            </a:extLst>
          </p:cNvPr>
          <p:cNvSpPr>
            <a:spLocks noGrp="1"/>
          </p:cNvSpPr>
          <p:nvPr>
            <p:ph type="title"/>
          </p:nvPr>
        </p:nvSpPr>
        <p:spPr/>
        <p:txBody>
          <a:bodyPr>
            <a:normAutofit/>
          </a:bodyPr>
          <a:lstStyle/>
          <a:p>
            <a:r>
              <a:rPr lang="sk-SK" sz="4000" b="1" dirty="0">
                <a:solidFill>
                  <a:schemeClr val="tx2"/>
                </a:solidFill>
              </a:rPr>
              <a:t>Ukážka 2</a:t>
            </a:r>
          </a:p>
        </p:txBody>
      </p:sp>
      <p:pic>
        <p:nvPicPr>
          <p:cNvPr id="1026" name="Picture 2" descr="Zneužitý Marek Hamšík">
            <a:extLst>
              <a:ext uri="{FF2B5EF4-FFF2-40B4-BE49-F238E27FC236}">
                <a16:creationId xmlns:a16="http://schemas.microsoft.com/office/drawing/2014/main" id="{BAF75262-A606-687B-3F74-07246E7AA984}"/>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4969" r="56886"/>
          <a:stretch>
            <a:fillRect/>
          </a:stretch>
        </p:blipFill>
        <p:spPr bwMode="auto">
          <a:xfrm>
            <a:off x="4904197" y="1480389"/>
            <a:ext cx="2383605" cy="4337325"/>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ok 3" descr="Obrázok, na ktorom je text, snímka obrazovky, ošatenie, osoba&#10;&#10;Obsah vygenerovaný pomocou AI môže byť nesprávny.">
            <a:extLst>
              <a:ext uri="{FF2B5EF4-FFF2-40B4-BE49-F238E27FC236}">
                <a16:creationId xmlns:a16="http://schemas.microsoft.com/office/drawing/2014/main" id="{9F1F1BED-6420-E17B-FF24-3853A3FAE2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13486" y="1480389"/>
            <a:ext cx="3337400" cy="3035583"/>
          </a:xfrm>
          <a:prstGeom prst="rect">
            <a:avLst/>
          </a:prstGeom>
        </p:spPr>
      </p:pic>
      <p:pic>
        <p:nvPicPr>
          <p:cNvPr id="3" name="Picture 2" descr="Mark Zuckenberg a HOAX s textom BFF">
            <a:hlinkClick r:id="rId5"/>
            <a:extLst>
              <a:ext uri="{FF2B5EF4-FFF2-40B4-BE49-F238E27FC236}">
                <a16:creationId xmlns:a16="http://schemas.microsoft.com/office/drawing/2014/main" id="{A0175916-4412-4F3A-E09E-73083C854575}"/>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38200" y="1466376"/>
            <a:ext cx="3603782" cy="4351338"/>
          </a:xfrm>
          <a:prstGeom prst="rect">
            <a:avLst/>
          </a:prstGeom>
          <a:noFill/>
          <a:extLst>
            <a:ext uri="{909E8E84-426E-40DD-AFC4-6F175D3DCCD1}">
              <a14:hiddenFill xmlns:a14="http://schemas.microsoft.com/office/drawing/2010/main">
                <a:solidFill>
                  <a:srgbClr val="FFFFFF"/>
                </a:solidFill>
              </a14:hiddenFill>
            </a:ext>
          </a:extLst>
        </p:spPr>
      </p:pic>
      <p:sp>
        <p:nvSpPr>
          <p:cNvPr id="6" name="Zástupný objekt pre číslo snímky 5">
            <a:extLst>
              <a:ext uri="{FF2B5EF4-FFF2-40B4-BE49-F238E27FC236}">
                <a16:creationId xmlns:a16="http://schemas.microsoft.com/office/drawing/2014/main" id="{CA9DC855-8C74-2E43-CE65-EF7A28C49FF2}"/>
              </a:ext>
            </a:extLst>
          </p:cNvPr>
          <p:cNvSpPr>
            <a:spLocks noGrp="1"/>
          </p:cNvSpPr>
          <p:nvPr>
            <p:ph type="sldNum" sz="quarter" idx="12"/>
          </p:nvPr>
        </p:nvSpPr>
        <p:spPr/>
        <p:txBody>
          <a:bodyPr/>
          <a:lstStyle/>
          <a:p>
            <a:fld id="{16CA2D08-B425-46B9-A38C-FA58A167A0F0}" type="slidenum">
              <a:rPr lang="sk-SK" smtClean="0"/>
              <a:t>26</a:t>
            </a:fld>
            <a:endParaRPr lang="sk-SK"/>
          </a:p>
        </p:txBody>
      </p:sp>
    </p:spTree>
    <p:extLst>
      <p:ext uri="{BB962C8B-B14F-4D97-AF65-F5344CB8AC3E}">
        <p14:creationId xmlns:p14="http://schemas.microsoft.com/office/powerpoint/2010/main" val="15938210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jekt pre číslo snímky 2">
            <a:extLst>
              <a:ext uri="{FF2B5EF4-FFF2-40B4-BE49-F238E27FC236}">
                <a16:creationId xmlns:a16="http://schemas.microsoft.com/office/drawing/2014/main" id="{C4181A9E-13A7-19B8-4069-98317EE64271}"/>
              </a:ext>
            </a:extLst>
          </p:cNvPr>
          <p:cNvSpPr>
            <a:spLocks noGrp="1"/>
          </p:cNvSpPr>
          <p:nvPr>
            <p:ph type="sldNum" sz="quarter" idx="12"/>
          </p:nvPr>
        </p:nvSpPr>
        <p:spPr/>
        <p:txBody>
          <a:bodyPr/>
          <a:lstStyle/>
          <a:p>
            <a:fld id="{16CA2D08-B425-46B9-A38C-FA58A167A0F0}" type="slidenum">
              <a:rPr lang="sk-SK" smtClean="0"/>
              <a:t>27</a:t>
            </a:fld>
            <a:endParaRPr lang="sk-SK"/>
          </a:p>
        </p:txBody>
      </p:sp>
      <p:pic>
        <p:nvPicPr>
          <p:cNvPr id="6" name="Online médium 5" title="Tatra banka #predigitalnubezpecnost: Nedajte sa oklamať vymysleným príbehom">
            <a:hlinkClick r:id="" action="ppaction://media"/>
            <a:extLst>
              <a:ext uri="{FF2B5EF4-FFF2-40B4-BE49-F238E27FC236}">
                <a16:creationId xmlns:a16="http://schemas.microsoft.com/office/drawing/2014/main" id="{E73ED37A-FF6C-21F1-60DC-022539010A81}"/>
              </a:ext>
            </a:extLst>
          </p:cNvPr>
          <p:cNvPicPr>
            <a:picLocks noRot="1" noChangeAspect="1"/>
          </p:cNvPicPr>
          <p:nvPr>
            <a:videoFile r:link="rId1"/>
          </p:nvPr>
        </p:nvPicPr>
        <p:blipFill>
          <a:blip r:embed="rId4"/>
          <a:stretch>
            <a:fillRect/>
          </a:stretch>
        </p:blipFill>
        <p:spPr>
          <a:xfrm>
            <a:off x="1301244" y="361507"/>
            <a:ext cx="9589511" cy="5418073"/>
          </a:xfrm>
          <a:prstGeom prst="rect">
            <a:avLst/>
          </a:prstGeom>
        </p:spPr>
      </p:pic>
      <p:grpSp>
        <p:nvGrpSpPr>
          <p:cNvPr id="5" name="Skupina 4">
            <a:extLst>
              <a:ext uri="{FF2B5EF4-FFF2-40B4-BE49-F238E27FC236}">
                <a16:creationId xmlns:a16="http://schemas.microsoft.com/office/drawing/2014/main" id="{431F9F6C-DE0C-E05C-A5C8-1AC4CB7B0DB3}"/>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1F0028F4-58CA-7E57-DFCC-E1863C0619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57B5EF34-071F-5102-AD76-F1366F45FFF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578CE937-8D0D-1EEA-CA6A-14736AF62F3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8717437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jekt pre obsah 2">
            <a:extLst>
              <a:ext uri="{FF2B5EF4-FFF2-40B4-BE49-F238E27FC236}">
                <a16:creationId xmlns:a16="http://schemas.microsoft.com/office/drawing/2014/main" id="{13085A92-3982-FDFE-1B90-F714EB9E942B}"/>
              </a:ext>
            </a:extLst>
          </p:cNvPr>
          <p:cNvSpPr>
            <a:spLocks noGrp="1"/>
          </p:cNvSpPr>
          <p:nvPr>
            <p:ph idx="1"/>
          </p:nvPr>
        </p:nvSpPr>
        <p:spPr/>
        <p:txBody>
          <a:bodyPr/>
          <a:lstStyle/>
          <a:p>
            <a:pPr marL="533400" indent="-495300"/>
            <a:r>
              <a:rPr lang="sk-SK" dirty="0"/>
              <a:t>získať peniaze</a:t>
            </a:r>
          </a:p>
          <a:p>
            <a:pPr marL="533400" indent="-495300"/>
            <a:r>
              <a:rPr lang="sk-SK" dirty="0"/>
              <a:t>zvýšiť návštevnosť webovej stránky útočníka (návštevnosť=zisk)</a:t>
            </a:r>
          </a:p>
          <a:p>
            <a:pPr marL="533400" indent="-495300"/>
            <a:r>
              <a:rPr lang="sk-SK" dirty="0"/>
              <a:t>zahltenie internetu</a:t>
            </a:r>
          </a:p>
          <a:p>
            <a:pPr marL="533400" indent="-495300"/>
            <a:r>
              <a:rPr lang="sk-SK" dirty="0"/>
              <a:t>krádež a zneužitie osobných údajov</a:t>
            </a:r>
          </a:p>
          <a:p>
            <a:pPr marL="533400" indent="-495300"/>
            <a:r>
              <a:rPr lang="sk-SK" dirty="0"/>
              <a:t>infikovanie zariadenia obete vírusom</a:t>
            </a:r>
          </a:p>
          <a:p>
            <a:pPr marL="533400" indent="-495300"/>
            <a:r>
              <a:rPr lang="sk-SK" dirty="0"/>
              <a:t>kradnúť výkon počítača obete</a:t>
            </a:r>
          </a:p>
          <a:p>
            <a:pPr marL="533400" indent="-495300"/>
            <a:r>
              <a:rPr lang="sk-SK" dirty="0"/>
              <a:t>...</a:t>
            </a:r>
          </a:p>
          <a:p>
            <a:endParaRPr lang="sk-SK" dirty="0"/>
          </a:p>
        </p:txBody>
      </p:sp>
      <p:sp>
        <p:nvSpPr>
          <p:cNvPr id="5" name="Zástupný objekt pre číslo snímky 4">
            <a:extLst>
              <a:ext uri="{FF2B5EF4-FFF2-40B4-BE49-F238E27FC236}">
                <a16:creationId xmlns:a16="http://schemas.microsoft.com/office/drawing/2014/main" id="{CC0F8287-270F-CF43-7536-5DBB3BAC012D}"/>
              </a:ext>
            </a:extLst>
          </p:cNvPr>
          <p:cNvSpPr>
            <a:spLocks noGrp="1"/>
          </p:cNvSpPr>
          <p:nvPr>
            <p:ph type="sldNum" sz="quarter" idx="12"/>
          </p:nvPr>
        </p:nvSpPr>
        <p:spPr/>
        <p:txBody>
          <a:bodyPr/>
          <a:lstStyle/>
          <a:p>
            <a:fld id="{16CA2D08-B425-46B9-A38C-FA58A167A0F0}" type="slidenum">
              <a:rPr lang="sk-SK" smtClean="0"/>
              <a:t>28</a:t>
            </a:fld>
            <a:endParaRPr lang="sk-SK"/>
          </a:p>
        </p:txBody>
      </p:sp>
      <p:sp>
        <p:nvSpPr>
          <p:cNvPr id="6" name="Nadpis 3">
            <a:extLst>
              <a:ext uri="{FF2B5EF4-FFF2-40B4-BE49-F238E27FC236}">
                <a16:creationId xmlns:a16="http://schemas.microsoft.com/office/drawing/2014/main" id="{C2E7E6ED-D638-CF2C-B107-260FDB92D45E}"/>
              </a:ext>
            </a:extLst>
          </p:cNvPr>
          <p:cNvSpPr txBox="1">
            <a:spLocks/>
          </p:cNvSpPr>
          <p:nvPr/>
        </p:nvSpPr>
        <p:spPr>
          <a:xfrm>
            <a:off x="838200" y="50006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3600" b="1" u="sng" dirty="0">
                <a:solidFill>
                  <a:srgbClr val="002060"/>
                </a:solidFill>
              </a:rPr>
              <a:t>Aktivita 4:</a:t>
            </a:r>
            <a:r>
              <a:rPr lang="sk-SK" sz="3600" b="1" dirty="0">
                <a:solidFill>
                  <a:srgbClr val="002060"/>
                </a:solidFill>
              </a:rPr>
              <a:t> </a:t>
            </a:r>
            <a:r>
              <a:rPr lang="sk-SK" sz="3600" dirty="0">
                <a:solidFill>
                  <a:srgbClr val="002060"/>
                </a:solidFill>
              </a:rPr>
              <a:t>Čo je podľa vás cieľom takýchto útokov? Prečo to útočník robí? Čo tým získa?</a:t>
            </a:r>
          </a:p>
        </p:txBody>
      </p:sp>
      <p:grpSp>
        <p:nvGrpSpPr>
          <p:cNvPr id="2" name="Skupina 1">
            <a:extLst>
              <a:ext uri="{FF2B5EF4-FFF2-40B4-BE49-F238E27FC236}">
                <a16:creationId xmlns:a16="http://schemas.microsoft.com/office/drawing/2014/main" id="{FB85B77F-69D9-FBCC-28D8-C2BA91F7F996}"/>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06829E22-873D-7BB2-DE1D-9DAF3474EC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A528250A-5EF8-7F82-B365-646A3FF6E7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8D33A4E4-70B7-9DFD-59CD-F0949D87D1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42790577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EE143014-4F09-E8AF-E088-73BC3366112C}"/>
              </a:ext>
            </a:extLst>
          </p:cNvPr>
          <p:cNvSpPr>
            <a:spLocks noGrp="1"/>
          </p:cNvSpPr>
          <p:nvPr>
            <p:ph type="title"/>
          </p:nvPr>
        </p:nvSpPr>
        <p:spPr/>
        <p:txBody>
          <a:bodyPr>
            <a:normAutofit/>
          </a:bodyPr>
          <a:lstStyle/>
          <a:p>
            <a:r>
              <a:rPr lang="sk-SK" sz="4000" b="1">
                <a:solidFill>
                  <a:schemeClr val="tx2"/>
                </a:solidFill>
              </a:rPr>
              <a:t>Techniky sociálneho inžinierstva</a:t>
            </a:r>
            <a:endParaRPr lang="sk-SK" sz="4000" dirty="0">
              <a:solidFill>
                <a:schemeClr val="tx2"/>
              </a:solidFill>
            </a:endParaRPr>
          </a:p>
        </p:txBody>
      </p:sp>
      <p:sp>
        <p:nvSpPr>
          <p:cNvPr id="3" name="Zástupný objekt pre obsah 2">
            <a:extLst>
              <a:ext uri="{FF2B5EF4-FFF2-40B4-BE49-F238E27FC236}">
                <a16:creationId xmlns:a16="http://schemas.microsoft.com/office/drawing/2014/main" id="{53302F60-1CB9-81BF-90AC-5CB75E132B66}"/>
              </a:ext>
            </a:extLst>
          </p:cNvPr>
          <p:cNvSpPr>
            <a:spLocks noGrp="1"/>
          </p:cNvSpPr>
          <p:nvPr>
            <p:ph sz="half" idx="1"/>
          </p:nvPr>
        </p:nvSpPr>
        <p:spPr/>
        <p:txBody>
          <a:bodyPr>
            <a:normAutofit/>
          </a:bodyPr>
          <a:lstStyle/>
          <a:p>
            <a:r>
              <a:rPr lang="sk-SK" sz="2400"/>
              <a:t>Phishing</a:t>
            </a:r>
          </a:p>
          <a:p>
            <a:r>
              <a:rPr lang="sk-SK" sz="2400"/>
              <a:t>Skimming</a:t>
            </a:r>
          </a:p>
          <a:p>
            <a:r>
              <a:rPr lang="sk-SK" sz="2400"/>
              <a:t>Clickjacking</a:t>
            </a:r>
          </a:p>
          <a:p>
            <a:r>
              <a:rPr lang="sk-SK" sz="2400"/>
              <a:t>Tabnabbing</a:t>
            </a:r>
          </a:p>
          <a:p>
            <a:r>
              <a:rPr lang="sk-SK" sz="2400"/>
              <a:t>Typosquatting (URL hijacking)</a:t>
            </a:r>
          </a:p>
          <a:p>
            <a:r>
              <a:rPr lang="sk-SK" sz="2400"/>
              <a:t>Snowshoeing</a:t>
            </a:r>
          </a:p>
          <a:p>
            <a:r>
              <a:rPr lang="sk-SK" sz="2400"/>
              <a:t>Pharming (DNS cache poisoning)</a:t>
            </a:r>
          </a:p>
          <a:p>
            <a:r>
              <a:rPr lang="sk-SK" sz="2400"/>
              <a:t>Škodlivý softvér</a:t>
            </a:r>
          </a:p>
          <a:p>
            <a:r>
              <a:rPr lang="sk-SK" sz="2400"/>
              <a:t>...</a:t>
            </a:r>
            <a:endParaRPr lang="sk-SK" sz="2400" dirty="0"/>
          </a:p>
        </p:txBody>
      </p:sp>
      <p:pic>
        <p:nvPicPr>
          <p:cNvPr id="2" name="Picture 2" descr="The Art of Social Engineering">
            <a:extLst>
              <a:ext uri="{FF2B5EF4-FFF2-40B4-BE49-F238E27FC236}">
                <a16:creationId xmlns:a16="http://schemas.microsoft.com/office/drawing/2014/main" id="{0398F989-97D2-AACF-683B-CBFA053D07BE}"/>
              </a:ext>
            </a:extLst>
          </p:cNvPr>
          <p:cNvPicPr>
            <a:picLocks noGrp="1" noChangeAspect="1" noChangeArrowheads="1"/>
          </p:cNvPicPr>
          <p:nvPr>
            <p:ph sz="half" idx="2"/>
          </p:nvPr>
        </p:nvPicPr>
        <p:blipFill>
          <a:blip r:embed="rId3">
            <a:alphaModFix amt="70000"/>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rcRect/>
          <a:stretch>
            <a:fillRect/>
          </a:stretch>
        </p:blipFill>
        <p:spPr bwMode="auto">
          <a:xfrm>
            <a:off x="6324595" y="1825625"/>
            <a:ext cx="4876810" cy="3657607"/>
          </a:xfrm>
          <a:prstGeom prst="rect">
            <a:avLst/>
          </a:prstGeom>
          <a:noFill/>
          <a:extLst>
            <a:ext uri="{909E8E84-426E-40DD-AFC4-6F175D3DCCD1}">
              <a14:hiddenFill xmlns:a14="http://schemas.microsoft.com/office/drawing/2010/main">
                <a:solidFill>
                  <a:srgbClr val="FFFFFF"/>
                </a:solidFill>
              </a14:hiddenFill>
            </a:ext>
          </a:extLst>
        </p:spPr>
      </p:pic>
      <p:sp>
        <p:nvSpPr>
          <p:cNvPr id="6" name="Zástupný objekt pre číslo snímky 5">
            <a:extLst>
              <a:ext uri="{FF2B5EF4-FFF2-40B4-BE49-F238E27FC236}">
                <a16:creationId xmlns:a16="http://schemas.microsoft.com/office/drawing/2014/main" id="{0A58416C-4B3A-F222-75B0-B30EB4D882B1}"/>
              </a:ext>
            </a:extLst>
          </p:cNvPr>
          <p:cNvSpPr>
            <a:spLocks noGrp="1"/>
          </p:cNvSpPr>
          <p:nvPr>
            <p:ph type="sldNum" sz="quarter" idx="12"/>
          </p:nvPr>
        </p:nvSpPr>
        <p:spPr/>
        <p:txBody>
          <a:bodyPr/>
          <a:lstStyle/>
          <a:p>
            <a:fld id="{16CA2D08-B425-46B9-A38C-FA58A167A0F0}" type="slidenum">
              <a:rPr lang="sk-SK" smtClean="0"/>
              <a:t>29</a:t>
            </a:fld>
            <a:endParaRPr lang="sk-SK"/>
          </a:p>
        </p:txBody>
      </p:sp>
      <p:grpSp>
        <p:nvGrpSpPr>
          <p:cNvPr id="7" name="Skupina 6">
            <a:extLst>
              <a:ext uri="{FF2B5EF4-FFF2-40B4-BE49-F238E27FC236}">
                <a16:creationId xmlns:a16="http://schemas.microsoft.com/office/drawing/2014/main" id="{F7ACDD01-12FA-8CD5-9E15-C204584CD3F0}"/>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5F57DD91-8D8E-CC4D-112D-2A718D71B7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B648429B-9182-4394-E0E3-DBEAD3211A0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C7A2A67E-24EA-881B-8F28-4BBC3B06D5D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30410896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BlokTextu 28">
            <a:extLst>
              <a:ext uri="{FF2B5EF4-FFF2-40B4-BE49-F238E27FC236}">
                <a16:creationId xmlns:a16="http://schemas.microsoft.com/office/drawing/2014/main" id="{48DC1EDA-CA85-33CE-D3E6-B89537579880}"/>
              </a:ext>
            </a:extLst>
          </p:cNvPr>
          <p:cNvSpPr txBox="1"/>
          <p:nvPr/>
        </p:nvSpPr>
        <p:spPr>
          <a:xfrm>
            <a:off x="2226295" y="5056276"/>
            <a:ext cx="9072540" cy="1200329"/>
          </a:xfrm>
          <a:prstGeom prst="rect">
            <a:avLst/>
          </a:prstGeom>
          <a:solidFill>
            <a:schemeClr val="bg1"/>
          </a:solidFill>
        </p:spPr>
        <p:txBody>
          <a:bodyPr wrap="square">
            <a:spAutoFit/>
          </a:bodyPr>
          <a:lstStyle/>
          <a:p>
            <a:pPr marL="0" indent="0" algn="ctr">
              <a:buNone/>
            </a:pPr>
            <a:r>
              <a:rPr lang="sk-SK" sz="2400" i="1" spc="40" dirty="0">
                <a:solidFill>
                  <a:srgbClr val="08A882"/>
                </a:solidFill>
              </a:rPr>
              <a:t>Je dôležité učiť sa rozpoznávať pravdivé a falošné správy. Nielen preto, aby sme my sami poznali pravdu, ale aj preto, aby sme dezinformácie nešírili ďalej</a:t>
            </a:r>
            <a:r>
              <a:rPr lang="sk-SK" sz="1400" i="1" spc="40" dirty="0">
                <a:solidFill>
                  <a:srgbClr val="08A882"/>
                </a:solidFill>
              </a:rPr>
              <a:t>.</a:t>
            </a:r>
          </a:p>
        </p:txBody>
      </p:sp>
      <p:pic>
        <p:nvPicPr>
          <p:cNvPr id="26" name="Obrázok 25" descr="Obrázok, na ktorom je ľudská tvár, ošatenie, osoba, stena&#10;&#10;Obsah vygenerovaný pomocou AI môže byť nesprávny.">
            <a:extLst>
              <a:ext uri="{FF2B5EF4-FFF2-40B4-BE49-F238E27FC236}">
                <a16:creationId xmlns:a16="http://schemas.microsoft.com/office/drawing/2014/main" id="{CFA98683-E1FF-20AF-5E07-B96C12ACC092}"/>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80" b="97333" l="10000" r="90000">
                        <a14:foregroundMark x1="58242" y1="91960" x2="46606" y2="93455"/>
                        <a14:foregroundMark x1="48545" y1="89939" x2="41333" y2="91030"/>
                        <a14:foregroundMark x1="64909" y1="97333" x2="49636" y2="97333"/>
                      </a14:backgroundRemoval>
                    </a14:imgEffect>
                  </a14:imgLayer>
                </a14:imgProps>
              </a:ext>
              <a:ext uri="{28A0092B-C50C-407E-A947-70E740481C1C}">
                <a14:useLocalDpi xmlns:a14="http://schemas.microsoft.com/office/drawing/2010/main" val="0"/>
              </a:ext>
            </a:extLst>
          </a:blip>
          <a:srcRect t="32478"/>
          <a:stretch>
            <a:fillRect/>
          </a:stretch>
        </p:blipFill>
        <p:spPr>
          <a:xfrm flipH="1">
            <a:off x="-1593182" y="2305736"/>
            <a:ext cx="4494582" cy="4552264"/>
          </a:xfrm>
          <a:prstGeom prst="rect">
            <a:avLst/>
          </a:prstGeom>
        </p:spPr>
      </p:pic>
      <p:pic>
        <p:nvPicPr>
          <p:cNvPr id="51" name="Obrázok 50" descr="Obrázok, na ktorom je text, kruh, snímka obrazovky, písmo&#10;&#10;Obsah vygenerovaný pomocou AI môže byť nesprávny.">
            <a:extLst>
              <a:ext uri="{FF2B5EF4-FFF2-40B4-BE49-F238E27FC236}">
                <a16:creationId xmlns:a16="http://schemas.microsoft.com/office/drawing/2014/main" id="{48D11D77-EC15-A09A-3077-4216CE4374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6036" y="-221774"/>
            <a:ext cx="6293059" cy="5278050"/>
          </a:xfrm>
          <a:prstGeom prst="rect">
            <a:avLst/>
          </a:prstGeom>
        </p:spPr>
      </p:pic>
      <p:sp>
        <p:nvSpPr>
          <p:cNvPr id="3" name="Zástupný objekt pre číslo snímky 2">
            <a:extLst>
              <a:ext uri="{FF2B5EF4-FFF2-40B4-BE49-F238E27FC236}">
                <a16:creationId xmlns:a16="http://schemas.microsoft.com/office/drawing/2014/main" id="{C5AF1DAB-37C7-7B07-4B6A-CA0683CB1A05}"/>
              </a:ext>
            </a:extLst>
          </p:cNvPr>
          <p:cNvSpPr>
            <a:spLocks noGrp="1"/>
          </p:cNvSpPr>
          <p:nvPr>
            <p:ph type="sldNum" sz="quarter" idx="12"/>
          </p:nvPr>
        </p:nvSpPr>
        <p:spPr/>
        <p:txBody>
          <a:bodyPr/>
          <a:lstStyle/>
          <a:p>
            <a:fld id="{16CA2D08-B425-46B9-A38C-FA58A167A0F0}" type="slidenum">
              <a:rPr lang="sk-SK" smtClean="0"/>
              <a:t>3</a:t>
            </a:fld>
            <a:endParaRPr lang="sk-SK"/>
          </a:p>
        </p:txBody>
      </p:sp>
    </p:spTree>
    <p:extLst>
      <p:ext uri="{BB962C8B-B14F-4D97-AF65-F5344CB8AC3E}">
        <p14:creationId xmlns:p14="http://schemas.microsoft.com/office/powerpoint/2010/main" val="30551051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A69415C-10B0-C148-E877-8E1AA35FA9B3}"/>
              </a:ext>
            </a:extLst>
          </p:cNvPr>
          <p:cNvSpPr>
            <a:spLocks noGrp="1"/>
          </p:cNvSpPr>
          <p:nvPr>
            <p:ph type="title"/>
          </p:nvPr>
        </p:nvSpPr>
        <p:spPr/>
        <p:txBody>
          <a:bodyPr>
            <a:normAutofit/>
          </a:bodyPr>
          <a:lstStyle/>
          <a:p>
            <a:r>
              <a:rPr lang="sk-SK" sz="4000" b="1" dirty="0">
                <a:solidFill>
                  <a:schemeClr val="tx2"/>
                </a:solidFill>
              </a:rPr>
              <a:t>Techniky sociálneho inžinierstva</a:t>
            </a:r>
          </a:p>
        </p:txBody>
      </p:sp>
      <p:sp>
        <p:nvSpPr>
          <p:cNvPr id="3" name="Zástupný objekt pre obsah 2">
            <a:extLst>
              <a:ext uri="{FF2B5EF4-FFF2-40B4-BE49-F238E27FC236}">
                <a16:creationId xmlns:a16="http://schemas.microsoft.com/office/drawing/2014/main" id="{EED2D0FD-C7C7-DE72-72DF-E97AD6F5339E}"/>
              </a:ext>
            </a:extLst>
          </p:cNvPr>
          <p:cNvSpPr>
            <a:spLocks noGrp="1"/>
          </p:cNvSpPr>
          <p:nvPr>
            <p:ph idx="1"/>
          </p:nvPr>
        </p:nvSpPr>
        <p:spPr>
          <a:xfrm>
            <a:off x="838199" y="1825625"/>
            <a:ext cx="10360231" cy="4351338"/>
          </a:xfrm>
        </p:spPr>
        <p:txBody>
          <a:bodyPr>
            <a:normAutofit/>
          </a:bodyPr>
          <a:lstStyle/>
          <a:p>
            <a:pPr marL="0" indent="0">
              <a:buNone/>
            </a:pPr>
            <a:r>
              <a:rPr lang="sk-SK" sz="2400" b="1" dirty="0">
                <a:solidFill>
                  <a:srgbClr val="7030A0"/>
                </a:solidFill>
              </a:rPr>
              <a:t>PHISHING</a:t>
            </a:r>
            <a:r>
              <a:rPr lang="sk-SK" sz="2400" b="1" dirty="0">
                <a:solidFill>
                  <a:schemeClr val="tx2"/>
                </a:solidFill>
              </a:rPr>
              <a:t> </a:t>
            </a:r>
          </a:p>
          <a:p>
            <a:r>
              <a:rPr lang="sk-SK" sz="2400" dirty="0"/>
              <a:t>druh kybernetického útoku kedy útočník rozošle veľké množstvo podvodných e-mailov a čaká, </a:t>
            </a:r>
            <a:r>
              <a:rPr lang="sk-SK" sz="2400" i="1" dirty="0"/>
              <a:t>„kto sa chytí“</a:t>
            </a:r>
          </a:p>
          <a:p>
            <a:pPr algn="l"/>
            <a:r>
              <a:rPr lang="sk-SK" sz="2400" dirty="0"/>
              <a:t>útočník sa vydáva za dôveryhodnú organizáciu, osobu alebo systém</a:t>
            </a:r>
          </a:p>
          <a:p>
            <a:pPr algn="l"/>
            <a:r>
              <a:rPr lang="sk-SK" sz="2400" dirty="0"/>
              <a:t>cieľom je získať od obete citlivé dáta</a:t>
            </a:r>
          </a:p>
          <a:p>
            <a:pPr algn="l"/>
            <a:r>
              <a:rPr lang="sk-SK" sz="2400" dirty="0"/>
              <a:t>využívanie e-mailu, telefónu alebo textovej správy</a:t>
            </a:r>
          </a:p>
          <a:p>
            <a:pPr algn="l"/>
            <a:r>
              <a:rPr lang="sk-SK" sz="2400" dirty="0"/>
              <a:t>vzbudenie strachu alebo zvedavosť u obete</a:t>
            </a:r>
          </a:p>
          <a:p>
            <a:pPr algn="l"/>
            <a:r>
              <a:rPr lang="sk-SK" sz="2400" dirty="0"/>
              <a:t>inštrukcia ku kliknutí na odkaz, zavolaní na číslo alebo stiahnutie súboru</a:t>
            </a:r>
          </a:p>
        </p:txBody>
      </p:sp>
      <p:sp>
        <p:nvSpPr>
          <p:cNvPr id="5" name="Zástupný objekt pre číslo snímky 4">
            <a:extLst>
              <a:ext uri="{FF2B5EF4-FFF2-40B4-BE49-F238E27FC236}">
                <a16:creationId xmlns:a16="http://schemas.microsoft.com/office/drawing/2014/main" id="{C2528ECC-2912-A380-B80C-B7C2BFECF0D9}"/>
              </a:ext>
            </a:extLst>
          </p:cNvPr>
          <p:cNvSpPr>
            <a:spLocks noGrp="1"/>
          </p:cNvSpPr>
          <p:nvPr>
            <p:ph type="sldNum" sz="quarter" idx="12"/>
          </p:nvPr>
        </p:nvSpPr>
        <p:spPr/>
        <p:txBody>
          <a:bodyPr/>
          <a:lstStyle/>
          <a:p>
            <a:fld id="{16CA2D08-B425-46B9-A38C-FA58A167A0F0}" type="slidenum">
              <a:rPr lang="sk-SK" smtClean="0"/>
              <a:t>30</a:t>
            </a:fld>
            <a:endParaRPr lang="sk-SK"/>
          </a:p>
        </p:txBody>
      </p:sp>
      <p:grpSp>
        <p:nvGrpSpPr>
          <p:cNvPr id="6" name="Skupina 5">
            <a:extLst>
              <a:ext uri="{FF2B5EF4-FFF2-40B4-BE49-F238E27FC236}">
                <a16:creationId xmlns:a16="http://schemas.microsoft.com/office/drawing/2014/main" id="{CE06DC7F-1FAC-8627-929F-C078AB1CFDCE}"/>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A288ABDE-DEB9-7A84-807A-A1CB0163DD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1552D60B-5EFE-5E35-CE7D-392D653F53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A578DEF2-AAD9-8F8C-4B49-108163BE1C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35216417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6EC5BF3-3E68-7F07-0E1E-DA36DB828A77}"/>
              </a:ext>
            </a:extLst>
          </p:cNvPr>
          <p:cNvSpPr>
            <a:spLocks noGrp="1"/>
          </p:cNvSpPr>
          <p:nvPr>
            <p:ph type="title"/>
          </p:nvPr>
        </p:nvSpPr>
        <p:spPr/>
        <p:txBody>
          <a:bodyPr/>
          <a:lstStyle/>
          <a:p>
            <a:r>
              <a:rPr lang="sk-SK" sz="4000" b="1" dirty="0">
                <a:solidFill>
                  <a:srgbClr val="7030A0"/>
                </a:solidFill>
              </a:rPr>
              <a:t>TOP 10 techník phishingu</a:t>
            </a:r>
          </a:p>
        </p:txBody>
      </p:sp>
      <p:pic>
        <p:nvPicPr>
          <p:cNvPr id="4" name="Obrázok 3" descr="Obrázok, na ktorom je grafika, písmo, grafický dizajn, symbol&#10;&#10;Obsah vygenerovaný pomocou AI môže byť nesprávny.">
            <a:extLst>
              <a:ext uri="{FF2B5EF4-FFF2-40B4-BE49-F238E27FC236}">
                <a16:creationId xmlns:a16="http://schemas.microsoft.com/office/drawing/2014/main" id="{74BC9204-47A6-A966-EE05-30CC05187C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7194" y="1576408"/>
            <a:ext cx="8397612" cy="4644888"/>
          </a:xfrm>
          <a:prstGeom prst="rect">
            <a:avLst/>
          </a:prstGeom>
        </p:spPr>
      </p:pic>
      <p:sp>
        <p:nvSpPr>
          <p:cNvPr id="3" name="Obdĺžnik: zaoblené rohy 2">
            <a:extLst>
              <a:ext uri="{FF2B5EF4-FFF2-40B4-BE49-F238E27FC236}">
                <a16:creationId xmlns:a16="http://schemas.microsoft.com/office/drawing/2014/main" id="{CC3D7C9F-736C-41CE-8911-9FB1C3195D45}"/>
              </a:ext>
            </a:extLst>
          </p:cNvPr>
          <p:cNvSpPr/>
          <p:nvPr/>
        </p:nvSpPr>
        <p:spPr>
          <a:xfrm>
            <a:off x="5189517" y="3811980"/>
            <a:ext cx="5213267" cy="255319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6" name="Zástupný objekt pre číslo snímky 5">
            <a:extLst>
              <a:ext uri="{FF2B5EF4-FFF2-40B4-BE49-F238E27FC236}">
                <a16:creationId xmlns:a16="http://schemas.microsoft.com/office/drawing/2014/main" id="{3EBAAC76-D93C-3F63-E204-4C10F67DB4EE}"/>
              </a:ext>
            </a:extLst>
          </p:cNvPr>
          <p:cNvSpPr>
            <a:spLocks noGrp="1"/>
          </p:cNvSpPr>
          <p:nvPr>
            <p:ph type="sldNum" sz="quarter" idx="12"/>
          </p:nvPr>
        </p:nvSpPr>
        <p:spPr/>
        <p:txBody>
          <a:bodyPr/>
          <a:lstStyle/>
          <a:p>
            <a:fld id="{16CA2D08-B425-46B9-A38C-FA58A167A0F0}" type="slidenum">
              <a:rPr lang="sk-SK" smtClean="0"/>
              <a:t>31</a:t>
            </a:fld>
            <a:endParaRPr lang="sk-SK"/>
          </a:p>
        </p:txBody>
      </p:sp>
      <p:grpSp>
        <p:nvGrpSpPr>
          <p:cNvPr id="7" name="Skupina 6">
            <a:extLst>
              <a:ext uri="{FF2B5EF4-FFF2-40B4-BE49-F238E27FC236}">
                <a16:creationId xmlns:a16="http://schemas.microsoft.com/office/drawing/2014/main" id="{91189088-3AA4-2863-FE7A-447D240E0A79}"/>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353BE94A-3135-E403-3BC0-2BABE55284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EAF30015-7B58-7B8C-C4EB-40DB4A0541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FCE75F34-0131-DCBD-6FB4-A4044BF252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9184733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80CBE89-33C4-E72D-2852-6C00F10BA5DD}"/>
              </a:ext>
            </a:extLst>
          </p:cNvPr>
          <p:cNvSpPr>
            <a:spLocks noGrp="1"/>
          </p:cNvSpPr>
          <p:nvPr>
            <p:ph type="title"/>
          </p:nvPr>
        </p:nvSpPr>
        <p:spPr/>
        <p:txBody>
          <a:bodyPr/>
          <a:lstStyle/>
          <a:p>
            <a:r>
              <a:rPr lang="sk-SK" sz="4000" b="1" dirty="0">
                <a:solidFill>
                  <a:srgbClr val="7030A0"/>
                </a:solidFill>
              </a:rPr>
              <a:t>Techniky PHISHINGU</a:t>
            </a:r>
          </a:p>
        </p:txBody>
      </p:sp>
      <p:sp>
        <p:nvSpPr>
          <p:cNvPr id="3" name="Zástupný objekt pre obsah 2">
            <a:extLst>
              <a:ext uri="{FF2B5EF4-FFF2-40B4-BE49-F238E27FC236}">
                <a16:creationId xmlns:a16="http://schemas.microsoft.com/office/drawing/2014/main" id="{D1A581A5-3451-8448-E1FA-B89FC95DEA9C}"/>
              </a:ext>
            </a:extLst>
          </p:cNvPr>
          <p:cNvSpPr>
            <a:spLocks noGrp="1"/>
          </p:cNvSpPr>
          <p:nvPr>
            <p:ph idx="1"/>
          </p:nvPr>
        </p:nvSpPr>
        <p:spPr>
          <a:xfrm>
            <a:off x="838200" y="1550504"/>
            <a:ext cx="10515600" cy="4626459"/>
          </a:xfrm>
        </p:spPr>
        <p:txBody>
          <a:bodyPr>
            <a:normAutofit/>
          </a:bodyPr>
          <a:lstStyle/>
          <a:p>
            <a:pPr>
              <a:lnSpc>
                <a:spcPct val="100000"/>
              </a:lnSpc>
            </a:pPr>
            <a:r>
              <a:rPr lang="sk-SK" sz="2400" b="1" i="0" dirty="0">
                <a:solidFill>
                  <a:srgbClr val="32323B"/>
                </a:solidFill>
                <a:effectLst/>
              </a:rPr>
              <a:t>Email phishing</a:t>
            </a:r>
          </a:p>
          <a:p>
            <a:pPr>
              <a:lnSpc>
                <a:spcPct val="100000"/>
              </a:lnSpc>
            </a:pPr>
            <a:r>
              <a:rPr lang="sk-SK" sz="2400" b="1" i="0" dirty="0">
                <a:solidFill>
                  <a:srgbClr val="32323B"/>
                </a:solidFill>
                <a:effectLst/>
              </a:rPr>
              <a:t>SMISHING </a:t>
            </a:r>
            <a:r>
              <a:rPr lang="sk-SK" sz="2400" i="0" dirty="0">
                <a:solidFill>
                  <a:srgbClr val="32323B"/>
                </a:solidFill>
                <a:effectLst/>
              </a:rPr>
              <a:t>(</a:t>
            </a:r>
            <a:r>
              <a:rPr lang="sk-SK" sz="2400" dirty="0">
                <a:solidFill>
                  <a:srgbClr val="32323B"/>
                </a:solidFill>
              </a:rPr>
              <a:t>SMS phishing)</a:t>
            </a:r>
            <a:endParaRPr lang="sk-SK" sz="2400" i="0" dirty="0">
              <a:solidFill>
                <a:srgbClr val="32323B"/>
              </a:solidFill>
              <a:effectLst/>
            </a:endParaRPr>
          </a:p>
          <a:p>
            <a:pPr>
              <a:lnSpc>
                <a:spcPct val="100000"/>
              </a:lnSpc>
            </a:pPr>
            <a:r>
              <a:rPr lang="sk-SK" sz="2400" b="1" dirty="0">
                <a:solidFill>
                  <a:srgbClr val="32323B"/>
                </a:solidFill>
              </a:rPr>
              <a:t>VISHING </a:t>
            </a:r>
            <a:r>
              <a:rPr lang="sk-SK" sz="2400" dirty="0">
                <a:solidFill>
                  <a:srgbClr val="32323B"/>
                </a:solidFill>
              </a:rPr>
              <a:t>(</a:t>
            </a:r>
            <a:r>
              <a:rPr lang="sk-SK" sz="2400" dirty="0" err="1">
                <a:solidFill>
                  <a:srgbClr val="32323B"/>
                </a:solidFill>
              </a:rPr>
              <a:t>voice</a:t>
            </a:r>
            <a:r>
              <a:rPr lang="sk-SK" sz="2400" dirty="0">
                <a:solidFill>
                  <a:srgbClr val="32323B"/>
                </a:solidFill>
              </a:rPr>
              <a:t> phishing)</a:t>
            </a:r>
          </a:p>
          <a:p>
            <a:pPr>
              <a:lnSpc>
                <a:spcPct val="100000"/>
              </a:lnSpc>
            </a:pPr>
            <a:r>
              <a:rPr lang="sk-SK" sz="2400" b="1" dirty="0"/>
              <a:t>ANGLER phishing </a:t>
            </a:r>
            <a:r>
              <a:rPr lang="sk-SK" sz="2400" dirty="0"/>
              <a:t>(</a:t>
            </a:r>
            <a:r>
              <a:rPr lang="sk-SK" sz="2400" dirty="0" err="1"/>
              <a:t>Social</a:t>
            </a:r>
            <a:r>
              <a:rPr lang="sk-SK" sz="2400" dirty="0"/>
              <a:t> </a:t>
            </a:r>
            <a:r>
              <a:rPr lang="sk-SK" sz="2400" dirty="0" err="1"/>
              <a:t>Media</a:t>
            </a:r>
            <a:r>
              <a:rPr lang="sk-SK" sz="2400" dirty="0"/>
              <a:t> Phishing)</a:t>
            </a:r>
          </a:p>
          <a:p>
            <a:pPr>
              <a:lnSpc>
                <a:spcPct val="100000"/>
              </a:lnSpc>
            </a:pPr>
            <a:r>
              <a:rPr lang="sk-SK" sz="2400" b="1" dirty="0"/>
              <a:t>EVIL TWIN phishing </a:t>
            </a:r>
            <a:r>
              <a:rPr lang="sk-SK" sz="2400" dirty="0"/>
              <a:t>(WI-FI Phishing)</a:t>
            </a:r>
          </a:p>
          <a:p>
            <a:pPr>
              <a:lnSpc>
                <a:spcPct val="100000"/>
              </a:lnSpc>
            </a:pPr>
            <a:r>
              <a:rPr lang="sk-SK" sz="2400" b="1" dirty="0"/>
              <a:t>HTTPS phishing</a:t>
            </a:r>
          </a:p>
          <a:p>
            <a:pPr>
              <a:lnSpc>
                <a:spcPct val="100000"/>
              </a:lnSpc>
            </a:pPr>
            <a:r>
              <a:rPr lang="sk-SK" sz="2400" b="1" dirty="0"/>
              <a:t>CLONE phishing </a:t>
            </a:r>
            <a:r>
              <a:rPr lang="sk-SK" sz="2400" dirty="0"/>
              <a:t>- zasielanie kópií neškodných e-mailov s prílohou obsahujúcou </a:t>
            </a:r>
            <a:r>
              <a:rPr lang="sk-SK" sz="2400" dirty="0" err="1"/>
              <a:t>malvér</a:t>
            </a:r>
            <a:r>
              <a:rPr lang="sk-SK" sz="2400" dirty="0"/>
              <a:t> alebo vírus</a:t>
            </a:r>
          </a:p>
          <a:p>
            <a:pPr>
              <a:lnSpc>
                <a:spcPct val="100000"/>
              </a:lnSpc>
            </a:pPr>
            <a:r>
              <a:rPr lang="sk-SK" sz="2400" b="1" dirty="0"/>
              <a:t>QUISHING</a:t>
            </a:r>
            <a:r>
              <a:rPr lang="sk-SK" sz="2400" dirty="0"/>
              <a:t> (QR </a:t>
            </a:r>
            <a:r>
              <a:rPr lang="sk-SK" sz="2400" dirty="0" err="1"/>
              <a:t>Code</a:t>
            </a:r>
            <a:r>
              <a:rPr lang="sk-SK" sz="2400" dirty="0"/>
              <a:t> Phishing)</a:t>
            </a:r>
            <a:endParaRPr lang="sk-SK" dirty="0"/>
          </a:p>
          <a:p>
            <a:endParaRPr lang="sk-SK" dirty="0"/>
          </a:p>
        </p:txBody>
      </p:sp>
      <p:sp>
        <p:nvSpPr>
          <p:cNvPr id="5" name="Zástupný objekt pre číslo snímky 4">
            <a:extLst>
              <a:ext uri="{FF2B5EF4-FFF2-40B4-BE49-F238E27FC236}">
                <a16:creationId xmlns:a16="http://schemas.microsoft.com/office/drawing/2014/main" id="{EA8C5735-9F86-6957-5146-A014B83B2131}"/>
              </a:ext>
            </a:extLst>
          </p:cNvPr>
          <p:cNvSpPr>
            <a:spLocks noGrp="1"/>
          </p:cNvSpPr>
          <p:nvPr>
            <p:ph type="sldNum" sz="quarter" idx="12"/>
          </p:nvPr>
        </p:nvSpPr>
        <p:spPr/>
        <p:txBody>
          <a:bodyPr/>
          <a:lstStyle/>
          <a:p>
            <a:fld id="{16CA2D08-B425-46B9-A38C-FA58A167A0F0}" type="slidenum">
              <a:rPr lang="sk-SK" smtClean="0"/>
              <a:t>32</a:t>
            </a:fld>
            <a:endParaRPr lang="sk-SK"/>
          </a:p>
        </p:txBody>
      </p:sp>
      <p:grpSp>
        <p:nvGrpSpPr>
          <p:cNvPr id="6" name="Skupina 5">
            <a:extLst>
              <a:ext uri="{FF2B5EF4-FFF2-40B4-BE49-F238E27FC236}">
                <a16:creationId xmlns:a16="http://schemas.microsoft.com/office/drawing/2014/main" id="{9F485707-7D75-25A2-D6A1-531184A134F7}"/>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F5349B22-DF39-D87D-8040-CE44582E1D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BDBCAB2B-EF70-72FA-B121-8BB48294B1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001CB2D3-A5A8-86D4-7ABC-C364D67230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1340196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7DED3C6-0CB2-83E7-6B8C-64AE9FB7718C}"/>
              </a:ext>
            </a:extLst>
          </p:cNvPr>
          <p:cNvSpPr>
            <a:spLocks noGrp="1"/>
          </p:cNvSpPr>
          <p:nvPr>
            <p:ph type="title"/>
          </p:nvPr>
        </p:nvSpPr>
        <p:spPr/>
        <p:txBody>
          <a:bodyPr>
            <a:normAutofit/>
          </a:bodyPr>
          <a:lstStyle/>
          <a:p>
            <a:r>
              <a:rPr lang="sk-SK" sz="4000" b="1" dirty="0">
                <a:solidFill>
                  <a:srgbClr val="7030A0"/>
                </a:solidFill>
              </a:rPr>
              <a:t>Email phishing</a:t>
            </a:r>
          </a:p>
        </p:txBody>
      </p:sp>
      <p:grpSp>
        <p:nvGrpSpPr>
          <p:cNvPr id="19" name="Skupina 18">
            <a:extLst>
              <a:ext uri="{FF2B5EF4-FFF2-40B4-BE49-F238E27FC236}">
                <a16:creationId xmlns:a16="http://schemas.microsoft.com/office/drawing/2014/main" id="{FA0BCE14-24BA-E756-CEE1-CCBD311C1008}"/>
              </a:ext>
            </a:extLst>
          </p:cNvPr>
          <p:cNvGrpSpPr/>
          <p:nvPr/>
        </p:nvGrpSpPr>
        <p:grpSpPr>
          <a:xfrm>
            <a:off x="134605" y="1859921"/>
            <a:ext cx="5556718" cy="1325563"/>
            <a:chOff x="134605" y="1859921"/>
            <a:chExt cx="5556718" cy="1325563"/>
          </a:xfrm>
        </p:grpSpPr>
        <p:pic>
          <p:nvPicPr>
            <p:cNvPr id="3" name="Zástupný objekt pre obsah 4" descr="Obrázok, na ktorom je text&#10;&#10;Automaticky generovaný popis">
              <a:extLst>
                <a:ext uri="{FF2B5EF4-FFF2-40B4-BE49-F238E27FC236}">
                  <a16:creationId xmlns:a16="http://schemas.microsoft.com/office/drawing/2014/main" id="{F69D4C42-AAC5-F0AC-96A7-DB2B77C79AF0}"/>
                </a:ext>
              </a:extLst>
            </p:cNvPr>
            <p:cNvPicPr>
              <a:picLocks noChangeAspect="1"/>
            </p:cNvPicPr>
            <p:nvPr/>
          </p:nvPicPr>
          <p:blipFill rotWithShape="1">
            <a:blip r:embed="rId3">
              <a:extLst>
                <a:ext uri="{28A0092B-C50C-407E-A947-70E740481C1C}">
                  <a14:useLocalDpi xmlns:a14="http://schemas.microsoft.com/office/drawing/2010/main" val="0"/>
                </a:ext>
              </a:extLst>
            </a:blip>
            <a:srcRect l="1366" t="10239" r="48426" b="77219"/>
            <a:stretch>
              <a:fillRect/>
            </a:stretch>
          </p:blipFill>
          <p:spPr>
            <a:xfrm>
              <a:off x="134605" y="1859921"/>
              <a:ext cx="5556718" cy="1325563"/>
            </a:xfrm>
            <a:prstGeom prst="rect">
              <a:avLst/>
            </a:prstGeom>
            <a:effectLst/>
          </p:spPr>
        </p:pic>
        <p:sp>
          <p:nvSpPr>
            <p:cNvPr id="10" name="Ovál 9">
              <a:extLst>
                <a:ext uri="{FF2B5EF4-FFF2-40B4-BE49-F238E27FC236}">
                  <a16:creationId xmlns:a16="http://schemas.microsoft.com/office/drawing/2014/main" id="{E5EA58DC-235F-43F6-9714-C81843954E3E}"/>
                </a:ext>
              </a:extLst>
            </p:cNvPr>
            <p:cNvSpPr>
              <a:spLocks/>
            </p:cNvSpPr>
            <p:nvPr/>
          </p:nvSpPr>
          <p:spPr>
            <a:xfrm>
              <a:off x="1975574" y="2367646"/>
              <a:ext cx="2267894" cy="53920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pic>
          <p:nvPicPr>
            <p:cNvPr id="8" name="Obrázok 7">
              <a:extLst>
                <a:ext uri="{FF2B5EF4-FFF2-40B4-BE49-F238E27FC236}">
                  <a16:creationId xmlns:a16="http://schemas.microsoft.com/office/drawing/2014/main" id="{EBCD31D7-EB0E-C565-1BD4-C8470F273304}"/>
                </a:ext>
              </a:extLst>
            </p:cNvPr>
            <p:cNvPicPr>
              <a:picLocks noChangeAspect="1"/>
            </p:cNvPicPr>
            <p:nvPr/>
          </p:nvPicPr>
          <p:blipFill>
            <a:blip r:embed="rId4"/>
            <a:stretch>
              <a:fillRect/>
            </a:stretch>
          </p:blipFill>
          <p:spPr>
            <a:xfrm>
              <a:off x="4243468" y="2457247"/>
              <a:ext cx="360000" cy="360000"/>
            </a:xfrm>
            <a:prstGeom prst="rect">
              <a:avLst/>
            </a:prstGeom>
          </p:spPr>
        </p:pic>
      </p:grpSp>
      <p:pic>
        <p:nvPicPr>
          <p:cNvPr id="5" name="Zástupný objekt pre obsah 4" descr="Obrázok, na ktorom je text&#10;&#10;Automaticky generovaný popis">
            <a:extLst>
              <a:ext uri="{FF2B5EF4-FFF2-40B4-BE49-F238E27FC236}">
                <a16:creationId xmlns:a16="http://schemas.microsoft.com/office/drawing/2014/main" id="{E72C6B26-8555-BB8D-FD9E-C10620B42A5A}"/>
              </a:ext>
            </a:extLst>
          </p:cNvPr>
          <p:cNvPicPr>
            <a:picLocks noChangeAspect="1"/>
          </p:cNvPicPr>
          <p:nvPr/>
        </p:nvPicPr>
        <p:blipFill rotWithShape="1">
          <a:blip r:embed="rId3">
            <a:extLst>
              <a:ext uri="{28A0092B-C50C-407E-A947-70E740481C1C}">
                <a14:useLocalDpi xmlns:a14="http://schemas.microsoft.com/office/drawing/2010/main" val="0"/>
              </a:ext>
            </a:extLst>
          </a:blip>
          <a:srcRect l="20075" t="28209" r="4418" b="3379"/>
          <a:stretch>
            <a:fillRect/>
          </a:stretch>
        </p:blipFill>
        <p:spPr>
          <a:xfrm>
            <a:off x="5691323" y="810488"/>
            <a:ext cx="6500677" cy="5624669"/>
          </a:xfrm>
          <a:prstGeom prst="rect">
            <a:avLst/>
          </a:prstGeom>
          <a:effectLst/>
        </p:spPr>
      </p:pic>
      <p:grpSp>
        <p:nvGrpSpPr>
          <p:cNvPr id="16" name="Skupina 15">
            <a:extLst>
              <a:ext uri="{FF2B5EF4-FFF2-40B4-BE49-F238E27FC236}">
                <a16:creationId xmlns:a16="http://schemas.microsoft.com/office/drawing/2014/main" id="{316B8AA2-DD4B-A24D-4D22-DC4BF572FE06}"/>
              </a:ext>
            </a:extLst>
          </p:cNvPr>
          <p:cNvGrpSpPr/>
          <p:nvPr/>
        </p:nvGrpSpPr>
        <p:grpSpPr>
          <a:xfrm>
            <a:off x="6779178" y="3442823"/>
            <a:ext cx="2732813" cy="1687568"/>
            <a:chOff x="6779178" y="3442823"/>
            <a:chExt cx="2732813" cy="1687568"/>
          </a:xfrm>
        </p:grpSpPr>
        <p:sp>
          <p:nvSpPr>
            <p:cNvPr id="12" name="Ovál 11">
              <a:extLst>
                <a:ext uri="{FF2B5EF4-FFF2-40B4-BE49-F238E27FC236}">
                  <a16:creationId xmlns:a16="http://schemas.microsoft.com/office/drawing/2014/main" id="{9312E69E-7380-7E43-7A88-A7D145501710}"/>
                </a:ext>
              </a:extLst>
            </p:cNvPr>
            <p:cNvSpPr/>
            <p:nvPr/>
          </p:nvSpPr>
          <p:spPr>
            <a:xfrm>
              <a:off x="6779178" y="4590173"/>
              <a:ext cx="2283398" cy="540218"/>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5" name="Ovál 14">
              <a:extLst>
                <a:ext uri="{FF2B5EF4-FFF2-40B4-BE49-F238E27FC236}">
                  <a16:creationId xmlns:a16="http://schemas.microsoft.com/office/drawing/2014/main" id="{C9CA0460-D5BF-7306-17B7-832C0062F5EE}"/>
                </a:ext>
              </a:extLst>
            </p:cNvPr>
            <p:cNvSpPr/>
            <p:nvPr/>
          </p:nvSpPr>
          <p:spPr>
            <a:xfrm>
              <a:off x="6957308" y="3481168"/>
              <a:ext cx="856656" cy="3600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pic>
          <p:nvPicPr>
            <p:cNvPr id="9" name="Obrázok 8">
              <a:extLst>
                <a:ext uri="{FF2B5EF4-FFF2-40B4-BE49-F238E27FC236}">
                  <a16:creationId xmlns:a16="http://schemas.microsoft.com/office/drawing/2014/main" id="{E9660FAF-ED37-FC75-829D-53A6208042C0}"/>
                </a:ext>
              </a:extLst>
            </p:cNvPr>
            <p:cNvPicPr>
              <a:picLocks noChangeAspect="1"/>
            </p:cNvPicPr>
            <p:nvPr/>
          </p:nvPicPr>
          <p:blipFill>
            <a:blip r:embed="rId4"/>
            <a:stretch>
              <a:fillRect/>
            </a:stretch>
          </p:blipFill>
          <p:spPr>
            <a:xfrm>
              <a:off x="9151991" y="4680282"/>
              <a:ext cx="360000" cy="360000"/>
            </a:xfrm>
            <a:prstGeom prst="rect">
              <a:avLst/>
            </a:prstGeom>
          </p:spPr>
        </p:pic>
        <p:pic>
          <p:nvPicPr>
            <p:cNvPr id="11" name="Obrázok 10">
              <a:extLst>
                <a:ext uri="{FF2B5EF4-FFF2-40B4-BE49-F238E27FC236}">
                  <a16:creationId xmlns:a16="http://schemas.microsoft.com/office/drawing/2014/main" id="{FDEF4095-2BE6-AFA1-A51A-4987499BA043}"/>
                </a:ext>
              </a:extLst>
            </p:cNvPr>
            <p:cNvPicPr>
              <a:picLocks noChangeAspect="1"/>
            </p:cNvPicPr>
            <p:nvPr/>
          </p:nvPicPr>
          <p:blipFill>
            <a:blip r:embed="rId4"/>
            <a:stretch>
              <a:fillRect/>
            </a:stretch>
          </p:blipFill>
          <p:spPr>
            <a:xfrm>
              <a:off x="7920877" y="3442823"/>
              <a:ext cx="360000" cy="360000"/>
            </a:xfrm>
            <a:prstGeom prst="rect">
              <a:avLst/>
            </a:prstGeom>
          </p:spPr>
        </p:pic>
      </p:grpSp>
      <p:sp>
        <p:nvSpPr>
          <p:cNvPr id="6" name="Zástupný objekt pre číslo snímky 5">
            <a:extLst>
              <a:ext uri="{FF2B5EF4-FFF2-40B4-BE49-F238E27FC236}">
                <a16:creationId xmlns:a16="http://schemas.microsoft.com/office/drawing/2014/main" id="{E0E55E58-72D1-E6FD-8AB6-DA87396BDE5B}"/>
              </a:ext>
            </a:extLst>
          </p:cNvPr>
          <p:cNvSpPr>
            <a:spLocks noGrp="1"/>
          </p:cNvSpPr>
          <p:nvPr>
            <p:ph type="sldNum" sz="quarter" idx="12"/>
          </p:nvPr>
        </p:nvSpPr>
        <p:spPr/>
        <p:txBody>
          <a:bodyPr/>
          <a:lstStyle/>
          <a:p>
            <a:fld id="{16CA2D08-B425-46B9-A38C-FA58A167A0F0}" type="slidenum">
              <a:rPr lang="sk-SK" smtClean="0"/>
              <a:t>33</a:t>
            </a:fld>
            <a:endParaRPr lang="sk-SK"/>
          </a:p>
        </p:txBody>
      </p:sp>
      <p:grpSp>
        <p:nvGrpSpPr>
          <p:cNvPr id="7" name="Skupina 6">
            <a:extLst>
              <a:ext uri="{FF2B5EF4-FFF2-40B4-BE49-F238E27FC236}">
                <a16:creationId xmlns:a16="http://schemas.microsoft.com/office/drawing/2014/main" id="{AF8CDE7A-FC8C-50B4-1A10-E4457711153A}"/>
              </a:ext>
            </a:extLst>
          </p:cNvPr>
          <p:cNvGrpSpPr>
            <a:grpSpLocks noChangeAspect="1"/>
          </p:cNvGrpSpPr>
          <p:nvPr/>
        </p:nvGrpSpPr>
        <p:grpSpPr>
          <a:xfrm>
            <a:off x="336000" y="6110213"/>
            <a:ext cx="5760000" cy="611262"/>
            <a:chOff x="1583127" y="5266469"/>
            <a:chExt cx="7902227" cy="798442"/>
          </a:xfrm>
        </p:grpSpPr>
        <p:pic>
          <p:nvPicPr>
            <p:cNvPr id="13" name="Obrázok 12" descr="Obrázok, na ktorom je text, písmo, logo, symbol&#10;&#10;Obsah vygenerovaný pomocou AI môže byť nesprávny.">
              <a:extLst>
                <a:ext uri="{FF2B5EF4-FFF2-40B4-BE49-F238E27FC236}">
                  <a16:creationId xmlns:a16="http://schemas.microsoft.com/office/drawing/2014/main" id="{87171AF9-1DFE-BA04-D90B-D3A8444B09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4" name="Obrázok 13" descr="Obrázok, na ktorom je text, písmo, elektrická modrá, snímka obrazovky&#10;&#10;Obsah vygenerovaný pomocou AI môže byť nesprávny.">
              <a:extLst>
                <a:ext uri="{FF2B5EF4-FFF2-40B4-BE49-F238E27FC236}">
                  <a16:creationId xmlns:a16="http://schemas.microsoft.com/office/drawing/2014/main" id="{462F7FB1-18C0-8B91-E702-7E3D736D2A3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7" name="Obrázok 16" descr="Obrázok, na ktorom je písmo, grafika, text, logo&#10;&#10;Obsah vygenerovaný pomocou AI môže byť nesprávny.">
              <a:extLst>
                <a:ext uri="{FF2B5EF4-FFF2-40B4-BE49-F238E27FC236}">
                  <a16:creationId xmlns:a16="http://schemas.microsoft.com/office/drawing/2014/main" id="{A8280EA5-468D-C23E-6096-0C0EC1BBB63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9008906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104" name="Picture 8" descr="SMS">
            <a:extLst>
              <a:ext uri="{FF2B5EF4-FFF2-40B4-BE49-F238E27FC236}">
                <a16:creationId xmlns:a16="http://schemas.microsoft.com/office/drawing/2014/main" id="{816762B6-9449-9587-21F2-4BFE86AD5DE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032" t="38020" r="10750" b="13163"/>
          <a:stretch>
            <a:fillRect/>
          </a:stretch>
        </p:blipFill>
        <p:spPr bwMode="auto">
          <a:xfrm>
            <a:off x="7904610" y="377102"/>
            <a:ext cx="3543203" cy="117041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podvodná SMS">
            <a:extLst>
              <a:ext uri="{FF2B5EF4-FFF2-40B4-BE49-F238E27FC236}">
                <a16:creationId xmlns:a16="http://schemas.microsoft.com/office/drawing/2014/main" id="{899832AB-A791-AF78-3288-5E9BC3EAD99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9113" r="6961" b="-397"/>
          <a:stretch>
            <a:fillRect/>
          </a:stretch>
        </p:blipFill>
        <p:spPr bwMode="auto">
          <a:xfrm>
            <a:off x="254624" y="1833247"/>
            <a:ext cx="4605379" cy="4834254"/>
          </a:xfrm>
          <a:prstGeom prst="rect">
            <a:avLst/>
          </a:prstGeom>
          <a:noFill/>
          <a:extLst>
            <a:ext uri="{909E8E84-426E-40DD-AFC4-6F175D3DCCD1}">
              <a14:hiddenFill xmlns:a14="http://schemas.microsoft.com/office/drawing/2010/main">
                <a:solidFill>
                  <a:srgbClr val="FFFFFF"/>
                </a:solidFill>
              </a14:hiddenFill>
            </a:ext>
          </a:extLst>
        </p:spPr>
      </p:pic>
      <p:sp>
        <p:nvSpPr>
          <p:cNvPr id="2" name="Nadpis 1">
            <a:extLst>
              <a:ext uri="{FF2B5EF4-FFF2-40B4-BE49-F238E27FC236}">
                <a16:creationId xmlns:a16="http://schemas.microsoft.com/office/drawing/2014/main" id="{94176F76-472F-51DB-67F2-2C7DE132FE13}"/>
              </a:ext>
            </a:extLst>
          </p:cNvPr>
          <p:cNvSpPr>
            <a:spLocks noGrp="1"/>
          </p:cNvSpPr>
          <p:nvPr>
            <p:ph type="title"/>
          </p:nvPr>
        </p:nvSpPr>
        <p:spPr>
          <a:xfrm>
            <a:off x="838200" y="365125"/>
            <a:ext cx="10515600" cy="1325563"/>
          </a:xfrm>
        </p:spPr>
        <p:txBody>
          <a:bodyPr>
            <a:normAutofit/>
          </a:bodyPr>
          <a:lstStyle/>
          <a:p>
            <a:r>
              <a:rPr lang="sk-SK" sz="4000" b="1" dirty="0">
                <a:solidFill>
                  <a:srgbClr val="7030A0"/>
                </a:solidFill>
              </a:rPr>
              <a:t>SMS phishing (SMISHING)</a:t>
            </a:r>
          </a:p>
        </p:txBody>
      </p:sp>
      <p:pic>
        <p:nvPicPr>
          <p:cNvPr id="6" name="Obrázok 5">
            <a:extLst>
              <a:ext uri="{FF2B5EF4-FFF2-40B4-BE49-F238E27FC236}">
                <a16:creationId xmlns:a16="http://schemas.microsoft.com/office/drawing/2014/main" id="{98DD2108-4B60-0CF1-F760-D161927AC7FC}"/>
              </a:ext>
            </a:extLst>
          </p:cNvPr>
          <p:cNvPicPr>
            <a:picLocks noChangeAspect="1"/>
          </p:cNvPicPr>
          <p:nvPr/>
        </p:nvPicPr>
        <p:blipFill>
          <a:blip r:embed="rId5"/>
          <a:stretch>
            <a:fillRect/>
          </a:stretch>
        </p:blipFill>
        <p:spPr>
          <a:xfrm>
            <a:off x="74624" y="3720933"/>
            <a:ext cx="360000" cy="360000"/>
          </a:xfrm>
          <a:prstGeom prst="rect">
            <a:avLst/>
          </a:prstGeom>
        </p:spPr>
      </p:pic>
      <p:grpSp>
        <p:nvGrpSpPr>
          <p:cNvPr id="20" name="Skupina 19">
            <a:extLst>
              <a:ext uri="{FF2B5EF4-FFF2-40B4-BE49-F238E27FC236}">
                <a16:creationId xmlns:a16="http://schemas.microsoft.com/office/drawing/2014/main" id="{0920D561-C8EA-08EA-DE95-DF0F923D7DAC}"/>
              </a:ext>
            </a:extLst>
          </p:cNvPr>
          <p:cNvGrpSpPr/>
          <p:nvPr/>
        </p:nvGrpSpPr>
        <p:grpSpPr>
          <a:xfrm>
            <a:off x="8700716" y="3429000"/>
            <a:ext cx="3440544" cy="2372139"/>
            <a:chOff x="8700716" y="3429000"/>
            <a:chExt cx="3440544" cy="2372139"/>
          </a:xfrm>
        </p:grpSpPr>
        <p:pic>
          <p:nvPicPr>
            <p:cNvPr id="4102" name="Picture 6" descr="priklad podvodnej SMS spravy">
              <a:extLst>
                <a:ext uri="{FF2B5EF4-FFF2-40B4-BE49-F238E27FC236}">
                  <a16:creationId xmlns:a16="http://schemas.microsoft.com/office/drawing/2014/main" id="{E7A105FC-442A-5AB9-75F1-CB190E9195B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 t="38817" r="18922" b="4585"/>
            <a:stretch>
              <a:fillRect/>
            </a:stretch>
          </p:blipFill>
          <p:spPr bwMode="auto">
            <a:xfrm>
              <a:off x="8700716" y="3429000"/>
              <a:ext cx="3236660" cy="2372139"/>
            </a:xfrm>
            <a:prstGeom prst="rect">
              <a:avLst/>
            </a:prstGeom>
            <a:noFill/>
            <a:extLst>
              <a:ext uri="{909E8E84-426E-40DD-AFC4-6F175D3DCCD1}">
                <a14:hiddenFill xmlns:a14="http://schemas.microsoft.com/office/drawing/2010/main">
                  <a:solidFill>
                    <a:srgbClr val="FFFFFF"/>
                  </a:solidFill>
                </a14:hiddenFill>
              </a:ext>
            </a:extLst>
          </p:spPr>
        </p:pic>
        <p:pic>
          <p:nvPicPr>
            <p:cNvPr id="18" name="Obrázok 17">
              <a:extLst>
                <a:ext uri="{FF2B5EF4-FFF2-40B4-BE49-F238E27FC236}">
                  <a16:creationId xmlns:a16="http://schemas.microsoft.com/office/drawing/2014/main" id="{326861DA-4DA3-C764-3A4B-275FEADCE623}"/>
                </a:ext>
              </a:extLst>
            </p:cNvPr>
            <p:cNvPicPr>
              <a:picLocks noChangeAspect="1"/>
            </p:cNvPicPr>
            <p:nvPr/>
          </p:nvPicPr>
          <p:blipFill>
            <a:blip r:embed="rId5"/>
            <a:stretch>
              <a:fillRect/>
            </a:stretch>
          </p:blipFill>
          <p:spPr>
            <a:xfrm>
              <a:off x="11781260" y="4435069"/>
              <a:ext cx="360000" cy="360000"/>
            </a:xfrm>
            <a:prstGeom prst="rect">
              <a:avLst/>
            </a:prstGeom>
          </p:spPr>
        </p:pic>
        <p:cxnSp>
          <p:nvCxnSpPr>
            <p:cNvPr id="10" name="Rovná spojnica 9">
              <a:extLst>
                <a:ext uri="{FF2B5EF4-FFF2-40B4-BE49-F238E27FC236}">
                  <a16:creationId xmlns:a16="http://schemas.microsoft.com/office/drawing/2014/main" id="{136CF3A8-A1B3-E78B-D7EC-D85534DC1056}"/>
                </a:ext>
              </a:extLst>
            </p:cNvPr>
            <p:cNvCxnSpPr>
              <a:cxnSpLocks/>
            </p:cNvCxnSpPr>
            <p:nvPr/>
          </p:nvCxnSpPr>
          <p:spPr>
            <a:xfrm>
              <a:off x="10794670" y="4828717"/>
              <a:ext cx="781791" cy="0"/>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2" name="Rovná spojnica 11">
              <a:extLst>
                <a:ext uri="{FF2B5EF4-FFF2-40B4-BE49-F238E27FC236}">
                  <a16:creationId xmlns:a16="http://schemas.microsoft.com/office/drawing/2014/main" id="{71E00750-D916-FC5D-2917-D17F37B56077}"/>
                </a:ext>
              </a:extLst>
            </p:cNvPr>
            <p:cNvCxnSpPr>
              <a:cxnSpLocks/>
            </p:cNvCxnSpPr>
            <p:nvPr/>
          </p:nvCxnSpPr>
          <p:spPr>
            <a:xfrm>
              <a:off x="8930243" y="5070898"/>
              <a:ext cx="781791" cy="0"/>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grpSp>
      <p:grpSp>
        <p:nvGrpSpPr>
          <p:cNvPr id="22" name="Skupina 21">
            <a:extLst>
              <a:ext uri="{FF2B5EF4-FFF2-40B4-BE49-F238E27FC236}">
                <a16:creationId xmlns:a16="http://schemas.microsoft.com/office/drawing/2014/main" id="{64DBB7D2-554F-7283-ADDF-49490C4170A3}"/>
              </a:ext>
            </a:extLst>
          </p:cNvPr>
          <p:cNvGrpSpPr/>
          <p:nvPr/>
        </p:nvGrpSpPr>
        <p:grpSpPr>
          <a:xfrm>
            <a:off x="5710090" y="1506042"/>
            <a:ext cx="3865079" cy="1528284"/>
            <a:chOff x="5710090" y="1506042"/>
            <a:chExt cx="3865079" cy="1528284"/>
          </a:xfrm>
        </p:grpSpPr>
        <p:pic>
          <p:nvPicPr>
            <p:cNvPr id="4100" name="Picture 4" descr="smishing podvodna sprava">
              <a:extLst>
                <a:ext uri="{FF2B5EF4-FFF2-40B4-BE49-F238E27FC236}">
                  <a16:creationId xmlns:a16="http://schemas.microsoft.com/office/drawing/2014/main" id="{5817539F-61E6-48B7-F215-70786B60278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79" t="16014" r="24552" b="8641"/>
            <a:stretch>
              <a:fillRect/>
            </a:stretch>
          </p:blipFill>
          <p:spPr bwMode="auto">
            <a:xfrm>
              <a:off x="5710090" y="1506042"/>
              <a:ext cx="3865079" cy="1528284"/>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ok 3">
              <a:extLst>
                <a:ext uri="{FF2B5EF4-FFF2-40B4-BE49-F238E27FC236}">
                  <a16:creationId xmlns:a16="http://schemas.microsoft.com/office/drawing/2014/main" id="{9D3E7BDF-80FE-4A31-B453-883E1AD6910D}"/>
                </a:ext>
              </a:extLst>
            </p:cNvPr>
            <p:cNvPicPr>
              <a:picLocks noChangeAspect="1"/>
            </p:cNvPicPr>
            <p:nvPr/>
          </p:nvPicPr>
          <p:blipFill>
            <a:blip r:embed="rId5"/>
            <a:stretch>
              <a:fillRect/>
            </a:stretch>
          </p:blipFill>
          <p:spPr>
            <a:xfrm>
              <a:off x="9141138" y="2053809"/>
              <a:ext cx="360000" cy="360000"/>
            </a:xfrm>
            <a:prstGeom prst="rect">
              <a:avLst/>
            </a:prstGeom>
          </p:spPr>
        </p:pic>
        <p:cxnSp>
          <p:nvCxnSpPr>
            <p:cNvPr id="9" name="Rovná spojnica 8">
              <a:extLst>
                <a:ext uri="{FF2B5EF4-FFF2-40B4-BE49-F238E27FC236}">
                  <a16:creationId xmlns:a16="http://schemas.microsoft.com/office/drawing/2014/main" id="{9B0A0B25-4386-97C6-5CBD-273F38F3F4FA}"/>
                </a:ext>
              </a:extLst>
            </p:cNvPr>
            <p:cNvCxnSpPr/>
            <p:nvPr/>
          </p:nvCxnSpPr>
          <p:spPr>
            <a:xfrm>
              <a:off x="7077693" y="2303814"/>
              <a:ext cx="1852550" cy="0"/>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3" name="Rovná spojnica 12">
              <a:extLst>
                <a:ext uri="{FF2B5EF4-FFF2-40B4-BE49-F238E27FC236}">
                  <a16:creationId xmlns:a16="http://schemas.microsoft.com/office/drawing/2014/main" id="{B8C87075-3FC3-39CE-6213-645309362105}"/>
                </a:ext>
              </a:extLst>
            </p:cNvPr>
            <p:cNvCxnSpPr>
              <a:cxnSpLocks/>
            </p:cNvCxnSpPr>
            <p:nvPr/>
          </p:nvCxnSpPr>
          <p:spPr>
            <a:xfrm>
              <a:off x="7513714" y="2553109"/>
              <a:ext cx="781791" cy="0"/>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grpSp>
      <p:grpSp>
        <p:nvGrpSpPr>
          <p:cNvPr id="19" name="Skupina 18">
            <a:extLst>
              <a:ext uri="{FF2B5EF4-FFF2-40B4-BE49-F238E27FC236}">
                <a16:creationId xmlns:a16="http://schemas.microsoft.com/office/drawing/2014/main" id="{A3BBA84A-2685-DD78-048B-827B2046C384}"/>
              </a:ext>
            </a:extLst>
          </p:cNvPr>
          <p:cNvGrpSpPr/>
          <p:nvPr/>
        </p:nvGrpSpPr>
        <p:grpSpPr>
          <a:xfrm>
            <a:off x="4993611" y="3136931"/>
            <a:ext cx="3503221" cy="3546039"/>
            <a:chOff x="4993611" y="3136931"/>
            <a:chExt cx="3503221" cy="3546039"/>
          </a:xfrm>
        </p:grpSpPr>
        <p:pic>
          <p:nvPicPr>
            <p:cNvPr id="4098" name="Picture 2" descr="smshing">
              <a:extLst>
                <a:ext uri="{FF2B5EF4-FFF2-40B4-BE49-F238E27FC236}">
                  <a16:creationId xmlns:a16="http://schemas.microsoft.com/office/drawing/2014/main" id="{4840D3AE-35AB-C03A-0E33-B6200735D8F7}"/>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6369" t="40193" r="34546"/>
            <a:stretch>
              <a:fillRect/>
            </a:stretch>
          </p:blipFill>
          <p:spPr bwMode="auto">
            <a:xfrm>
              <a:off x="4993611" y="3136931"/>
              <a:ext cx="3503221" cy="3546039"/>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Rovná spojnica 13">
              <a:extLst>
                <a:ext uri="{FF2B5EF4-FFF2-40B4-BE49-F238E27FC236}">
                  <a16:creationId xmlns:a16="http://schemas.microsoft.com/office/drawing/2014/main" id="{BF623B33-9441-8C72-64B2-E9CF36CA975E}"/>
                </a:ext>
              </a:extLst>
            </p:cNvPr>
            <p:cNvCxnSpPr/>
            <p:nvPr/>
          </p:nvCxnSpPr>
          <p:spPr>
            <a:xfrm>
              <a:off x="5577773" y="5070898"/>
              <a:ext cx="1852550" cy="0"/>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5" name="Rovná spojnica 14">
              <a:extLst>
                <a:ext uri="{FF2B5EF4-FFF2-40B4-BE49-F238E27FC236}">
                  <a16:creationId xmlns:a16="http://schemas.microsoft.com/office/drawing/2014/main" id="{B297B2C9-A27E-C042-7DEF-FBCBB2859442}"/>
                </a:ext>
              </a:extLst>
            </p:cNvPr>
            <p:cNvCxnSpPr>
              <a:cxnSpLocks/>
            </p:cNvCxnSpPr>
            <p:nvPr/>
          </p:nvCxnSpPr>
          <p:spPr>
            <a:xfrm>
              <a:off x="6006935" y="5270666"/>
              <a:ext cx="987631" cy="0"/>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grpSp>
      <p:pic>
        <p:nvPicPr>
          <p:cNvPr id="21" name="Obrázok 20">
            <a:extLst>
              <a:ext uri="{FF2B5EF4-FFF2-40B4-BE49-F238E27FC236}">
                <a16:creationId xmlns:a16="http://schemas.microsoft.com/office/drawing/2014/main" id="{82344EAA-0D69-7427-0D9A-EE2D8D6F29BF}"/>
              </a:ext>
            </a:extLst>
          </p:cNvPr>
          <p:cNvPicPr>
            <a:picLocks noChangeAspect="1"/>
          </p:cNvPicPr>
          <p:nvPr/>
        </p:nvPicPr>
        <p:blipFill>
          <a:blip r:embed="rId5"/>
          <a:stretch>
            <a:fillRect/>
          </a:stretch>
        </p:blipFill>
        <p:spPr>
          <a:xfrm>
            <a:off x="7611234" y="4890898"/>
            <a:ext cx="360000" cy="360000"/>
          </a:xfrm>
          <a:prstGeom prst="rect">
            <a:avLst/>
          </a:prstGeom>
        </p:spPr>
      </p:pic>
      <p:cxnSp>
        <p:nvCxnSpPr>
          <p:cNvPr id="24" name="Rovná spojnica 23">
            <a:extLst>
              <a:ext uri="{FF2B5EF4-FFF2-40B4-BE49-F238E27FC236}">
                <a16:creationId xmlns:a16="http://schemas.microsoft.com/office/drawing/2014/main" id="{9516978D-C1B7-B60E-E109-D84921674513}"/>
              </a:ext>
            </a:extLst>
          </p:cNvPr>
          <p:cNvCxnSpPr/>
          <p:nvPr/>
        </p:nvCxnSpPr>
        <p:spPr>
          <a:xfrm>
            <a:off x="558800" y="4080933"/>
            <a:ext cx="1905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Rovná spojnica 24">
            <a:extLst>
              <a:ext uri="{FF2B5EF4-FFF2-40B4-BE49-F238E27FC236}">
                <a16:creationId xmlns:a16="http://schemas.microsoft.com/office/drawing/2014/main" id="{D6391B53-1035-9CFE-C8D9-9B5AB3538830}"/>
              </a:ext>
            </a:extLst>
          </p:cNvPr>
          <p:cNvCxnSpPr>
            <a:cxnSpLocks/>
          </p:cNvCxnSpPr>
          <p:nvPr/>
        </p:nvCxnSpPr>
        <p:spPr>
          <a:xfrm>
            <a:off x="558800" y="5003800"/>
            <a:ext cx="371686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Zástupný objekt pre číslo snímky 4">
            <a:extLst>
              <a:ext uri="{FF2B5EF4-FFF2-40B4-BE49-F238E27FC236}">
                <a16:creationId xmlns:a16="http://schemas.microsoft.com/office/drawing/2014/main" id="{11F47F47-0E8C-16D0-0881-F13DCF7F5354}"/>
              </a:ext>
            </a:extLst>
          </p:cNvPr>
          <p:cNvSpPr>
            <a:spLocks noGrp="1"/>
          </p:cNvSpPr>
          <p:nvPr>
            <p:ph type="sldNum" sz="quarter" idx="12"/>
          </p:nvPr>
        </p:nvSpPr>
        <p:spPr/>
        <p:txBody>
          <a:bodyPr/>
          <a:lstStyle/>
          <a:p>
            <a:fld id="{16CA2D08-B425-46B9-A38C-FA58A167A0F0}" type="slidenum">
              <a:rPr lang="sk-SK" smtClean="0"/>
              <a:t>34</a:t>
            </a:fld>
            <a:endParaRPr lang="sk-SK"/>
          </a:p>
        </p:txBody>
      </p:sp>
    </p:spTree>
    <p:extLst>
      <p:ext uri="{BB962C8B-B14F-4D97-AF65-F5344CB8AC3E}">
        <p14:creationId xmlns:p14="http://schemas.microsoft.com/office/powerpoint/2010/main" val="42489604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43200A3-52D2-4401-FCEF-D70ECF50BADF}"/>
              </a:ext>
            </a:extLst>
          </p:cNvPr>
          <p:cNvSpPr>
            <a:spLocks noGrp="1"/>
          </p:cNvSpPr>
          <p:nvPr>
            <p:ph type="title"/>
          </p:nvPr>
        </p:nvSpPr>
        <p:spPr/>
        <p:txBody>
          <a:bodyPr>
            <a:normAutofit/>
          </a:bodyPr>
          <a:lstStyle/>
          <a:p>
            <a:r>
              <a:rPr lang="sk-SK" sz="4000" b="1" dirty="0">
                <a:solidFill>
                  <a:srgbClr val="7030A0"/>
                </a:solidFill>
              </a:rPr>
              <a:t>VISHING</a:t>
            </a:r>
          </a:p>
        </p:txBody>
      </p:sp>
      <p:sp>
        <p:nvSpPr>
          <p:cNvPr id="3" name="Zástupný objekt pre obsah 2">
            <a:extLst>
              <a:ext uri="{FF2B5EF4-FFF2-40B4-BE49-F238E27FC236}">
                <a16:creationId xmlns:a16="http://schemas.microsoft.com/office/drawing/2014/main" id="{86B6624C-24C3-D420-9938-8D4991135238}"/>
              </a:ext>
            </a:extLst>
          </p:cNvPr>
          <p:cNvSpPr>
            <a:spLocks noGrp="1"/>
          </p:cNvSpPr>
          <p:nvPr>
            <p:ph idx="1"/>
          </p:nvPr>
        </p:nvSpPr>
        <p:spPr/>
        <p:txBody>
          <a:bodyPr>
            <a:normAutofit/>
          </a:bodyPr>
          <a:lstStyle/>
          <a:p>
            <a:r>
              <a:rPr lang="sk-SK" sz="2400" dirty="0"/>
              <a:t>hlavnú úlohu zohrávajú telefonáty,</a:t>
            </a:r>
          </a:p>
          <a:p>
            <a:r>
              <a:rPr lang="sk-SK" sz="2400" dirty="0"/>
              <a:t>vydávajú sa za vierohodné organizácie, </a:t>
            </a:r>
          </a:p>
          <a:p>
            <a:r>
              <a:rPr lang="sk-SK" sz="2400" dirty="0"/>
              <a:t>cez tzv. </a:t>
            </a:r>
            <a:r>
              <a:rPr lang="sk-SK" sz="2400" i="1" dirty="0" err="1"/>
              <a:t>spoof</a:t>
            </a:r>
            <a:r>
              <a:rPr lang="sk-SK" sz="2400" i="1" dirty="0"/>
              <a:t> telefónne čísla.</a:t>
            </a:r>
          </a:p>
        </p:txBody>
      </p:sp>
      <p:pic>
        <p:nvPicPr>
          <p:cNvPr id="5" name="Obrázok 4">
            <a:extLst>
              <a:ext uri="{FF2B5EF4-FFF2-40B4-BE49-F238E27FC236}">
                <a16:creationId xmlns:a16="http://schemas.microsoft.com/office/drawing/2014/main" id="{72090BB1-98BD-5D60-CCED-0AF11EDBA5E7}"/>
              </a:ext>
            </a:extLst>
          </p:cNvPr>
          <p:cNvPicPr>
            <a:picLocks noChangeAspect="1"/>
          </p:cNvPicPr>
          <p:nvPr/>
        </p:nvPicPr>
        <p:blipFill rotWithShape="1">
          <a:blip r:embed="rId3">
            <a:extLst>
              <a:ext uri="{28A0092B-C50C-407E-A947-70E740481C1C}">
                <a14:useLocalDpi xmlns:a14="http://schemas.microsoft.com/office/drawing/2010/main" val="0"/>
              </a:ext>
            </a:extLst>
          </a:blip>
          <a:srcRect l="24811" r="24735"/>
          <a:stretch/>
        </p:blipFill>
        <p:spPr>
          <a:xfrm>
            <a:off x="8610600" y="570168"/>
            <a:ext cx="2743200" cy="3044714"/>
          </a:xfrm>
          <a:prstGeom prst="rect">
            <a:avLst/>
          </a:prstGeom>
        </p:spPr>
      </p:pic>
      <p:sp>
        <p:nvSpPr>
          <p:cNvPr id="7" name="BlokTextu 6">
            <a:extLst>
              <a:ext uri="{FF2B5EF4-FFF2-40B4-BE49-F238E27FC236}">
                <a16:creationId xmlns:a16="http://schemas.microsoft.com/office/drawing/2014/main" id="{685EC8BF-EFB2-5129-DE0E-CE980EDAEBA4}"/>
              </a:ext>
            </a:extLst>
          </p:cNvPr>
          <p:cNvSpPr txBox="1"/>
          <p:nvPr/>
        </p:nvSpPr>
        <p:spPr>
          <a:xfrm>
            <a:off x="715616" y="3749819"/>
            <a:ext cx="10638183" cy="1384995"/>
          </a:xfrm>
          <a:prstGeom prst="rect">
            <a:avLst/>
          </a:prstGeom>
          <a:noFill/>
        </p:spPr>
        <p:txBody>
          <a:bodyPr wrap="square">
            <a:spAutoFit/>
          </a:bodyPr>
          <a:lstStyle/>
          <a:p>
            <a:pPr algn="ctr"/>
            <a:r>
              <a:rPr lang="sk-SK" sz="2800" dirty="0">
                <a:solidFill>
                  <a:srgbClr val="08A882"/>
                </a:solidFill>
              </a:rPr>
              <a:t>Banky a ani iné inštitúcia tohto charakteru nikdy nežiadajú o informácie, ako sú údaje z platobných kariet podobne. Na verifikáciu využívajú najčastejšie iné údaje, napríklad rodné číslo, číslo zmluvy a podobne.</a:t>
            </a:r>
          </a:p>
        </p:txBody>
      </p:sp>
      <p:sp>
        <p:nvSpPr>
          <p:cNvPr id="6" name="Zástupný objekt pre číslo snímky 5">
            <a:extLst>
              <a:ext uri="{FF2B5EF4-FFF2-40B4-BE49-F238E27FC236}">
                <a16:creationId xmlns:a16="http://schemas.microsoft.com/office/drawing/2014/main" id="{B7BAE627-D575-A78C-6C3D-1B83A9B66037}"/>
              </a:ext>
            </a:extLst>
          </p:cNvPr>
          <p:cNvSpPr>
            <a:spLocks noGrp="1"/>
          </p:cNvSpPr>
          <p:nvPr>
            <p:ph type="sldNum" sz="quarter" idx="12"/>
          </p:nvPr>
        </p:nvSpPr>
        <p:spPr/>
        <p:txBody>
          <a:bodyPr/>
          <a:lstStyle/>
          <a:p>
            <a:fld id="{16CA2D08-B425-46B9-A38C-FA58A167A0F0}" type="slidenum">
              <a:rPr lang="sk-SK" smtClean="0"/>
              <a:t>35</a:t>
            </a:fld>
            <a:endParaRPr lang="sk-SK"/>
          </a:p>
        </p:txBody>
      </p:sp>
      <p:grpSp>
        <p:nvGrpSpPr>
          <p:cNvPr id="8" name="Skupina 7">
            <a:extLst>
              <a:ext uri="{FF2B5EF4-FFF2-40B4-BE49-F238E27FC236}">
                <a16:creationId xmlns:a16="http://schemas.microsoft.com/office/drawing/2014/main" id="{CA233152-EF28-9DED-C2F1-47D561892B45}"/>
              </a:ext>
            </a:extLst>
          </p:cNvPr>
          <p:cNvGrpSpPr>
            <a:grpSpLocks noChangeAspect="1"/>
          </p:cNvGrpSpPr>
          <p:nvPr/>
        </p:nvGrpSpPr>
        <p:grpSpPr>
          <a:xfrm>
            <a:off x="336000" y="6110213"/>
            <a:ext cx="5760000" cy="611262"/>
            <a:chOff x="1583127" y="5266469"/>
            <a:chExt cx="7902227" cy="798442"/>
          </a:xfrm>
        </p:grpSpPr>
        <p:pic>
          <p:nvPicPr>
            <p:cNvPr id="9" name="Obrázok 8" descr="Obrázok, na ktorom je text, písmo, logo, symbol&#10;&#10;Obsah vygenerovaný pomocou AI môže byť nesprávny.">
              <a:extLst>
                <a:ext uri="{FF2B5EF4-FFF2-40B4-BE49-F238E27FC236}">
                  <a16:creationId xmlns:a16="http://schemas.microsoft.com/office/drawing/2014/main" id="{79BAA13B-ADA3-CD7E-956D-DD6DC9E095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0" name="Obrázok 9" descr="Obrázok, na ktorom je text, písmo, elektrická modrá, snímka obrazovky&#10;&#10;Obsah vygenerovaný pomocou AI môže byť nesprávny.">
              <a:extLst>
                <a:ext uri="{FF2B5EF4-FFF2-40B4-BE49-F238E27FC236}">
                  <a16:creationId xmlns:a16="http://schemas.microsoft.com/office/drawing/2014/main" id="{33F17F8F-0703-E9B0-5F07-2DF9A2DF31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1" name="Obrázok 10" descr="Obrázok, na ktorom je písmo, grafika, text, logo&#10;&#10;Obsah vygenerovaný pomocou AI môže byť nesprávny.">
              <a:extLst>
                <a:ext uri="{FF2B5EF4-FFF2-40B4-BE49-F238E27FC236}">
                  <a16:creationId xmlns:a16="http://schemas.microsoft.com/office/drawing/2014/main" id="{6FA7D6F0-2B5D-1458-E338-07DB65F19C4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35959160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72EF9-CF1A-5A42-9C43-9E0006E9490D}"/>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06D8055-6D80-1708-7322-5E870D3487B4}"/>
              </a:ext>
            </a:extLst>
          </p:cNvPr>
          <p:cNvSpPr>
            <a:spLocks noGrp="1"/>
          </p:cNvSpPr>
          <p:nvPr>
            <p:ph type="title"/>
          </p:nvPr>
        </p:nvSpPr>
        <p:spPr/>
        <p:txBody>
          <a:bodyPr>
            <a:normAutofit/>
          </a:bodyPr>
          <a:lstStyle/>
          <a:p>
            <a:r>
              <a:rPr lang="sk-SK" sz="4000" b="1" dirty="0">
                <a:solidFill>
                  <a:srgbClr val="7030A0"/>
                </a:solidFill>
              </a:rPr>
              <a:t>ANGLER phishing</a:t>
            </a:r>
          </a:p>
        </p:txBody>
      </p:sp>
      <p:sp>
        <p:nvSpPr>
          <p:cNvPr id="6" name="BlokTextu 5">
            <a:extLst>
              <a:ext uri="{FF2B5EF4-FFF2-40B4-BE49-F238E27FC236}">
                <a16:creationId xmlns:a16="http://schemas.microsoft.com/office/drawing/2014/main" id="{E6287ED9-DFEA-143D-7211-8CA8AD58EB84}"/>
              </a:ext>
            </a:extLst>
          </p:cNvPr>
          <p:cNvSpPr txBox="1"/>
          <p:nvPr/>
        </p:nvSpPr>
        <p:spPr>
          <a:xfrm>
            <a:off x="971465" y="1605601"/>
            <a:ext cx="4399188" cy="2246769"/>
          </a:xfrm>
          <a:prstGeom prst="rect">
            <a:avLst/>
          </a:prstGeom>
          <a:noFill/>
        </p:spPr>
        <p:txBody>
          <a:bodyPr wrap="square" rtlCol="0">
            <a:spAutoFit/>
          </a:bodyPr>
          <a:lstStyle/>
          <a:p>
            <a:pPr algn="just"/>
            <a:r>
              <a:rPr lang="sk-SK" sz="2000" dirty="0">
                <a:solidFill>
                  <a:srgbClr val="002060"/>
                </a:solidFill>
              </a:rPr>
              <a:t>Zákazník sa sťažuje na problémy s prístupom k svojmu bankovému účtu. Keď zákazník spomenie názov spoločnosti, </a:t>
            </a:r>
            <a:r>
              <a:rPr lang="sk-SK" sz="2000" dirty="0">
                <a:solidFill>
                  <a:srgbClr val="FF0000"/>
                </a:solidFill>
              </a:rPr>
              <a:t>útočník si rýchlo vytvorí falošný profil a potom kontaktuje cieľ, </a:t>
            </a:r>
            <a:r>
              <a:rPr lang="sk-SK" sz="2000" dirty="0">
                <a:solidFill>
                  <a:srgbClr val="002060"/>
                </a:solidFill>
              </a:rPr>
              <a:t>pričom sa vydáva za zástupcu zákazníckej podpory a ponúka pomoc.</a:t>
            </a:r>
          </a:p>
        </p:txBody>
      </p:sp>
      <p:sp>
        <p:nvSpPr>
          <p:cNvPr id="8" name="Zástupný objekt pre obsah 7">
            <a:extLst>
              <a:ext uri="{FF2B5EF4-FFF2-40B4-BE49-F238E27FC236}">
                <a16:creationId xmlns:a16="http://schemas.microsoft.com/office/drawing/2014/main" id="{0E14149A-713D-FF23-D07F-665E8A557BB3}"/>
              </a:ext>
            </a:extLst>
          </p:cNvPr>
          <p:cNvSpPr>
            <a:spLocks noGrp="1"/>
          </p:cNvSpPr>
          <p:nvPr>
            <p:ph idx="1"/>
          </p:nvPr>
        </p:nvSpPr>
        <p:spPr>
          <a:xfrm>
            <a:off x="971465" y="4337274"/>
            <a:ext cx="8102953" cy="2028802"/>
          </a:xfrm>
        </p:spPr>
        <p:txBody>
          <a:bodyPr>
            <a:normAutofit/>
          </a:bodyPr>
          <a:lstStyle/>
          <a:p>
            <a:pPr marL="0" indent="0" algn="just">
              <a:buNone/>
            </a:pPr>
            <a:r>
              <a:rPr lang="sk-SK" sz="2000" i="1" dirty="0"/>
              <a:t>„Prepáčte za problém s pripojením! </a:t>
            </a:r>
            <a:r>
              <a:rPr lang="sk-SK" sz="2000" i="1" dirty="0">
                <a:solidFill>
                  <a:srgbClr val="FF0000"/>
                </a:solidFill>
              </a:rPr>
              <a:t>Kliknite sem a overte si svoj účet</a:t>
            </a:r>
            <a:r>
              <a:rPr lang="sk-SK" sz="2000" i="1" dirty="0"/>
              <a:t>.“ </a:t>
            </a:r>
            <a:r>
              <a:rPr lang="sk-SK" sz="2000" dirty="0">
                <a:solidFill>
                  <a:srgbClr val="002060"/>
                </a:solidFill>
              </a:rPr>
              <a:t>Odkaz smeruje na webovú stránku, ktorá vyzerá ako prihlasovací portál poskytovateľa internetu. Používateľ, vďačný za rýchlu pomoc, zadá svoje používateľské meno a heslo. Myslí si, že problém je tým vyriešený. </a:t>
            </a:r>
          </a:p>
          <a:p>
            <a:pPr marL="0" indent="0" algn="just">
              <a:buNone/>
            </a:pPr>
            <a:r>
              <a:rPr lang="sk-SK" sz="2000" dirty="0">
                <a:solidFill>
                  <a:srgbClr val="002060"/>
                </a:solidFill>
              </a:rPr>
              <a:t>Falošná stránka zachytí prihlasovacie údaje používateľa a poskytne útočníkovi plný prístup k jeho účtu. </a:t>
            </a:r>
          </a:p>
        </p:txBody>
      </p:sp>
      <p:pic>
        <p:nvPicPr>
          <p:cNvPr id="9" name="Picture 2">
            <a:extLst>
              <a:ext uri="{FF2B5EF4-FFF2-40B4-BE49-F238E27FC236}">
                <a16:creationId xmlns:a16="http://schemas.microsoft.com/office/drawing/2014/main" id="{21C22729-FEA5-7F35-EC88-A3DA21026B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908458"/>
            <a:ext cx="5436784" cy="322453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4" name="Zástupný objekt pre číslo snímky 3">
            <a:extLst>
              <a:ext uri="{FF2B5EF4-FFF2-40B4-BE49-F238E27FC236}">
                <a16:creationId xmlns:a16="http://schemas.microsoft.com/office/drawing/2014/main" id="{827293FD-B637-D55C-89A5-D2A3BACBBFC9}"/>
              </a:ext>
            </a:extLst>
          </p:cNvPr>
          <p:cNvSpPr>
            <a:spLocks noGrp="1"/>
          </p:cNvSpPr>
          <p:nvPr>
            <p:ph type="sldNum" sz="quarter" idx="12"/>
          </p:nvPr>
        </p:nvSpPr>
        <p:spPr/>
        <p:txBody>
          <a:bodyPr/>
          <a:lstStyle/>
          <a:p>
            <a:fld id="{16CA2D08-B425-46B9-A38C-FA58A167A0F0}" type="slidenum">
              <a:rPr lang="sk-SK" smtClean="0"/>
              <a:t>36</a:t>
            </a:fld>
            <a:endParaRPr lang="sk-SK"/>
          </a:p>
        </p:txBody>
      </p:sp>
    </p:spTree>
    <p:extLst>
      <p:ext uri="{BB962C8B-B14F-4D97-AF65-F5344CB8AC3E}">
        <p14:creationId xmlns:p14="http://schemas.microsoft.com/office/powerpoint/2010/main" val="134123588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853F3-9DFB-A48B-0965-5D71A151C3A7}"/>
            </a:ext>
          </a:extLst>
        </p:cNvPr>
        <p:cNvGrpSpPr/>
        <p:nvPr/>
      </p:nvGrpSpPr>
      <p:grpSpPr>
        <a:xfrm>
          <a:off x="0" y="0"/>
          <a:ext cx="0" cy="0"/>
          <a:chOff x="0" y="0"/>
          <a:chExt cx="0" cy="0"/>
        </a:xfrm>
      </p:grpSpPr>
      <p:pic>
        <p:nvPicPr>
          <p:cNvPr id="5" name="Obrázok 4">
            <a:extLst>
              <a:ext uri="{FF2B5EF4-FFF2-40B4-BE49-F238E27FC236}">
                <a16:creationId xmlns:a16="http://schemas.microsoft.com/office/drawing/2014/main" id="{B2C21B5C-E6CA-413E-37AB-CAFAA6919F93}"/>
              </a:ext>
            </a:extLst>
          </p:cNvPr>
          <p:cNvPicPr>
            <a:picLocks noChangeAspect="1"/>
          </p:cNvPicPr>
          <p:nvPr/>
        </p:nvPicPr>
        <p:blipFill>
          <a:blip r:embed="rId3">
            <a:alphaModFix amt="35000"/>
          </a:blip>
          <a:stretch>
            <a:fillRect/>
          </a:stretch>
        </p:blipFill>
        <p:spPr>
          <a:xfrm>
            <a:off x="9131596" y="356302"/>
            <a:ext cx="2668772" cy="2668772"/>
          </a:xfrm>
          <a:prstGeom prst="rect">
            <a:avLst/>
          </a:prstGeom>
        </p:spPr>
      </p:pic>
      <p:sp>
        <p:nvSpPr>
          <p:cNvPr id="2" name="Nadpis 1">
            <a:extLst>
              <a:ext uri="{FF2B5EF4-FFF2-40B4-BE49-F238E27FC236}">
                <a16:creationId xmlns:a16="http://schemas.microsoft.com/office/drawing/2014/main" id="{47CA4258-9856-6615-0DBF-94BAE3B9F4F9}"/>
              </a:ext>
            </a:extLst>
          </p:cNvPr>
          <p:cNvSpPr>
            <a:spLocks noGrp="1"/>
          </p:cNvSpPr>
          <p:nvPr>
            <p:ph type="title"/>
          </p:nvPr>
        </p:nvSpPr>
        <p:spPr/>
        <p:txBody>
          <a:bodyPr>
            <a:normAutofit/>
          </a:bodyPr>
          <a:lstStyle/>
          <a:p>
            <a:r>
              <a:rPr lang="sk-SK" sz="4000" b="1" dirty="0">
                <a:solidFill>
                  <a:srgbClr val="7030A0"/>
                </a:solidFill>
              </a:rPr>
              <a:t>ANGLER phishing (</a:t>
            </a:r>
            <a:r>
              <a:rPr lang="sk-SK" sz="4000" b="1" dirty="0" err="1">
                <a:solidFill>
                  <a:srgbClr val="7030A0"/>
                </a:solidFill>
              </a:rPr>
              <a:t>Social</a:t>
            </a:r>
            <a:r>
              <a:rPr lang="sk-SK" sz="4000" b="1" dirty="0">
                <a:solidFill>
                  <a:srgbClr val="7030A0"/>
                </a:solidFill>
              </a:rPr>
              <a:t> </a:t>
            </a:r>
            <a:r>
              <a:rPr lang="sk-SK" sz="4000" b="1" dirty="0" err="1">
                <a:solidFill>
                  <a:srgbClr val="7030A0"/>
                </a:solidFill>
              </a:rPr>
              <a:t>Media</a:t>
            </a:r>
            <a:r>
              <a:rPr lang="sk-SK" sz="4000" b="1" dirty="0">
                <a:solidFill>
                  <a:srgbClr val="7030A0"/>
                </a:solidFill>
              </a:rPr>
              <a:t> Phishing)</a:t>
            </a:r>
          </a:p>
        </p:txBody>
      </p:sp>
      <p:sp>
        <p:nvSpPr>
          <p:cNvPr id="3" name="Zástupný objekt pre obsah 2">
            <a:extLst>
              <a:ext uri="{FF2B5EF4-FFF2-40B4-BE49-F238E27FC236}">
                <a16:creationId xmlns:a16="http://schemas.microsoft.com/office/drawing/2014/main" id="{E902BD30-5B9C-04FB-DCE9-5DF8B3FA897F}"/>
              </a:ext>
            </a:extLst>
          </p:cNvPr>
          <p:cNvSpPr>
            <a:spLocks noGrp="1"/>
          </p:cNvSpPr>
          <p:nvPr>
            <p:ph idx="1"/>
          </p:nvPr>
        </p:nvSpPr>
        <p:spPr>
          <a:xfrm>
            <a:off x="838200" y="1690688"/>
            <a:ext cx="9551504" cy="4339051"/>
          </a:xfrm>
        </p:spPr>
        <p:txBody>
          <a:bodyPr>
            <a:normAutofit/>
          </a:bodyPr>
          <a:lstStyle/>
          <a:p>
            <a:pPr marL="0" indent="0">
              <a:buNone/>
            </a:pPr>
            <a:r>
              <a:rPr lang="sk-SK" sz="2400" b="1" dirty="0">
                <a:solidFill>
                  <a:srgbClr val="08A882"/>
                </a:solidFill>
              </a:rPr>
              <a:t>BEZPEČNOSTNÉ OPATRENIA:</a:t>
            </a:r>
          </a:p>
          <a:p>
            <a:pPr marL="457200" indent="-457200">
              <a:buFont typeface="+mj-lt"/>
              <a:buAutoNum type="arabicPeriod"/>
            </a:pPr>
            <a:r>
              <a:rPr lang="sk-SK" sz="2400" b="1" dirty="0"/>
              <a:t>Overte si oficiálne účty </a:t>
            </a:r>
            <a:r>
              <a:rPr lang="sk-SK" sz="2400" dirty="0"/>
              <a:t>- hľadajte overené odznaky alebo porovnajte URL adresy a používateľské mená. V prípade pochybností iniciujte novú žiadosť o podporu prostredníctvom oficiálnej webovej stránky spoločnosti alebo známych kanálov.</a:t>
            </a:r>
          </a:p>
          <a:p>
            <a:pPr marL="457200" indent="-457200">
              <a:buFont typeface="+mj-lt"/>
              <a:buAutoNum type="arabicPeriod"/>
            </a:pPr>
            <a:r>
              <a:rPr lang="sk-SK" sz="2400" b="1" dirty="0"/>
              <a:t>Buďte opatrní s odkazmi a prílohami </a:t>
            </a:r>
            <a:r>
              <a:rPr lang="sk-SK" sz="2400" dirty="0"/>
              <a:t>- namiesto klikania prejdite samostatne na oficiálnu webovú stránku alebo portál podpory. Umiestnite kurzor myši nad odkazy (ak je to možné), aby ste videli skutočnú URL adresu a uistili sa, že sa zhoduje so skutočnou doménou.</a:t>
            </a:r>
          </a:p>
          <a:p>
            <a:pPr marL="457200" indent="-457200">
              <a:buFont typeface="+mj-lt"/>
              <a:buAutoNum type="arabicPeriod"/>
            </a:pPr>
            <a:r>
              <a:rPr lang="sk-SK" sz="2400" b="1" dirty="0"/>
              <a:t>Používajte viacfaktorové overovanie (MFA) pre všetky dôležité účty</a:t>
            </a:r>
          </a:p>
          <a:p>
            <a:pPr marL="457200" indent="-457200">
              <a:buFont typeface="+mj-lt"/>
              <a:buAutoNum type="arabicPeriod"/>
            </a:pPr>
            <a:r>
              <a:rPr lang="sk-SK" sz="2400" b="1" dirty="0"/>
              <a:t>Blokujte a nahláste falošné účty</a:t>
            </a:r>
          </a:p>
        </p:txBody>
      </p:sp>
      <p:sp>
        <p:nvSpPr>
          <p:cNvPr id="6" name="Zástupný objekt pre číslo snímky 5">
            <a:extLst>
              <a:ext uri="{FF2B5EF4-FFF2-40B4-BE49-F238E27FC236}">
                <a16:creationId xmlns:a16="http://schemas.microsoft.com/office/drawing/2014/main" id="{6CA4DEAE-ECB2-6AF5-B07D-53E6C334B5BC}"/>
              </a:ext>
            </a:extLst>
          </p:cNvPr>
          <p:cNvSpPr>
            <a:spLocks noGrp="1"/>
          </p:cNvSpPr>
          <p:nvPr>
            <p:ph type="sldNum" sz="quarter" idx="12"/>
          </p:nvPr>
        </p:nvSpPr>
        <p:spPr/>
        <p:txBody>
          <a:bodyPr/>
          <a:lstStyle/>
          <a:p>
            <a:fld id="{16CA2D08-B425-46B9-A38C-FA58A167A0F0}" type="slidenum">
              <a:rPr lang="sk-SK" smtClean="0"/>
              <a:t>37</a:t>
            </a:fld>
            <a:endParaRPr lang="sk-SK"/>
          </a:p>
        </p:txBody>
      </p:sp>
      <p:grpSp>
        <p:nvGrpSpPr>
          <p:cNvPr id="7" name="Skupina 6">
            <a:extLst>
              <a:ext uri="{FF2B5EF4-FFF2-40B4-BE49-F238E27FC236}">
                <a16:creationId xmlns:a16="http://schemas.microsoft.com/office/drawing/2014/main" id="{25701A59-6ABF-8A76-CF53-2E5C122D883B}"/>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F01F939C-725D-A874-3C27-E4F33E2AE0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69EDE5A3-D66E-5072-DAF9-58ECF952D9E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0706BAC0-7536-27C1-FFC8-8416A0F2622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3415206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8D25A74-DB65-D7C4-5D30-74EE0BF4233F}"/>
              </a:ext>
            </a:extLst>
          </p:cNvPr>
          <p:cNvSpPr>
            <a:spLocks noGrp="1"/>
          </p:cNvSpPr>
          <p:nvPr>
            <p:ph type="title"/>
          </p:nvPr>
        </p:nvSpPr>
        <p:spPr/>
        <p:txBody>
          <a:bodyPr/>
          <a:lstStyle/>
          <a:p>
            <a:r>
              <a:rPr lang="sk-SK" sz="4000" b="1" dirty="0">
                <a:solidFill>
                  <a:srgbClr val="7030A0"/>
                </a:solidFill>
              </a:rPr>
              <a:t>EVIL TWINS phishing</a:t>
            </a:r>
          </a:p>
        </p:txBody>
      </p:sp>
      <p:sp>
        <p:nvSpPr>
          <p:cNvPr id="4" name="Zástupný objekt pre obsah 3">
            <a:extLst>
              <a:ext uri="{FF2B5EF4-FFF2-40B4-BE49-F238E27FC236}">
                <a16:creationId xmlns:a16="http://schemas.microsoft.com/office/drawing/2014/main" id="{8E1AC9D4-A658-C412-0F94-36D891BEE688}"/>
              </a:ext>
            </a:extLst>
          </p:cNvPr>
          <p:cNvSpPr>
            <a:spLocks noGrp="1"/>
          </p:cNvSpPr>
          <p:nvPr>
            <p:ph idx="1"/>
          </p:nvPr>
        </p:nvSpPr>
        <p:spPr/>
        <p:txBody>
          <a:bodyPr>
            <a:normAutofit/>
          </a:bodyPr>
          <a:lstStyle/>
          <a:p>
            <a:pPr marL="0" indent="0">
              <a:buNone/>
            </a:pPr>
            <a:r>
              <a:rPr lang="sk-SK" sz="2400" b="1" dirty="0">
                <a:solidFill>
                  <a:srgbClr val="08A882"/>
                </a:solidFill>
              </a:rPr>
              <a:t>BEZPEČNOSTNÉ OPATRENIA:</a:t>
            </a:r>
            <a:endParaRPr lang="sk-SK" sz="2400" dirty="0"/>
          </a:p>
          <a:p>
            <a:r>
              <a:rPr lang="sk-SK" sz="2400" dirty="0"/>
              <a:t>nepoužívajte nezabezpečenú WIFI sieť</a:t>
            </a:r>
          </a:p>
          <a:p>
            <a:r>
              <a:rPr lang="sk-SK" sz="2400" dirty="0"/>
              <a:t>používajte VPN (zabezpečené pripojenie)</a:t>
            </a:r>
          </a:p>
          <a:p>
            <a:r>
              <a:rPr lang="sk-SK" sz="2400" dirty="0"/>
              <a:t>HTTP</a:t>
            </a:r>
            <a:r>
              <a:rPr lang="sk-SK" sz="2400" dirty="0">
                <a:solidFill>
                  <a:srgbClr val="FF0000"/>
                </a:solidFill>
              </a:rPr>
              <a:t>S</a:t>
            </a:r>
          </a:p>
          <a:p>
            <a:r>
              <a:rPr lang="sk-SK" sz="2400" dirty="0"/>
              <a:t>používajte dvojfaktorovú autentifikáciu</a:t>
            </a:r>
          </a:p>
          <a:p>
            <a:r>
              <a:rPr lang="sk-SK" sz="2400" dirty="0"/>
              <a:t>nepoužívajte súkromné účty vo verejnej WIFI sieti</a:t>
            </a:r>
          </a:p>
          <a:p>
            <a:r>
              <a:rPr lang="sk-SK" sz="2400" dirty="0"/>
              <a:t>vypnite si automatické pripojenie k WIFI sieti</a:t>
            </a:r>
          </a:p>
          <a:p>
            <a:r>
              <a:rPr lang="sk-SK" sz="2400" dirty="0"/>
              <a:t>vytvorte si vlastný </a:t>
            </a:r>
            <a:r>
              <a:rPr lang="sk-SK" sz="2400" dirty="0" err="1"/>
              <a:t>hotspot</a:t>
            </a:r>
            <a:endParaRPr lang="sk-SK" sz="2400" dirty="0"/>
          </a:p>
        </p:txBody>
      </p:sp>
      <p:pic>
        <p:nvPicPr>
          <p:cNvPr id="6" name="Obrázok 5">
            <a:hlinkClick r:id="rId3"/>
            <a:extLst>
              <a:ext uri="{FF2B5EF4-FFF2-40B4-BE49-F238E27FC236}">
                <a16:creationId xmlns:a16="http://schemas.microsoft.com/office/drawing/2014/main" id="{F992C78B-D3AB-DA39-0E05-639B965012BB}"/>
              </a:ext>
            </a:extLst>
          </p:cNvPr>
          <p:cNvPicPr>
            <a:picLocks noChangeAspect="1"/>
          </p:cNvPicPr>
          <p:nvPr/>
        </p:nvPicPr>
        <p:blipFill>
          <a:blip r:embed="rId4"/>
          <a:stretch>
            <a:fillRect/>
          </a:stretch>
        </p:blipFill>
        <p:spPr>
          <a:xfrm>
            <a:off x="8432204" y="681037"/>
            <a:ext cx="2781688" cy="4906060"/>
          </a:xfrm>
          <a:prstGeom prst="rect">
            <a:avLst/>
          </a:prstGeom>
        </p:spPr>
      </p:pic>
      <p:sp>
        <p:nvSpPr>
          <p:cNvPr id="5" name="Zástupný objekt pre číslo snímky 4">
            <a:extLst>
              <a:ext uri="{FF2B5EF4-FFF2-40B4-BE49-F238E27FC236}">
                <a16:creationId xmlns:a16="http://schemas.microsoft.com/office/drawing/2014/main" id="{021E1F62-0F56-A3D5-8931-40D89DE78B4B}"/>
              </a:ext>
            </a:extLst>
          </p:cNvPr>
          <p:cNvSpPr>
            <a:spLocks noGrp="1"/>
          </p:cNvSpPr>
          <p:nvPr>
            <p:ph type="sldNum" sz="quarter" idx="12"/>
          </p:nvPr>
        </p:nvSpPr>
        <p:spPr/>
        <p:txBody>
          <a:bodyPr/>
          <a:lstStyle/>
          <a:p>
            <a:fld id="{16CA2D08-B425-46B9-A38C-FA58A167A0F0}" type="slidenum">
              <a:rPr lang="sk-SK" smtClean="0"/>
              <a:t>38</a:t>
            </a:fld>
            <a:endParaRPr lang="sk-SK"/>
          </a:p>
        </p:txBody>
      </p:sp>
      <p:grpSp>
        <p:nvGrpSpPr>
          <p:cNvPr id="7" name="Skupina 6">
            <a:extLst>
              <a:ext uri="{FF2B5EF4-FFF2-40B4-BE49-F238E27FC236}">
                <a16:creationId xmlns:a16="http://schemas.microsoft.com/office/drawing/2014/main" id="{D8160CF1-40EA-D8D0-6F08-3A1B1712A88A}"/>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17326160-EDCC-3C8A-C253-85AD2C506C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F4D4C4DB-F645-79D1-F221-0CAABE6F0EC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A9977608-197B-D748-F5C9-D8CB89B997A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34009619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CF55B2C-EA7E-5C28-F6C5-B30F93F590E7}"/>
              </a:ext>
            </a:extLst>
          </p:cNvPr>
          <p:cNvSpPr>
            <a:spLocks noGrp="1"/>
          </p:cNvSpPr>
          <p:nvPr>
            <p:ph type="title"/>
          </p:nvPr>
        </p:nvSpPr>
        <p:spPr/>
        <p:txBody>
          <a:bodyPr/>
          <a:lstStyle/>
          <a:p>
            <a:r>
              <a:rPr lang="sk-SK" b="1" dirty="0">
                <a:solidFill>
                  <a:srgbClr val="7030A0"/>
                </a:solidFill>
              </a:rPr>
              <a:t>EVIL TWINS phishing</a:t>
            </a:r>
            <a:endParaRPr lang="sk-SK" dirty="0"/>
          </a:p>
        </p:txBody>
      </p:sp>
      <p:pic>
        <p:nvPicPr>
          <p:cNvPr id="13" name="Zástupný objekt pre obsah 12" descr="Obrázok, na ktorom je text, snímka obrazovky, písmo&#10;&#10;Obsah vygenerovaný pomocou AI môže byť nesprávny.">
            <a:extLst>
              <a:ext uri="{FF2B5EF4-FFF2-40B4-BE49-F238E27FC236}">
                <a16:creationId xmlns:a16="http://schemas.microsoft.com/office/drawing/2014/main" id="{111AC17C-35E5-B047-3C36-3ACB99D7C21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01985" y="1438596"/>
            <a:ext cx="5853999" cy="4351338"/>
          </a:xfrm>
        </p:spPr>
      </p:pic>
      <p:sp>
        <p:nvSpPr>
          <p:cNvPr id="15" name="BlokTextu 14">
            <a:extLst>
              <a:ext uri="{FF2B5EF4-FFF2-40B4-BE49-F238E27FC236}">
                <a16:creationId xmlns:a16="http://schemas.microsoft.com/office/drawing/2014/main" id="{A0CDA79D-675A-80BC-FB2D-0999B8963EAD}"/>
              </a:ext>
            </a:extLst>
          </p:cNvPr>
          <p:cNvSpPr txBox="1"/>
          <p:nvPr/>
        </p:nvSpPr>
        <p:spPr>
          <a:xfrm>
            <a:off x="7219169" y="2281307"/>
            <a:ext cx="4577671" cy="3170099"/>
          </a:xfrm>
          <a:prstGeom prst="rect">
            <a:avLst/>
          </a:prstGeom>
          <a:noFill/>
        </p:spPr>
        <p:txBody>
          <a:bodyPr wrap="square" rtlCol="0">
            <a:spAutoFit/>
          </a:bodyPr>
          <a:lstStyle/>
          <a:p>
            <a:r>
              <a:rPr lang="sk-SK" sz="2400" dirty="0"/>
              <a:t>HROZBY:</a:t>
            </a:r>
          </a:p>
          <a:p>
            <a:pPr marL="342900" indent="-342900">
              <a:buFont typeface="Arial" panose="020B0604020202020204" pitchFamily="34" charset="0"/>
              <a:buChar char="•"/>
            </a:pPr>
            <a:r>
              <a:rPr lang="sk-SK" sz="2200" dirty="0"/>
              <a:t>sledovanie stránok, ktoré obeť navštevuje, </a:t>
            </a:r>
          </a:p>
          <a:p>
            <a:pPr marL="342900" indent="-342900">
              <a:buFont typeface="Arial" panose="020B0604020202020204" pitchFamily="34" charset="0"/>
              <a:buChar char="•"/>
            </a:pPr>
            <a:r>
              <a:rPr lang="sk-SK" sz="2200" dirty="0"/>
              <a:t>odchytávanie prihlasovacích a iných citlivých údajov, </a:t>
            </a:r>
          </a:p>
          <a:p>
            <a:pPr marL="342900" indent="-342900">
              <a:buFont typeface="Arial" panose="020B0604020202020204" pitchFamily="34" charset="0"/>
              <a:buChar char="•"/>
            </a:pPr>
            <a:r>
              <a:rPr lang="sk-SK" sz="2200" dirty="0"/>
              <a:t>presmerovanie na nebezpečné weby,</a:t>
            </a:r>
          </a:p>
          <a:p>
            <a:pPr marL="342900" indent="-342900">
              <a:buFont typeface="Arial" panose="020B0604020202020204" pitchFamily="34" charset="0"/>
              <a:buChar char="•"/>
            </a:pPr>
            <a:r>
              <a:rPr lang="sk-SK" sz="2200" dirty="0"/>
              <a:t>zásah do komunikácie s vybranými stránkami.</a:t>
            </a:r>
          </a:p>
        </p:txBody>
      </p:sp>
      <p:grpSp>
        <p:nvGrpSpPr>
          <p:cNvPr id="19" name="Skupina 18">
            <a:extLst>
              <a:ext uri="{FF2B5EF4-FFF2-40B4-BE49-F238E27FC236}">
                <a16:creationId xmlns:a16="http://schemas.microsoft.com/office/drawing/2014/main" id="{C3AE1A09-5437-5ED9-EC00-95D19216714D}"/>
              </a:ext>
            </a:extLst>
          </p:cNvPr>
          <p:cNvGrpSpPr/>
          <p:nvPr/>
        </p:nvGrpSpPr>
        <p:grpSpPr>
          <a:xfrm>
            <a:off x="7335071" y="617215"/>
            <a:ext cx="4018729" cy="821381"/>
            <a:chOff x="5950548" y="494009"/>
            <a:chExt cx="4018729" cy="821381"/>
          </a:xfrm>
        </p:grpSpPr>
        <p:sp>
          <p:nvSpPr>
            <p:cNvPr id="16" name="BlokTextu 15">
              <a:extLst>
                <a:ext uri="{FF2B5EF4-FFF2-40B4-BE49-F238E27FC236}">
                  <a16:creationId xmlns:a16="http://schemas.microsoft.com/office/drawing/2014/main" id="{1447E525-A9AF-2D64-B4EC-2CA107F3F404}"/>
                </a:ext>
              </a:extLst>
            </p:cNvPr>
            <p:cNvSpPr txBox="1"/>
            <p:nvPr/>
          </p:nvSpPr>
          <p:spPr>
            <a:xfrm>
              <a:off x="5950548" y="494009"/>
              <a:ext cx="3996415" cy="461665"/>
            </a:xfrm>
            <a:prstGeom prst="rect">
              <a:avLst/>
            </a:prstGeom>
            <a:noFill/>
          </p:spPr>
          <p:txBody>
            <a:bodyPr wrap="none" rtlCol="0">
              <a:spAutoFit/>
            </a:bodyPr>
            <a:lstStyle/>
            <a:p>
              <a:r>
                <a:rPr lang="en-US" sz="2400" u="sng" dirty="0">
                  <a:solidFill>
                    <a:srgbClr val="0070C0"/>
                  </a:solidFill>
                </a:rPr>
                <a:t>amazon.com</a:t>
              </a:r>
              <a:r>
                <a:rPr lang="en-US" sz="2400" dirty="0">
                  <a:solidFill>
                    <a:srgbClr val="0070C0"/>
                  </a:solidFill>
                </a:rPr>
                <a:t> </a:t>
              </a:r>
              <a:r>
                <a:rPr lang="sk-SK" sz="2400" dirty="0">
                  <a:solidFill>
                    <a:srgbClr val="0070C0"/>
                  </a:solidFill>
                </a:rPr>
                <a:t>   </a:t>
              </a:r>
              <a:r>
                <a:rPr lang="en-US" sz="2400" dirty="0">
                  <a:solidFill>
                    <a:srgbClr val="0070C0"/>
                  </a:solidFill>
                </a:rPr>
                <a:t> </a:t>
              </a:r>
              <a:r>
                <a:rPr lang="sk-SK" sz="2400" dirty="0">
                  <a:solidFill>
                    <a:srgbClr val="0070C0"/>
                  </a:solidFill>
                </a:rPr>
                <a:t>   </a:t>
              </a:r>
              <a:r>
                <a:rPr lang="en-US" sz="2400" u="sng" dirty="0">
                  <a:solidFill>
                    <a:srgbClr val="0070C0"/>
                  </a:solidFill>
                </a:rPr>
                <a:t>am</a:t>
              </a:r>
              <a:r>
                <a:rPr lang="sk-SK" sz="2400" u="sng" dirty="0">
                  <a:solidFill>
                    <a:srgbClr val="FF0000"/>
                  </a:solidFill>
                </a:rPr>
                <a:t>o</a:t>
              </a:r>
              <a:r>
                <a:rPr lang="en-US" sz="2400" u="sng" dirty="0">
                  <a:solidFill>
                    <a:srgbClr val="0070C0"/>
                  </a:solidFill>
                </a:rPr>
                <a:t>zon.co</a:t>
              </a:r>
              <a:r>
                <a:rPr lang="sk-SK" sz="2400" u="sng" dirty="0">
                  <a:solidFill>
                    <a:srgbClr val="0070C0"/>
                  </a:solidFill>
                </a:rPr>
                <a:t>m</a:t>
              </a:r>
              <a:r>
                <a:rPr lang="en-US" sz="2400" dirty="0">
                  <a:solidFill>
                    <a:srgbClr val="0070C0"/>
                  </a:solidFill>
                </a:rPr>
                <a:t> </a:t>
              </a:r>
              <a:endParaRPr lang="sk-SK" sz="2400" dirty="0">
                <a:solidFill>
                  <a:srgbClr val="0070C0"/>
                </a:solidFill>
              </a:endParaRPr>
            </a:p>
          </p:txBody>
        </p:sp>
        <p:sp>
          <p:nvSpPr>
            <p:cNvPr id="17" name="BlokTextu 16">
              <a:extLst>
                <a:ext uri="{FF2B5EF4-FFF2-40B4-BE49-F238E27FC236}">
                  <a16:creationId xmlns:a16="http://schemas.microsoft.com/office/drawing/2014/main" id="{0285EC4E-2E94-4618-BB22-07970CB4E19D}"/>
                </a:ext>
              </a:extLst>
            </p:cNvPr>
            <p:cNvSpPr txBox="1"/>
            <p:nvPr/>
          </p:nvSpPr>
          <p:spPr>
            <a:xfrm>
              <a:off x="5950548" y="853725"/>
              <a:ext cx="4018729" cy="461665"/>
            </a:xfrm>
            <a:prstGeom prst="rect">
              <a:avLst/>
            </a:prstGeom>
            <a:noFill/>
          </p:spPr>
          <p:txBody>
            <a:bodyPr wrap="none" rtlCol="0">
              <a:spAutoFit/>
            </a:bodyPr>
            <a:lstStyle/>
            <a:p>
              <a:r>
                <a:rPr lang="sk-SK" sz="2400" u="sng" dirty="0" err="1">
                  <a:solidFill>
                    <a:srgbClr val="0070C0"/>
                  </a:solidFill>
                </a:rPr>
                <a:t>booking</a:t>
              </a:r>
              <a:r>
                <a:rPr lang="en-US" sz="2400" u="sng" dirty="0">
                  <a:solidFill>
                    <a:srgbClr val="0070C0"/>
                  </a:solidFill>
                </a:rPr>
                <a:t>.com</a:t>
              </a:r>
              <a:r>
                <a:rPr lang="en-US" sz="2400" dirty="0">
                  <a:solidFill>
                    <a:srgbClr val="0070C0"/>
                  </a:solidFill>
                </a:rPr>
                <a:t> </a:t>
              </a:r>
              <a:r>
                <a:rPr lang="sk-SK" sz="2400" dirty="0">
                  <a:solidFill>
                    <a:srgbClr val="0070C0"/>
                  </a:solidFill>
                </a:rPr>
                <a:t>   </a:t>
              </a:r>
              <a:r>
                <a:rPr lang="en-US" sz="2400" dirty="0">
                  <a:solidFill>
                    <a:srgbClr val="0070C0"/>
                  </a:solidFill>
                </a:rPr>
                <a:t> </a:t>
              </a:r>
              <a:r>
                <a:rPr lang="sk-SK" sz="2400" dirty="0">
                  <a:solidFill>
                    <a:srgbClr val="0070C0"/>
                  </a:solidFill>
                </a:rPr>
                <a:t>   </a:t>
              </a:r>
              <a:r>
                <a:rPr lang="sk-SK" sz="2400" u="sng" dirty="0">
                  <a:solidFill>
                    <a:srgbClr val="0070C0"/>
                  </a:solidFill>
                </a:rPr>
                <a:t>b</a:t>
              </a:r>
              <a:r>
                <a:rPr lang="sk-SK" sz="2400" u="sng" dirty="0">
                  <a:solidFill>
                    <a:srgbClr val="FF0000"/>
                  </a:solidFill>
                </a:rPr>
                <a:t>00</a:t>
              </a:r>
              <a:r>
                <a:rPr lang="sk-SK" sz="2400" u="sng" dirty="0">
                  <a:solidFill>
                    <a:srgbClr val="0070C0"/>
                  </a:solidFill>
                </a:rPr>
                <a:t>king</a:t>
              </a:r>
              <a:r>
                <a:rPr lang="en-US" sz="2400" u="sng" dirty="0">
                  <a:solidFill>
                    <a:srgbClr val="0070C0"/>
                  </a:solidFill>
                </a:rPr>
                <a:t>.co</a:t>
              </a:r>
              <a:r>
                <a:rPr lang="sk-SK" sz="2400" u="sng" dirty="0">
                  <a:solidFill>
                    <a:srgbClr val="0070C0"/>
                  </a:solidFill>
                </a:rPr>
                <a:t>m</a:t>
              </a:r>
              <a:r>
                <a:rPr lang="en-US" sz="2400" dirty="0"/>
                <a:t> </a:t>
              </a:r>
              <a:endParaRPr lang="sk-SK" sz="2400" dirty="0"/>
            </a:p>
          </p:txBody>
        </p:sp>
        <mc:AlternateContent xmlns:mc="http://schemas.openxmlformats.org/markup-compatibility/2006" xmlns:a14="http://schemas.microsoft.com/office/drawing/2010/main">
          <mc:Choice Requires="a14">
            <p:sp>
              <p:nvSpPr>
                <p:cNvPr id="18" name="BlokTextu 17">
                  <a:extLst>
                    <a:ext uri="{FF2B5EF4-FFF2-40B4-BE49-F238E27FC236}">
                      <a16:creationId xmlns:a16="http://schemas.microsoft.com/office/drawing/2014/main" id="{50977689-C039-AE0B-CB4E-7948D87B16D6}"/>
                    </a:ext>
                  </a:extLst>
                </p:cNvPr>
                <p:cNvSpPr txBox="1"/>
                <p:nvPr/>
              </p:nvSpPr>
              <p:spPr>
                <a:xfrm>
                  <a:off x="7774027" y="740230"/>
                  <a:ext cx="349455" cy="4308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sk-SK" sz="2800" b="1" i="1" smtClean="0">
                            <a:solidFill>
                              <a:srgbClr val="FF0000"/>
                            </a:solidFill>
                            <a:latin typeface="Cambria Math" panose="02040503050406030204" pitchFamily="18" charset="0"/>
                            <a:ea typeface="Cambria Math" panose="02040503050406030204" pitchFamily="18" charset="0"/>
                          </a:rPr>
                          <m:t>≠</m:t>
                        </m:r>
                      </m:oMath>
                    </m:oMathPara>
                  </a14:m>
                  <a:endParaRPr lang="sk-SK" sz="2800" b="1" dirty="0">
                    <a:solidFill>
                      <a:srgbClr val="FF0000"/>
                    </a:solidFill>
                  </a:endParaRPr>
                </a:p>
              </p:txBody>
            </p:sp>
          </mc:Choice>
          <mc:Fallback xmlns="">
            <p:sp>
              <p:nvSpPr>
                <p:cNvPr id="18" name="BlokTextu 17">
                  <a:extLst>
                    <a:ext uri="{FF2B5EF4-FFF2-40B4-BE49-F238E27FC236}">
                      <a16:creationId xmlns:a16="http://schemas.microsoft.com/office/drawing/2014/main" id="{50977689-C039-AE0B-CB4E-7948D87B16D6}"/>
                    </a:ext>
                  </a:extLst>
                </p:cNvPr>
                <p:cNvSpPr txBox="1">
                  <a:spLocks noRot="1" noChangeAspect="1" noMove="1" noResize="1" noEditPoints="1" noAdjustHandles="1" noChangeArrowheads="1" noChangeShapeType="1" noTextEdit="1"/>
                </p:cNvSpPr>
                <p:nvPr/>
              </p:nvSpPr>
              <p:spPr>
                <a:xfrm>
                  <a:off x="7774027" y="740230"/>
                  <a:ext cx="349455" cy="430887"/>
                </a:xfrm>
                <a:prstGeom prst="rect">
                  <a:avLst/>
                </a:prstGeom>
                <a:blipFill>
                  <a:blip r:embed="rId4"/>
                  <a:stretch>
                    <a:fillRect/>
                  </a:stretch>
                </a:blipFill>
              </p:spPr>
              <p:txBody>
                <a:bodyPr/>
                <a:lstStyle/>
                <a:p>
                  <a:r>
                    <a:rPr lang="sk-SK">
                      <a:noFill/>
                    </a:rPr>
                    <a:t> </a:t>
                  </a:r>
                </a:p>
              </p:txBody>
            </p:sp>
          </mc:Fallback>
        </mc:AlternateContent>
      </p:grpSp>
      <p:sp>
        <p:nvSpPr>
          <p:cNvPr id="4" name="Zástupný objekt pre číslo snímky 3">
            <a:extLst>
              <a:ext uri="{FF2B5EF4-FFF2-40B4-BE49-F238E27FC236}">
                <a16:creationId xmlns:a16="http://schemas.microsoft.com/office/drawing/2014/main" id="{1887B23E-E000-9EBC-A874-49607863CC94}"/>
              </a:ext>
            </a:extLst>
          </p:cNvPr>
          <p:cNvSpPr>
            <a:spLocks noGrp="1"/>
          </p:cNvSpPr>
          <p:nvPr>
            <p:ph type="sldNum" sz="quarter" idx="12"/>
          </p:nvPr>
        </p:nvSpPr>
        <p:spPr/>
        <p:txBody>
          <a:bodyPr/>
          <a:lstStyle/>
          <a:p>
            <a:fld id="{16CA2D08-B425-46B9-A38C-FA58A167A0F0}" type="slidenum">
              <a:rPr lang="sk-SK" smtClean="0"/>
              <a:t>39</a:t>
            </a:fld>
            <a:endParaRPr lang="sk-SK"/>
          </a:p>
        </p:txBody>
      </p:sp>
      <p:grpSp>
        <p:nvGrpSpPr>
          <p:cNvPr id="5" name="Skupina 4">
            <a:extLst>
              <a:ext uri="{FF2B5EF4-FFF2-40B4-BE49-F238E27FC236}">
                <a16:creationId xmlns:a16="http://schemas.microsoft.com/office/drawing/2014/main" id="{006ABFD0-FD7B-28C7-8637-1F64DCE0057F}"/>
              </a:ext>
            </a:extLst>
          </p:cNvPr>
          <p:cNvGrpSpPr>
            <a:grpSpLocks noChangeAspect="1"/>
          </p:cNvGrpSpPr>
          <p:nvPr/>
        </p:nvGrpSpPr>
        <p:grpSpPr>
          <a:xfrm>
            <a:off x="336000" y="6110213"/>
            <a:ext cx="5760000" cy="611262"/>
            <a:chOff x="1583127" y="5266469"/>
            <a:chExt cx="7902227" cy="798442"/>
          </a:xfrm>
        </p:grpSpPr>
        <p:pic>
          <p:nvPicPr>
            <p:cNvPr id="6" name="Obrázok 5" descr="Obrázok, na ktorom je text, písmo, logo, symbol&#10;&#10;Obsah vygenerovaný pomocou AI môže byť nesprávny.">
              <a:extLst>
                <a:ext uri="{FF2B5EF4-FFF2-40B4-BE49-F238E27FC236}">
                  <a16:creationId xmlns:a16="http://schemas.microsoft.com/office/drawing/2014/main" id="{4D0B1066-A41B-A2B2-CEE3-1B55EC4C89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7" name="Obrázok 6" descr="Obrázok, na ktorom je text, písmo, elektrická modrá, snímka obrazovky&#10;&#10;Obsah vygenerovaný pomocou AI môže byť nesprávny.">
              <a:extLst>
                <a:ext uri="{FF2B5EF4-FFF2-40B4-BE49-F238E27FC236}">
                  <a16:creationId xmlns:a16="http://schemas.microsoft.com/office/drawing/2014/main" id="{B717B213-649E-154A-6F65-E0F57EFCB1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8" name="Obrázok 7" descr="Obrázok, na ktorom je písmo, grafika, text, logo&#10;&#10;Obsah vygenerovaný pomocou AI môže byť nesprávny.">
              <a:extLst>
                <a:ext uri="{FF2B5EF4-FFF2-40B4-BE49-F238E27FC236}">
                  <a16:creationId xmlns:a16="http://schemas.microsoft.com/office/drawing/2014/main" id="{9DF33D9D-5934-F642-9B39-8C51CBB4994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67055528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8AE65D8-61F6-D2FB-6075-3300BC02E07C}"/>
              </a:ext>
            </a:extLst>
          </p:cNvPr>
          <p:cNvSpPr>
            <a:spLocks noGrp="1"/>
          </p:cNvSpPr>
          <p:nvPr>
            <p:ph type="title"/>
          </p:nvPr>
        </p:nvSpPr>
        <p:spPr>
          <a:xfrm>
            <a:off x="838200" y="365125"/>
            <a:ext cx="10515600" cy="942975"/>
          </a:xfrm>
        </p:spPr>
        <p:txBody>
          <a:bodyPr/>
          <a:lstStyle/>
          <a:p>
            <a:r>
              <a:rPr lang="sk-SK" dirty="0">
                <a:solidFill>
                  <a:srgbClr val="00B050"/>
                </a:solidFill>
                <a:latin typeface="+mn-lt"/>
              </a:rPr>
              <a:t>ZÁKLADNÉ POJMY</a:t>
            </a:r>
          </a:p>
        </p:txBody>
      </p:sp>
      <p:sp>
        <p:nvSpPr>
          <p:cNvPr id="5" name="Zástupný objekt pre obsah 3">
            <a:extLst>
              <a:ext uri="{FF2B5EF4-FFF2-40B4-BE49-F238E27FC236}">
                <a16:creationId xmlns:a16="http://schemas.microsoft.com/office/drawing/2014/main" id="{052AD4F4-9D17-6FD8-89FE-EE97B8AE35E4}"/>
              </a:ext>
            </a:extLst>
          </p:cNvPr>
          <p:cNvSpPr>
            <a:spLocks noGrp="1"/>
          </p:cNvSpPr>
          <p:nvPr>
            <p:ph sz="half" idx="1"/>
          </p:nvPr>
        </p:nvSpPr>
        <p:spPr>
          <a:xfrm>
            <a:off x="838200" y="1600367"/>
            <a:ext cx="5181600" cy="2466975"/>
          </a:xfrm>
        </p:spPr>
        <p:txBody>
          <a:bodyPr/>
          <a:lstStyle/>
          <a:p>
            <a:pPr marL="0" indent="0">
              <a:buNone/>
            </a:pPr>
            <a:r>
              <a:rPr lang="sk-SK" b="1" dirty="0"/>
              <a:t>MISINFORMÁCIA</a:t>
            </a:r>
          </a:p>
          <a:p>
            <a:r>
              <a:rPr lang="sk-SK" sz="2400" dirty="0"/>
              <a:t>informácia, ktorá bola NEÚMYSELNE NEPRAVDIVÁ</a:t>
            </a:r>
          </a:p>
          <a:p>
            <a:r>
              <a:rPr lang="sk-SK" sz="2400" dirty="0"/>
              <a:t>cieľom nie je dezinformovať (klamať/zavádzať) ľudí</a:t>
            </a:r>
          </a:p>
          <a:p>
            <a:endParaRPr lang="sk-SK" dirty="0"/>
          </a:p>
        </p:txBody>
      </p:sp>
      <p:sp>
        <p:nvSpPr>
          <p:cNvPr id="6" name="Zástupný objekt pre obsah 2">
            <a:extLst>
              <a:ext uri="{FF2B5EF4-FFF2-40B4-BE49-F238E27FC236}">
                <a16:creationId xmlns:a16="http://schemas.microsoft.com/office/drawing/2014/main" id="{0ACCE7D0-9680-8638-C0FB-BAC0A66A24F7}"/>
              </a:ext>
            </a:extLst>
          </p:cNvPr>
          <p:cNvSpPr>
            <a:spLocks noGrp="1"/>
          </p:cNvSpPr>
          <p:nvPr>
            <p:ph sz="half" idx="2"/>
          </p:nvPr>
        </p:nvSpPr>
        <p:spPr>
          <a:xfrm>
            <a:off x="6172200" y="1600366"/>
            <a:ext cx="5181600" cy="2466975"/>
          </a:xfrm>
        </p:spPr>
        <p:txBody>
          <a:bodyPr/>
          <a:lstStyle/>
          <a:p>
            <a:pPr marL="0" indent="0">
              <a:buNone/>
            </a:pPr>
            <a:r>
              <a:rPr lang="sk-SK" b="1" dirty="0"/>
              <a:t>DEZINFORMÁCIA </a:t>
            </a:r>
          </a:p>
          <a:p>
            <a:r>
              <a:rPr lang="sk-SK" sz="2400" dirty="0"/>
              <a:t>informácia alebo šírenie informácií, ktoré sú ÚMYSELNE NEPRAVDIVÉ</a:t>
            </a:r>
          </a:p>
          <a:p>
            <a:r>
              <a:rPr lang="sk-SK" sz="2400" dirty="0"/>
              <a:t>cieľom je klamať /zavádzať ľudí</a:t>
            </a:r>
            <a:endParaRPr lang="sk-SK" dirty="0"/>
          </a:p>
        </p:txBody>
      </p:sp>
      <p:sp>
        <p:nvSpPr>
          <p:cNvPr id="7" name="Zástupný objekt pre obsah 3">
            <a:extLst>
              <a:ext uri="{FF2B5EF4-FFF2-40B4-BE49-F238E27FC236}">
                <a16:creationId xmlns:a16="http://schemas.microsoft.com/office/drawing/2014/main" id="{B36B0343-D009-ECAC-629D-0AE07AF9E392}"/>
              </a:ext>
            </a:extLst>
          </p:cNvPr>
          <p:cNvSpPr txBox="1">
            <a:spLocks/>
          </p:cNvSpPr>
          <p:nvPr/>
        </p:nvSpPr>
        <p:spPr>
          <a:xfrm>
            <a:off x="838200" y="4163845"/>
            <a:ext cx="9652000" cy="21875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sk-SK" b="1" dirty="0"/>
              <a:t>MALINFORMÁCIA</a:t>
            </a:r>
          </a:p>
          <a:p>
            <a:r>
              <a:rPr lang="sk-SK" sz="2400" dirty="0"/>
              <a:t>informácia, ktorá bola PRAVDIVÁ</a:t>
            </a:r>
          </a:p>
          <a:p>
            <a:r>
              <a:rPr lang="sk-SK" sz="2400" dirty="0"/>
              <a:t>cieľom JE spôsobiť ujmu, poškodiť povesť inej osoby</a:t>
            </a:r>
          </a:p>
        </p:txBody>
      </p:sp>
      <p:sp>
        <p:nvSpPr>
          <p:cNvPr id="4" name="Zástupný objekt pre číslo snímky 3">
            <a:extLst>
              <a:ext uri="{FF2B5EF4-FFF2-40B4-BE49-F238E27FC236}">
                <a16:creationId xmlns:a16="http://schemas.microsoft.com/office/drawing/2014/main" id="{488C2669-1D48-6325-8C4E-A854461EC9C1}"/>
              </a:ext>
            </a:extLst>
          </p:cNvPr>
          <p:cNvSpPr>
            <a:spLocks noGrp="1"/>
          </p:cNvSpPr>
          <p:nvPr>
            <p:ph type="sldNum" sz="quarter" idx="12"/>
          </p:nvPr>
        </p:nvSpPr>
        <p:spPr/>
        <p:txBody>
          <a:bodyPr/>
          <a:lstStyle/>
          <a:p>
            <a:fld id="{16CA2D08-B425-46B9-A38C-FA58A167A0F0}" type="slidenum">
              <a:rPr lang="sk-SK" smtClean="0"/>
              <a:t>4</a:t>
            </a:fld>
            <a:endParaRPr lang="sk-SK"/>
          </a:p>
        </p:txBody>
      </p:sp>
      <p:grpSp>
        <p:nvGrpSpPr>
          <p:cNvPr id="8" name="Skupina 7">
            <a:extLst>
              <a:ext uri="{FF2B5EF4-FFF2-40B4-BE49-F238E27FC236}">
                <a16:creationId xmlns:a16="http://schemas.microsoft.com/office/drawing/2014/main" id="{A12F90AE-9D51-7FCD-A9B2-D5D59B4B6CB2}"/>
              </a:ext>
            </a:extLst>
          </p:cNvPr>
          <p:cNvGrpSpPr>
            <a:grpSpLocks noChangeAspect="1"/>
          </p:cNvGrpSpPr>
          <p:nvPr/>
        </p:nvGrpSpPr>
        <p:grpSpPr>
          <a:xfrm>
            <a:off x="336000" y="6110213"/>
            <a:ext cx="5760000" cy="611262"/>
            <a:chOff x="1583127" y="5266469"/>
            <a:chExt cx="7902227" cy="798442"/>
          </a:xfrm>
        </p:grpSpPr>
        <p:pic>
          <p:nvPicPr>
            <p:cNvPr id="9" name="Obrázok 8" descr="Obrázok, na ktorom je text, písmo, logo, symbol&#10;&#10;Obsah vygenerovaný pomocou AI môže byť nesprávny.">
              <a:extLst>
                <a:ext uri="{FF2B5EF4-FFF2-40B4-BE49-F238E27FC236}">
                  <a16:creationId xmlns:a16="http://schemas.microsoft.com/office/drawing/2014/main" id="{1EF64313-476F-DD55-AAB6-376AAEC343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0" name="Obrázok 9" descr="Obrázok, na ktorom je text, písmo, elektrická modrá, snímka obrazovky&#10;&#10;Obsah vygenerovaný pomocou AI môže byť nesprávny.">
              <a:extLst>
                <a:ext uri="{FF2B5EF4-FFF2-40B4-BE49-F238E27FC236}">
                  <a16:creationId xmlns:a16="http://schemas.microsoft.com/office/drawing/2014/main" id="{D0F1E33D-0F13-984F-2A13-BF7C6E0BBA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1" name="Obrázok 10" descr="Obrázok, na ktorom je písmo, grafika, text, logo&#10;&#10;Obsah vygenerovaný pomocou AI môže byť nesprávny.">
              <a:extLst>
                <a:ext uri="{FF2B5EF4-FFF2-40B4-BE49-F238E27FC236}">
                  <a16:creationId xmlns:a16="http://schemas.microsoft.com/office/drawing/2014/main" id="{CB2E3992-CBAA-F47C-C6BA-89638ACE79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17021442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A9614F-F637-DB5D-5E45-F99134A995B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DDA8BBD-85DB-63CC-D005-DB02F0D16921}"/>
              </a:ext>
            </a:extLst>
          </p:cNvPr>
          <p:cNvSpPr>
            <a:spLocks noGrp="1"/>
          </p:cNvSpPr>
          <p:nvPr>
            <p:ph type="title"/>
          </p:nvPr>
        </p:nvSpPr>
        <p:spPr/>
        <p:txBody>
          <a:bodyPr/>
          <a:lstStyle/>
          <a:p>
            <a:r>
              <a:rPr lang="sk-SK" b="1" dirty="0">
                <a:solidFill>
                  <a:srgbClr val="7030A0"/>
                </a:solidFill>
              </a:rPr>
              <a:t>HTTPS phishing</a:t>
            </a:r>
            <a:endParaRPr lang="sk-SK" dirty="0"/>
          </a:p>
        </p:txBody>
      </p:sp>
      <p:pic>
        <p:nvPicPr>
          <p:cNvPr id="2050" name="Picture 2" descr="phishing mail">
            <a:extLst>
              <a:ext uri="{FF2B5EF4-FFF2-40B4-BE49-F238E27FC236}">
                <a16:creationId xmlns:a16="http://schemas.microsoft.com/office/drawing/2014/main" id="{8B33CE33-CAAD-3167-846B-9849C79965A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096000" y="291681"/>
            <a:ext cx="5551209" cy="6201194"/>
          </a:xfrm>
          <a:prstGeom prst="rect">
            <a:avLst/>
          </a:prstGeom>
          <a:noFill/>
          <a:ln>
            <a:solidFill>
              <a:srgbClr val="002060"/>
            </a:solidFill>
          </a:ln>
          <a:extLst>
            <a:ext uri="{909E8E84-426E-40DD-AFC4-6F175D3DCCD1}">
              <a14:hiddenFill xmlns:a14="http://schemas.microsoft.com/office/drawing/2010/main">
                <a:solidFill>
                  <a:srgbClr val="FFFFFF"/>
                </a:solidFill>
              </a14:hiddenFill>
            </a:ext>
          </a:extLst>
        </p:spPr>
      </p:pic>
      <p:pic>
        <p:nvPicPr>
          <p:cNvPr id="2052" name="Picture 4" descr="phishing mail">
            <a:extLst>
              <a:ext uri="{FF2B5EF4-FFF2-40B4-BE49-F238E27FC236}">
                <a16:creationId xmlns:a16="http://schemas.microsoft.com/office/drawing/2014/main" id="{4812C70B-F04A-D3F1-8FD7-88FF2D6921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791" y="2325421"/>
            <a:ext cx="4984348" cy="3532721"/>
          </a:xfrm>
          <a:prstGeom prst="rect">
            <a:avLst/>
          </a:prstGeom>
          <a:noFill/>
          <a:ln>
            <a:solidFill>
              <a:srgbClr val="002060"/>
            </a:solidFill>
          </a:ln>
          <a:extLst>
            <a:ext uri="{909E8E84-426E-40DD-AFC4-6F175D3DCCD1}">
              <a14:hiddenFill xmlns:a14="http://schemas.microsoft.com/office/drawing/2010/main">
                <a:solidFill>
                  <a:srgbClr val="FFFFFF"/>
                </a:solidFill>
              </a14:hiddenFill>
            </a:ext>
          </a:extLst>
        </p:spPr>
      </p:pic>
      <p:sp>
        <p:nvSpPr>
          <p:cNvPr id="5" name="Ovál 4">
            <a:extLst>
              <a:ext uri="{FF2B5EF4-FFF2-40B4-BE49-F238E27FC236}">
                <a16:creationId xmlns:a16="http://schemas.microsoft.com/office/drawing/2014/main" id="{4711DD05-CA4D-F86A-7D77-E74E8605C165}"/>
              </a:ext>
            </a:extLst>
          </p:cNvPr>
          <p:cNvSpPr>
            <a:spLocks/>
          </p:cNvSpPr>
          <p:nvPr/>
        </p:nvSpPr>
        <p:spPr>
          <a:xfrm>
            <a:off x="1713191" y="4780646"/>
            <a:ext cx="2267894" cy="53920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pic>
        <p:nvPicPr>
          <p:cNvPr id="6" name="Obrázok 5">
            <a:extLst>
              <a:ext uri="{FF2B5EF4-FFF2-40B4-BE49-F238E27FC236}">
                <a16:creationId xmlns:a16="http://schemas.microsoft.com/office/drawing/2014/main" id="{3927E638-D0E8-6F09-35B0-BB84230D59E7}"/>
              </a:ext>
            </a:extLst>
          </p:cNvPr>
          <p:cNvPicPr>
            <a:picLocks noChangeAspect="1"/>
          </p:cNvPicPr>
          <p:nvPr/>
        </p:nvPicPr>
        <p:blipFill>
          <a:blip r:embed="rId5"/>
          <a:stretch>
            <a:fillRect/>
          </a:stretch>
        </p:blipFill>
        <p:spPr>
          <a:xfrm>
            <a:off x="3981085" y="4870247"/>
            <a:ext cx="360000" cy="360000"/>
          </a:xfrm>
          <a:prstGeom prst="rect">
            <a:avLst/>
          </a:prstGeom>
        </p:spPr>
      </p:pic>
      <p:sp>
        <p:nvSpPr>
          <p:cNvPr id="4" name="Zástupný objekt pre číslo snímky 3">
            <a:extLst>
              <a:ext uri="{FF2B5EF4-FFF2-40B4-BE49-F238E27FC236}">
                <a16:creationId xmlns:a16="http://schemas.microsoft.com/office/drawing/2014/main" id="{24DB4DE6-F9E1-8BBC-6B84-0902BA82F569}"/>
              </a:ext>
            </a:extLst>
          </p:cNvPr>
          <p:cNvSpPr>
            <a:spLocks noGrp="1"/>
          </p:cNvSpPr>
          <p:nvPr>
            <p:ph type="sldNum" sz="quarter" idx="12"/>
          </p:nvPr>
        </p:nvSpPr>
        <p:spPr/>
        <p:txBody>
          <a:bodyPr/>
          <a:lstStyle/>
          <a:p>
            <a:fld id="{16CA2D08-B425-46B9-A38C-FA58A167A0F0}" type="slidenum">
              <a:rPr lang="sk-SK" smtClean="0"/>
              <a:t>40</a:t>
            </a:fld>
            <a:endParaRPr lang="sk-SK"/>
          </a:p>
        </p:txBody>
      </p:sp>
      <p:grpSp>
        <p:nvGrpSpPr>
          <p:cNvPr id="7" name="Skupina 6">
            <a:extLst>
              <a:ext uri="{FF2B5EF4-FFF2-40B4-BE49-F238E27FC236}">
                <a16:creationId xmlns:a16="http://schemas.microsoft.com/office/drawing/2014/main" id="{80891170-352C-A0CA-7267-4245CBA372F4}"/>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6DC5BF70-21B1-63FE-8D02-4795977C59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DE25E04D-6EE1-6E34-E952-48674AC15F8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7D18E9F7-BE44-1C4F-0F24-CC052E7409E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2543347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8CE26-C697-027C-1677-F5A9A47B10C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E72FF67-0B54-5488-5C9F-3537EA93DF7F}"/>
              </a:ext>
            </a:extLst>
          </p:cNvPr>
          <p:cNvSpPr>
            <a:spLocks noGrp="1"/>
          </p:cNvSpPr>
          <p:nvPr>
            <p:ph type="title"/>
          </p:nvPr>
        </p:nvSpPr>
        <p:spPr/>
        <p:txBody>
          <a:bodyPr/>
          <a:lstStyle/>
          <a:p>
            <a:r>
              <a:rPr lang="sk-SK" b="1" dirty="0">
                <a:solidFill>
                  <a:srgbClr val="7030A0"/>
                </a:solidFill>
              </a:rPr>
              <a:t>CLONE phishing</a:t>
            </a:r>
            <a:endParaRPr lang="sk-SK" dirty="0"/>
          </a:p>
        </p:txBody>
      </p:sp>
      <p:sp>
        <p:nvSpPr>
          <p:cNvPr id="3" name="Zástupný objekt pre obsah 2">
            <a:extLst>
              <a:ext uri="{FF2B5EF4-FFF2-40B4-BE49-F238E27FC236}">
                <a16:creationId xmlns:a16="http://schemas.microsoft.com/office/drawing/2014/main" id="{5ECB74E7-D524-E373-5633-D9C3FFE4BFD8}"/>
              </a:ext>
            </a:extLst>
          </p:cNvPr>
          <p:cNvSpPr>
            <a:spLocks noGrp="1"/>
          </p:cNvSpPr>
          <p:nvPr>
            <p:ph idx="1"/>
          </p:nvPr>
        </p:nvSpPr>
        <p:spPr/>
        <p:txBody>
          <a:bodyPr>
            <a:normAutofit/>
          </a:bodyPr>
          <a:lstStyle/>
          <a:p>
            <a:r>
              <a:rPr lang="sk-SK" dirty="0"/>
              <a:t>napodobnenie e-mailu autority, ktorý sa už nachádza v doručenej pošte – dvojité prijatie e-mailu</a:t>
            </a:r>
          </a:p>
          <a:p>
            <a:r>
              <a:rPr lang="sk-SK" dirty="0"/>
              <a:t>rozdiel je v odkaze alebo prílohe emailu, ktoré zvyknú obsahovať škodlivý vírus</a:t>
            </a:r>
          </a:p>
          <a:p>
            <a:r>
              <a:rPr lang="sk-SK" dirty="0"/>
              <a:t>môže obsahovať výzvu na „opätovné odoslanie“ aby používateľ nadobudol dojem, že skutočne komunikuje s autoritou</a:t>
            </a:r>
          </a:p>
          <a:p>
            <a:pPr marL="0" indent="0">
              <a:buNone/>
            </a:pPr>
            <a:r>
              <a:rPr lang="sk-SK" b="1" dirty="0">
                <a:solidFill>
                  <a:srgbClr val="08A882"/>
                </a:solidFill>
              </a:rPr>
              <a:t>BEZPEČNOSTNÉ OPATRENIA:</a:t>
            </a:r>
          </a:p>
          <a:p>
            <a:r>
              <a:rPr lang="sk-SK" dirty="0"/>
              <a:t>skontrolujte e-mailovú adresu odosielateľa (je rovnaká, ako adresa z predchádzajúcej komunikácie? Je na nej niečo podozrivé?)</a:t>
            </a:r>
          </a:p>
        </p:txBody>
      </p:sp>
      <p:sp>
        <p:nvSpPr>
          <p:cNvPr id="4" name="BlokTextu 3">
            <a:extLst>
              <a:ext uri="{FF2B5EF4-FFF2-40B4-BE49-F238E27FC236}">
                <a16:creationId xmlns:a16="http://schemas.microsoft.com/office/drawing/2014/main" id="{690BCF8B-3E9E-61D0-1925-BBE66102AC3C}"/>
              </a:ext>
            </a:extLst>
          </p:cNvPr>
          <p:cNvSpPr txBox="1"/>
          <p:nvPr/>
        </p:nvSpPr>
        <p:spPr>
          <a:xfrm>
            <a:off x="5612742" y="508232"/>
            <a:ext cx="6241452" cy="461665"/>
          </a:xfrm>
          <a:prstGeom prst="rect">
            <a:avLst/>
          </a:prstGeom>
          <a:noFill/>
        </p:spPr>
        <p:txBody>
          <a:bodyPr wrap="none" rtlCol="0">
            <a:spAutoFit/>
          </a:bodyPr>
          <a:lstStyle/>
          <a:p>
            <a:r>
              <a:rPr lang="en-US" sz="2400" u="sng" dirty="0">
                <a:solidFill>
                  <a:srgbClr val="0070C0"/>
                </a:solidFill>
              </a:rPr>
              <a:t>support@amazon.com</a:t>
            </a:r>
            <a:r>
              <a:rPr lang="en-US" sz="2400" dirty="0">
                <a:solidFill>
                  <a:srgbClr val="0070C0"/>
                </a:solidFill>
              </a:rPr>
              <a:t> </a:t>
            </a:r>
            <a:r>
              <a:rPr lang="sk-SK" sz="2400" dirty="0">
                <a:solidFill>
                  <a:srgbClr val="0070C0"/>
                </a:solidFill>
              </a:rPr>
              <a:t>   </a:t>
            </a:r>
            <a:r>
              <a:rPr lang="en-US" sz="2400" dirty="0">
                <a:solidFill>
                  <a:srgbClr val="0070C0"/>
                </a:solidFill>
              </a:rPr>
              <a:t> </a:t>
            </a:r>
            <a:r>
              <a:rPr lang="sk-SK" sz="2400" dirty="0">
                <a:solidFill>
                  <a:srgbClr val="0070C0"/>
                </a:solidFill>
              </a:rPr>
              <a:t>   </a:t>
            </a:r>
            <a:r>
              <a:rPr lang="en-US" sz="2400" u="sng" dirty="0">
                <a:solidFill>
                  <a:srgbClr val="0070C0"/>
                </a:solidFill>
              </a:rPr>
              <a:t>supp</a:t>
            </a:r>
            <a:r>
              <a:rPr lang="en-US" sz="2400" u="sng" dirty="0">
                <a:solidFill>
                  <a:srgbClr val="FF0000"/>
                </a:solidFill>
              </a:rPr>
              <a:t>0</a:t>
            </a:r>
            <a:r>
              <a:rPr lang="en-US" sz="2400" u="sng" dirty="0">
                <a:solidFill>
                  <a:srgbClr val="0070C0"/>
                </a:solidFill>
              </a:rPr>
              <a:t>rt@amazon.</a:t>
            </a:r>
            <a:r>
              <a:rPr lang="en-US" sz="2400" u="sng" dirty="0">
                <a:solidFill>
                  <a:srgbClr val="FF0000"/>
                </a:solidFill>
              </a:rPr>
              <a:t>co</a:t>
            </a:r>
            <a:r>
              <a:rPr lang="en-US" sz="2400" dirty="0"/>
              <a:t> </a:t>
            </a:r>
            <a:endParaRPr lang="sk-SK" sz="2400" dirty="0"/>
          </a:p>
        </p:txBody>
      </p:sp>
      <mc:AlternateContent xmlns:mc="http://schemas.openxmlformats.org/markup-compatibility/2006" xmlns:a14="http://schemas.microsoft.com/office/drawing/2010/main">
        <mc:Choice Requires="a14">
          <p:sp>
            <p:nvSpPr>
              <p:cNvPr id="6" name="BlokTextu 5">
                <a:extLst>
                  <a:ext uri="{FF2B5EF4-FFF2-40B4-BE49-F238E27FC236}">
                    <a16:creationId xmlns:a16="http://schemas.microsoft.com/office/drawing/2014/main" id="{4F54D869-1263-8AD2-5314-BE7CB1CDB4B0}"/>
                  </a:ext>
                </a:extLst>
              </p:cNvPr>
              <p:cNvSpPr txBox="1"/>
              <p:nvPr/>
            </p:nvSpPr>
            <p:spPr>
              <a:xfrm>
                <a:off x="8626118" y="562809"/>
                <a:ext cx="349455" cy="4308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sk-SK" sz="2800" b="1" i="1" smtClean="0">
                          <a:solidFill>
                            <a:srgbClr val="FF0000"/>
                          </a:solidFill>
                          <a:latin typeface="Cambria Math" panose="02040503050406030204" pitchFamily="18" charset="0"/>
                          <a:ea typeface="Cambria Math" panose="02040503050406030204" pitchFamily="18" charset="0"/>
                        </a:rPr>
                        <m:t>≠</m:t>
                      </m:r>
                    </m:oMath>
                  </m:oMathPara>
                </a14:m>
                <a:endParaRPr lang="sk-SK" sz="2800" b="1" dirty="0">
                  <a:solidFill>
                    <a:srgbClr val="FF0000"/>
                  </a:solidFill>
                </a:endParaRPr>
              </a:p>
            </p:txBody>
          </p:sp>
        </mc:Choice>
        <mc:Fallback xmlns="">
          <p:sp>
            <p:nvSpPr>
              <p:cNvPr id="6" name="BlokTextu 5">
                <a:extLst>
                  <a:ext uri="{FF2B5EF4-FFF2-40B4-BE49-F238E27FC236}">
                    <a16:creationId xmlns:a16="http://schemas.microsoft.com/office/drawing/2014/main" id="{4F54D869-1263-8AD2-5314-BE7CB1CDB4B0}"/>
                  </a:ext>
                </a:extLst>
              </p:cNvPr>
              <p:cNvSpPr txBox="1">
                <a:spLocks noRot="1" noChangeAspect="1" noMove="1" noResize="1" noEditPoints="1" noAdjustHandles="1" noChangeArrowheads="1" noChangeShapeType="1" noTextEdit="1"/>
              </p:cNvSpPr>
              <p:nvPr/>
            </p:nvSpPr>
            <p:spPr>
              <a:xfrm>
                <a:off x="8626118" y="562809"/>
                <a:ext cx="349455" cy="430887"/>
              </a:xfrm>
              <a:prstGeom prst="rect">
                <a:avLst/>
              </a:prstGeom>
              <a:blipFill>
                <a:blip r:embed="rId3"/>
                <a:stretch>
                  <a:fillRect/>
                </a:stretch>
              </a:blipFill>
            </p:spPr>
            <p:txBody>
              <a:bodyPr/>
              <a:lstStyle/>
              <a:p>
                <a:r>
                  <a:rPr lang="sk-SK">
                    <a:noFill/>
                  </a:rPr>
                  <a:t> </a:t>
                </a:r>
              </a:p>
            </p:txBody>
          </p:sp>
        </mc:Fallback>
      </mc:AlternateContent>
      <p:sp>
        <p:nvSpPr>
          <p:cNvPr id="7" name="Zástupný objekt pre číslo snímky 6">
            <a:extLst>
              <a:ext uri="{FF2B5EF4-FFF2-40B4-BE49-F238E27FC236}">
                <a16:creationId xmlns:a16="http://schemas.microsoft.com/office/drawing/2014/main" id="{DA1EEAA7-415A-290F-35C6-88BF1EACEE10}"/>
              </a:ext>
            </a:extLst>
          </p:cNvPr>
          <p:cNvSpPr>
            <a:spLocks noGrp="1"/>
          </p:cNvSpPr>
          <p:nvPr>
            <p:ph type="sldNum" sz="quarter" idx="12"/>
          </p:nvPr>
        </p:nvSpPr>
        <p:spPr/>
        <p:txBody>
          <a:bodyPr/>
          <a:lstStyle/>
          <a:p>
            <a:fld id="{16CA2D08-B425-46B9-A38C-FA58A167A0F0}" type="slidenum">
              <a:rPr lang="sk-SK" smtClean="0"/>
              <a:t>41</a:t>
            </a:fld>
            <a:endParaRPr lang="sk-SK"/>
          </a:p>
        </p:txBody>
      </p:sp>
      <p:grpSp>
        <p:nvGrpSpPr>
          <p:cNvPr id="8" name="Skupina 7">
            <a:extLst>
              <a:ext uri="{FF2B5EF4-FFF2-40B4-BE49-F238E27FC236}">
                <a16:creationId xmlns:a16="http://schemas.microsoft.com/office/drawing/2014/main" id="{59CFD2CB-A75E-23EF-75FB-CD1074488F3A}"/>
              </a:ext>
            </a:extLst>
          </p:cNvPr>
          <p:cNvGrpSpPr>
            <a:grpSpLocks noChangeAspect="1"/>
          </p:cNvGrpSpPr>
          <p:nvPr/>
        </p:nvGrpSpPr>
        <p:grpSpPr>
          <a:xfrm>
            <a:off x="336000" y="6110213"/>
            <a:ext cx="5760000" cy="611262"/>
            <a:chOff x="1583127" y="5266469"/>
            <a:chExt cx="7902227" cy="798442"/>
          </a:xfrm>
        </p:grpSpPr>
        <p:pic>
          <p:nvPicPr>
            <p:cNvPr id="9" name="Obrázok 8" descr="Obrázok, na ktorom je text, písmo, logo, symbol&#10;&#10;Obsah vygenerovaný pomocou AI môže byť nesprávny.">
              <a:extLst>
                <a:ext uri="{FF2B5EF4-FFF2-40B4-BE49-F238E27FC236}">
                  <a16:creationId xmlns:a16="http://schemas.microsoft.com/office/drawing/2014/main" id="{F74012E0-C933-A2DE-43AE-6F79EA7A66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0" name="Obrázok 9" descr="Obrázok, na ktorom je text, písmo, elektrická modrá, snímka obrazovky&#10;&#10;Obsah vygenerovaný pomocou AI môže byť nesprávny.">
              <a:extLst>
                <a:ext uri="{FF2B5EF4-FFF2-40B4-BE49-F238E27FC236}">
                  <a16:creationId xmlns:a16="http://schemas.microsoft.com/office/drawing/2014/main" id="{6C196CAE-6D98-CE37-DF05-82443828B1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1" name="Obrázok 10" descr="Obrázok, na ktorom je písmo, grafika, text, logo&#10;&#10;Obsah vygenerovaný pomocou AI môže byť nesprávny.">
              <a:extLst>
                <a:ext uri="{FF2B5EF4-FFF2-40B4-BE49-F238E27FC236}">
                  <a16:creationId xmlns:a16="http://schemas.microsoft.com/office/drawing/2014/main" id="{F07386C1-BA50-B977-E8EA-8A8479FE919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235927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Zástupný objekt pre obsah 3">
            <a:extLst>
              <a:ext uri="{FF2B5EF4-FFF2-40B4-BE49-F238E27FC236}">
                <a16:creationId xmlns:a16="http://schemas.microsoft.com/office/drawing/2014/main" id="{2B5E573D-D159-7D07-A796-1DA555E681E6}"/>
              </a:ext>
            </a:extLst>
          </p:cNvPr>
          <p:cNvPicPr>
            <a:picLocks noGrp="1" noChangeAspect="1"/>
          </p:cNvPicPr>
          <p:nvPr>
            <p:ph idx="1"/>
          </p:nvPr>
        </p:nvPicPr>
        <p:blipFill>
          <a:blip r:embed="rId3"/>
          <a:stretch>
            <a:fillRect/>
          </a:stretch>
        </p:blipFill>
        <p:spPr>
          <a:xfrm>
            <a:off x="2472359" y="1750468"/>
            <a:ext cx="7247282" cy="4074938"/>
          </a:xfrm>
          <a:prstGeom prst="rect">
            <a:avLst/>
          </a:prstGeom>
        </p:spPr>
      </p:pic>
      <p:sp>
        <p:nvSpPr>
          <p:cNvPr id="3" name="Nadpis 1">
            <a:extLst>
              <a:ext uri="{FF2B5EF4-FFF2-40B4-BE49-F238E27FC236}">
                <a16:creationId xmlns:a16="http://schemas.microsoft.com/office/drawing/2014/main" id="{66AC4520-6E38-962C-F6B2-BEB05F2B67F6}"/>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b="1" dirty="0">
                <a:solidFill>
                  <a:srgbClr val="7030A0"/>
                </a:solidFill>
              </a:rPr>
              <a:t>CLONE phishing</a:t>
            </a:r>
            <a:endParaRPr lang="sk-SK" dirty="0"/>
          </a:p>
        </p:txBody>
      </p:sp>
      <p:sp>
        <p:nvSpPr>
          <p:cNvPr id="7" name="Nadpis 1">
            <a:extLst>
              <a:ext uri="{FF2B5EF4-FFF2-40B4-BE49-F238E27FC236}">
                <a16:creationId xmlns:a16="http://schemas.microsoft.com/office/drawing/2014/main" id="{DB469DF5-93A8-D57A-6776-D1C163091017}"/>
              </a:ext>
            </a:extLst>
          </p:cNvPr>
          <p:cNvSpPr txBox="1">
            <a:spLocks/>
          </p:cNvSpPr>
          <p:nvPr/>
        </p:nvSpPr>
        <p:spPr>
          <a:xfrm>
            <a:off x="990600" y="1363663"/>
            <a:ext cx="6248400" cy="4794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2000" dirty="0">
                <a:latin typeface="+mn-lt"/>
              </a:rPr>
              <a:t>MICROSOFT 365 PHISHING</a:t>
            </a:r>
          </a:p>
        </p:txBody>
      </p:sp>
      <p:sp>
        <p:nvSpPr>
          <p:cNvPr id="5" name="Zástupný objekt pre číslo snímky 4">
            <a:extLst>
              <a:ext uri="{FF2B5EF4-FFF2-40B4-BE49-F238E27FC236}">
                <a16:creationId xmlns:a16="http://schemas.microsoft.com/office/drawing/2014/main" id="{7365BC9E-CBBA-FB62-8014-CD1A4322C55F}"/>
              </a:ext>
            </a:extLst>
          </p:cNvPr>
          <p:cNvSpPr>
            <a:spLocks noGrp="1"/>
          </p:cNvSpPr>
          <p:nvPr>
            <p:ph type="sldNum" sz="quarter" idx="12"/>
          </p:nvPr>
        </p:nvSpPr>
        <p:spPr/>
        <p:txBody>
          <a:bodyPr/>
          <a:lstStyle/>
          <a:p>
            <a:fld id="{16CA2D08-B425-46B9-A38C-FA58A167A0F0}" type="slidenum">
              <a:rPr lang="sk-SK" smtClean="0"/>
              <a:t>42</a:t>
            </a:fld>
            <a:endParaRPr lang="sk-SK"/>
          </a:p>
        </p:txBody>
      </p:sp>
      <p:grpSp>
        <p:nvGrpSpPr>
          <p:cNvPr id="6" name="Skupina 5">
            <a:extLst>
              <a:ext uri="{FF2B5EF4-FFF2-40B4-BE49-F238E27FC236}">
                <a16:creationId xmlns:a16="http://schemas.microsoft.com/office/drawing/2014/main" id="{555E7AD2-88EA-616A-126A-3851D879AE47}"/>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46B1A43F-5531-4355-C0B6-3375A27A70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F4A2F6E4-0856-6DC2-A2BD-3FC286CB33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ABC04EDE-6098-50F4-94A9-6CFDCA6A13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7685458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68C82CE-F36B-88DD-9F8D-BD62034E112B}"/>
              </a:ext>
            </a:extLst>
          </p:cNvPr>
          <p:cNvSpPr>
            <a:spLocks noGrp="1"/>
          </p:cNvSpPr>
          <p:nvPr>
            <p:ph type="title"/>
          </p:nvPr>
        </p:nvSpPr>
        <p:spPr/>
        <p:txBody>
          <a:bodyPr>
            <a:normAutofit/>
          </a:bodyPr>
          <a:lstStyle/>
          <a:p>
            <a:r>
              <a:rPr lang="sk-SK" b="1" dirty="0">
                <a:solidFill>
                  <a:srgbClr val="7030A0"/>
                </a:solidFill>
              </a:rPr>
              <a:t>Čo robiť keď dostanem phishing správu?</a:t>
            </a:r>
          </a:p>
        </p:txBody>
      </p:sp>
      <p:sp>
        <p:nvSpPr>
          <p:cNvPr id="3" name="Zástupný objekt pre obsah 2">
            <a:extLst>
              <a:ext uri="{FF2B5EF4-FFF2-40B4-BE49-F238E27FC236}">
                <a16:creationId xmlns:a16="http://schemas.microsoft.com/office/drawing/2014/main" id="{4E18DC1C-7BC8-90A8-A0F6-F7C4F924999B}"/>
              </a:ext>
            </a:extLst>
          </p:cNvPr>
          <p:cNvSpPr>
            <a:spLocks noGrp="1"/>
          </p:cNvSpPr>
          <p:nvPr>
            <p:ph idx="1"/>
          </p:nvPr>
        </p:nvSpPr>
        <p:spPr/>
        <p:txBody>
          <a:bodyPr>
            <a:normAutofit/>
          </a:bodyPr>
          <a:lstStyle/>
          <a:p>
            <a:pPr marL="536575" indent="-536575" algn="just">
              <a:buFont typeface="Wingdings" panose="05000000000000000000" pitchFamily="2" charset="2"/>
              <a:buChar char="ü"/>
            </a:pPr>
            <a:r>
              <a:rPr lang="sk-SK" dirty="0"/>
              <a:t>neodpovedajte, nereagujte, neklikajte na odkazy</a:t>
            </a:r>
          </a:p>
          <a:p>
            <a:pPr marL="536575" indent="-536575" algn="just">
              <a:buFont typeface="Wingdings" panose="05000000000000000000" pitchFamily="2" charset="2"/>
              <a:buChar char="ü"/>
            </a:pPr>
            <a:r>
              <a:rPr lang="sk-SK" dirty="0"/>
              <a:t>zamyslite sa nad tým, či je správa relevantná</a:t>
            </a:r>
          </a:p>
          <a:p>
            <a:pPr marL="536575" indent="-536575" algn="just">
              <a:buFont typeface="Wingdings" panose="05000000000000000000" pitchFamily="2" charset="2"/>
              <a:buChar char="ü"/>
            </a:pPr>
            <a:r>
              <a:rPr lang="sk-SK" dirty="0"/>
              <a:t>nikdy neposkytujte cez SMS alebo cez odkazy v nich svoje osobné a finančné údaje</a:t>
            </a:r>
          </a:p>
          <a:p>
            <a:pPr marL="536575" indent="-536575" algn="just">
              <a:buFont typeface="Wingdings" panose="05000000000000000000" pitchFamily="2" charset="2"/>
              <a:buChar char="ü"/>
            </a:pPr>
            <a:r>
              <a:rPr lang="sk-SK" dirty="0"/>
              <a:t>overte si, či vám naozaj píše daná inštitúcia</a:t>
            </a:r>
          </a:p>
          <a:p>
            <a:pPr marL="536575" indent="-536575" algn="just">
              <a:buFont typeface="Wingdings" panose="05000000000000000000" pitchFamily="2" charset="2"/>
              <a:buChar char="ü"/>
            </a:pPr>
            <a:r>
              <a:rPr lang="sk-SK" dirty="0"/>
              <a:t>môžete ju nahlásiť na polícii alebo kontaktovať organizáciu, za ktorú sa útočník vydáva</a:t>
            </a:r>
          </a:p>
          <a:p>
            <a:endParaRPr lang="sk-SK" dirty="0"/>
          </a:p>
        </p:txBody>
      </p:sp>
      <p:sp>
        <p:nvSpPr>
          <p:cNvPr id="5" name="Zástupný objekt pre číslo snímky 4">
            <a:extLst>
              <a:ext uri="{FF2B5EF4-FFF2-40B4-BE49-F238E27FC236}">
                <a16:creationId xmlns:a16="http://schemas.microsoft.com/office/drawing/2014/main" id="{7097461E-7416-DD91-A8B2-8048B8515CAB}"/>
              </a:ext>
            </a:extLst>
          </p:cNvPr>
          <p:cNvSpPr>
            <a:spLocks noGrp="1"/>
          </p:cNvSpPr>
          <p:nvPr>
            <p:ph type="sldNum" sz="quarter" idx="12"/>
          </p:nvPr>
        </p:nvSpPr>
        <p:spPr/>
        <p:txBody>
          <a:bodyPr/>
          <a:lstStyle/>
          <a:p>
            <a:fld id="{16CA2D08-B425-46B9-A38C-FA58A167A0F0}" type="slidenum">
              <a:rPr lang="sk-SK" smtClean="0"/>
              <a:t>43</a:t>
            </a:fld>
            <a:endParaRPr lang="sk-SK"/>
          </a:p>
        </p:txBody>
      </p:sp>
      <p:grpSp>
        <p:nvGrpSpPr>
          <p:cNvPr id="6" name="Skupina 5">
            <a:extLst>
              <a:ext uri="{FF2B5EF4-FFF2-40B4-BE49-F238E27FC236}">
                <a16:creationId xmlns:a16="http://schemas.microsoft.com/office/drawing/2014/main" id="{C643DAF3-2855-1A76-8FAB-C30D35DC1C0F}"/>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81A6CF81-0D57-F021-E42D-B1B8A773E5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2480FB20-5398-0849-CDD6-44D27A4ED6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D351D9CE-2DAC-1EFB-C138-6CDB20C2BE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1718404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0F5C816-CF1C-F230-F4E0-9C795A1223FA}"/>
              </a:ext>
            </a:extLst>
          </p:cNvPr>
          <p:cNvSpPr>
            <a:spLocks noGrp="1"/>
          </p:cNvSpPr>
          <p:nvPr>
            <p:ph type="title"/>
          </p:nvPr>
        </p:nvSpPr>
        <p:spPr/>
        <p:txBody>
          <a:bodyPr>
            <a:normAutofit/>
          </a:bodyPr>
          <a:lstStyle/>
          <a:p>
            <a:r>
              <a:rPr lang="sk-SK" b="1" dirty="0">
                <a:solidFill>
                  <a:srgbClr val="7030A0"/>
                </a:solidFill>
              </a:rPr>
              <a:t>Čo robiť ak mi ukradnú platobné údaje?</a:t>
            </a:r>
          </a:p>
        </p:txBody>
      </p:sp>
      <p:sp>
        <p:nvSpPr>
          <p:cNvPr id="3" name="Zástupný objekt pre obsah 2">
            <a:extLst>
              <a:ext uri="{FF2B5EF4-FFF2-40B4-BE49-F238E27FC236}">
                <a16:creationId xmlns:a16="http://schemas.microsoft.com/office/drawing/2014/main" id="{EC324093-12B1-C765-1E22-033A882884B8}"/>
              </a:ext>
            </a:extLst>
          </p:cNvPr>
          <p:cNvSpPr>
            <a:spLocks noGrp="1"/>
          </p:cNvSpPr>
          <p:nvPr>
            <p:ph idx="1"/>
          </p:nvPr>
        </p:nvSpPr>
        <p:spPr>
          <a:xfrm>
            <a:off x="838200" y="1825626"/>
            <a:ext cx="10515600" cy="2282912"/>
          </a:xfrm>
        </p:spPr>
        <p:txBody>
          <a:bodyPr>
            <a:normAutofit/>
          </a:bodyPr>
          <a:lstStyle/>
          <a:p>
            <a:pPr marL="450850" indent="-450850">
              <a:buFont typeface="Wingdings" panose="05000000000000000000" pitchFamily="2" charset="2"/>
              <a:buChar char="ü"/>
            </a:pPr>
            <a:r>
              <a:rPr lang="sk-SK" dirty="0"/>
              <a:t>skontrolujte si pohyby na účte a zablokujte si platobnú kartu </a:t>
            </a:r>
          </a:p>
          <a:p>
            <a:pPr marL="450850" indent="0">
              <a:buNone/>
            </a:pPr>
            <a:r>
              <a:rPr lang="sk-SK" dirty="0"/>
              <a:t>v internetovom bankovníctve</a:t>
            </a:r>
          </a:p>
          <a:p>
            <a:pPr marL="450850" indent="-450850">
              <a:buFont typeface="Wingdings" panose="05000000000000000000" pitchFamily="2" charset="2"/>
              <a:buChar char="ü"/>
            </a:pPr>
            <a:r>
              <a:rPr lang="sk-SK" dirty="0"/>
              <a:t>kontaktujte vašu banku a dohodnite sa s ňou na ďalšom postupe (pravdepodobne na vystavení novej platobnej karty)</a:t>
            </a:r>
          </a:p>
          <a:p>
            <a:pPr>
              <a:buFont typeface="Wingdings" panose="05000000000000000000" pitchFamily="2" charset="2"/>
              <a:buChar char="ü"/>
            </a:pPr>
            <a:endParaRPr lang="sk-SK" dirty="0"/>
          </a:p>
          <a:p>
            <a:pPr marL="0" indent="0">
              <a:buNone/>
            </a:pPr>
            <a:endParaRPr lang="sk-SK" dirty="0"/>
          </a:p>
          <a:p>
            <a:pPr marL="0" indent="0">
              <a:buNone/>
            </a:pPr>
            <a:endParaRPr lang="sk-SK" dirty="0"/>
          </a:p>
        </p:txBody>
      </p:sp>
      <p:sp>
        <p:nvSpPr>
          <p:cNvPr id="5" name="Zástupný objekt pre číslo snímky 4">
            <a:extLst>
              <a:ext uri="{FF2B5EF4-FFF2-40B4-BE49-F238E27FC236}">
                <a16:creationId xmlns:a16="http://schemas.microsoft.com/office/drawing/2014/main" id="{51E648B4-C6A1-488E-5606-0E994778D488}"/>
              </a:ext>
            </a:extLst>
          </p:cNvPr>
          <p:cNvSpPr>
            <a:spLocks noGrp="1"/>
          </p:cNvSpPr>
          <p:nvPr>
            <p:ph type="sldNum" sz="quarter" idx="12"/>
          </p:nvPr>
        </p:nvSpPr>
        <p:spPr/>
        <p:txBody>
          <a:bodyPr/>
          <a:lstStyle/>
          <a:p>
            <a:fld id="{16CA2D08-B425-46B9-A38C-FA58A167A0F0}" type="slidenum">
              <a:rPr lang="sk-SK" smtClean="0"/>
              <a:t>44</a:t>
            </a:fld>
            <a:endParaRPr lang="sk-SK"/>
          </a:p>
        </p:txBody>
      </p:sp>
      <p:grpSp>
        <p:nvGrpSpPr>
          <p:cNvPr id="6" name="Skupina 5">
            <a:extLst>
              <a:ext uri="{FF2B5EF4-FFF2-40B4-BE49-F238E27FC236}">
                <a16:creationId xmlns:a16="http://schemas.microsoft.com/office/drawing/2014/main" id="{B10A1E4E-9EC7-55E9-F812-309FF4C6EB75}"/>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21F0CF79-FAD3-3BB1-6A4B-F5716EF43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9653F9BD-A85C-3BB9-E021-8FDE68F435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5D342AF3-E648-1B64-C308-D74DB7B28B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
        <p:nvSpPr>
          <p:cNvPr id="11" name="Bublina reči: obdĺžnik so zaoblenými rohmi 10">
            <a:extLst>
              <a:ext uri="{FF2B5EF4-FFF2-40B4-BE49-F238E27FC236}">
                <a16:creationId xmlns:a16="http://schemas.microsoft.com/office/drawing/2014/main" id="{67031B02-EA1A-2F53-4DC7-3F8D36F08B14}"/>
              </a:ext>
            </a:extLst>
          </p:cNvPr>
          <p:cNvSpPr/>
          <p:nvPr/>
        </p:nvSpPr>
        <p:spPr>
          <a:xfrm>
            <a:off x="5210827" y="3938499"/>
            <a:ext cx="5899759" cy="1961259"/>
          </a:xfrm>
          <a:prstGeom prst="wedgeRoundRectCallout">
            <a:avLst>
              <a:gd name="adj1" fmla="val -19134"/>
              <a:gd name="adj2" fmla="val 60779"/>
              <a:gd name="adj3" fmla="val 16667"/>
            </a:avLst>
          </a:prstGeom>
          <a:solidFill>
            <a:schemeClr val="accent3">
              <a:lumMod val="20000"/>
              <a:lumOff val="80000"/>
            </a:schemeClr>
          </a:solidFill>
          <a:ln>
            <a:solidFill>
              <a:srgbClr val="7030A0"/>
            </a:solidFill>
          </a:ln>
        </p:spPr>
        <p:style>
          <a:lnRef idx="1">
            <a:schemeClr val="accent3"/>
          </a:lnRef>
          <a:fillRef idx="2">
            <a:schemeClr val="accent3"/>
          </a:fillRef>
          <a:effectRef idx="1">
            <a:schemeClr val="accent3"/>
          </a:effectRef>
          <a:fontRef idx="minor">
            <a:schemeClr val="dk1"/>
          </a:fontRef>
        </p:style>
        <p:txBody>
          <a:bodyPr rtlCol="0" anchor="ctr"/>
          <a:lstStyle/>
          <a:p>
            <a:r>
              <a:rPr lang="sk-SK" sz="2400" i="1" dirty="0">
                <a:latin typeface="+mj-lt"/>
              </a:rPr>
              <a:t>Najčastejšie sa s phishingom stretnú Slováci a Slovenky vo veku od 25 do 34 rokov, pričom muži uveria skôr e -mailovému phishingu a ženy SMS phishingu. </a:t>
            </a:r>
            <a:r>
              <a:rPr lang="sk-SK" sz="1400" i="1" dirty="0">
                <a:latin typeface="+mj-lt"/>
              </a:rPr>
              <a:t>(zdroj: </a:t>
            </a:r>
            <a:r>
              <a:rPr lang="sk-SK" sz="1400" i="1" dirty="0" err="1">
                <a:latin typeface="+mj-lt"/>
              </a:rPr>
              <a:t>Avast</a:t>
            </a:r>
            <a:r>
              <a:rPr lang="sk-SK" sz="1400" i="1" dirty="0">
                <a:latin typeface="+mj-lt"/>
              </a:rPr>
              <a:t>)</a:t>
            </a:r>
            <a:endParaRPr lang="sk-SK" sz="2400" i="1" dirty="0">
              <a:latin typeface="+mj-lt"/>
            </a:endParaRPr>
          </a:p>
        </p:txBody>
      </p:sp>
    </p:spTree>
    <p:extLst>
      <p:ext uri="{BB962C8B-B14F-4D97-AF65-F5344CB8AC3E}">
        <p14:creationId xmlns:p14="http://schemas.microsoft.com/office/powerpoint/2010/main" val="39958693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F21C7-CFA6-1287-60CD-5F15BE97657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7A822D2-2CC3-C7BD-4B17-A221387B4BD9}"/>
              </a:ext>
            </a:extLst>
          </p:cNvPr>
          <p:cNvSpPr>
            <a:spLocks noGrp="1"/>
          </p:cNvSpPr>
          <p:nvPr>
            <p:ph type="title"/>
          </p:nvPr>
        </p:nvSpPr>
        <p:spPr/>
        <p:txBody>
          <a:bodyPr>
            <a:normAutofit/>
          </a:bodyPr>
          <a:lstStyle/>
          <a:p>
            <a:r>
              <a:rPr lang="sk-SK" b="1" dirty="0">
                <a:solidFill>
                  <a:srgbClr val="7030A0"/>
                </a:solidFill>
              </a:rPr>
              <a:t>ZHRNUTIE CELKU phishing</a:t>
            </a:r>
          </a:p>
        </p:txBody>
      </p:sp>
      <p:sp>
        <p:nvSpPr>
          <p:cNvPr id="4" name="Zástupný objekt pre obsah 3">
            <a:extLst>
              <a:ext uri="{FF2B5EF4-FFF2-40B4-BE49-F238E27FC236}">
                <a16:creationId xmlns:a16="http://schemas.microsoft.com/office/drawing/2014/main" id="{D198F637-F823-65C1-6A98-1FB73D748FEE}"/>
              </a:ext>
            </a:extLst>
          </p:cNvPr>
          <p:cNvSpPr>
            <a:spLocks noGrp="1"/>
          </p:cNvSpPr>
          <p:nvPr>
            <p:ph idx="1"/>
          </p:nvPr>
        </p:nvSpPr>
        <p:spPr>
          <a:xfrm>
            <a:off x="838200" y="1825625"/>
            <a:ext cx="5854700" cy="2632075"/>
          </a:xfrm>
        </p:spPr>
        <p:txBody>
          <a:bodyPr anchor="ctr"/>
          <a:lstStyle/>
          <a:p>
            <a:pPr marL="0" indent="0" algn="ctr">
              <a:buNone/>
            </a:pPr>
            <a:r>
              <a:rPr lang="sk-SK" dirty="0">
                <a:solidFill>
                  <a:srgbClr val="08A882"/>
                </a:solidFill>
              </a:rPr>
              <a:t>Každá výzva, ktorá podnecuje k okamžitej reakcii formou zaslania citlivých údajov či peňazí, hoci sa tvári ako správa oficiálnej inštitúcie, bude pravdepodobne falošná.</a:t>
            </a:r>
          </a:p>
        </p:txBody>
      </p:sp>
      <p:pic>
        <p:nvPicPr>
          <p:cNvPr id="3" name="Zástupný objekt pre obsah 5">
            <a:extLst>
              <a:ext uri="{FF2B5EF4-FFF2-40B4-BE49-F238E27FC236}">
                <a16:creationId xmlns:a16="http://schemas.microsoft.com/office/drawing/2014/main" id="{82672F1E-FED5-7AC5-E494-484234F7B222}"/>
              </a:ext>
            </a:extLst>
          </p:cNvPr>
          <p:cNvPicPr>
            <a:picLocks noChangeAspect="1"/>
          </p:cNvPicPr>
          <p:nvPr/>
        </p:nvPicPr>
        <p:blipFill>
          <a:blip r:embed="rId2"/>
          <a:srcRect t="12805"/>
          <a:stretch>
            <a:fillRect/>
          </a:stretch>
        </p:blipFill>
        <p:spPr>
          <a:xfrm>
            <a:off x="7361191" y="2247900"/>
            <a:ext cx="3688874" cy="3794126"/>
          </a:xfrm>
          <a:prstGeom prst="rect">
            <a:avLst/>
          </a:prstGeom>
        </p:spPr>
      </p:pic>
      <p:sp>
        <p:nvSpPr>
          <p:cNvPr id="5" name="BlokTextu 4">
            <a:extLst>
              <a:ext uri="{FF2B5EF4-FFF2-40B4-BE49-F238E27FC236}">
                <a16:creationId xmlns:a16="http://schemas.microsoft.com/office/drawing/2014/main" id="{654FB71C-653B-37D5-2E75-41E5930DE3C0}"/>
              </a:ext>
            </a:extLst>
          </p:cNvPr>
          <p:cNvSpPr txBox="1"/>
          <p:nvPr/>
        </p:nvSpPr>
        <p:spPr>
          <a:xfrm>
            <a:off x="7620774" y="1564015"/>
            <a:ext cx="2711448" cy="523220"/>
          </a:xfrm>
          <a:prstGeom prst="rect">
            <a:avLst/>
          </a:prstGeom>
          <a:noFill/>
        </p:spPr>
        <p:txBody>
          <a:bodyPr wrap="none" rtlCol="0">
            <a:spAutoFit/>
          </a:bodyPr>
          <a:lstStyle/>
          <a:p>
            <a:r>
              <a:rPr lang="sk-SK" sz="2800" b="1" dirty="0"/>
              <a:t>Riziká a následky</a:t>
            </a:r>
          </a:p>
        </p:txBody>
      </p:sp>
      <p:sp>
        <p:nvSpPr>
          <p:cNvPr id="7" name="Zástupný objekt pre číslo snímky 6">
            <a:extLst>
              <a:ext uri="{FF2B5EF4-FFF2-40B4-BE49-F238E27FC236}">
                <a16:creationId xmlns:a16="http://schemas.microsoft.com/office/drawing/2014/main" id="{DAF3CF94-2688-15E6-D397-6510CAA67F1A}"/>
              </a:ext>
            </a:extLst>
          </p:cNvPr>
          <p:cNvSpPr>
            <a:spLocks noGrp="1"/>
          </p:cNvSpPr>
          <p:nvPr>
            <p:ph type="sldNum" sz="quarter" idx="12"/>
          </p:nvPr>
        </p:nvSpPr>
        <p:spPr/>
        <p:txBody>
          <a:bodyPr/>
          <a:lstStyle/>
          <a:p>
            <a:fld id="{16CA2D08-B425-46B9-A38C-FA58A167A0F0}" type="slidenum">
              <a:rPr lang="sk-SK" smtClean="0"/>
              <a:t>45</a:t>
            </a:fld>
            <a:endParaRPr lang="sk-SK"/>
          </a:p>
        </p:txBody>
      </p:sp>
      <p:grpSp>
        <p:nvGrpSpPr>
          <p:cNvPr id="8" name="Skupina 7">
            <a:extLst>
              <a:ext uri="{FF2B5EF4-FFF2-40B4-BE49-F238E27FC236}">
                <a16:creationId xmlns:a16="http://schemas.microsoft.com/office/drawing/2014/main" id="{D24EDFA9-4D42-9DF4-DB72-82A33A28619B}"/>
              </a:ext>
            </a:extLst>
          </p:cNvPr>
          <p:cNvGrpSpPr>
            <a:grpSpLocks noChangeAspect="1"/>
          </p:cNvGrpSpPr>
          <p:nvPr/>
        </p:nvGrpSpPr>
        <p:grpSpPr>
          <a:xfrm>
            <a:off x="336000" y="6110213"/>
            <a:ext cx="5760000" cy="611262"/>
            <a:chOff x="1583127" y="5266469"/>
            <a:chExt cx="7902227" cy="798442"/>
          </a:xfrm>
        </p:grpSpPr>
        <p:pic>
          <p:nvPicPr>
            <p:cNvPr id="9" name="Obrázok 8" descr="Obrázok, na ktorom je text, písmo, logo, symbol&#10;&#10;Obsah vygenerovaný pomocou AI môže byť nesprávny.">
              <a:extLst>
                <a:ext uri="{FF2B5EF4-FFF2-40B4-BE49-F238E27FC236}">
                  <a16:creationId xmlns:a16="http://schemas.microsoft.com/office/drawing/2014/main" id="{32976F80-17B9-73B1-645E-0E2247AD0F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0" name="Obrázok 9" descr="Obrázok, na ktorom je text, písmo, elektrická modrá, snímka obrazovky&#10;&#10;Obsah vygenerovaný pomocou AI môže byť nesprávny.">
              <a:extLst>
                <a:ext uri="{FF2B5EF4-FFF2-40B4-BE49-F238E27FC236}">
                  <a16:creationId xmlns:a16="http://schemas.microsoft.com/office/drawing/2014/main" id="{FCDD652B-F12D-EE4D-6D53-AA964FA408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1" name="Obrázok 10" descr="Obrázok, na ktorom je písmo, grafika, text, logo&#10;&#10;Obsah vygenerovaný pomocou AI môže byť nesprávny.">
              <a:extLst>
                <a:ext uri="{FF2B5EF4-FFF2-40B4-BE49-F238E27FC236}">
                  <a16:creationId xmlns:a16="http://schemas.microsoft.com/office/drawing/2014/main" id="{6698BF58-5FEC-7957-4E2C-03FDA8EA70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39790230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ástupný text 8">
            <a:extLst>
              <a:ext uri="{FF2B5EF4-FFF2-40B4-BE49-F238E27FC236}">
                <a16:creationId xmlns:a16="http://schemas.microsoft.com/office/drawing/2014/main" id="{1EEB6E27-5F3C-9E9B-9DA3-35E8C036610E}"/>
              </a:ext>
            </a:extLst>
          </p:cNvPr>
          <p:cNvSpPr>
            <a:spLocks noGrp="1"/>
          </p:cNvSpPr>
          <p:nvPr>
            <p:ph type="body" idx="1"/>
          </p:nvPr>
        </p:nvSpPr>
        <p:spPr/>
        <p:txBody>
          <a:bodyPr/>
          <a:lstStyle/>
          <a:p>
            <a:r>
              <a:rPr lang="sk-SK" dirty="0"/>
              <a:t>Ako identifikovať phishing e-mail?</a:t>
            </a:r>
          </a:p>
        </p:txBody>
      </p:sp>
      <p:sp>
        <p:nvSpPr>
          <p:cNvPr id="3" name="Zástupný objekt pre obsah 2">
            <a:extLst>
              <a:ext uri="{FF2B5EF4-FFF2-40B4-BE49-F238E27FC236}">
                <a16:creationId xmlns:a16="http://schemas.microsoft.com/office/drawing/2014/main" id="{8FD675A0-94CE-21D1-5B9A-0ACDF53770AA}"/>
              </a:ext>
            </a:extLst>
          </p:cNvPr>
          <p:cNvSpPr>
            <a:spLocks noGrp="1"/>
          </p:cNvSpPr>
          <p:nvPr>
            <p:ph sz="half" idx="2"/>
          </p:nvPr>
        </p:nvSpPr>
        <p:spPr/>
        <p:txBody>
          <a:bodyPr>
            <a:normAutofit fontScale="92500" lnSpcReduction="20000"/>
          </a:bodyPr>
          <a:lstStyle/>
          <a:p>
            <a:r>
              <a:rPr lang="sk-SK" dirty="0"/>
              <a:t>skontrolovať adresu odosielateľa</a:t>
            </a:r>
          </a:p>
          <a:p>
            <a:r>
              <a:rPr lang="sk-SK" dirty="0"/>
              <a:t>vyhnúť sa podozrivým odkazom/prílohám</a:t>
            </a:r>
          </a:p>
          <a:p>
            <a:r>
              <a:rPr lang="sk-SK" dirty="0"/>
              <a:t>overiť podpisy e-mailov</a:t>
            </a:r>
          </a:p>
          <a:p>
            <a:r>
              <a:rPr lang="sk-SK" dirty="0"/>
              <a:t>skontrolovať všeobecné pozdravy</a:t>
            </a:r>
          </a:p>
          <a:p>
            <a:r>
              <a:rPr lang="sk-SK" dirty="0"/>
              <a:t>žiadosť o osobné údaje</a:t>
            </a:r>
          </a:p>
          <a:p>
            <a:r>
              <a:rPr lang="sk-SK" dirty="0"/>
              <a:t>príliš dobré ponuky</a:t>
            </a:r>
          </a:p>
        </p:txBody>
      </p:sp>
      <p:sp>
        <p:nvSpPr>
          <p:cNvPr id="10" name="Zástupný text 9">
            <a:extLst>
              <a:ext uri="{FF2B5EF4-FFF2-40B4-BE49-F238E27FC236}">
                <a16:creationId xmlns:a16="http://schemas.microsoft.com/office/drawing/2014/main" id="{46BD190D-1DAC-3D16-14C9-C1E6D711BFC0}"/>
              </a:ext>
            </a:extLst>
          </p:cNvPr>
          <p:cNvSpPr>
            <a:spLocks noGrp="1"/>
          </p:cNvSpPr>
          <p:nvPr>
            <p:ph type="body" sz="quarter" idx="3"/>
          </p:nvPr>
        </p:nvSpPr>
        <p:spPr/>
        <p:txBody>
          <a:bodyPr/>
          <a:lstStyle/>
          <a:p>
            <a:endParaRPr lang="sk-SK"/>
          </a:p>
        </p:txBody>
      </p:sp>
      <p:sp>
        <p:nvSpPr>
          <p:cNvPr id="4" name="Zástupný objekt pre obsah 3">
            <a:extLst>
              <a:ext uri="{FF2B5EF4-FFF2-40B4-BE49-F238E27FC236}">
                <a16:creationId xmlns:a16="http://schemas.microsoft.com/office/drawing/2014/main" id="{7E6D0B0D-2D2E-554F-D5F6-4A50BF691C0D}"/>
              </a:ext>
            </a:extLst>
          </p:cNvPr>
          <p:cNvSpPr>
            <a:spLocks noGrp="1"/>
          </p:cNvSpPr>
          <p:nvPr>
            <p:ph sz="quarter" idx="4"/>
          </p:nvPr>
        </p:nvSpPr>
        <p:spPr/>
        <p:txBody>
          <a:bodyPr>
            <a:normAutofit fontScale="92500" lnSpcReduction="20000"/>
          </a:bodyPr>
          <a:lstStyle/>
          <a:p>
            <a:r>
              <a:rPr lang="sk-SK" dirty="0"/>
              <a:t>dávať si pozor na pop-</a:t>
            </a:r>
            <a:r>
              <a:rPr lang="sk-SK" dirty="0" err="1"/>
              <a:t>up</a:t>
            </a:r>
            <a:r>
              <a:rPr lang="sk-SK" dirty="0"/>
              <a:t> okná</a:t>
            </a:r>
          </a:p>
          <a:p>
            <a:r>
              <a:rPr lang="sk-SK" dirty="0"/>
              <a:t>odhaliť chyby</a:t>
            </a:r>
          </a:p>
          <a:p>
            <a:r>
              <a:rPr lang="sk-SK" dirty="0"/>
              <a:t>dávať si pozor na naliehavý jazyk</a:t>
            </a:r>
          </a:p>
          <a:p>
            <a:r>
              <a:rPr lang="sk-SK" dirty="0"/>
              <a:t>analyzovať tón/štýl e-mailov</a:t>
            </a:r>
          </a:p>
          <a:p>
            <a:r>
              <a:rPr lang="sk-SK" dirty="0"/>
              <a:t>overiť odkazy bez klikania</a:t>
            </a:r>
          </a:p>
          <a:p>
            <a:r>
              <a:rPr lang="sk-SK" dirty="0"/>
              <a:t>hľadať bezpečné webové stránky</a:t>
            </a:r>
          </a:p>
          <a:p>
            <a:r>
              <a:rPr lang="sk-SK" dirty="0"/>
              <a:t>používajte nástroje na zabezpečenie e-mailov</a:t>
            </a:r>
          </a:p>
          <a:p>
            <a:r>
              <a:rPr lang="sk-SK" dirty="0"/>
              <a:t>zostaňte informovaní</a:t>
            </a:r>
          </a:p>
        </p:txBody>
      </p:sp>
      <p:sp>
        <p:nvSpPr>
          <p:cNvPr id="6" name="Zástupný objekt pre číslo snímky 5">
            <a:extLst>
              <a:ext uri="{FF2B5EF4-FFF2-40B4-BE49-F238E27FC236}">
                <a16:creationId xmlns:a16="http://schemas.microsoft.com/office/drawing/2014/main" id="{E51027A8-D353-596E-DCF6-FF52C7B02E96}"/>
              </a:ext>
            </a:extLst>
          </p:cNvPr>
          <p:cNvSpPr>
            <a:spLocks noGrp="1"/>
          </p:cNvSpPr>
          <p:nvPr>
            <p:ph type="sldNum" sz="quarter" idx="12"/>
          </p:nvPr>
        </p:nvSpPr>
        <p:spPr/>
        <p:txBody>
          <a:bodyPr/>
          <a:lstStyle/>
          <a:p>
            <a:fld id="{16CA2D08-B425-46B9-A38C-FA58A167A0F0}" type="slidenum">
              <a:rPr lang="sk-SK" smtClean="0"/>
              <a:t>46</a:t>
            </a:fld>
            <a:endParaRPr lang="sk-SK"/>
          </a:p>
        </p:txBody>
      </p:sp>
      <p:sp>
        <p:nvSpPr>
          <p:cNvPr id="7" name="Nadpis 1">
            <a:extLst>
              <a:ext uri="{FF2B5EF4-FFF2-40B4-BE49-F238E27FC236}">
                <a16:creationId xmlns:a16="http://schemas.microsoft.com/office/drawing/2014/main" id="{E1D4A3B1-3B24-4A78-5EA4-C0E8B2C1415B}"/>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b="1" dirty="0">
                <a:solidFill>
                  <a:srgbClr val="7030A0"/>
                </a:solidFill>
              </a:rPr>
              <a:t>ZHRNUTIE CELKU phishing</a:t>
            </a:r>
          </a:p>
        </p:txBody>
      </p:sp>
      <p:grpSp>
        <p:nvGrpSpPr>
          <p:cNvPr id="2" name="Skupina 1">
            <a:extLst>
              <a:ext uri="{FF2B5EF4-FFF2-40B4-BE49-F238E27FC236}">
                <a16:creationId xmlns:a16="http://schemas.microsoft.com/office/drawing/2014/main" id="{5E05304F-B4A6-8485-12E7-C4AF42C82148}"/>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9F915BFB-3D87-9479-80D5-D9D8A212DA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1" name="Obrázok 10" descr="Obrázok, na ktorom je text, písmo, elektrická modrá, snímka obrazovky&#10;&#10;Obsah vygenerovaný pomocou AI môže byť nesprávny.">
              <a:extLst>
                <a:ext uri="{FF2B5EF4-FFF2-40B4-BE49-F238E27FC236}">
                  <a16:creationId xmlns:a16="http://schemas.microsoft.com/office/drawing/2014/main" id="{9CC70E39-05BB-ABAE-52C4-CE8E482BA4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2" name="Obrázok 11" descr="Obrázok, na ktorom je písmo, grafika, text, logo&#10;&#10;Obsah vygenerovaný pomocou AI môže byť nesprávny.">
              <a:extLst>
                <a:ext uri="{FF2B5EF4-FFF2-40B4-BE49-F238E27FC236}">
                  <a16:creationId xmlns:a16="http://schemas.microsoft.com/office/drawing/2014/main" id="{147A2B62-AF9E-AB20-50A2-22B188C36A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6602019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a:extLst>
              <a:ext uri="{FF2B5EF4-FFF2-40B4-BE49-F238E27FC236}">
                <a16:creationId xmlns:a16="http://schemas.microsoft.com/office/drawing/2014/main" id="{C6F9BF9A-8855-A790-326F-6A6C76940AE4}"/>
              </a:ext>
            </a:extLst>
          </p:cNvPr>
          <p:cNvSpPr>
            <a:spLocks noGrp="1"/>
          </p:cNvSpPr>
          <p:nvPr>
            <p:ph type="title"/>
          </p:nvPr>
        </p:nvSpPr>
        <p:spPr>
          <a:xfrm>
            <a:off x="685242" y="934549"/>
            <a:ext cx="4114800" cy="2497345"/>
          </a:xfrm>
        </p:spPr>
        <p:txBody>
          <a:bodyPr/>
          <a:lstStyle/>
          <a:p>
            <a:r>
              <a:rPr lang="sk-SK" b="1" dirty="0">
                <a:solidFill>
                  <a:srgbClr val="7030A0"/>
                </a:solidFill>
              </a:rPr>
              <a:t>ČO STE SI ZAPAMÄTALI?</a:t>
            </a:r>
          </a:p>
        </p:txBody>
      </p:sp>
      <p:sp>
        <p:nvSpPr>
          <p:cNvPr id="5" name="Zástupný objekt pre číslo snímky 4">
            <a:extLst>
              <a:ext uri="{FF2B5EF4-FFF2-40B4-BE49-F238E27FC236}">
                <a16:creationId xmlns:a16="http://schemas.microsoft.com/office/drawing/2014/main" id="{61F170C6-FA82-F6A6-B687-AD9B54108460}"/>
              </a:ext>
            </a:extLst>
          </p:cNvPr>
          <p:cNvSpPr>
            <a:spLocks noGrp="1"/>
          </p:cNvSpPr>
          <p:nvPr>
            <p:ph type="sldNum" sz="quarter" idx="12"/>
          </p:nvPr>
        </p:nvSpPr>
        <p:spPr/>
        <p:txBody>
          <a:bodyPr/>
          <a:lstStyle/>
          <a:p>
            <a:fld id="{16CA2D08-B425-46B9-A38C-FA58A167A0F0}" type="slidenum">
              <a:rPr lang="sk-SK" smtClean="0"/>
              <a:t>47</a:t>
            </a:fld>
            <a:endParaRPr lang="sk-SK"/>
          </a:p>
        </p:txBody>
      </p:sp>
      <p:pic>
        <p:nvPicPr>
          <p:cNvPr id="10" name="Obrázok 9">
            <a:extLst>
              <a:ext uri="{FF2B5EF4-FFF2-40B4-BE49-F238E27FC236}">
                <a16:creationId xmlns:a16="http://schemas.microsoft.com/office/drawing/2014/main" id="{3F2BEF94-2EC5-A9FE-6360-E1DF9FAB6C9B}"/>
              </a:ext>
            </a:extLst>
          </p:cNvPr>
          <p:cNvPicPr>
            <a:picLocks noChangeAspect="1"/>
          </p:cNvPicPr>
          <p:nvPr/>
        </p:nvPicPr>
        <p:blipFill>
          <a:blip r:embed="rId2"/>
          <a:stretch>
            <a:fillRect/>
          </a:stretch>
        </p:blipFill>
        <p:spPr>
          <a:xfrm>
            <a:off x="4590508" y="376737"/>
            <a:ext cx="6180068" cy="5549608"/>
          </a:xfrm>
          <a:prstGeom prst="rect">
            <a:avLst/>
          </a:prstGeom>
        </p:spPr>
      </p:pic>
      <p:grpSp>
        <p:nvGrpSpPr>
          <p:cNvPr id="9" name="Skupina 8">
            <a:extLst>
              <a:ext uri="{FF2B5EF4-FFF2-40B4-BE49-F238E27FC236}">
                <a16:creationId xmlns:a16="http://schemas.microsoft.com/office/drawing/2014/main" id="{BAAC1FB5-FB0D-4D5C-9A72-736BE88BFE21}"/>
              </a:ext>
            </a:extLst>
          </p:cNvPr>
          <p:cNvGrpSpPr>
            <a:grpSpLocks noChangeAspect="1"/>
          </p:cNvGrpSpPr>
          <p:nvPr/>
        </p:nvGrpSpPr>
        <p:grpSpPr>
          <a:xfrm>
            <a:off x="108483" y="6110213"/>
            <a:ext cx="5760000" cy="611262"/>
            <a:chOff x="1583127" y="5266469"/>
            <a:chExt cx="7902227" cy="798442"/>
          </a:xfrm>
        </p:grpSpPr>
        <p:pic>
          <p:nvPicPr>
            <p:cNvPr id="11" name="Obrázok 10" descr="Obrázok, na ktorom je text, písmo, logo, symbol&#10;&#10;Obsah vygenerovaný pomocou AI môže byť nesprávny.">
              <a:extLst>
                <a:ext uri="{FF2B5EF4-FFF2-40B4-BE49-F238E27FC236}">
                  <a16:creationId xmlns:a16="http://schemas.microsoft.com/office/drawing/2014/main" id="{2DB193FF-295C-A152-5EA0-97B91C0AF2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2" name="Obrázok 11" descr="Obrázok, na ktorom je text, písmo, elektrická modrá, snímka obrazovky&#10;&#10;Obsah vygenerovaný pomocou AI môže byť nesprávny.">
              <a:extLst>
                <a:ext uri="{FF2B5EF4-FFF2-40B4-BE49-F238E27FC236}">
                  <a16:creationId xmlns:a16="http://schemas.microsoft.com/office/drawing/2014/main" id="{9D13CBC1-1A98-B3F1-30E1-25A3159852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3" name="Obrázok 12" descr="Obrázok, na ktorom je písmo, grafika, text, logo&#10;&#10;Obsah vygenerovaný pomocou AI môže byť nesprávny.">
              <a:extLst>
                <a:ext uri="{FF2B5EF4-FFF2-40B4-BE49-F238E27FC236}">
                  <a16:creationId xmlns:a16="http://schemas.microsoft.com/office/drawing/2014/main" id="{FEB40944-F24F-837C-A489-6C9A5DF870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19801567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Nadpis 8">
            <a:extLst>
              <a:ext uri="{FF2B5EF4-FFF2-40B4-BE49-F238E27FC236}">
                <a16:creationId xmlns:a16="http://schemas.microsoft.com/office/drawing/2014/main" id="{D6238ADC-2A1C-D129-F46D-56B2ED540C9B}"/>
              </a:ext>
            </a:extLst>
          </p:cNvPr>
          <p:cNvSpPr>
            <a:spLocks noGrp="1"/>
          </p:cNvSpPr>
          <p:nvPr>
            <p:ph type="title"/>
          </p:nvPr>
        </p:nvSpPr>
        <p:spPr/>
        <p:txBody>
          <a:bodyPr/>
          <a:lstStyle/>
          <a:p>
            <a:r>
              <a:rPr lang="sk-SK" b="1" dirty="0">
                <a:solidFill>
                  <a:srgbClr val="7030A0"/>
                </a:solidFill>
              </a:rPr>
              <a:t>ĎAKUJEM ZA POZORNOSŤ!</a:t>
            </a:r>
          </a:p>
        </p:txBody>
      </p:sp>
      <p:sp>
        <p:nvSpPr>
          <p:cNvPr id="10" name="Zástupný text 9">
            <a:extLst>
              <a:ext uri="{FF2B5EF4-FFF2-40B4-BE49-F238E27FC236}">
                <a16:creationId xmlns:a16="http://schemas.microsoft.com/office/drawing/2014/main" id="{2DCA6468-BE2A-8239-0AA8-D44D58C79641}"/>
              </a:ext>
            </a:extLst>
          </p:cNvPr>
          <p:cNvSpPr>
            <a:spLocks noGrp="1"/>
          </p:cNvSpPr>
          <p:nvPr>
            <p:ph type="body" idx="1"/>
          </p:nvPr>
        </p:nvSpPr>
        <p:spPr/>
        <p:txBody>
          <a:bodyPr/>
          <a:lstStyle/>
          <a:p>
            <a:endParaRPr lang="sk-SK"/>
          </a:p>
        </p:txBody>
      </p:sp>
      <p:sp>
        <p:nvSpPr>
          <p:cNvPr id="7" name="Zástupný objekt pre pätu 6">
            <a:extLst>
              <a:ext uri="{FF2B5EF4-FFF2-40B4-BE49-F238E27FC236}">
                <a16:creationId xmlns:a16="http://schemas.microsoft.com/office/drawing/2014/main" id="{8511176A-F8AF-9461-CBFC-A352A770B287}"/>
              </a:ext>
            </a:extLst>
          </p:cNvPr>
          <p:cNvSpPr>
            <a:spLocks noGrp="1"/>
          </p:cNvSpPr>
          <p:nvPr>
            <p:ph type="ftr" sz="quarter" idx="11"/>
          </p:nvPr>
        </p:nvSpPr>
        <p:spPr/>
        <p:txBody>
          <a:bodyPr/>
          <a:lstStyle/>
          <a:p>
            <a:r>
              <a:rPr lang="sk-SK" dirty="0"/>
              <a:t>Nitrianske kompetenčné centrum kybernetickej bezpečnosti</a:t>
            </a:r>
          </a:p>
        </p:txBody>
      </p:sp>
      <p:sp>
        <p:nvSpPr>
          <p:cNvPr id="8" name="Zástupný objekt pre číslo snímky 7">
            <a:extLst>
              <a:ext uri="{FF2B5EF4-FFF2-40B4-BE49-F238E27FC236}">
                <a16:creationId xmlns:a16="http://schemas.microsoft.com/office/drawing/2014/main" id="{C91301FE-8B92-6789-58DD-63611A9B501C}"/>
              </a:ext>
            </a:extLst>
          </p:cNvPr>
          <p:cNvSpPr>
            <a:spLocks noGrp="1"/>
          </p:cNvSpPr>
          <p:nvPr>
            <p:ph type="sldNum" sz="quarter" idx="12"/>
          </p:nvPr>
        </p:nvSpPr>
        <p:spPr/>
        <p:txBody>
          <a:bodyPr/>
          <a:lstStyle/>
          <a:p>
            <a:fld id="{16CA2D08-B425-46B9-A38C-FA58A167A0F0}" type="slidenum">
              <a:rPr lang="sk-SK" smtClean="0"/>
              <a:t>48</a:t>
            </a:fld>
            <a:endParaRPr lang="sk-SK"/>
          </a:p>
        </p:txBody>
      </p:sp>
      <p:grpSp>
        <p:nvGrpSpPr>
          <p:cNvPr id="2" name="Skupina 1">
            <a:extLst>
              <a:ext uri="{FF2B5EF4-FFF2-40B4-BE49-F238E27FC236}">
                <a16:creationId xmlns:a16="http://schemas.microsoft.com/office/drawing/2014/main" id="{1E076B3C-5B19-921C-22A3-D023B3A368FF}"/>
              </a:ext>
            </a:extLst>
          </p:cNvPr>
          <p:cNvGrpSpPr>
            <a:grpSpLocks noChangeAspect="1"/>
          </p:cNvGrpSpPr>
          <p:nvPr/>
        </p:nvGrpSpPr>
        <p:grpSpPr>
          <a:xfrm>
            <a:off x="336000" y="6110213"/>
            <a:ext cx="5760000" cy="611262"/>
            <a:chOff x="1583127" y="5266469"/>
            <a:chExt cx="7902227" cy="798442"/>
          </a:xfrm>
        </p:grpSpPr>
        <p:pic>
          <p:nvPicPr>
            <p:cNvPr id="3" name="Obrázok 2" descr="Obrázok, na ktorom je text, písmo, logo, symbol&#10;&#10;Obsah vygenerovaný pomocou AI môže byť nesprávny.">
              <a:extLst>
                <a:ext uri="{FF2B5EF4-FFF2-40B4-BE49-F238E27FC236}">
                  <a16:creationId xmlns:a16="http://schemas.microsoft.com/office/drawing/2014/main" id="{9A3E8A5E-8A9F-5979-DDC5-42D3CCBAC8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4" name="Obrázok 3" descr="Obrázok, na ktorom je text, písmo, elektrická modrá, snímka obrazovky&#10;&#10;Obsah vygenerovaný pomocou AI môže byť nesprávny.">
              <a:extLst>
                <a:ext uri="{FF2B5EF4-FFF2-40B4-BE49-F238E27FC236}">
                  <a16:creationId xmlns:a16="http://schemas.microsoft.com/office/drawing/2014/main" id="{E97EF8D0-1E9F-9776-C86E-BD2B756E09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5" name="Obrázok 4" descr="Obrázok, na ktorom je písmo, grafika, text, logo&#10;&#10;Obsah vygenerovaný pomocou AI môže byť nesprávny.">
              <a:extLst>
                <a:ext uri="{FF2B5EF4-FFF2-40B4-BE49-F238E27FC236}">
                  <a16:creationId xmlns:a16="http://schemas.microsoft.com/office/drawing/2014/main" id="{55445916-24CE-48F0-4A25-E8FC3B6BA7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14406064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E23A272-545E-55EC-716D-0155163C7AFB}"/>
              </a:ext>
            </a:extLst>
          </p:cNvPr>
          <p:cNvSpPr>
            <a:spLocks noGrp="1"/>
          </p:cNvSpPr>
          <p:nvPr>
            <p:ph type="title"/>
          </p:nvPr>
        </p:nvSpPr>
        <p:spPr/>
        <p:txBody>
          <a:bodyPr/>
          <a:lstStyle/>
          <a:p>
            <a:r>
              <a:rPr lang="sk-SK" dirty="0">
                <a:solidFill>
                  <a:srgbClr val="00B050"/>
                </a:solidFill>
                <a:latin typeface="+mn-lt"/>
              </a:rPr>
              <a:t>SKRESLENÉ INFORMÁCIE</a:t>
            </a:r>
          </a:p>
        </p:txBody>
      </p:sp>
      <p:pic>
        <p:nvPicPr>
          <p:cNvPr id="3074" name="Picture 2">
            <a:extLst>
              <a:ext uri="{FF2B5EF4-FFF2-40B4-BE49-F238E27FC236}">
                <a16:creationId xmlns:a16="http://schemas.microsoft.com/office/drawing/2014/main" id="{E1225432-CE59-FD27-2D29-28100E7431DC}"/>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1279" t="3106" r="4013" b="1661"/>
          <a:stretch>
            <a:fillRect/>
          </a:stretch>
        </p:blipFill>
        <p:spPr bwMode="auto">
          <a:xfrm>
            <a:off x="373880" y="1690688"/>
            <a:ext cx="5786063" cy="3493700"/>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ok 3">
            <a:hlinkClick r:id="rId4"/>
            <a:extLst>
              <a:ext uri="{FF2B5EF4-FFF2-40B4-BE49-F238E27FC236}">
                <a16:creationId xmlns:a16="http://schemas.microsoft.com/office/drawing/2014/main" id="{0EDF94A2-355B-D5C2-7D0B-1BAC0E934026}"/>
              </a:ext>
            </a:extLst>
          </p:cNvPr>
          <p:cNvPicPr>
            <a:picLocks noChangeAspect="1"/>
          </p:cNvPicPr>
          <p:nvPr/>
        </p:nvPicPr>
        <p:blipFill>
          <a:blip r:embed="rId5"/>
          <a:srcRect l="37957" t="18536" r="37256" b="28618"/>
          <a:stretch>
            <a:fillRect/>
          </a:stretch>
        </p:blipFill>
        <p:spPr>
          <a:xfrm>
            <a:off x="7431346" y="829827"/>
            <a:ext cx="3021981" cy="3624147"/>
          </a:xfrm>
          <a:prstGeom prst="rect">
            <a:avLst/>
          </a:prstGeom>
        </p:spPr>
      </p:pic>
      <p:sp>
        <p:nvSpPr>
          <p:cNvPr id="6" name="Nadpis 1">
            <a:extLst>
              <a:ext uri="{FF2B5EF4-FFF2-40B4-BE49-F238E27FC236}">
                <a16:creationId xmlns:a16="http://schemas.microsoft.com/office/drawing/2014/main" id="{E7684177-0FAC-27E4-9ACF-29D708232BB0}"/>
              </a:ext>
            </a:extLst>
          </p:cNvPr>
          <p:cNvSpPr txBox="1">
            <a:spLocks/>
          </p:cNvSpPr>
          <p:nvPr/>
        </p:nvSpPr>
        <p:spPr>
          <a:xfrm>
            <a:off x="6749472" y="5105878"/>
            <a:ext cx="4604328" cy="1245507"/>
          </a:xfrm>
          <a:prstGeom prst="rect">
            <a:avLst/>
          </a:prstGeom>
          <a:noFill/>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k-SK" sz="2400" i="1" dirty="0">
                <a:solidFill>
                  <a:srgbClr val="00B050"/>
                </a:solidFill>
                <a:latin typeface="Verdana" panose="020B0604030504040204" pitchFamily="34" charset="0"/>
                <a:ea typeface="Verdana" panose="020B0604030504040204" pitchFamily="34" charset="0"/>
              </a:rPr>
              <a:t>Čo autor chce, aby ste v súvislosti s touto informáciou cítili, mysleli si alebo dokonca robili?</a:t>
            </a:r>
          </a:p>
        </p:txBody>
      </p:sp>
      <p:sp>
        <p:nvSpPr>
          <p:cNvPr id="5" name="Zástupný objekt pre číslo snímky 4">
            <a:extLst>
              <a:ext uri="{FF2B5EF4-FFF2-40B4-BE49-F238E27FC236}">
                <a16:creationId xmlns:a16="http://schemas.microsoft.com/office/drawing/2014/main" id="{9A77F2FA-E273-E744-9DF0-607EEE33374E}"/>
              </a:ext>
            </a:extLst>
          </p:cNvPr>
          <p:cNvSpPr>
            <a:spLocks noGrp="1"/>
          </p:cNvSpPr>
          <p:nvPr>
            <p:ph type="sldNum" sz="quarter" idx="12"/>
          </p:nvPr>
        </p:nvSpPr>
        <p:spPr/>
        <p:txBody>
          <a:bodyPr/>
          <a:lstStyle/>
          <a:p>
            <a:fld id="{16CA2D08-B425-46B9-A38C-FA58A167A0F0}" type="slidenum">
              <a:rPr lang="sk-SK" smtClean="0"/>
              <a:t>5</a:t>
            </a:fld>
            <a:endParaRPr lang="sk-SK"/>
          </a:p>
        </p:txBody>
      </p:sp>
      <p:grpSp>
        <p:nvGrpSpPr>
          <p:cNvPr id="7" name="Skupina 6">
            <a:extLst>
              <a:ext uri="{FF2B5EF4-FFF2-40B4-BE49-F238E27FC236}">
                <a16:creationId xmlns:a16="http://schemas.microsoft.com/office/drawing/2014/main" id="{AA9BF7AB-B2B5-37DC-9FD3-BD1696A3D67D}"/>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A7E5BB85-6FF3-BCAC-0508-D3FC290A0B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0BA72EB4-6327-3E26-0EA7-84D08DEA868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DB20B7C7-5BBE-C703-56DE-36789CCB605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5396296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028316D-86BD-FF29-C972-B4221C6CD81E}"/>
              </a:ext>
            </a:extLst>
          </p:cNvPr>
          <p:cNvSpPr>
            <a:spLocks noGrp="1"/>
          </p:cNvSpPr>
          <p:nvPr>
            <p:ph type="title"/>
          </p:nvPr>
        </p:nvSpPr>
        <p:spPr>
          <a:xfrm>
            <a:off x="838199" y="365125"/>
            <a:ext cx="10309965" cy="1350941"/>
          </a:xfrm>
        </p:spPr>
        <p:txBody>
          <a:bodyPr anchor="b">
            <a:normAutofit/>
          </a:bodyPr>
          <a:lstStyle/>
          <a:p>
            <a:pPr>
              <a:lnSpc>
                <a:spcPct val="100000"/>
              </a:lnSpc>
            </a:pPr>
            <a:r>
              <a:rPr lang="sk-SK" sz="3600" b="1" u="sng" dirty="0">
                <a:solidFill>
                  <a:srgbClr val="002060"/>
                </a:solidFill>
              </a:rPr>
              <a:t>Aktivita 1:</a:t>
            </a:r>
            <a:r>
              <a:rPr lang="sk-SK" sz="3600" b="1" dirty="0">
                <a:solidFill>
                  <a:srgbClr val="002060"/>
                </a:solidFill>
              </a:rPr>
              <a:t> </a:t>
            </a:r>
            <a:r>
              <a:rPr lang="sk-SK" sz="3600" dirty="0">
                <a:solidFill>
                  <a:srgbClr val="002060"/>
                </a:solidFill>
              </a:rPr>
              <a:t>Diskutujte o pravdivosti nasledovných správ. Viete určiť, o aký druh informácie ide?</a:t>
            </a:r>
            <a:endParaRPr lang="sk-SK" sz="4800" dirty="0">
              <a:solidFill>
                <a:srgbClr val="002060"/>
              </a:solidFill>
            </a:endParaRPr>
          </a:p>
        </p:txBody>
      </p:sp>
      <p:pic>
        <p:nvPicPr>
          <p:cNvPr id="8" name="Obrázok 7" descr="Obrázok, na ktorom je text, ošatenie, chlap, žena&#10;&#10;Obsah vygenerovaný pomocou AI môže byť nesprávny.">
            <a:extLst>
              <a:ext uri="{FF2B5EF4-FFF2-40B4-BE49-F238E27FC236}">
                <a16:creationId xmlns:a16="http://schemas.microsoft.com/office/drawing/2014/main" id="{6DC5BD97-C02D-74C7-C5A1-787EC5B96BA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47868" y="1716066"/>
            <a:ext cx="3341843" cy="4179055"/>
          </a:xfrm>
          <a:prstGeom prst="rect">
            <a:avLst/>
          </a:prstGeom>
          <a:noFill/>
          <a:ln>
            <a:noFill/>
          </a:ln>
        </p:spPr>
      </p:pic>
      <p:pic>
        <p:nvPicPr>
          <p:cNvPr id="9" name="Obrázok 8" descr="Twain's death">
            <a:extLst>
              <a:ext uri="{FF2B5EF4-FFF2-40B4-BE49-F238E27FC236}">
                <a16:creationId xmlns:a16="http://schemas.microsoft.com/office/drawing/2014/main" id="{BC259634-3BD9-CB5F-5115-3023889F997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05986" y="1763769"/>
            <a:ext cx="3367680" cy="4083648"/>
          </a:xfrm>
          <a:prstGeom prst="rect">
            <a:avLst/>
          </a:prstGeom>
          <a:noFill/>
          <a:ln>
            <a:noFill/>
          </a:ln>
        </p:spPr>
      </p:pic>
      <p:sp>
        <p:nvSpPr>
          <p:cNvPr id="6" name="Zástupný objekt pre číslo snímky 5">
            <a:extLst>
              <a:ext uri="{FF2B5EF4-FFF2-40B4-BE49-F238E27FC236}">
                <a16:creationId xmlns:a16="http://schemas.microsoft.com/office/drawing/2014/main" id="{EE88E8BF-FA0C-000C-F122-FD37CB4A8EBC}"/>
              </a:ext>
            </a:extLst>
          </p:cNvPr>
          <p:cNvSpPr>
            <a:spLocks noGrp="1"/>
          </p:cNvSpPr>
          <p:nvPr>
            <p:ph type="sldNum" sz="quarter" idx="12"/>
          </p:nvPr>
        </p:nvSpPr>
        <p:spPr/>
        <p:txBody>
          <a:bodyPr/>
          <a:lstStyle/>
          <a:p>
            <a:fld id="{16CA2D08-B425-46B9-A38C-FA58A167A0F0}" type="slidenum">
              <a:rPr lang="sk-SK" smtClean="0"/>
              <a:t>6</a:t>
            </a:fld>
            <a:endParaRPr lang="sk-SK"/>
          </a:p>
        </p:txBody>
      </p:sp>
      <p:grpSp>
        <p:nvGrpSpPr>
          <p:cNvPr id="10" name="Skupina 9">
            <a:extLst>
              <a:ext uri="{FF2B5EF4-FFF2-40B4-BE49-F238E27FC236}">
                <a16:creationId xmlns:a16="http://schemas.microsoft.com/office/drawing/2014/main" id="{EB311109-2B0F-D2BA-04EE-7A8EA6528BDF}"/>
              </a:ext>
            </a:extLst>
          </p:cNvPr>
          <p:cNvGrpSpPr>
            <a:grpSpLocks noChangeAspect="1"/>
          </p:cNvGrpSpPr>
          <p:nvPr/>
        </p:nvGrpSpPr>
        <p:grpSpPr>
          <a:xfrm>
            <a:off x="336000" y="6110213"/>
            <a:ext cx="5760000" cy="611262"/>
            <a:chOff x="1583127" y="5266469"/>
            <a:chExt cx="7902227" cy="798442"/>
          </a:xfrm>
        </p:grpSpPr>
        <p:pic>
          <p:nvPicPr>
            <p:cNvPr id="11" name="Obrázok 10" descr="Obrázok, na ktorom je text, písmo, logo, symbol&#10;&#10;Obsah vygenerovaný pomocou AI môže byť nesprávny.">
              <a:extLst>
                <a:ext uri="{FF2B5EF4-FFF2-40B4-BE49-F238E27FC236}">
                  <a16:creationId xmlns:a16="http://schemas.microsoft.com/office/drawing/2014/main" id="{85678BBC-E4B3-9B0B-A417-FEE4000718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2" name="Obrázok 11" descr="Obrázok, na ktorom je text, písmo, elektrická modrá, snímka obrazovky&#10;&#10;Obsah vygenerovaný pomocou AI môže byť nesprávny.">
              <a:extLst>
                <a:ext uri="{FF2B5EF4-FFF2-40B4-BE49-F238E27FC236}">
                  <a16:creationId xmlns:a16="http://schemas.microsoft.com/office/drawing/2014/main" id="{053E64C1-4239-F9AD-B6F7-30F74589ECE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3" name="Obrázok 12" descr="Obrázok, na ktorom je písmo, grafika, text, logo&#10;&#10;Obsah vygenerovaný pomocou AI môže byť nesprávny.">
              <a:extLst>
                <a:ext uri="{FF2B5EF4-FFF2-40B4-BE49-F238E27FC236}">
                  <a16:creationId xmlns:a16="http://schemas.microsoft.com/office/drawing/2014/main" id="{BCEB5694-460D-8845-9DCC-FFBB1D2475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40995648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D817E36-AB46-9530-89E4-9DEF100809F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E11F6F47-369B-A753-F8B5-E7C71532C0EE}"/>
              </a:ext>
            </a:extLst>
          </p:cNvPr>
          <p:cNvSpPr>
            <a:spLocks noGrp="1"/>
          </p:cNvSpPr>
          <p:nvPr>
            <p:ph type="title"/>
          </p:nvPr>
        </p:nvSpPr>
        <p:spPr>
          <a:xfrm>
            <a:off x="838199" y="365125"/>
            <a:ext cx="10411691" cy="1264892"/>
          </a:xfrm>
        </p:spPr>
        <p:txBody>
          <a:bodyPr anchor="b">
            <a:normAutofit/>
          </a:bodyPr>
          <a:lstStyle/>
          <a:p>
            <a:pPr>
              <a:lnSpc>
                <a:spcPct val="100000"/>
              </a:lnSpc>
            </a:pPr>
            <a:r>
              <a:rPr lang="sk-SK" sz="3600" b="1" u="sng" dirty="0">
                <a:solidFill>
                  <a:srgbClr val="002060"/>
                </a:solidFill>
              </a:rPr>
              <a:t>Aktivita 1:</a:t>
            </a:r>
            <a:r>
              <a:rPr lang="sk-SK" sz="3600" b="1" dirty="0">
                <a:solidFill>
                  <a:srgbClr val="002060"/>
                </a:solidFill>
              </a:rPr>
              <a:t> </a:t>
            </a:r>
            <a:r>
              <a:rPr lang="sk-SK" sz="3600" dirty="0">
                <a:solidFill>
                  <a:srgbClr val="002060"/>
                </a:solidFill>
              </a:rPr>
              <a:t>Diskutujte o pravdivosti nasledovných správ. Viete určiť, o aký druh informácie ide?</a:t>
            </a:r>
          </a:p>
        </p:txBody>
      </p:sp>
      <p:pic>
        <p:nvPicPr>
          <p:cNvPr id="12" name="Picture 2" descr="Mark Zuckenberg a HOAX s textom BFF">
            <a:hlinkClick r:id="rId3"/>
            <a:extLst>
              <a:ext uri="{FF2B5EF4-FFF2-40B4-BE49-F238E27FC236}">
                <a16:creationId xmlns:a16="http://schemas.microsoft.com/office/drawing/2014/main" id="{C32870F4-CD25-A467-7C2E-00436254E614}"/>
              </a:ext>
            </a:extLst>
          </p:cNvPr>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8752" y="2235422"/>
            <a:ext cx="2981711" cy="3600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Obrázok, na ktorom je osoba, ošatenie, pozemné vozidlo, auto&#10;&#10;Obsah vygenerovaný pomocou AI môže byť nesprávny.">
            <a:extLst>
              <a:ext uri="{FF2B5EF4-FFF2-40B4-BE49-F238E27FC236}">
                <a16:creationId xmlns:a16="http://schemas.microsoft.com/office/drawing/2014/main" id="{F368B3B7-D076-344E-780B-E64ADC1CF326}"/>
              </a:ext>
            </a:extLst>
          </p:cNvPr>
          <p:cNvPicPr>
            <a:picLocks noGrp="1" noChangeAspect="1" noChangeArrowheads="1"/>
          </p:cNvPicPr>
          <p:nvPr/>
        </p:nvPicPr>
        <p:blipFill>
          <a:blip r:embed="rId5">
            <a:extLst>
              <a:ext uri="{28A0092B-C50C-407E-A947-70E740481C1C}">
                <a14:useLocalDpi xmlns:a14="http://schemas.microsoft.com/office/drawing/2010/main" val="0"/>
              </a:ext>
            </a:extLst>
          </a:blip>
          <a:srcRect r="50497"/>
          <a:stretch>
            <a:fillRect/>
          </a:stretch>
        </p:blipFill>
        <p:spPr bwMode="auto">
          <a:xfrm>
            <a:off x="898054" y="1881205"/>
            <a:ext cx="3091286" cy="3943286"/>
          </a:xfrm>
          <a:prstGeom prst="rect">
            <a:avLst/>
          </a:prstGeom>
          <a:noFill/>
          <a:extLst>
            <a:ext uri="{909E8E84-426E-40DD-AFC4-6F175D3DCCD1}">
              <a14:hiddenFill xmlns:a14="http://schemas.microsoft.com/office/drawing/2010/main">
                <a:solidFill>
                  <a:srgbClr val="FFFFFF"/>
                </a:solidFill>
              </a14:hiddenFill>
            </a:ext>
          </a:extLst>
        </p:spPr>
      </p:pic>
      <p:sp>
        <p:nvSpPr>
          <p:cNvPr id="11" name="Textové pole 5">
            <a:extLst>
              <a:ext uri="{FF2B5EF4-FFF2-40B4-BE49-F238E27FC236}">
                <a16:creationId xmlns:a16="http://schemas.microsoft.com/office/drawing/2014/main" id="{6F3C9F05-76A4-110F-E666-BB18B0C51AAA}"/>
              </a:ext>
            </a:extLst>
          </p:cNvPr>
          <p:cNvSpPr txBox="1"/>
          <p:nvPr/>
        </p:nvSpPr>
        <p:spPr>
          <a:xfrm>
            <a:off x="1007630" y="4218874"/>
            <a:ext cx="2872134" cy="73226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lnSpc>
                <a:spcPct val="107000"/>
              </a:lnSpc>
              <a:spcAft>
                <a:spcPts val="800"/>
              </a:spcAft>
            </a:pPr>
            <a:r>
              <a:rPr lang="en-GB" sz="3200" dirty="0">
                <a:solidFill>
                  <a:srgbClr val="EE0000"/>
                </a:solidFill>
                <a:effectLst/>
                <a:latin typeface="Bahnschrift SemiBold Condensed" panose="020B0502040204020203" pitchFamily="34" charset="0"/>
                <a:ea typeface="Calibri" panose="020F0502020204030204" pitchFamily="34" charset="0"/>
                <a:cs typeface="DokChampa" panose="020B0604020202020204" pitchFamily="34" charset="-34"/>
              </a:rPr>
              <a:t>SCANDAL!</a:t>
            </a:r>
            <a:endParaRPr lang="sk-SK" sz="3200" dirty="0">
              <a:solidFill>
                <a:srgbClr val="EE0000"/>
              </a:solidFill>
              <a:effectLst/>
              <a:latin typeface="Bahnschrift SemiBold Condensed" panose="020B0502040204020203" pitchFamily="34" charset="0"/>
              <a:ea typeface="Calibri" panose="020F0502020204030204" pitchFamily="34" charset="0"/>
              <a:cs typeface="DokChampa" panose="020B0604020202020204" pitchFamily="34" charset="-34"/>
            </a:endParaRPr>
          </a:p>
          <a:p>
            <a:pPr algn="r">
              <a:lnSpc>
                <a:spcPct val="107000"/>
              </a:lnSpc>
              <a:spcAft>
                <a:spcPts val="800"/>
              </a:spcAft>
            </a:pPr>
            <a:r>
              <a:rPr lang="en-GB" sz="1400" dirty="0">
                <a:solidFill>
                  <a:srgbClr val="EE0000"/>
                </a:solidFill>
                <a:effectLst/>
                <a:latin typeface="Bahnschrift SemiBold Condensed" panose="020B0502040204020203" pitchFamily="34" charset="0"/>
                <a:ea typeface="Calibri" panose="020F0502020204030204" pitchFamily="34" charset="0"/>
                <a:cs typeface="DokChampa" panose="020B0604020202020204" pitchFamily="34" charset="-34"/>
              </a:rPr>
              <a:t> Prince William didn't hesitate and showed the reporters his middle finger.</a:t>
            </a:r>
            <a:endParaRPr lang="sk-SK" sz="1400" dirty="0">
              <a:effectLst/>
              <a:latin typeface="Calibri" panose="020F0502020204030204" pitchFamily="34" charset="0"/>
              <a:ea typeface="Calibri" panose="020F0502020204030204" pitchFamily="34" charset="0"/>
              <a:cs typeface="DokChampa" panose="020B0604020202020204" pitchFamily="34" charset="-34"/>
            </a:endParaRPr>
          </a:p>
        </p:txBody>
      </p:sp>
      <p:sp>
        <p:nvSpPr>
          <p:cNvPr id="4" name="Zástupný objekt pre číslo snímky 3">
            <a:extLst>
              <a:ext uri="{FF2B5EF4-FFF2-40B4-BE49-F238E27FC236}">
                <a16:creationId xmlns:a16="http://schemas.microsoft.com/office/drawing/2014/main" id="{E4AA9A9B-942B-14AD-D3D2-EBAC251496F4}"/>
              </a:ext>
            </a:extLst>
          </p:cNvPr>
          <p:cNvSpPr>
            <a:spLocks noGrp="1"/>
          </p:cNvSpPr>
          <p:nvPr>
            <p:ph type="sldNum" sz="quarter" idx="12"/>
          </p:nvPr>
        </p:nvSpPr>
        <p:spPr/>
        <p:txBody>
          <a:bodyPr/>
          <a:lstStyle/>
          <a:p>
            <a:fld id="{16CA2D08-B425-46B9-A38C-FA58A167A0F0}" type="slidenum">
              <a:rPr lang="sk-SK" smtClean="0"/>
              <a:t>7</a:t>
            </a:fld>
            <a:endParaRPr lang="sk-SK"/>
          </a:p>
        </p:txBody>
      </p:sp>
      <p:grpSp>
        <p:nvGrpSpPr>
          <p:cNvPr id="5" name="Skupina 4">
            <a:extLst>
              <a:ext uri="{FF2B5EF4-FFF2-40B4-BE49-F238E27FC236}">
                <a16:creationId xmlns:a16="http://schemas.microsoft.com/office/drawing/2014/main" id="{953480B4-3E68-9841-F727-5EAB8112D78E}"/>
              </a:ext>
            </a:extLst>
          </p:cNvPr>
          <p:cNvGrpSpPr>
            <a:grpSpLocks noChangeAspect="1"/>
          </p:cNvGrpSpPr>
          <p:nvPr/>
        </p:nvGrpSpPr>
        <p:grpSpPr>
          <a:xfrm>
            <a:off x="336000" y="6110213"/>
            <a:ext cx="5760000" cy="611262"/>
            <a:chOff x="1583127" y="5266469"/>
            <a:chExt cx="7902227" cy="798442"/>
          </a:xfrm>
        </p:grpSpPr>
        <p:pic>
          <p:nvPicPr>
            <p:cNvPr id="6" name="Obrázok 5" descr="Obrázok, na ktorom je text, písmo, logo, symbol&#10;&#10;Obsah vygenerovaný pomocou AI môže byť nesprávny.">
              <a:extLst>
                <a:ext uri="{FF2B5EF4-FFF2-40B4-BE49-F238E27FC236}">
                  <a16:creationId xmlns:a16="http://schemas.microsoft.com/office/drawing/2014/main" id="{07089DD5-FF67-C376-6A86-64F375CE45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7" name="Obrázok 6" descr="Obrázok, na ktorom je text, písmo, elektrická modrá, snímka obrazovky&#10;&#10;Obsah vygenerovaný pomocou AI môže byť nesprávny.">
              <a:extLst>
                <a:ext uri="{FF2B5EF4-FFF2-40B4-BE49-F238E27FC236}">
                  <a16:creationId xmlns:a16="http://schemas.microsoft.com/office/drawing/2014/main" id="{0B2CEAA0-2AE4-C995-13F7-CDF1B45268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8" name="Obrázok 7" descr="Obrázok, na ktorom je písmo, grafika, text, logo&#10;&#10;Obsah vygenerovaný pomocou AI môže byť nesprávny.">
              <a:extLst>
                <a:ext uri="{FF2B5EF4-FFF2-40B4-BE49-F238E27FC236}">
                  <a16:creationId xmlns:a16="http://schemas.microsoft.com/office/drawing/2014/main" id="{31951A8F-F445-9FA0-E741-3145DA4AD0B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pic>
        <p:nvPicPr>
          <p:cNvPr id="10" name="Obrázok 9" descr="Obrázok, na ktorom je text, ľudská tvár, osoba, úsmev&#10;&#10;Obsah vygenerovaný pomocou AI môže byť nesprávny.">
            <a:extLst>
              <a:ext uri="{FF2B5EF4-FFF2-40B4-BE49-F238E27FC236}">
                <a16:creationId xmlns:a16="http://schemas.microsoft.com/office/drawing/2014/main" id="{895B7530-B174-58C8-27EC-2D92E53318F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79288" y="1497835"/>
            <a:ext cx="3295328" cy="4942992"/>
          </a:xfrm>
          <a:prstGeom prst="rect">
            <a:avLst/>
          </a:prstGeom>
        </p:spPr>
      </p:pic>
    </p:spTree>
    <p:extLst>
      <p:ext uri="{BB962C8B-B14F-4D97-AF65-F5344CB8AC3E}">
        <p14:creationId xmlns:p14="http://schemas.microsoft.com/office/powerpoint/2010/main" val="28268248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0D520A-BC31-12F9-B1BE-3830106F805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3BFBD5C-2E00-A2F3-BF82-225D600BF173}"/>
              </a:ext>
            </a:extLst>
          </p:cNvPr>
          <p:cNvSpPr>
            <a:spLocks noGrp="1"/>
          </p:cNvSpPr>
          <p:nvPr>
            <p:ph type="title"/>
          </p:nvPr>
        </p:nvSpPr>
        <p:spPr>
          <a:xfrm>
            <a:off x="838200" y="365125"/>
            <a:ext cx="10515600" cy="942975"/>
          </a:xfrm>
        </p:spPr>
        <p:txBody>
          <a:bodyPr/>
          <a:lstStyle/>
          <a:p>
            <a:r>
              <a:rPr lang="sk-SK" dirty="0">
                <a:solidFill>
                  <a:srgbClr val="00B050"/>
                </a:solidFill>
                <a:latin typeface="+mn-lt"/>
              </a:rPr>
              <a:t>ZÁKLADNÉ POJMY</a:t>
            </a:r>
          </a:p>
        </p:txBody>
      </p:sp>
      <p:sp>
        <p:nvSpPr>
          <p:cNvPr id="5" name="Zástupný objekt pre obsah 3">
            <a:extLst>
              <a:ext uri="{FF2B5EF4-FFF2-40B4-BE49-F238E27FC236}">
                <a16:creationId xmlns:a16="http://schemas.microsoft.com/office/drawing/2014/main" id="{D1723F27-7567-65A5-2D8C-88EEAF90922E}"/>
              </a:ext>
            </a:extLst>
          </p:cNvPr>
          <p:cNvSpPr>
            <a:spLocks noGrp="1"/>
          </p:cNvSpPr>
          <p:nvPr>
            <p:ph sz="half" idx="1"/>
          </p:nvPr>
        </p:nvSpPr>
        <p:spPr>
          <a:xfrm>
            <a:off x="838200" y="1557915"/>
            <a:ext cx="5181600" cy="4667250"/>
          </a:xfrm>
        </p:spPr>
        <p:txBody>
          <a:bodyPr>
            <a:normAutofit/>
          </a:bodyPr>
          <a:lstStyle/>
          <a:p>
            <a:pPr marL="0" indent="0">
              <a:buNone/>
            </a:pPr>
            <a:r>
              <a:rPr lang="sk-SK" b="1" dirty="0"/>
              <a:t>HOAX</a:t>
            </a:r>
          </a:p>
          <a:p>
            <a:r>
              <a:rPr lang="sk-SK" sz="2400" dirty="0"/>
              <a:t>krátka falošná informácia, ktorá sa pokúša vyzerať ako reálna udalosť, či fakt</a:t>
            </a:r>
          </a:p>
          <a:p>
            <a:r>
              <a:rPr lang="sk-SK" sz="2400" dirty="0"/>
              <a:t>opiera sa o reálne tvrdenia</a:t>
            </a:r>
          </a:p>
          <a:p>
            <a:r>
              <a:rPr lang="sk-SK" sz="2400" dirty="0"/>
              <a:t>pracuje s emóciou</a:t>
            </a:r>
          </a:p>
          <a:p>
            <a:r>
              <a:rPr lang="sk-SK" sz="2400" dirty="0"/>
              <a:t>musí </a:t>
            </a:r>
            <a:r>
              <a:rPr lang="sk-SK" sz="2400" u="sng" dirty="0"/>
              <a:t>pobúriť, šokovať </a:t>
            </a:r>
            <a:r>
              <a:rPr lang="sk-SK" sz="2400" dirty="0"/>
              <a:t>a tým prinútiť čitateľa, alebo poslucháča, aby informáciu šíril ďalej a uveril vďaka intenzite emócie jej obsahu</a:t>
            </a:r>
          </a:p>
          <a:p>
            <a:endParaRPr lang="sk-SK" dirty="0"/>
          </a:p>
        </p:txBody>
      </p:sp>
      <p:sp>
        <p:nvSpPr>
          <p:cNvPr id="6" name="Zástupný objekt pre obsah 2">
            <a:extLst>
              <a:ext uri="{FF2B5EF4-FFF2-40B4-BE49-F238E27FC236}">
                <a16:creationId xmlns:a16="http://schemas.microsoft.com/office/drawing/2014/main" id="{11AF83BB-385C-C6C6-F38B-239798942CC6}"/>
              </a:ext>
            </a:extLst>
          </p:cNvPr>
          <p:cNvSpPr>
            <a:spLocks noGrp="1"/>
          </p:cNvSpPr>
          <p:nvPr>
            <p:ph sz="half" idx="2"/>
          </p:nvPr>
        </p:nvSpPr>
        <p:spPr>
          <a:xfrm>
            <a:off x="6172200" y="1557915"/>
            <a:ext cx="5181600" cy="4131830"/>
          </a:xfrm>
        </p:spPr>
        <p:txBody>
          <a:bodyPr>
            <a:normAutofit/>
          </a:bodyPr>
          <a:lstStyle/>
          <a:p>
            <a:pPr marL="0" indent="0">
              <a:buNone/>
            </a:pPr>
            <a:r>
              <a:rPr lang="sk-SK" b="1" dirty="0"/>
              <a:t>PROPAGANDA</a:t>
            </a:r>
          </a:p>
          <a:p>
            <a:r>
              <a:rPr lang="sk-SK" sz="2400" dirty="0"/>
              <a:t>psychologická vojna, kedy si autorita trochu „prikrášľuje“ pravdu, aby dosiahla svoj cieľ – presvedčiť ľudí</a:t>
            </a:r>
          </a:p>
          <a:p>
            <a:r>
              <a:rPr lang="sk-SK" sz="2400" dirty="0"/>
              <a:t>šíria sa bez potrebných súvislostí, vytrhnuté z kontextu</a:t>
            </a:r>
          </a:p>
          <a:p>
            <a:r>
              <a:rPr lang="sk-SK" sz="2400" dirty="0"/>
              <a:t>nie je vyslovene nepravdivá, iba skreslená</a:t>
            </a:r>
          </a:p>
          <a:p>
            <a:r>
              <a:rPr lang="sk-SK" sz="2400" dirty="0"/>
              <a:t>obsahuje veľa povzbudzovania alebo prehnane pozitívny obrat</a:t>
            </a:r>
          </a:p>
          <a:p>
            <a:endParaRPr lang="sk-SK" sz="2400" dirty="0"/>
          </a:p>
        </p:txBody>
      </p:sp>
      <p:sp>
        <p:nvSpPr>
          <p:cNvPr id="4" name="Zástupný objekt pre číslo snímky 3">
            <a:extLst>
              <a:ext uri="{FF2B5EF4-FFF2-40B4-BE49-F238E27FC236}">
                <a16:creationId xmlns:a16="http://schemas.microsoft.com/office/drawing/2014/main" id="{6684B368-DBB7-B92F-491E-83CBBAC2C005}"/>
              </a:ext>
            </a:extLst>
          </p:cNvPr>
          <p:cNvSpPr>
            <a:spLocks noGrp="1"/>
          </p:cNvSpPr>
          <p:nvPr>
            <p:ph type="sldNum" sz="quarter" idx="12"/>
          </p:nvPr>
        </p:nvSpPr>
        <p:spPr/>
        <p:txBody>
          <a:bodyPr/>
          <a:lstStyle/>
          <a:p>
            <a:fld id="{16CA2D08-B425-46B9-A38C-FA58A167A0F0}" type="slidenum">
              <a:rPr lang="sk-SK" smtClean="0"/>
              <a:t>8</a:t>
            </a:fld>
            <a:endParaRPr lang="sk-SK"/>
          </a:p>
        </p:txBody>
      </p:sp>
      <p:grpSp>
        <p:nvGrpSpPr>
          <p:cNvPr id="7" name="Skupina 6">
            <a:extLst>
              <a:ext uri="{FF2B5EF4-FFF2-40B4-BE49-F238E27FC236}">
                <a16:creationId xmlns:a16="http://schemas.microsoft.com/office/drawing/2014/main" id="{A62FB719-3AC5-B012-B03F-3B39CE8CE706}"/>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1E4C3D22-32B8-F113-84A8-361A11965E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6E8DBEB1-D9DF-30CF-DEC6-0FBF4E713E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02CD9804-076A-DFD1-5C86-4FF1A6E559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8147911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F9CB47-14F3-5F4F-B1F9-94226C75A0F8}"/>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71392A6-046A-B837-0870-27384670F12A}"/>
              </a:ext>
            </a:extLst>
          </p:cNvPr>
          <p:cNvSpPr>
            <a:spLocks noGrp="1"/>
          </p:cNvSpPr>
          <p:nvPr>
            <p:ph type="title"/>
          </p:nvPr>
        </p:nvSpPr>
        <p:spPr>
          <a:xfrm>
            <a:off x="838200" y="365125"/>
            <a:ext cx="10515600" cy="942975"/>
          </a:xfrm>
        </p:spPr>
        <p:txBody>
          <a:bodyPr/>
          <a:lstStyle/>
          <a:p>
            <a:r>
              <a:rPr lang="sk-SK" dirty="0">
                <a:solidFill>
                  <a:srgbClr val="00B050"/>
                </a:solidFill>
                <a:latin typeface="+mn-lt"/>
              </a:rPr>
              <a:t>ZÁKLADNÉ POJMY</a:t>
            </a:r>
          </a:p>
        </p:txBody>
      </p:sp>
      <p:sp>
        <p:nvSpPr>
          <p:cNvPr id="5" name="Zástupný objekt pre obsah 3">
            <a:extLst>
              <a:ext uri="{FF2B5EF4-FFF2-40B4-BE49-F238E27FC236}">
                <a16:creationId xmlns:a16="http://schemas.microsoft.com/office/drawing/2014/main" id="{3786CF8B-E68B-34E9-AFA5-EBD4F964311B}"/>
              </a:ext>
            </a:extLst>
          </p:cNvPr>
          <p:cNvSpPr>
            <a:spLocks noGrp="1"/>
          </p:cNvSpPr>
          <p:nvPr>
            <p:ph sz="half" idx="1"/>
          </p:nvPr>
        </p:nvSpPr>
        <p:spPr>
          <a:xfrm>
            <a:off x="838199" y="1457490"/>
            <a:ext cx="7772401" cy="4667250"/>
          </a:xfrm>
        </p:spPr>
        <p:txBody>
          <a:bodyPr>
            <a:normAutofit/>
          </a:bodyPr>
          <a:lstStyle/>
          <a:p>
            <a:pPr marL="0" indent="0">
              <a:buNone/>
            </a:pPr>
            <a:r>
              <a:rPr lang="sk-SK" b="1" dirty="0"/>
              <a:t>CLICKBAIT</a:t>
            </a:r>
          </a:p>
          <a:p>
            <a:r>
              <a:rPr lang="sk-SK" sz="2400" dirty="0"/>
              <a:t>internetový obsah, ktorého hlavným účelom je motivovať používateľov k tomu, aby sledovali odkaz na webovú stránku a zvýšili tak jej čitateľnosť, sledovanosť alebo </a:t>
            </a:r>
            <a:r>
              <a:rPr lang="sk-SK" sz="2400" dirty="0" err="1"/>
              <a:t>virálnosť</a:t>
            </a:r>
            <a:endParaRPr lang="sk-SK" sz="2400" dirty="0"/>
          </a:p>
          <a:p>
            <a:r>
              <a:rPr lang="sk-SK" sz="2400" dirty="0"/>
              <a:t>častokrát ide o webové stránky s nízkou kvalitou a celkovou nízkou hodnotou obsahu</a:t>
            </a:r>
          </a:p>
          <a:p>
            <a:r>
              <a:rPr lang="sk-SK" sz="2400" dirty="0"/>
              <a:t>senzačné, bulvárne alebo zavádzajúce názvy</a:t>
            </a:r>
          </a:p>
          <a:p>
            <a:endParaRPr lang="sk-SK" dirty="0"/>
          </a:p>
        </p:txBody>
      </p:sp>
      <p:pic>
        <p:nvPicPr>
          <p:cNvPr id="4" name="Obrázok 3">
            <a:extLst>
              <a:ext uri="{FF2B5EF4-FFF2-40B4-BE49-F238E27FC236}">
                <a16:creationId xmlns:a16="http://schemas.microsoft.com/office/drawing/2014/main" id="{58A04045-DF6B-498B-AE68-0CCF9F28B851}"/>
              </a:ext>
            </a:extLst>
          </p:cNvPr>
          <p:cNvPicPr>
            <a:picLocks noChangeAspect="1"/>
          </p:cNvPicPr>
          <p:nvPr/>
        </p:nvPicPr>
        <p:blipFill>
          <a:blip r:embed="rId3"/>
          <a:stretch>
            <a:fillRect/>
          </a:stretch>
        </p:blipFill>
        <p:spPr>
          <a:xfrm>
            <a:off x="8881737" y="516463"/>
            <a:ext cx="2472063" cy="2472063"/>
          </a:xfrm>
          <a:prstGeom prst="rect">
            <a:avLst/>
          </a:prstGeom>
        </p:spPr>
      </p:pic>
      <p:sp>
        <p:nvSpPr>
          <p:cNvPr id="6" name="Zástupný objekt pre číslo snímky 5">
            <a:extLst>
              <a:ext uri="{FF2B5EF4-FFF2-40B4-BE49-F238E27FC236}">
                <a16:creationId xmlns:a16="http://schemas.microsoft.com/office/drawing/2014/main" id="{62E8C130-5293-9E09-C47F-AF624A64D44B}"/>
              </a:ext>
            </a:extLst>
          </p:cNvPr>
          <p:cNvSpPr>
            <a:spLocks noGrp="1"/>
          </p:cNvSpPr>
          <p:nvPr>
            <p:ph type="sldNum" sz="quarter" idx="12"/>
          </p:nvPr>
        </p:nvSpPr>
        <p:spPr/>
        <p:txBody>
          <a:bodyPr/>
          <a:lstStyle/>
          <a:p>
            <a:fld id="{16CA2D08-B425-46B9-A38C-FA58A167A0F0}" type="slidenum">
              <a:rPr lang="sk-SK" smtClean="0"/>
              <a:t>9</a:t>
            </a:fld>
            <a:endParaRPr lang="sk-SK"/>
          </a:p>
        </p:txBody>
      </p:sp>
      <p:grpSp>
        <p:nvGrpSpPr>
          <p:cNvPr id="8" name="Skupina 7">
            <a:extLst>
              <a:ext uri="{FF2B5EF4-FFF2-40B4-BE49-F238E27FC236}">
                <a16:creationId xmlns:a16="http://schemas.microsoft.com/office/drawing/2014/main" id="{71C9209F-F4E4-F862-DA0D-2C03E90F3EA4}"/>
              </a:ext>
            </a:extLst>
          </p:cNvPr>
          <p:cNvGrpSpPr>
            <a:grpSpLocks noChangeAspect="1"/>
          </p:cNvGrpSpPr>
          <p:nvPr/>
        </p:nvGrpSpPr>
        <p:grpSpPr>
          <a:xfrm>
            <a:off x="336000" y="6110213"/>
            <a:ext cx="5760000" cy="611262"/>
            <a:chOff x="1583127" y="5266469"/>
            <a:chExt cx="7902227" cy="798442"/>
          </a:xfrm>
        </p:grpSpPr>
        <p:pic>
          <p:nvPicPr>
            <p:cNvPr id="9" name="Obrázok 8" descr="Obrázok, na ktorom je text, písmo, logo, symbol&#10;&#10;Obsah vygenerovaný pomocou AI môže byť nesprávny.">
              <a:extLst>
                <a:ext uri="{FF2B5EF4-FFF2-40B4-BE49-F238E27FC236}">
                  <a16:creationId xmlns:a16="http://schemas.microsoft.com/office/drawing/2014/main" id="{CB148D55-7494-5DA4-24E2-CD5ADC18E2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0" name="Obrázok 9" descr="Obrázok, na ktorom je text, písmo, elektrická modrá, snímka obrazovky&#10;&#10;Obsah vygenerovaný pomocou AI môže byť nesprávny.">
              <a:extLst>
                <a:ext uri="{FF2B5EF4-FFF2-40B4-BE49-F238E27FC236}">
                  <a16:creationId xmlns:a16="http://schemas.microsoft.com/office/drawing/2014/main" id="{6828F4C4-6C35-1A29-D19F-F117598BAE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1" name="Obrázok 10" descr="Obrázok, na ktorom je písmo, grafika, text, logo&#10;&#10;Obsah vygenerovaný pomocou AI môže byť nesprávny.">
              <a:extLst>
                <a:ext uri="{FF2B5EF4-FFF2-40B4-BE49-F238E27FC236}">
                  <a16:creationId xmlns:a16="http://schemas.microsoft.com/office/drawing/2014/main" id="{EC96F601-A6D2-3E4A-1C99-7510026CD1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4384506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theme/theme1.xml><?xml version="1.0" encoding="utf-8"?>
<a:theme xmlns:a="http://schemas.openxmlformats.org/drawingml/2006/main" name="Motí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í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6032</TotalTime>
  <Words>5588</Words>
  <Application>Microsoft Office PowerPoint</Application>
  <PresentationFormat>Širokouhlá</PresentationFormat>
  <Paragraphs>511</Paragraphs>
  <Slides>48</Slides>
  <Notes>43</Notes>
  <HiddenSlides>0</HiddenSlides>
  <MMClips>3</MMClips>
  <ScaleCrop>false</ScaleCrop>
  <HeadingPairs>
    <vt:vector size="6" baseType="variant">
      <vt:variant>
        <vt:lpstr>Použité písma</vt:lpstr>
      </vt:variant>
      <vt:variant>
        <vt:i4>14</vt:i4>
      </vt:variant>
      <vt:variant>
        <vt:lpstr>Motív</vt:lpstr>
      </vt:variant>
      <vt:variant>
        <vt:i4>1</vt:i4>
      </vt:variant>
      <vt:variant>
        <vt:lpstr>Nadpisy snímok</vt:lpstr>
      </vt:variant>
      <vt:variant>
        <vt:i4>48</vt:i4>
      </vt:variant>
    </vt:vector>
  </HeadingPairs>
  <TitlesOfParts>
    <vt:vector size="63" baseType="lpstr">
      <vt:lpstr>Aptos</vt:lpstr>
      <vt:lpstr>Arial</vt:lpstr>
      <vt:lpstr>Bahnschrift SemiBold Condensed</vt:lpstr>
      <vt:lpstr>Barlow</vt:lpstr>
      <vt:lpstr>Calibri</vt:lpstr>
      <vt:lpstr>Calibri Light</vt:lpstr>
      <vt:lpstr>Cambria Math</vt:lpstr>
      <vt:lpstr>HarmoniaSansPro</vt:lpstr>
      <vt:lpstr>Helvetica Neue</vt:lpstr>
      <vt:lpstr>Lumin Serif</vt:lpstr>
      <vt:lpstr>Roboto</vt:lpstr>
      <vt:lpstr>Times New Roman</vt:lpstr>
      <vt:lpstr>Verdana</vt:lpstr>
      <vt:lpstr>Wingdings</vt:lpstr>
      <vt:lpstr>Motív Office</vt:lpstr>
      <vt:lpstr>Prezentácia programu PowerPoint</vt:lpstr>
      <vt:lpstr>Prezentácia programu PowerPoint</vt:lpstr>
      <vt:lpstr>Prezentácia programu PowerPoint</vt:lpstr>
      <vt:lpstr>ZÁKLADNÉ POJMY</vt:lpstr>
      <vt:lpstr>SKRESLENÉ INFORMÁCIE</vt:lpstr>
      <vt:lpstr>Aktivita 1: Diskutujte o pravdivosti nasledovných správ. Viete určiť, o aký druh informácie ide?</vt:lpstr>
      <vt:lpstr>Aktivita 1: Diskutujte o pravdivosti nasledovných správ. Viete určiť, o aký druh informácie ide?</vt:lpstr>
      <vt:lpstr>ZÁKLADNÉ POJMY</vt:lpstr>
      <vt:lpstr>ZÁKLADNÉ POJMY</vt:lpstr>
      <vt:lpstr>Prezentácia programu PowerPoint</vt:lpstr>
      <vt:lpstr>ZÁKLADNÉ POJMY</vt:lpstr>
      <vt:lpstr>ZÁKLADNÉ POJMY</vt:lpstr>
      <vt:lpstr>AKO ROZPOZNAŤ DEZINFORMÁCIE/FAKE NEWS?</vt:lpstr>
      <vt:lpstr>Aktivita 2: Viete odlíšiť fotografiu od AI?</vt:lpstr>
      <vt:lpstr>Aktivita 2: Viete odlíšiť fotografiu od AI?</vt:lpstr>
      <vt:lpstr>ZÁKLADNÉ POJMY</vt:lpstr>
      <vt:lpstr>Prezentácia programu PowerPoint</vt:lpstr>
      <vt:lpstr>Prezentácia programu PowerPoint</vt:lpstr>
      <vt:lpstr>Prezentácia programu PowerPoint</vt:lpstr>
      <vt:lpstr>AKO ROZPOZNAŤ DEEP FAKE?</vt:lpstr>
      <vt:lpstr>Prezentácia programu PowerPoint</vt:lpstr>
      <vt:lpstr>ZHRNUTIE CELKU</vt:lpstr>
      <vt:lpstr>SOCIÁLNE INŽINIERSTVO</vt:lpstr>
      <vt:lpstr>SOCIÁLNE INŽINIERSTVO</vt:lpstr>
      <vt:lpstr>Ukážka 1</vt:lpstr>
      <vt:lpstr>Ukážka 2</vt:lpstr>
      <vt:lpstr>Prezentácia programu PowerPoint</vt:lpstr>
      <vt:lpstr>Prezentácia programu PowerPoint</vt:lpstr>
      <vt:lpstr>Techniky sociálneho inžinierstva</vt:lpstr>
      <vt:lpstr>Techniky sociálneho inžinierstva</vt:lpstr>
      <vt:lpstr>TOP 10 techník phishingu</vt:lpstr>
      <vt:lpstr>Techniky PHISHINGU</vt:lpstr>
      <vt:lpstr>Email phishing</vt:lpstr>
      <vt:lpstr>SMS phishing (SMISHING)</vt:lpstr>
      <vt:lpstr>VISHING</vt:lpstr>
      <vt:lpstr>ANGLER phishing</vt:lpstr>
      <vt:lpstr>ANGLER phishing (Social Media Phishing)</vt:lpstr>
      <vt:lpstr>EVIL TWINS phishing</vt:lpstr>
      <vt:lpstr>EVIL TWINS phishing</vt:lpstr>
      <vt:lpstr>HTTPS phishing</vt:lpstr>
      <vt:lpstr>CLONE phishing</vt:lpstr>
      <vt:lpstr>Prezentácia programu PowerPoint</vt:lpstr>
      <vt:lpstr>Čo robiť keď dostanem phishing správu?</vt:lpstr>
      <vt:lpstr>Čo robiť ak mi ukradnú platobné údaje?</vt:lpstr>
      <vt:lpstr>ZHRNUTIE CELKU phishing</vt:lpstr>
      <vt:lpstr>Prezentácia programu PowerPoint</vt:lpstr>
      <vt:lpstr>ČO STE SI ZAPAMÄTALI?</vt:lpstr>
      <vt:lpstr>ĎAKUJEM ZA POZORNOSŤ!</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symphonic girl</dc:creator>
  <cp:lastModifiedBy>symphonic girl</cp:lastModifiedBy>
  <cp:revision>128</cp:revision>
  <dcterms:created xsi:type="dcterms:W3CDTF">2022-08-31T10:29:37Z</dcterms:created>
  <dcterms:modified xsi:type="dcterms:W3CDTF">2026-01-26T11:31:06Z</dcterms:modified>
</cp:coreProperties>
</file>