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27"/>
  </p:notesMasterIdLst>
  <p:sldIdLst>
    <p:sldId id="256" r:id="rId2"/>
    <p:sldId id="400" r:id="rId3"/>
    <p:sldId id="349" r:id="rId4"/>
    <p:sldId id="350" r:id="rId5"/>
    <p:sldId id="348" r:id="rId6"/>
    <p:sldId id="357" r:id="rId7"/>
    <p:sldId id="361" r:id="rId8"/>
    <p:sldId id="305" r:id="rId9"/>
    <p:sldId id="351" r:id="rId10"/>
    <p:sldId id="362" r:id="rId11"/>
    <p:sldId id="337" r:id="rId12"/>
    <p:sldId id="402" r:id="rId13"/>
    <p:sldId id="363" r:id="rId14"/>
    <p:sldId id="396" r:id="rId15"/>
    <p:sldId id="364" r:id="rId16"/>
    <p:sldId id="295" r:id="rId17"/>
    <p:sldId id="377" r:id="rId18"/>
    <p:sldId id="315" r:id="rId19"/>
    <p:sldId id="368" r:id="rId20"/>
    <p:sldId id="333" r:id="rId21"/>
    <p:sldId id="378" r:id="rId22"/>
    <p:sldId id="370" r:id="rId23"/>
    <p:sldId id="401" r:id="rId24"/>
    <p:sldId id="399" r:id="rId25"/>
    <p:sldId id="397" r:id="rId26"/>
  </p:sldIdLst>
  <p:sldSz cx="12192000" cy="6858000"/>
  <p:notesSz cx="6858000" cy="9144000"/>
  <p:defaultTextStyle>
    <a:defPPr>
      <a:defRPr lang="sk-S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57157"/>
    <a:srgbClr val="08A882"/>
    <a:srgbClr val="8AB8E2"/>
    <a:srgbClr val="D3B5E9"/>
    <a:srgbClr val="FF0000"/>
    <a:srgbClr val="00B050"/>
    <a:srgbClr val="FFFFFF"/>
    <a:srgbClr val="FEC7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59BFC65-F4C1-48D6-9205-4C7A1745174A}" v="50" dt="2022-12-06T08:07:54.23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redný štýl 2 - zvýrazneni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554" autoAdjust="0"/>
    <p:restoredTop sz="66785" autoAdjust="0"/>
  </p:normalViewPr>
  <p:slideViewPr>
    <p:cSldViewPr snapToGrid="0">
      <p:cViewPr varScale="1">
        <p:scale>
          <a:sx n="72" d="100"/>
          <a:sy n="72" d="100"/>
        </p:scale>
        <p:origin x="2160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jekt pre hlavičk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k-SK"/>
          </a:p>
        </p:txBody>
      </p:sp>
      <p:sp>
        <p:nvSpPr>
          <p:cNvPr id="3" name="Zástupný objekt pre dá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A7AFC97-9850-45D2-8766-C762828CDA81}" type="datetimeFigureOut">
              <a:rPr lang="sk-SK" smtClean="0"/>
              <a:t>26. 1. 2026</a:t>
            </a:fld>
            <a:endParaRPr lang="sk-SK"/>
          </a:p>
        </p:txBody>
      </p:sp>
      <p:sp>
        <p:nvSpPr>
          <p:cNvPr id="4" name="Zástupný objekt pre obrázok snímky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sk-SK"/>
          </a:p>
        </p:txBody>
      </p:sp>
      <p:sp>
        <p:nvSpPr>
          <p:cNvPr id="5" name="Zástupný objekt pre poznámky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sk-SK"/>
              <a:t>Kliknite sem a upravte štýly predlohy textu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</a:p>
        </p:txBody>
      </p:sp>
      <p:sp>
        <p:nvSpPr>
          <p:cNvPr id="6" name="Zástupný objekt pre pät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k-SK"/>
          </a:p>
        </p:txBody>
      </p:sp>
      <p:sp>
        <p:nvSpPr>
          <p:cNvPr id="7" name="Zástupný objekt pre číslo snímky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5A20F01-84C5-46C6-88B5-EE8BD16CCCBC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259843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2svOtXaD3gg&amp;ab_channel=CtrlShiftFace" TargetMode="External"/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8" Type="http://schemas.openxmlformats.org/officeDocument/2006/relationships/hyperlink" Target="https://bezpecnenanete.eset.com/sk/it-bezpecnost/kradez-identity-zdvojnasobte-svoju-bezpecnost-pomocou-dvojfaktorovej-autentifikacie/" TargetMode="External"/><Relationship Id="rId3" Type="http://schemas.openxmlformats.org/officeDocument/2006/relationships/hyperlink" Target="https://www.eset.com/sk/o-nas/press-centrum/eset-tlacove-spravy/spolocnost-eset-varuje-pred-zvysenou-aktivitou-utocnikov-na-slovensku/" TargetMode="External"/><Relationship Id="rId7" Type="http://schemas.openxmlformats.org/officeDocument/2006/relationships/hyperlink" Target="https://www.welivesecurity.com/2016/11/22/get-safe-online-warns-amazon-email-scam/" TargetMode="External"/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Relationship Id="rId6" Type="http://schemas.openxmlformats.org/officeDocument/2006/relationships/hyperlink" Target="https://www.welivesecurity.com/2015/12/10/tech-support-scams-3-steps-conning-unsuspecting-victims/" TargetMode="External"/><Relationship Id="rId5" Type="http://schemas.openxmlformats.org/officeDocument/2006/relationships/hyperlink" Target="https://www.welivesecurity.com/2020/07/16/high-profile-twitter-accounts-hacked-bitcoin-scam/" TargetMode="External"/><Relationship Id="rId4" Type="http://schemas.openxmlformats.org/officeDocument/2006/relationships/hyperlink" Target="https://www.welivesecurity.com/2020/07/31/twitter-breach-staff-tricked-phone-spear-phishing/" TargetMode="External"/><Relationship Id="rId9" Type="http://schemas.openxmlformats.org/officeDocument/2006/relationships/hyperlink" Target="https://bezpecnenanete.eset.com/sk/bezpecnostne-riesenia/" TargetMode="Externa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jekt pre obrázok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objekt pre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k-SK" dirty="0"/>
              <a:t>Povieme si o druhoch informácií, ktoré môžeme považovať za pravdivé, a ktoré nie.</a:t>
            </a:r>
          </a:p>
          <a:p>
            <a:r>
              <a:rPr lang="sk-SK" dirty="0"/>
              <a:t>Ako rozpoznať nepravdivé informácie, ktorými sa snaží niekto s nami manipulovať, ovplyvňovať náš názor a konanie.</a:t>
            </a:r>
          </a:p>
          <a:p>
            <a:r>
              <a:rPr lang="sk-SK" dirty="0"/>
              <a:t>Bude nie len teória ale aj praktické ukážky.</a:t>
            </a:r>
          </a:p>
          <a:p>
            <a:r>
              <a:rPr lang="sk-SK" dirty="0"/>
              <a:t>Forma diskusie o vašich skúsenostiach</a:t>
            </a:r>
          </a:p>
          <a:p>
            <a:r>
              <a:rPr lang="sk-SK" dirty="0"/>
              <a:t>Na záver test. </a:t>
            </a:r>
          </a:p>
        </p:txBody>
      </p:sp>
      <p:sp>
        <p:nvSpPr>
          <p:cNvPr id="4" name="Zástupný objekt pre číslo snímky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5A20F01-84C5-46C6-88B5-EE8BD16CCCBC}" type="slidenum">
              <a:rPr lang="sk-SK" smtClean="0"/>
              <a:t>1</a:t>
            </a:fld>
            <a:endParaRPr lang="sk-SK" dirty="0"/>
          </a:p>
        </p:txBody>
      </p:sp>
    </p:spTree>
    <p:extLst>
      <p:ext uri="{BB962C8B-B14F-4D97-AF65-F5344CB8AC3E}">
        <p14:creationId xmlns:p14="http://schemas.microsoft.com/office/powerpoint/2010/main" val="343783848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jekt pre obrázok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objekt pre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k-SK" dirty="0"/>
              <a:t>https://www.nbu.gov.sk/kratky-slovnik-hybridnych-hrozieb/</a:t>
            </a:r>
          </a:p>
          <a:p>
            <a:endParaRPr lang="sk-SK" dirty="0"/>
          </a:p>
          <a:p>
            <a:r>
              <a:rPr lang="sk-SK" dirty="0" err="1"/>
              <a:t>Fakenews</a:t>
            </a:r>
            <a:r>
              <a:rPr lang="sk-SK" dirty="0"/>
              <a:t> – zamerané na oči – čítam</a:t>
            </a:r>
          </a:p>
          <a:p>
            <a:r>
              <a:rPr lang="sk-SK" dirty="0" err="1"/>
              <a:t>Deep</a:t>
            </a:r>
            <a:r>
              <a:rPr lang="sk-SK" dirty="0"/>
              <a:t> </a:t>
            </a:r>
            <a:r>
              <a:rPr lang="sk-SK" dirty="0" err="1"/>
              <a:t>fake</a:t>
            </a:r>
            <a:r>
              <a:rPr lang="sk-SK" dirty="0"/>
              <a:t> – oči + sluch</a:t>
            </a:r>
          </a:p>
          <a:p>
            <a:r>
              <a:rPr lang="sk-SK" dirty="0" err="1"/>
              <a:t>Deepfake</a:t>
            </a:r>
            <a:r>
              <a:rPr lang="sk-SK" dirty="0"/>
              <a:t> videá stierajú hranice medzi realitou a falošnými správami, takže je čoraz ťažšie uveriť tomu, čo vidíte alebo počujete.</a:t>
            </a:r>
          </a:p>
          <a:p>
            <a:r>
              <a:rPr lang="sk-SK" dirty="0"/>
              <a:t>Na rozdiel od falošných obrázkov vytvorených skutočnými ľuďmi pomocou nástrojov, ako je napríklad Photoshop, </a:t>
            </a:r>
            <a:r>
              <a:rPr lang="sk-SK" dirty="0" err="1"/>
              <a:t>deepfakes</a:t>
            </a:r>
            <a:r>
              <a:rPr lang="sk-SK" dirty="0"/>
              <a:t> vyrábajú stroje s umelou inteligenciou. </a:t>
            </a:r>
          </a:p>
          <a:p>
            <a:r>
              <a:rPr lang="sk-SK" dirty="0" err="1">
                <a:solidFill>
                  <a:srgbClr val="FF0000"/>
                </a:solidFill>
                <a:highlight>
                  <a:srgbClr val="FFFF00"/>
                </a:highlight>
              </a:rPr>
              <a:t>DEEP</a:t>
            </a:r>
            <a:r>
              <a:rPr lang="sk-SK" dirty="0" err="1"/>
              <a:t>fake</a:t>
            </a:r>
            <a:r>
              <a:rPr lang="sk-SK" dirty="0"/>
              <a:t> - odkazuje na hlboké učenie, čo je metóda tréningu počítačov, aby mysleli prirodzene ako ľudský mozog; skrátene umelá inteligencia. </a:t>
            </a:r>
          </a:p>
          <a:p>
            <a:r>
              <a:rPr lang="sk-SK" dirty="0" err="1"/>
              <a:t>deepFAKE</a:t>
            </a:r>
            <a:r>
              <a:rPr lang="sk-SK" dirty="0"/>
              <a:t> - zdôrazňuje klamlivú povahu informácie</a:t>
            </a:r>
          </a:p>
          <a:p>
            <a:endParaRPr lang="sk-SK" dirty="0"/>
          </a:p>
        </p:txBody>
      </p:sp>
      <p:sp>
        <p:nvSpPr>
          <p:cNvPr id="4" name="Zástupný objekt pre číslo snímky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5A20F01-84C5-46C6-88B5-EE8BD16CCCBC}" type="slidenum">
              <a:rPr lang="sk-SK" smtClean="0"/>
              <a:t>10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97778471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jekt pre obrázok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objekt pre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sk-SK" dirty="0"/>
              <a:t>Toto video síce nikomu neublíži ale demonštruje/ukazuje schopnosť umelej inteligencie vytvárať videá na nerozoznanie od skutočnosti.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sk-SK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sk-SK" b="1" dirty="0" err="1"/>
              <a:t>Animals</a:t>
            </a:r>
            <a:r>
              <a:rPr lang="sk-SK" b="1" dirty="0"/>
              <a:t> and </a:t>
            </a:r>
            <a:r>
              <a:rPr lang="sk-SK" b="1" dirty="0" err="1"/>
              <a:t>trampoline</a:t>
            </a:r>
            <a:r>
              <a:rPr lang="sk-SK" b="1" dirty="0"/>
              <a:t>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sk-SK" b="0" dirty="0"/>
              <a:t>https://www.youtube.com/watch?v=EwzwlIUlhHA&amp;ab_channel=AnimalTalkss  </a:t>
            </a:r>
          </a:p>
          <a:p>
            <a:endParaRPr lang="sk-SK" dirty="0"/>
          </a:p>
          <a:p>
            <a:r>
              <a:rPr lang="sk-SK" dirty="0"/>
              <a:t>prečo môže byť reálne:</a:t>
            </a:r>
          </a:p>
          <a:p>
            <a:pPr marL="171450" indent="-171450">
              <a:buFontTx/>
              <a:buChar char="-"/>
            </a:pPr>
            <a:r>
              <a:rPr lang="sk-SK" dirty="0"/>
              <a:t>Vpravo hore bliká REC, prípadne sa zobrazuje dátum a čas</a:t>
            </a:r>
          </a:p>
          <a:p>
            <a:pPr marL="171450" indent="-171450">
              <a:buFontTx/>
              <a:buChar char="-"/>
            </a:pPr>
            <a:r>
              <a:rPr lang="sk-SK" dirty="0"/>
              <a:t>Reálne zvuky zvierat</a:t>
            </a:r>
          </a:p>
          <a:p>
            <a:pPr marL="171450" indent="-171450">
              <a:buFontTx/>
              <a:buChar char="-"/>
            </a:pPr>
            <a:endParaRPr lang="sk-SK" dirty="0"/>
          </a:p>
          <a:p>
            <a:pPr marL="0" indent="0">
              <a:buFontTx/>
              <a:buNone/>
            </a:pPr>
            <a:r>
              <a:rPr lang="sk-SK" dirty="0"/>
              <a:t>Prečo je </a:t>
            </a:r>
            <a:r>
              <a:rPr lang="sk-SK" dirty="0" err="1"/>
              <a:t>fake</a:t>
            </a:r>
            <a:r>
              <a:rPr lang="sk-SK" dirty="0"/>
              <a:t>:</a:t>
            </a:r>
          </a:p>
          <a:p>
            <a:pPr marL="171450" indent="-171450">
              <a:buFontTx/>
              <a:buChar char="-"/>
            </a:pPr>
            <a:r>
              <a:rPr lang="sk-SK" dirty="0"/>
              <a:t>Výber zvierat</a:t>
            </a:r>
          </a:p>
          <a:p>
            <a:pPr marL="171450" indent="-171450">
              <a:buFontTx/>
              <a:buChar char="-"/>
            </a:pPr>
            <a:r>
              <a:rPr lang="sk-SK" dirty="0"/>
              <a:t>Pri niektorých zvieratách zlyháva fyzika – pod mamutom nepraskne trampolína (nosnosť trampolíny je cca 150-200 kg, vzhľadom na to, že by video pochádzalo pravdepodobne z USA, mohlo by ísť o dva druhy medveďa -  </a:t>
            </a:r>
            <a:r>
              <a:rPr lang="sk-SK" dirty="0" err="1"/>
              <a:t>Baribal</a:t>
            </a:r>
            <a:r>
              <a:rPr lang="sk-SK" dirty="0"/>
              <a:t> alebo Grizly. </a:t>
            </a:r>
            <a:r>
              <a:rPr lang="sk-SK" dirty="0" err="1"/>
              <a:t>Baribal</a:t>
            </a:r>
            <a:r>
              <a:rPr lang="sk-SK" dirty="0"/>
              <a:t> váži 100 – 250 kg, Grizly váži 180 – 580 kg. Musel by to byť medveď </a:t>
            </a:r>
            <a:r>
              <a:rPr lang="sk-SK" dirty="0" err="1"/>
              <a:t>Baribal</a:t>
            </a:r>
            <a:r>
              <a:rPr lang="sk-SK" dirty="0"/>
              <a:t>, aby trampolína </a:t>
            </a:r>
            <a:r>
              <a:rPr lang="sk-SK" dirty="0" err="1"/>
              <a:t>nerpraskla</a:t>
            </a:r>
            <a:r>
              <a:rPr lang="sk-SK" dirty="0"/>
              <a:t>, ak by to bol medveď Grizly, tam by trampolína určite praskla,)</a:t>
            </a:r>
          </a:p>
          <a:p>
            <a:pPr marL="171450" indent="-171450">
              <a:buFontTx/>
              <a:buChar char="-"/>
            </a:pPr>
            <a:r>
              <a:rPr lang="sk-SK" dirty="0"/>
              <a:t>Opakujúci sa </a:t>
            </a:r>
            <a:r>
              <a:rPr lang="sk-SK" dirty="0" err="1"/>
              <a:t>scénar</a:t>
            </a:r>
            <a:r>
              <a:rPr lang="sk-SK" dirty="0"/>
              <a:t> – zviera príde do stredu, 1 -2x skočí a odíde, prípadne spadne</a:t>
            </a:r>
          </a:p>
          <a:p>
            <a:pPr marL="0" indent="0">
              <a:buFontTx/>
              <a:buNone/>
            </a:pPr>
            <a:r>
              <a:rPr lang="sk-SK" dirty="0"/>
              <a:t>Dopady videa:</a:t>
            </a:r>
          </a:p>
          <a:p>
            <a:pPr marL="171450" indent="-171450">
              <a:buFontTx/>
              <a:buChar char="-"/>
            </a:pPr>
            <a:r>
              <a:rPr lang="sk-SK" dirty="0"/>
              <a:t>Strach z približovania sa divých zvierat k ľudským obydliam.  napr. u nás strach z príchodu medveďa do mesta</a:t>
            </a:r>
          </a:p>
          <a:p>
            <a:pPr marL="171450" indent="-171450">
              <a:buFontTx/>
              <a:buChar char="-"/>
            </a:pPr>
            <a:endParaRPr lang="sk-SK" dirty="0"/>
          </a:p>
          <a:p>
            <a:r>
              <a:rPr lang="sk-SK" sz="1200" dirty="0"/>
              <a:t>Sám doma</a:t>
            </a:r>
          </a:p>
          <a:p>
            <a:pPr marL="0" indent="0">
              <a:buNone/>
            </a:pPr>
            <a:r>
              <a:rPr lang="sk-SK" sz="1200" dirty="0">
                <a:hlinkClick r:id="rId3"/>
              </a:rPr>
              <a:t>https://www.youtube.com/watch?v=2svOtXaD3gg&amp;ab_channel=CtrlShiftFace</a:t>
            </a:r>
            <a:r>
              <a:rPr lang="sk-SK" sz="1200" dirty="0"/>
              <a:t> 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sk-SK" dirty="0"/>
              <a:t>Chyby sú veľmi ťažko viditeľné, ale ak viete, na čo sa zamerať, dokážete </a:t>
            </a:r>
            <a:r>
              <a:rPr lang="sk-SK" dirty="0" err="1"/>
              <a:t>deep</a:t>
            </a:r>
            <a:r>
              <a:rPr lang="sk-SK" dirty="0"/>
              <a:t> </a:t>
            </a:r>
            <a:r>
              <a:rPr lang="sk-SK" dirty="0" err="1"/>
              <a:t>fake</a:t>
            </a:r>
            <a:r>
              <a:rPr lang="sk-SK" dirty="0"/>
              <a:t> odhaliť:</a:t>
            </a:r>
          </a:p>
          <a:p>
            <a:r>
              <a:rPr lang="sk-SK" dirty="0"/>
              <a:t>zvukové chyby,</a:t>
            </a:r>
          </a:p>
          <a:p>
            <a:r>
              <a:rPr lang="sk-SK" dirty="0"/>
              <a:t>zvuk, ktorý nie je synchronizovaný v porovnaní s fyzickým pohybom úst,</a:t>
            </a:r>
          </a:p>
          <a:p>
            <a:r>
              <a:rPr lang="sk-SK" dirty="0"/>
              <a:t>nekonzistentné tiene a tóny pleti,</a:t>
            </a:r>
          </a:p>
          <a:p>
            <a:r>
              <a:rPr lang="sk-SK" dirty="0"/>
              <a:t>mäkké alebo rozmazané oblasti počas pohybu (hlavne ústa, čelo a krk).</a:t>
            </a:r>
          </a:p>
          <a:p>
            <a:pPr marL="171450" indent="-171450">
              <a:buFontTx/>
              <a:buChar char="-"/>
            </a:pPr>
            <a:endParaRPr lang="sk-SK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sk-SK" dirty="0"/>
              <a:t> </a:t>
            </a:r>
          </a:p>
        </p:txBody>
      </p:sp>
      <p:sp>
        <p:nvSpPr>
          <p:cNvPr id="4" name="Zástupný objekt pre číslo snímky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5A20F01-84C5-46C6-88B5-EE8BD16CCCBC}" type="slidenum">
              <a:rPr lang="sk-SK" smtClean="0"/>
              <a:t>11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3404922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jekt pre obrázok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objekt pre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k-SK" dirty="0"/>
              <a:t>Existujú online nástroje a aplikácie, ktoré môžu pomôcť odhaliť </a:t>
            </a:r>
            <a:r>
              <a:rPr lang="sk-SK" dirty="0" err="1"/>
              <a:t>deep</a:t>
            </a:r>
            <a:r>
              <a:rPr lang="sk-SK" dirty="0"/>
              <a:t> </a:t>
            </a:r>
            <a:r>
              <a:rPr lang="sk-SK" dirty="0" err="1"/>
              <a:t>fake</a:t>
            </a:r>
            <a:r>
              <a:rPr lang="sk-SK" dirty="0"/>
              <a:t> videá. Aj keď nie sú stopercentne spoľahlivé, môžu byť užitočnými pomocníkmi.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sk-SK" dirty="0"/>
              <a:t>zaujímavosť  –  slovenský výskumník Michal Trnka vyvinul technológiu na odhalenie </a:t>
            </a:r>
            <a:r>
              <a:rPr lang="sk-SK" dirty="0" err="1"/>
              <a:t>deep</a:t>
            </a:r>
            <a:r>
              <a:rPr lang="sk-SK" dirty="0"/>
              <a:t> </a:t>
            </a:r>
            <a:r>
              <a:rPr lang="sk-SK" dirty="0" err="1"/>
              <a:t>fake</a:t>
            </a:r>
            <a:r>
              <a:rPr lang="sk-SK" dirty="0"/>
              <a:t> videí. Jeho systém sa naučil analyzovať pohyby očí v reálnom čase a odhaľovať  nepresnosti.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sk-SK" dirty="0"/>
              <a:t>takýchto aplikácií  je ich málo a temer žiadna nie je bezplatná.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sk-SK" dirty="0"/>
              <a:t>nástroj </a:t>
            </a:r>
            <a:r>
              <a:rPr lang="sk-SK" dirty="0" err="1"/>
              <a:t>FakeCatcher</a:t>
            </a:r>
            <a:r>
              <a:rPr lang="sk-SK" dirty="0"/>
              <a:t> od Intelu analyzuje pretok krvi v tvári, pri ktorom sa nepatrne mení farba žíl  – pri „živom“ človeku ich systém vie nájsť, pri umelom v </a:t>
            </a:r>
            <a:r>
              <a:rPr lang="sk-SK" dirty="0" err="1"/>
              <a:t>deep</a:t>
            </a:r>
            <a:r>
              <a:rPr lang="sk-SK" dirty="0"/>
              <a:t> </a:t>
            </a:r>
            <a:r>
              <a:rPr lang="sk-SK" dirty="0" err="1"/>
              <a:t>fake</a:t>
            </a:r>
            <a:r>
              <a:rPr lang="sk-SK" dirty="0"/>
              <a:t> videu nie. </a:t>
            </a:r>
            <a:r>
              <a:rPr lang="sk-SK" dirty="0" err="1"/>
              <a:t>FakeCatcher</a:t>
            </a:r>
            <a:r>
              <a:rPr lang="sk-SK" dirty="0"/>
              <a:t> dokáže pomerne presne nájsť falošné videá, no občas za falošné označí aj pravé. - Zatiaľ však neexistuje ako nejaký samostatný nástroj, ktorý si možno stiahnuť a nainštalovať na súkromný počítač.</a:t>
            </a:r>
          </a:p>
          <a:p>
            <a:pPr marL="0" indent="0">
              <a:buFontTx/>
              <a:buNone/>
            </a:pPr>
            <a:r>
              <a:rPr lang="sk-SK" dirty="0"/>
              <a:t>https://kry-sa.sk/2023/09/30/ako-mozno-spoznat-deep-fake-video-ponukame-5-rad/ </a:t>
            </a:r>
          </a:p>
        </p:txBody>
      </p:sp>
      <p:sp>
        <p:nvSpPr>
          <p:cNvPr id="4" name="Zástupný objekt pre číslo snímky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5A20F01-84C5-46C6-88B5-EE8BD16CCCBC}" type="slidenum">
              <a:rPr lang="sk-SK" smtClean="0"/>
              <a:t>13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26865960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jekt pre obrázok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objekt pre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sk-SK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Sociálne inžinierstvo je teda celková stratégia alebo prístup využívajúci psychologické triky.</a:t>
            </a:r>
          </a:p>
          <a:p>
            <a:endParaRPr lang="sk-SK" b="1" dirty="0"/>
          </a:p>
          <a:p>
            <a:r>
              <a:rPr lang="sk-SK" dirty="0"/>
              <a:t>Obrázok: https://social.cyware.com/news/the-art-of-social-engineering-ab1f3f8d</a:t>
            </a:r>
          </a:p>
        </p:txBody>
      </p:sp>
      <p:sp>
        <p:nvSpPr>
          <p:cNvPr id="4" name="Zástupný objekt pre číslo snímky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5A20F01-84C5-46C6-88B5-EE8BD16CCCBC}" type="slidenum">
              <a:rPr lang="sk-SK" smtClean="0"/>
              <a:t>15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24350799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jekt pre obrázok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objekt pre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sk-SK" b="1" dirty="0"/>
              <a:t>Nie je to vždy iba </a:t>
            </a:r>
            <a:r>
              <a:rPr lang="sk-SK" b="1" dirty="0" err="1"/>
              <a:t>hackovanie</a:t>
            </a:r>
            <a:r>
              <a:rPr lang="sk-SK" b="1" dirty="0"/>
              <a:t> počítača</a:t>
            </a:r>
          </a:p>
          <a:p>
            <a:pPr algn="l"/>
            <a:r>
              <a:rPr lang="sk-SK" dirty="0"/>
              <a:t>Metódy sociálneho inžinierstva sú základnou zbraňou kybernetických útočníkov. </a:t>
            </a:r>
          </a:p>
          <a:p>
            <a:pPr algn="l"/>
            <a:r>
              <a:rPr lang="sk-SK" dirty="0"/>
              <a:t>Najslabším článkom je vždy človek. Niektorí sú ostražití, iní nie a práve tí sú vhodným cieľom pre útočníkov.</a:t>
            </a:r>
          </a:p>
          <a:p>
            <a:pPr algn="l"/>
            <a:r>
              <a:rPr lang="sk-SK" dirty="0"/>
              <a:t>V podstate ide o umenie presviedčania.</a:t>
            </a:r>
          </a:p>
          <a:p>
            <a:pPr algn="l"/>
            <a:r>
              <a:rPr lang="sk-SK" dirty="0"/>
              <a:t>Útočník sa vydáva za nejakú dôveryhodnú osobu či inštitúciu, napríklad zástupcu banky, poskytovateľa IT služieb, pracovníka technickej podpory alebo za vládneho úradníka. V príjemcovi hovoru vytvorí pocit naliehavosti alebo strachu, ktoré prevážia nad jeho </a:t>
            </a:r>
            <a:r>
              <a:rPr lang="sk-SK" dirty="0">
                <a:hlinkClick r:id="rId3"/>
              </a:rPr>
              <a:t>prirodzenou opatrnosťou a podozrievavosťou</a:t>
            </a:r>
            <a:r>
              <a:rPr lang="sk-SK" dirty="0"/>
              <a:t>.</a:t>
            </a:r>
          </a:p>
          <a:p>
            <a:endParaRPr lang="sk-SK" dirty="0"/>
          </a:p>
          <a:p>
            <a:r>
              <a:rPr lang="sk-SK" b="0" i="0" dirty="0">
                <a:solidFill>
                  <a:srgbClr val="152035"/>
                </a:solidFill>
                <a:effectLst/>
                <a:latin typeface="Barlow" panose="00000500000000000000" pitchFamily="2" charset="-18"/>
              </a:rPr>
              <a:t>MICROSOFT technická podpora</a:t>
            </a:r>
          </a:p>
          <a:p>
            <a:pPr algn="l"/>
            <a:r>
              <a:rPr lang="sk-SK" b="0" i="0" dirty="0">
                <a:solidFill>
                  <a:srgbClr val="152035"/>
                </a:solidFill>
                <a:effectLst/>
                <a:latin typeface="Barlow" panose="00000500000000000000" pitchFamily="2" charset="-18"/>
              </a:rPr>
              <a:t>Obeti nevyžiadane zavolá osoba vydávajúca sa za technickú podporu firmy. Podvodníci tvrdia, že vo vašom počítači našli problém, ktorý v skutočnosti neexistuje, a za jeho odstránenie od vás požadujú peniaze spolu s údajmi o platobnej karte, pričom niekedy do zariadenia stiahnu aj </a:t>
            </a:r>
            <a:r>
              <a:rPr lang="sk-SK" b="0" i="0" dirty="0" err="1">
                <a:solidFill>
                  <a:srgbClr val="152035"/>
                </a:solidFill>
                <a:effectLst/>
                <a:latin typeface="Barlow" panose="00000500000000000000" pitchFamily="2" charset="-18"/>
              </a:rPr>
              <a:t>malvér</a:t>
            </a:r>
            <a:r>
              <a:rPr lang="sk-SK" b="0" i="0" dirty="0">
                <a:solidFill>
                  <a:srgbClr val="152035"/>
                </a:solidFill>
                <a:effectLst/>
                <a:latin typeface="Barlow" panose="00000500000000000000" pitchFamily="2" charset="-18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sk-SK" b="0" i="0" dirty="0">
                <a:solidFill>
                  <a:srgbClr val="152035"/>
                </a:solidFill>
                <a:effectLst/>
                <a:latin typeface="Barlow" panose="00000500000000000000" pitchFamily="2" charset="-18"/>
              </a:rPr>
              <a:t>Následne vás vyzvú, aby ste vyplnili svoje prihlasovacie údaje na vopred vytvorenej </a:t>
            </a:r>
            <a:r>
              <a:rPr lang="sk-SK" b="0" i="0" dirty="0" err="1">
                <a:solidFill>
                  <a:srgbClr val="152035"/>
                </a:solidFill>
                <a:effectLst/>
                <a:latin typeface="Barlow" panose="00000500000000000000" pitchFamily="2" charset="-18"/>
              </a:rPr>
              <a:t>phishingovej</a:t>
            </a:r>
            <a:r>
              <a:rPr lang="sk-SK" b="0" i="0" dirty="0">
                <a:solidFill>
                  <a:srgbClr val="152035"/>
                </a:solidFill>
                <a:effectLst/>
                <a:latin typeface="Barlow" panose="00000500000000000000" pitchFamily="2" charset="-18"/>
              </a:rPr>
              <a:t> webovej stránke, ktorá je napodobneninou prihlasovacej stránky spoločnosti k VPN. Tieto údaje následne zneužívali na prístup k osobným informáciám zákazníkov vo firemných databázach.</a:t>
            </a:r>
          </a:p>
          <a:p>
            <a:pPr algn="l"/>
            <a:r>
              <a:rPr lang="sk-SK" b="0" i="0" dirty="0">
                <a:solidFill>
                  <a:srgbClr val="152035"/>
                </a:solidFill>
                <a:effectLst/>
                <a:latin typeface="Barlow" panose="00000500000000000000" pitchFamily="2" charset="-18"/>
              </a:rPr>
              <a:t>Tieto podvody sa môžu tiež začínať tým, že sa používateľovi na zariadení zobrazí okno s výzvou zavolať na uvedené číslo </a:t>
            </a:r>
            <a:r>
              <a:rPr lang="sk-SK" b="0" i="0" dirty="0" err="1">
                <a:solidFill>
                  <a:srgbClr val="152035"/>
                </a:solidFill>
                <a:effectLst/>
                <a:latin typeface="Barlow" panose="00000500000000000000" pitchFamily="2" charset="-18"/>
              </a:rPr>
              <a:t>infolinky</a:t>
            </a:r>
            <a:r>
              <a:rPr lang="sk-SK" b="0" i="0" dirty="0">
                <a:solidFill>
                  <a:srgbClr val="152035"/>
                </a:solidFill>
                <a:effectLst/>
                <a:latin typeface="Barlow" panose="00000500000000000000" pitchFamily="2" charset="-18"/>
              </a:rPr>
              <a:t>.</a:t>
            </a:r>
          </a:p>
          <a:p>
            <a:pPr algn="l"/>
            <a:endParaRPr lang="sk-SK" b="0" i="0" dirty="0">
              <a:solidFill>
                <a:srgbClr val="152035"/>
              </a:solidFill>
              <a:effectLst/>
              <a:latin typeface="Barlow" panose="00000500000000000000" pitchFamily="2" charset="-18"/>
            </a:endParaRPr>
          </a:p>
          <a:p>
            <a:pPr algn="l"/>
            <a:r>
              <a:rPr lang="sk-SK" b="0" i="0" dirty="0">
                <a:solidFill>
                  <a:srgbClr val="152035"/>
                </a:solidFill>
                <a:effectLst/>
                <a:latin typeface="Barlow" panose="00000500000000000000" pitchFamily="2" charset="-18"/>
              </a:rPr>
              <a:t>Podvodník od zamestnanca získa prístup k databáze zákazníkov. Niekoľkých si vyberie a zistí všetky jeho informácie. Následne zákazníkovi volá s tým, že treba niečo zaplatiť, zmeniť heslo a podobne, pričom na vytvorenie dojmu dôveryhodnosti využíva ukradnuté informácie.</a:t>
            </a:r>
            <a:endParaRPr lang="sk-SK" dirty="0"/>
          </a:p>
          <a:p>
            <a:endParaRPr lang="sk-SK" b="0" i="0" dirty="0">
              <a:solidFill>
                <a:srgbClr val="152035"/>
              </a:solidFill>
              <a:effectLst/>
              <a:latin typeface="Barlow" panose="00000500000000000000" pitchFamily="2" charset="-18"/>
            </a:endParaRPr>
          </a:p>
          <a:p>
            <a:r>
              <a:rPr lang="sk-SK" b="0" i="0" dirty="0">
                <a:solidFill>
                  <a:srgbClr val="152035"/>
                </a:solidFill>
                <a:effectLst/>
                <a:latin typeface="Barlow" panose="00000500000000000000" pitchFamily="2" charset="-18"/>
              </a:rPr>
              <a:t>TWITTER</a:t>
            </a:r>
          </a:p>
          <a:p>
            <a:r>
              <a:rPr lang="sk-SK" dirty="0"/>
              <a:t>únik údajov v spoločnosti Twitter, pri ktorom útočníci nalákali vysoko cielených zamestnancov na to, aby prezradili svoje prihlasovacie údaje, ukazuje, že naletieť môžu aj technicky zdatnejšie spoločnosti či používatelia. </a:t>
            </a:r>
            <a:r>
              <a:rPr lang="sk-SK" dirty="0">
                <a:hlinkClick r:id="rId4"/>
              </a:rPr>
              <a:t>V tomto prípade</a:t>
            </a:r>
            <a:r>
              <a:rPr lang="sk-SK" dirty="0"/>
              <a:t> útočníci zneužili prístup k prihlasovacím údajom, aby sa nabúrali do účtov slávnych osobností s cieľom </a:t>
            </a:r>
            <a:r>
              <a:rPr lang="sk-SK" dirty="0">
                <a:hlinkClick r:id="rId5"/>
              </a:rPr>
              <a:t>šíriť podvod s kryptomenami</a:t>
            </a:r>
            <a:r>
              <a:rPr lang="sk-SK" dirty="0"/>
              <a:t>.</a:t>
            </a:r>
          </a:p>
          <a:p>
            <a:endParaRPr lang="sk-SK" b="1" i="0" dirty="0">
              <a:solidFill>
                <a:srgbClr val="152035"/>
              </a:solidFill>
              <a:effectLst/>
              <a:latin typeface="Barlow" panose="00000500000000000000" pitchFamily="2" charset="-18"/>
            </a:endParaRPr>
          </a:p>
          <a:p>
            <a:r>
              <a:rPr lang="sk-SK" b="1" i="0" dirty="0">
                <a:solidFill>
                  <a:srgbClr val="152035"/>
                </a:solidFill>
                <a:effectLst/>
                <a:latin typeface="Barlow" panose="00000500000000000000" pitchFamily="2" charset="-18"/>
              </a:rPr>
              <a:t>Pri týchto útokoch je hlavným zámerom vylákať od ľudí peniaze. </a:t>
            </a:r>
          </a:p>
          <a:p>
            <a:pPr algn="l"/>
            <a:r>
              <a:rPr lang="sk-SK" b="1" i="0" u="none" strike="noStrike" dirty="0">
                <a:solidFill>
                  <a:srgbClr val="152035"/>
                </a:solidFill>
                <a:effectLst/>
                <a:latin typeface="Barlow" panose="00000500000000000000" pitchFamily="2" charset="-18"/>
              </a:rPr>
              <a:t>Typické druhy </a:t>
            </a:r>
            <a:r>
              <a:rPr lang="sk-SK" b="1" i="0" u="none" strike="noStrike" dirty="0" err="1">
                <a:solidFill>
                  <a:srgbClr val="152035"/>
                </a:solidFill>
                <a:effectLst/>
                <a:latin typeface="Barlow" panose="00000500000000000000" pitchFamily="2" charset="-18"/>
              </a:rPr>
              <a:t>vishingu</a:t>
            </a:r>
            <a:r>
              <a:rPr lang="sk-SK" b="1" i="0" u="none" strike="noStrike" dirty="0">
                <a:solidFill>
                  <a:srgbClr val="152035"/>
                </a:solidFill>
                <a:effectLst/>
                <a:latin typeface="Barlow" panose="00000500000000000000" pitchFamily="2" charset="-18"/>
              </a:rPr>
              <a:t>:</a:t>
            </a:r>
          </a:p>
          <a:p>
            <a:pPr algn="l"/>
            <a:r>
              <a:rPr lang="sk-SK" b="1" i="0" u="none" strike="noStrike" dirty="0">
                <a:solidFill>
                  <a:srgbClr val="00BBC5"/>
                </a:solidFill>
                <a:effectLst/>
                <a:latin typeface="Barlow" panose="00000500000000000000" pitchFamily="2" charset="-18"/>
              </a:rPr>
              <a:t>Falošná technická podpora</a:t>
            </a:r>
          </a:p>
          <a:p>
            <a:pPr algn="l"/>
            <a:r>
              <a:rPr lang="sk-SK" b="0" i="0" dirty="0">
                <a:solidFill>
                  <a:srgbClr val="152035"/>
                </a:solidFill>
                <a:effectLst/>
                <a:latin typeface="Barlow" panose="00000500000000000000" pitchFamily="2" charset="-18"/>
              </a:rPr>
              <a:t>Pri </a:t>
            </a:r>
            <a:r>
              <a:rPr lang="sk-SK" b="1" i="0" u="none" strike="noStrike" dirty="0">
                <a:solidFill>
                  <a:srgbClr val="00BBC5"/>
                </a:solidFill>
                <a:effectLst/>
                <a:latin typeface="inherit"/>
                <a:hlinkClick r:id="rId6"/>
              </a:rPr>
              <a:t>podvodoch spojených s falošnou technickou podporou</a:t>
            </a:r>
            <a:r>
              <a:rPr lang="sk-SK" b="0" i="0" dirty="0">
                <a:solidFill>
                  <a:srgbClr val="152035"/>
                </a:solidFill>
                <a:effectLst/>
                <a:latin typeface="Barlow" panose="00000500000000000000" pitchFamily="2" charset="-18"/>
              </a:rPr>
              <a:t> obetiam často nevyžiadane volajú osoby vydávajúce sa za poskytovateľa internetových služieb alebo za známeho výrobcu softvéru či hardvéru. Podvodníci tvrdia, že vo vašom počítači našli problém, ktorý v skutočnosti neexistuje, a za jeho odstránenie od vás požadujú peniaze spolu s údajmi o platobnej karte, pričom niekedy do zariadenia stiahnu aj </a:t>
            </a:r>
            <a:r>
              <a:rPr lang="sk-SK" b="0" i="0" dirty="0" err="1">
                <a:solidFill>
                  <a:srgbClr val="152035"/>
                </a:solidFill>
                <a:effectLst/>
                <a:latin typeface="Barlow" panose="00000500000000000000" pitchFamily="2" charset="-18"/>
              </a:rPr>
              <a:t>malvér</a:t>
            </a:r>
            <a:r>
              <a:rPr lang="sk-SK" b="0" i="0" dirty="0">
                <a:solidFill>
                  <a:srgbClr val="152035"/>
                </a:solidFill>
                <a:effectLst/>
                <a:latin typeface="Barlow" panose="00000500000000000000" pitchFamily="2" charset="-18"/>
              </a:rPr>
              <a:t>.</a:t>
            </a:r>
          </a:p>
          <a:p>
            <a:pPr algn="l"/>
            <a:r>
              <a:rPr lang="sk-SK" b="0" i="0" dirty="0">
                <a:solidFill>
                  <a:srgbClr val="152035"/>
                </a:solidFill>
                <a:effectLst/>
                <a:latin typeface="Barlow" panose="00000500000000000000" pitchFamily="2" charset="-18"/>
              </a:rPr>
              <a:t>Tieto podvody sa môžu tiež začínať tým, že sa používateľovi na zariadení zobrazí okno s výzvou zavolať na uvedené číslo </a:t>
            </a:r>
            <a:r>
              <a:rPr lang="sk-SK" b="0" i="0" dirty="0" err="1">
                <a:solidFill>
                  <a:srgbClr val="152035"/>
                </a:solidFill>
                <a:effectLst/>
                <a:latin typeface="Barlow" panose="00000500000000000000" pitchFamily="2" charset="-18"/>
              </a:rPr>
              <a:t>infolinky</a:t>
            </a:r>
            <a:r>
              <a:rPr lang="sk-SK" b="0" i="0" dirty="0">
                <a:solidFill>
                  <a:srgbClr val="152035"/>
                </a:solidFill>
                <a:effectLst/>
                <a:latin typeface="Barlow" panose="00000500000000000000" pitchFamily="2" charset="-18"/>
              </a:rPr>
              <a:t>.</a:t>
            </a:r>
          </a:p>
          <a:p>
            <a:pPr algn="l"/>
            <a:r>
              <a:rPr lang="sk-SK" b="1" i="0" u="none" strike="noStrike" dirty="0" err="1">
                <a:solidFill>
                  <a:srgbClr val="00BBC5"/>
                </a:solidFill>
                <a:effectLst/>
                <a:latin typeface="Barlow" panose="00000500000000000000" pitchFamily="2" charset="-18"/>
              </a:rPr>
              <a:t>Wardialing</a:t>
            </a:r>
            <a:endParaRPr lang="sk-SK" b="1" i="0" u="none" strike="noStrike" dirty="0">
              <a:solidFill>
                <a:srgbClr val="00BBC5"/>
              </a:solidFill>
              <a:effectLst/>
              <a:latin typeface="Barlow" panose="00000500000000000000" pitchFamily="2" charset="-18"/>
            </a:endParaRPr>
          </a:p>
          <a:p>
            <a:pPr algn="l"/>
            <a:r>
              <a:rPr lang="sk-SK" b="0" i="0" dirty="0" err="1">
                <a:solidFill>
                  <a:srgbClr val="152035"/>
                </a:solidFill>
                <a:effectLst/>
                <a:latin typeface="Barlow" panose="00000500000000000000" pitchFamily="2" charset="-18"/>
              </a:rPr>
              <a:t>Wardialing</a:t>
            </a:r>
            <a:r>
              <a:rPr lang="sk-SK" b="0" i="0" dirty="0">
                <a:solidFill>
                  <a:srgbClr val="152035"/>
                </a:solidFill>
                <a:effectLst/>
                <a:latin typeface="Barlow" panose="00000500000000000000" pitchFamily="2" charset="-18"/>
              </a:rPr>
              <a:t> je </a:t>
            </a:r>
            <a:r>
              <a:rPr lang="sk-SK" b="1" i="0" dirty="0">
                <a:solidFill>
                  <a:srgbClr val="152035"/>
                </a:solidFill>
                <a:effectLst/>
                <a:latin typeface="inherit"/>
              </a:rPr>
              <a:t>technika zasielania automatických hlasových odkazov veľkému počtu ľudí</a:t>
            </a:r>
            <a:r>
              <a:rPr lang="sk-SK" b="0" i="0" dirty="0">
                <a:solidFill>
                  <a:srgbClr val="152035"/>
                </a:solidFill>
                <a:effectLst/>
                <a:latin typeface="Barlow" panose="00000500000000000000" pitchFamily="2" charset="-18"/>
              </a:rPr>
              <a:t>. Jej cieľom je zvyčajne prinútiť obeť obratom zavolať na dané číslo, pretože informácia v odkaze ju vystraší – podvodník môže napríklad tvrdiť, že nezaplatila dane, účty či iné poplatky.</a:t>
            </a:r>
          </a:p>
          <a:p>
            <a:pPr algn="l"/>
            <a:r>
              <a:rPr lang="sk-SK" b="1" i="0" u="none" strike="noStrike" dirty="0" err="1">
                <a:solidFill>
                  <a:srgbClr val="00BBC5"/>
                </a:solidFill>
                <a:effectLst/>
                <a:latin typeface="Barlow" panose="00000500000000000000" pitchFamily="2" charset="-18"/>
              </a:rPr>
              <a:t>Telemarketing</a:t>
            </a:r>
            <a:endParaRPr lang="sk-SK" b="1" i="0" u="none" strike="noStrike" dirty="0">
              <a:solidFill>
                <a:srgbClr val="00BBC5"/>
              </a:solidFill>
              <a:effectLst/>
              <a:latin typeface="Barlow" panose="00000500000000000000" pitchFamily="2" charset="-18"/>
            </a:endParaRPr>
          </a:p>
          <a:p>
            <a:pPr algn="l"/>
            <a:r>
              <a:rPr lang="sk-SK" b="0" i="0" dirty="0">
                <a:solidFill>
                  <a:srgbClr val="152035"/>
                </a:solidFill>
                <a:effectLst/>
                <a:latin typeface="Barlow" panose="00000500000000000000" pitchFamily="2" charset="-18"/>
              </a:rPr>
              <a:t>Podstatou tejto obľúbenej techniky je </a:t>
            </a:r>
            <a:r>
              <a:rPr lang="sk-SK" b="1" i="0" dirty="0">
                <a:solidFill>
                  <a:srgbClr val="152035"/>
                </a:solidFill>
                <a:effectLst/>
                <a:latin typeface="inherit"/>
              </a:rPr>
              <a:t>zavolať príjemcovi s informáciou, že vyhral úžasnú cenu.</a:t>
            </a:r>
            <a:r>
              <a:rPr lang="sk-SK" b="0" i="0" dirty="0">
                <a:solidFill>
                  <a:srgbClr val="152035"/>
                </a:solidFill>
                <a:effectLst/>
                <a:latin typeface="Barlow" panose="00000500000000000000" pitchFamily="2" charset="-18"/>
              </a:rPr>
              <a:t> Háčik spočíva v tom, že obeť musí pred odovzdaním výhry zaplatiť poplatok.</a:t>
            </a:r>
          </a:p>
          <a:p>
            <a:pPr algn="l"/>
            <a:r>
              <a:rPr lang="sk-SK" b="1" i="0" u="none" strike="noStrike" dirty="0">
                <a:solidFill>
                  <a:srgbClr val="00BBC5"/>
                </a:solidFill>
                <a:effectLst/>
                <a:latin typeface="Barlow" panose="00000500000000000000" pitchFamily="2" charset="-18"/>
              </a:rPr>
              <a:t>Phishing/</a:t>
            </a:r>
            <a:r>
              <a:rPr lang="sk-SK" b="1" i="0" u="none" strike="noStrike" dirty="0" err="1">
                <a:solidFill>
                  <a:srgbClr val="00BBC5"/>
                </a:solidFill>
                <a:effectLst/>
                <a:latin typeface="Barlow" panose="00000500000000000000" pitchFamily="2" charset="-18"/>
              </a:rPr>
              <a:t>smishing</a:t>
            </a:r>
            <a:endParaRPr lang="sk-SK" b="1" i="0" u="none" strike="noStrike" dirty="0">
              <a:solidFill>
                <a:srgbClr val="00BBC5"/>
              </a:solidFill>
              <a:effectLst/>
              <a:latin typeface="Barlow" panose="00000500000000000000" pitchFamily="2" charset="-18"/>
            </a:endParaRPr>
          </a:p>
          <a:p>
            <a:pPr algn="l"/>
            <a:r>
              <a:rPr lang="sk-SK" b="0" i="0" dirty="0">
                <a:solidFill>
                  <a:srgbClr val="152035"/>
                </a:solidFill>
                <a:effectLst/>
                <a:latin typeface="Barlow" panose="00000500000000000000" pitchFamily="2" charset="-18"/>
              </a:rPr>
              <a:t>Ako už bolo spomenuté, niektoré typy podvodov sa </a:t>
            </a:r>
            <a:r>
              <a:rPr lang="sk-SK" b="1" i="0" dirty="0">
                <a:solidFill>
                  <a:srgbClr val="152035"/>
                </a:solidFill>
                <a:effectLst/>
                <a:latin typeface="inherit"/>
              </a:rPr>
              <a:t>začínajú falošným e‑mailom či SMS správou, ktoré používateľa navedú na to, aby zavolal na číslo uvedené v texte</a:t>
            </a:r>
            <a:r>
              <a:rPr lang="sk-SK" b="0" i="0" dirty="0">
                <a:solidFill>
                  <a:srgbClr val="152035"/>
                </a:solidFill>
                <a:effectLst/>
                <a:latin typeface="Barlow" panose="00000500000000000000" pitchFamily="2" charset="-18"/>
              </a:rPr>
              <a:t>. Častý je napríklad </a:t>
            </a:r>
            <a:r>
              <a:rPr lang="sk-SK" b="0" i="0" u="none" strike="noStrike" dirty="0">
                <a:solidFill>
                  <a:srgbClr val="00BBC5"/>
                </a:solidFill>
                <a:effectLst/>
                <a:latin typeface="inherit"/>
                <a:hlinkClick r:id="rId7"/>
              </a:rPr>
              <a:t>e‑mail v mene spoločnosti Amazon</a:t>
            </a:r>
            <a:r>
              <a:rPr lang="sk-SK" b="0" i="0" dirty="0">
                <a:solidFill>
                  <a:srgbClr val="152035"/>
                </a:solidFill>
                <a:effectLst/>
                <a:latin typeface="Barlow" panose="00000500000000000000" pitchFamily="2" charset="-18"/>
              </a:rPr>
              <a:t>, v ktorom sa tvrdí, že s nedávnou objednávkou zákazníka niečo nie je v poriadku. Zavolaním na číslo sa obeť spojí priamo s podvodníkom.</a:t>
            </a:r>
          </a:p>
          <a:p>
            <a:pPr algn="l"/>
            <a:r>
              <a:rPr lang="sk-SK" b="1" i="0" u="none" strike="noStrike" dirty="0">
                <a:solidFill>
                  <a:srgbClr val="152035"/>
                </a:solidFill>
                <a:effectLst/>
                <a:latin typeface="Barlow" panose="00000500000000000000" pitchFamily="2" charset="-18"/>
              </a:rPr>
              <a:t>Ako sa vyhnúť </a:t>
            </a:r>
            <a:r>
              <a:rPr lang="sk-SK" b="1" i="0" u="none" strike="noStrike" dirty="0" err="1">
                <a:solidFill>
                  <a:srgbClr val="152035"/>
                </a:solidFill>
                <a:effectLst/>
                <a:latin typeface="Barlow" panose="00000500000000000000" pitchFamily="2" charset="-18"/>
              </a:rPr>
              <a:t>vishingu</a:t>
            </a:r>
            <a:r>
              <a:rPr lang="sk-SK" b="1" i="0" u="none" strike="noStrike" dirty="0">
                <a:solidFill>
                  <a:srgbClr val="152035"/>
                </a:solidFill>
                <a:effectLst/>
                <a:latin typeface="Barlow" panose="00000500000000000000" pitchFamily="2" charset="-18"/>
              </a:rPr>
              <a:t>?</a:t>
            </a:r>
          </a:p>
          <a:p>
            <a:pPr algn="l"/>
            <a:r>
              <a:rPr lang="sk-SK" b="0" i="0" dirty="0">
                <a:solidFill>
                  <a:srgbClr val="152035"/>
                </a:solidFill>
                <a:effectLst/>
                <a:latin typeface="Barlow" panose="00000500000000000000" pitchFamily="2" charset="-18"/>
              </a:rPr>
              <a:t>Hoci niektoré z týchto podvodov sú čoraz sofistikovanejšie, riziko, že sa stanete obeťou, sa dá stále znížiť, ak sa budete držať nasledujúcich krokov.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sk-SK" b="0" i="0" dirty="0">
                <a:solidFill>
                  <a:srgbClr val="152035"/>
                </a:solidFill>
                <a:effectLst/>
                <a:latin typeface="inherit"/>
              </a:rPr>
              <a:t>Dbajte na to, aby vaše </a:t>
            </a:r>
            <a:r>
              <a:rPr lang="sk-SK" b="1" i="0" dirty="0">
                <a:solidFill>
                  <a:srgbClr val="152035"/>
                </a:solidFill>
                <a:effectLst/>
                <a:latin typeface="inherit"/>
              </a:rPr>
              <a:t>číslo nebolo verejne dostupné.</a:t>
            </a:r>
            <a:endParaRPr lang="sk-SK" b="0" i="0" dirty="0">
              <a:solidFill>
                <a:srgbClr val="152035"/>
              </a:solidFill>
              <a:effectLst/>
              <a:latin typeface="inherit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sk-SK" b="0" i="0" dirty="0">
                <a:solidFill>
                  <a:srgbClr val="152035"/>
                </a:solidFill>
                <a:effectLst/>
                <a:latin typeface="inherit"/>
              </a:rPr>
              <a:t>Nezadávajte svoje telefónne číslo do žiadnych online formulárov (napr. pri online nákupoch).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sk-SK" b="1" i="0" dirty="0">
                <a:solidFill>
                  <a:srgbClr val="152035"/>
                </a:solidFill>
                <a:effectLst/>
                <a:latin typeface="inherit"/>
              </a:rPr>
              <a:t>Dávajte si pozor na telefonáty vyžadujúce vaše bankové, osobné alebo iné citlivé informácie.</a:t>
            </a:r>
            <a:endParaRPr lang="sk-SK" b="0" i="0" dirty="0">
              <a:solidFill>
                <a:srgbClr val="152035"/>
              </a:solidFill>
              <a:effectLst/>
              <a:latin typeface="inherit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sk-SK" b="0" i="0" dirty="0">
                <a:solidFill>
                  <a:srgbClr val="152035"/>
                </a:solidFill>
                <a:effectLst/>
                <a:latin typeface="inherit"/>
              </a:rPr>
              <a:t>K neznámym volajúcim pristupujte s opatrnosťou.</a:t>
            </a:r>
            <a:r>
              <a:rPr lang="sk-SK" b="1" i="0" dirty="0">
                <a:solidFill>
                  <a:srgbClr val="152035"/>
                </a:solidFill>
                <a:effectLst/>
                <a:latin typeface="inherit"/>
              </a:rPr>
              <a:t> Citlivé údaje nepotvrdzujte cez telefón.</a:t>
            </a:r>
            <a:endParaRPr lang="sk-SK" b="0" i="0" dirty="0">
              <a:solidFill>
                <a:srgbClr val="152035"/>
              </a:solidFill>
              <a:effectLst/>
              <a:latin typeface="inherit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sk-SK" b="0" i="0" dirty="0">
                <a:solidFill>
                  <a:srgbClr val="152035"/>
                </a:solidFill>
                <a:effectLst/>
                <a:latin typeface="inherit"/>
              </a:rPr>
              <a:t>Nikdy obratom nevolajte na číslo zanechané v hlasovej schránke. </a:t>
            </a:r>
            <a:r>
              <a:rPr lang="sk-SK" b="1" i="0" dirty="0">
                <a:solidFill>
                  <a:srgbClr val="152035"/>
                </a:solidFill>
                <a:effectLst/>
                <a:latin typeface="inherit"/>
              </a:rPr>
              <a:t>Vždy sa spojte s organizáciou priamo.</a:t>
            </a:r>
            <a:endParaRPr lang="sk-SK" b="0" i="0" dirty="0">
              <a:solidFill>
                <a:srgbClr val="152035"/>
              </a:solidFill>
              <a:effectLst/>
              <a:latin typeface="inherit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sk-SK" b="0" i="0" dirty="0">
                <a:solidFill>
                  <a:srgbClr val="152035"/>
                </a:solidFill>
                <a:effectLst/>
                <a:latin typeface="inherit"/>
              </a:rPr>
              <a:t>Používajte </a:t>
            </a:r>
            <a:r>
              <a:rPr lang="sk-SK" b="1" i="0" u="none" strike="noStrike" dirty="0">
                <a:solidFill>
                  <a:srgbClr val="00BBC5"/>
                </a:solidFill>
                <a:effectLst/>
                <a:latin typeface="inherit"/>
                <a:hlinkClick r:id="rId8"/>
              </a:rPr>
              <a:t>dvojfaktorové overenie</a:t>
            </a:r>
            <a:r>
              <a:rPr lang="sk-SK" b="0" i="0" dirty="0">
                <a:solidFill>
                  <a:srgbClr val="152035"/>
                </a:solidFill>
                <a:effectLst/>
                <a:latin typeface="inherit"/>
              </a:rPr>
              <a:t> na všetkých online účtoch.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sk-SK" b="0" i="0" dirty="0">
                <a:solidFill>
                  <a:srgbClr val="152035"/>
                </a:solidFill>
                <a:effectLst/>
                <a:latin typeface="inherit"/>
              </a:rPr>
              <a:t>Používajte </a:t>
            </a:r>
            <a:r>
              <a:rPr lang="sk-SK" b="1" i="0" u="none" strike="noStrike" dirty="0">
                <a:solidFill>
                  <a:srgbClr val="00BBC5"/>
                </a:solidFill>
                <a:effectLst/>
                <a:latin typeface="inherit"/>
                <a:hlinkClick r:id="rId9"/>
              </a:rPr>
              <a:t>bezpečnostný softvér</a:t>
            </a:r>
            <a:r>
              <a:rPr lang="sk-SK" b="0" i="0" dirty="0">
                <a:solidFill>
                  <a:srgbClr val="152035"/>
                </a:solidFill>
                <a:effectLst/>
                <a:latin typeface="inherit"/>
              </a:rPr>
              <a:t>.</a:t>
            </a:r>
          </a:p>
          <a:p>
            <a:endParaRPr lang="sk-SK" dirty="0"/>
          </a:p>
        </p:txBody>
      </p:sp>
      <p:sp>
        <p:nvSpPr>
          <p:cNvPr id="4" name="Zástupný objekt pre číslo snímky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5A20F01-84C5-46C6-88B5-EE8BD16CCCBC}" type="slidenum">
              <a:rPr lang="sk-SK" smtClean="0"/>
              <a:t>16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32642872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jekt pre obrázok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objekt pre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sk-SK" b="0" i="0" dirty="0">
                <a:solidFill>
                  <a:srgbClr val="727482"/>
                </a:solidFill>
                <a:effectLst/>
                <a:latin typeface="HarmoniaSansPro"/>
              </a:rPr>
              <a:t>Phishing patrí medzi najstaršie druhy </a:t>
            </a:r>
            <a:r>
              <a:rPr lang="sk-SK" b="0" i="0" dirty="0" err="1">
                <a:solidFill>
                  <a:srgbClr val="727482"/>
                </a:solidFill>
                <a:effectLst/>
                <a:latin typeface="HarmoniaSansPro"/>
              </a:rPr>
              <a:t>kyberútokov</a:t>
            </a:r>
            <a:r>
              <a:rPr lang="sk-SK" b="0" i="0" dirty="0">
                <a:solidFill>
                  <a:srgbClr val="727482"/>
                </a:solidFill>
                <a:effectLst/>
                <a:latin typeface="HarmoniaSansPro"/>
              </a:rPr>
              <a:t> a prvýkrát sa objavil </a:t>
            </a:r>
            <a:r>
              <a:rPr lang="sk-SK" b="1" i="0" dirty="0">
                <a:solidFill>
                  <a:srgbClr val="373945"/>
                </a:solidFill>
                <a:effectLst/>
                <a:latin typeface="HarmoniaSansPro"/>
              </a:rPr>
              <a:t>v 90. rokoch 20. storočia po nástupe internetu</a:t>
            </a:r>
            <a:r>
              <a:rPr lang="sk-SK" b="0" i="0" dirty="0">
                <a:solidFill>
                  <a:srgbClr val="727482"/>
                </a:solidFill>
                <a:effectLst/>
                <a:latin typeface="HarmoniaSansPro"/>
              </a:rPr>
              <a:t>. V tomto období bola efektivita </a:t>
            </a:r>
            <a:r>
              <a:rPr lang="sk-SK" b="0" i="0" dirty="0" err="1">
                <a:solidFill>
                  <a:srgbClr val="727482"/>
                </a:solidFill>
                <a:effectLst/>
                <a:latin typeface="HarmoniaSansPro"/>
              </a:rPr>
              <a:t>phishingových</a:t>
            </a:r>
            <a:r>
              <a:rPr lang="sk-SK" b="0" i="0" dirty="0">
                <a:solidFill>
                  <a:srgbClr val="727482"/>
                </a:solidFill>
                <a:effectLst/>
                <a:latin typeface="HarmoniaSansPro"/>
              </a:rPr>
              <a:t> útokov priam ukážková, a to najmä z dôvodu nedostatku skúseností užívateľov.</a:t>
            </a:r>
          </a:p>
          <a:p>
            <a:pPr algn="l"/>
            <a:endParaRPr lang="sk-SK" b="0" i="0" dirty="0">
              <a:solidFill>
                <a:srgbClr val="727482"/>
              </a:solidFill>
              <a:effectLst/>
              <a:latin typeface="HarmoniaSansPro"/>
            </a:endParaRPr>
          </a:p>
          <a:p>
            <a:pPr algn="l"/>
            <a:r>
              <a:rPr lang="sk-SK" b="0" i="0" dirty="0">
                <a:solidFill>
                  <a:srgbClr val="727482"/>
                </a:solidFill>
                <a:effectLst/>
                <a:latin typeface="HarmoniaSansPro"/>
              </a:rPr>
              <a:t>Útočník sa vydáva za dôveryhodnú organizáciu, osobu alebo systém, aby od obete získal citlivé dáta, ako napríklad heslá či údaje od platobnej karty.</a:t>
            </a:r>
            <a:br>
              <a:rPr lang="sk-SK" b="0" i="0" dirty="0">
                <a:solidFill>
                  <a:srgbClr val="727482"/>
                </a:solidFill>
                <a:effectLst/>
                <a:latin typeface="HarmoniaSansPro"/>
              </a:rPr>
            </a:br>
            <a:br>
              <a:rPr lang="sk-SK" b="0" i="0" dirty="0">
                <a:solidFill>
                  <a:srgbClr val="727482"/>
                </a:solidFill>
                <a:effectLst/>
                <a:latin typeface="HarmoniaSansPro"/>
              </a:rPr>
            </a:br>
            <a:r>
              <a:rPr lang="sk-SK" b="0" i="0" dirty="0">
                <a:solidFill>
                  <a:srgbClr val="727482"/>
                </a:solidFill>
                <a:effectLst/>
                <a:latin typeface="HarmoniaSansPro"/>
              </a:rPr>
              <a:t>K </a:t>
            </a:r>
            <a:r>
              <a:rPr lang="sk-SK" b="0" i="0" dirty="0" err="1">
                <a:solidFill>
                  <a:srgbClr val="727482"/>
                </a:solidFill>
                <a:effectLst/>
                <a:latin typeface="HarmoniaSansPro"/>
              </a:rPr>
              <a:t>phishingovým</a:t>
            </a:r>
            <a:r>
              <a:rPr lang="sk-SK" b="0" i="0" dirty="0">
                <a:solidFill>
                  <a:srgbClr val="727482"/>
                </a:solidFill>
                <a:effectLst/>
                <a:latin typeface="HarmoniaSansPro"/>
              </a:rPr>
              <a:t> útokom dochádza zvyčajne prostredníctvom </a:t>
            </a:r>
            <a:r>
              <a:rPr lang="sk-SK" b="1" i="0" dirty="0">
                <a:solidFill>
                  <a:srgbClr val="373945"/>
                </a:solidFill>
                <a:effectLst/>
                <a:latin typeface="HarmoniaSansPro"/>
              </a:rPr>
              <a:t>e-mailu, telefónu alebo textovej správy</a:t>
            </a:r>
            <a:r>
              <a:rPr lang="sk-SK" b="0" i="0" dirty="0">
                <a:solidFill>
                  <a:srgbClr val="727482"/>
                </a:solidFill>
                <a:effectLst/>
                <a:latin typeface="HarmoniaSansPro"/>
              </a:rPr>
              <a:t>. Pri týchto útokoch útočníci využívajú techniky sociálneho inžinierstva, aby v užívateľovi vzbudili podvedomie strachu alebo zvedavosť a presvedčili ho o dôležitosti alebo správnosti vykonania určitej aktivity.</a:t>
            </a:r>
            <a:br>
              <a:rPr lang="sk-SK" b="0" i="0" dirty="0">
                <a:solidFill>
                  <a:srgbClr val="727482"/>
                </a:solidFill>
                <a:effectLst/>
                <a:latin typeface="HarmoniaSansPro"/>
              </a:rPr>
            </a:br>
            <a:br>
              <a:rPr lang="sk-SK" b="0" i="0" dirty="0">
                <a:solidFill>
                  <a:srgbClr val="727482"/>
                </a:solidFill>
                <a:effectLst/>
                <a:latin typeface="HarmoniaSansPro"/>
              </a:rPr>
            </a:br>
            <a:r>
              <a:rPr lang="sk-SK" b="0" i="0" dirty="0">
                <a:solidFill>
                  <a:srgbClr val="727482"/>
                </a:solidFill>
                <a:effectLst/>
                <a:latin typeface="HarmoniaSansPro"/>
              </a:rPr>
              <a:t>Útočník sa môže vydávať za akúkoľvek inštitúciu alebo osobu - banku, doručovateľa, štátny orgán, priateľa či kolegu z práce. Správa zvyčajne obsahuje informáciu, aby napadnutá osoba klikla na </a:t>
            </a:r>
            <a:r>
              <a:rPr lang="sk-SK" b="0" i="0" dirty="0" err="1">
                <a:solidFill>
                  <a:srgbClr val="727482"/>
                </a:solidFill>
                <a:effectLst/>
                <a:latin typeface="HarmoniaSansPro"/>
              </a:rPr>
              <a:t>link</a:t>
            </a:r>
            <a:r>
              <a:rPr lang="sk-SK" b="0" i="0" dirty="0">
                <a:solidFill>
                  <a:srgbClr val="727482"/>
                </a:solidFill>
                <a:effectLst/>
                <a:latin typeface="HarmoniaSansPro"/>
              </a:rPr>
              <a:t> alebo si stiahla súbor.</a:t>
            </a:r>
            <a:r>
              <a:rPr lang="sk-SK" b="0" i="0" u="none" strike="noStrike" dirty="0">
                <a:solidFill>
                  <a:srgbClr val="FB8535"/>
                </a:solidFill>
                <a:effectLst/>
                <a:latin typeface="HarmoniaSansPro"/>
              </a:rPr>
              <a:t> </a:t>
            </a:r>
            <a:endParaRPr lang="sk-SK" b="0" i="0" dirty="0">
              <a:solidFill>
                <a:srgbClr val="727482"/>
              </a:solidFill>
              <a:effectLst/>
              <a:latin typeface="HarmoniaSansPro"/>
            </a:endParaRPr>
          </a:p>
          <a:p>
            <a:br>
              <a:rPr lang="sk-SK" dirty="0"/>
            </a:br>
            <a:r>
              <a:rPr lang="sk-SK" dirty="0"/>
              <a:t>po novom už aj falošné správy z LinkedIn</a:t>
            </a:r>
          </a:p>
        </p:txBody>
      </p:sp>
      <p:sp>
        <p:nvSpPr>
          <p:cNvPr id="4" name="Zástupný objekt pre číslo snímky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5A20F01-84C5-46C6-88B5-EE8BD16CCCBC}" type="slidenum">
              <a:rPr lang="sk-SK" smtClean="0"/>
              <a:t>18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231753594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jekt pre obrázok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objekt pre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k-SK" b="1" i="1" dirty="0"/>
              <a:t>Aktivita: Koľké z nich poznáte? O čo ide? Ako fungujú? </a:t>
            </a:r>
          </a:p>
          <a:p>
            <a:r>
              <a:rPr lang="sk-SK" b="1" i="0" dirty="0" err="1">
                <a:solidFill>
                  <a:srgbClr val="152035"/>
                </a:solidFill>
                <a:effectLst/>
                <a:latin typeface="Barlow" panose="00000500000000000000" pitchFamily="2" charset="-18"/>
              </a:rPr>
              <a:t>Evil</a:t>
            </a:r>
            <a:r>
              <a:rPr lang="sk-SK" b="1" i="0" dirty="0">
                <a:solidFill>
                  <a:srgbClr val="152035"/>
                </a:solidFill>
                <a:effectLst/>
                <a:latin typeface="Barlow" panose="00000500000000000000" pitchFamily="2" charset="-18"/>
              </a:rPr>
              <a:t> </a:t>
            </a:r>
            <a:r>
              <a:rPr lang="sk-SK" b="1" i="0" dirty="0" err="1">
                <a:solidFill>
                  <a:srgbClr val="152035"/>
                </a:solidFill>
                <a:effectLst/>
                <a:latin typeface="Barlow" panose="00000500000000000000" pitchFamily="2" charset="-18"/>
              </a:rPr>
              <a:t>twin</a:t>
            </a:r>
            <a:r>
              <a:rPr lang="sk-SK" b="1" i="0" dirty="0">
                <a:solidFill>
                  <a:srgbClr val="152035"/>
                </a:solidFill>
                <a:effectLst/>
                <a:latin typeface="Barlow" panose="00000500000000000000" pitchFamily="2" charset="-18"/>
              </a:rPr>
              <a:t> phishing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sk-SK" dirty="0"/>
              <a:t>je druh kybernetického útoku, pri ktorom útočník vytvorí falošnú Wi-Fi sieť</a:t>
            </a:r>
            <a:r>
              <a:rPr lang="sk-SK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(tzv. „zlé dvojča“), ktorá je vizuálne nerozoznateľná od </a:t>
            </a:r>
            <a:r>
              <a:rPr lang="sk-SK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legitimnej</a:t>
            </a:r>
            <a:r>
              <a:rPr lang="sk-SK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siete, aby zmiatol používateľov. Keď sa používateľ pripojí k tejto falošnej sieti, útočník môže odpočúvať jeho aktivitu, zachytávať citlivé údaje ako heslá a prihlasovacie údaje, kradnúť osobné informácie alebo dokonca injektovať škodlivý kód do zariadenia. 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sk-SK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Kaviareň, letisko, hotel,...</a:t>
            </a:r>
            <a:endParaRPr lang="sk-SK" b="0" i="0" dirty="0">
              <a:solidFill>
                <a:srgbClr val="152035"/>
              </a:solidFill>
              <a:effectLst/>
              <a:latin typeface="Barlow" panose="00000500000000000000" pitchFamily="2" charset="-18"/>
            </a:endParaRPr>
          </a:p>
          <a:p>
            <a:endParaRPr lang="sk-SK" b="1" i="1" dirty="0"/>
          </a:p>
        </p:txBody>
      </p:sp>
      <p:sp>
        <p:nvSpPr>
          <p:cNvPr id="4" name="Zástupný objekt pre číslo snímky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5A20F01-84C5-46C6-88B5-EE8BD16CCCBC}" type="slidenum">
              <a:rPr lang="sk-SK" smtClean="0"/>
              <a:t>19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24308877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jekt pre obrázok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objekt pre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sk-SK" b="1" u="sng" dirty="0"/>
              <a:t>Forma: </a:t>
            </a:r>
            <a:r>
              <a:rPr lang="sk-SK" b="1" u="sng" dirty="0" err="1"/>
              <a:t>telefón,smartphone</a:t>
            </a:r>
            <a:endParaRPr lang="sk-SK" b="1" dirty="0">
              <a:latin typeface="+mn-lt"/>
            </a:endParaRPr>
          </a:p>
          <a:p>
            <a:r>
              <a:rPr lang="sk-SK" b="1" dirty="0" err="1">
                <a:latin typeface="+mn-lt"/>
              </a:rPr>
              <a:t>N</a:t>
            </a:r>
            <a:r>
              <a:rPr lang="sk-SK" b="1" i="0" dirty="0" err="1">
                <a:effectLst/>
                <a:latin typeface="+mn-lt"/>
              </a:rPr>
              <a:t>igerijské</a:t>
            </a:r>
            <a:r>
              <a:rPr lang="sk-SK" b="1" i="0" dirty="0">
                <a:effectLst/>
                <a:latin typeface="+mn-lt"/>
              </a:rPr>
              <a:t> listy</a:t>
            </a:r>
          </a:p>
          <a:p>
            <a:pPr marL="171450" indent="-171450" algn="l">
              <a:buFont typeface="Arial" panose="020B0604020202020204" pitchFamily="34" charset="0"/>
              <a:buChar char="•"/>
            </a:pPr>
            <a:r>
              <a:rPr lang="sk-SK" b="0" i="0" dirty="0">
                <a:effectLst/>
                <a:latin typeface="+mn-lt"/>
              </a:rPr>
              <a:t>nepravdivý obsah, reálne nezískate absolútne nič, stratiť môžete oveľa viac</a:t>
            </a:r>
          </a:p>
          <a:p>
            <a:pPr marL="171450" indent="-171450" algn="l">
              <a:buFont typeface="Arial" panose="020B0604020202020204" pitchFamily="34" charset="0"/>
              <a:buChar char="•"/>
            </a:pPr>
            <a:r>
              <a:rPr lang="sk-SK" b="0" i="0" dirty="0">
                <a:effectLst/>
                <a:latin typeface="+mn-lt"/>
              </a:rPr>
              <a:t>šíri sa hlavne cez sociálne siete</a:t>
            </a:r>
          </a:p>
          <a:p>
            <a:pPr marL="0" indent="0" algn="l">
              <a:buFont typeface="Arial" panose="020B0604020202020204" pitchFamily="34" charset="0"/>
              <a:buNone/>
            </a:pPr>
            <a:r>
              <a:rPr lang="sk-SK" b="1" i="0" dirty="0" err="1">
                <a:effectLst/>
                <a:latin typeface="+mn-lt"/>
              </a:rPr>
              <a:t>Monique</a:t>
            </a:r>
            <a:r>
              <a:rPr lang="sk-SK" b="1" i="0" dirty="0">
                <a:effectLst/>
                <a:latin typeface="+mn-lt"/>
              </a:rPr>
              <a:t>:</a:t>
            </a:r>
          </a:p>
          <a:p>
            <a:r>
              <a:rPr lang="sk-SK" dirty="0">
                <a:latin typeface="+mn-lt"/>
              </a:rPr>
              <a:t>Logika: </a:t>
            </a:r>
            <a:r>
              <a:rPr lang="sk-SK" i="1" dirty="0">
                <a:latin typeface="+mn-lt"/>
              </a:rPr>
              <a:t>„Tvoj profil a ja sme si uvedomili,...“</a:t>
            </a:r>
          </a:p>
          <a:p>
            <a:r>
              <a:rPr lang="sk-SK" dirty="0">
                <a:latin typeface="+mn-lt"/>
              </a:rPr>
              <a:t>Gramatické chyby: diakritika, chybný rod, ...</a:t>
            </a:r>
          </a:p>
          <a:p>
            <a:r>
              <a:rPr lang="sk-SK" dirty="0">
                <a:latin typeface="+mn-lt"/>
              </a:rPr>
              <a:t>Neexistujú iný príbuzní, dediči</a:t>
            </a:r>
          </a:p>
          <a:p>
            <a:r>
              <a:rPr lang="sk-SK" dirty="0">
                <a:latin typeface="+mn-lt"/>
              </a:rPr>
              <a:t>Darovanie peňazí</a:t>
            </a:r>
            <a:endParaRPr lang="sk-SK" b="0" i="0" dirty="0">
              <a:effectLst/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sk-SK" b="1" i="0" dirty="0">
                <a:effectLst/>
                <a:latin typeface="+mn-lt"/>
              </a:rPr>
              <a:t>PREČO SPOZORNIEŤ?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sk-SK" b="0" i="0" dirty="0">
                <a:effectLst/>
                <a:latin typeface="+mn-lt"/>
              </a:rPr>
              <a:t>Zlá slovenčina/angličtina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sk-SK" b="0" i="0" dirty="0">
                <a:effectLst/>
                <a:latin typeface="+mn-lt"/>
              </a:rPr>
              <a:t>Vybrali si práve Vás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sk-SK" b="0" i="0" dirty="0">
                <a:effectLst/>
                <a:latin typeface="+mn-lt"/>
              </a:rPr>
              <a:t>Veľa peňazí len tak, zadarmo alebo s malým poplatkom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sk-SK" b="0" i="0" dirty="0">
                <a:effectLst/>
                <a:latin typeface="+mn-lt"/>
              </a:rPr>
              <a:t>Ak odpíšete, začnú pýtať poplatky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sk-SK" b="0" i="0" dirty="0">
              <a:effectLst/>
              <a:latin typeface="+mn-lt"/>
            </a:endParaRPr>
          </a:p>
          <a:p>
            <a:r>
              <a:rPr lang="sk-SK" dirty="0"/>
              <a:t>Zneužívanie obchodnej značky, či nejakého loga a projektu je poškodenie dobrého mena, trestný čin.</a:t>
            </a:r>
          </a:p>
          <a:p>
            <a:r>
              <a:rPr lang="sk-SK" b="0" i="0" dirty="0">
                <a:effectLst/>
                <a:latin typeface="Roboto" panose="02000000000000000000" pitchFamily="2" charset="0"/>
              </a:rPr>
              <a:t>Najmä posledné roky prichádza trend, kedy usporiadateľ falošných súťaží oslovuje viacerých s tým, že práve oni vyhrali. Zaslepení pocitmi výhry potom súhlasia aj s takými šialenosťami, ako je poslanie </a:t>
            </a:r>
            <a:r>
              <a:rPr lang="sk-SK" b="1" i="0" dirty="0">
                <a:effectLst/>
                <a:latin typeface="Roboto" panose="02000000000000000000" pitchFamily="2" charset="0"/>
              </a:rPr>
              <a:t>spoplatnenej SMS </a:t>
            </a:r>
            <a:endParaRPr lang="sk-SK" b="0" i="0" dirty="0">
              <a:effectLst/>
              <a:latin typeface="+mn-lt"/>
            </a:endParaRPr>
          </a:p>
          <a:p>
            <a:endParaRPr lang="sk-SK" dirty="0">
              <a:latin typeface="+mn-lt"/>
            </a:endParaRPr>
          </a:p>
        </p:txBody>
      </p:sp>
      <p:sp>
        <p:nvSpPr>
          <p:cNvPr id="4" name="Zástupný objekt pre číslo snímky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5A20F01-84C5-46C6-88B5-EE8BD16CCCBC}" type="slidenum">
              <a:rPr lang="sk-SK" smtClean="0"/>
              <a:t>20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252967405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jekt pre obrázok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objekt pre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sk-SK" b="1" dirty="0">
              <a:latin typeface="+mn-lt"/>
            </a:endParaRPr>
          </a:p>
          <a:p>
            <a:r>
              <a:rPr lang="sk-SK" b="1" dirty="0" err="1">
                <a:latin typeface="+mn-lt"/>
              </a:rPr>
              <a:t>N</a:t>
            </a:r>
            <a:r>
              <a:rPr lang="sk-SK" b="1" i="0" dirty="0" err="1">
                <a:effectLst/>
                <a:latin typeface="+mn-lt"/>
              </a:rPr>
              <a:t>igerijské</a:t>
            </a:r>
            <a:r>
              <a:rPr lang="sk-SK" b="1" i="0" dirty="0">
                <a:effectLst/>
                <a:latin typeface="+mn-lt"/>
              </a:rPr>
              <a:t> listy</a:t>
            </a:r>
          </a:p>
          <a:p>
            <a:pPr marL="171450" indent="-171450" algn="l">
              <a:buFont typeface="Arial" panose="020B0604020202020204" pitchFamily="34" charset="0"/>
              <a:buChar char="•"/>
            </a:pPr>
            <a:r>
              <a:rPr lang="sk-SK" b="0" i="0" dirty="0">
                <a:effectLst/>
                <a:latin typeface="+mn-lt"/>
              </a:rPr>
              <a:t>nepravdivý obsah, reálne nezískate absolútne nič, stratiť môžete oveľa viac</a:t>
            </a:r>
          </a:p>
          <a:p>
            <a:pPr marL="171450" indent="-171450" algn="l">
              <a:buFont typeface="Arial" panose="020B0604020202020204" pitchFamily="34" charset="0"/>
              <a:buChar char="•"/>
            </a:pPr>
            <a:r>
              <a:rPr lang="sk-SK" b="0" i="0" dirty="0">
                <a:effectLst/>
                <a:latin typeface="+mn-lt"/>
              </a:rPr>
              <a:t>šíri sa hlavne cez sociálne siete</a:t>
            </a:r>
          </a:p>
          <a:p>
            <a:pPr marL="0" indent="0" algn="l">
              <a:buFont typeface="Arial" panose="020B0604020202020204" pitchFamily="34" charset="0"/>
              <a:buNone/>
            </a:pPr>
            <a:r>
              <a:rPr lang="sk-SK" b="1" i="0" dirty="0">
                <a:effectLst/>
                <a:latin typeface="+mn-lt"/>
              </a:rPr>
              <a:t>ROMANCE SCAM </a:t>
            </a:r>
            <a:r>
              <a:rPr lang="sk-SK" b="0" i="0" dirty="0">
                <a:effectLst/>
                <a:latin typeface="+mn-lt"/>
              </a:rPr>
              <a:t>(https://www.tatrabanka.sk/predigitalnubezpecnost/hrozba/co-maju-spolocne-nigerijcan-a-americky-vojak-podvod/)</a:t>
            </a:r>
          </a:p>
          <a:p>
            <a:pPr marL="0" indent="0" algn="l">
              <a:buFont typeface="Arial" panose="020B0604020202020204" pitchFamily="34" charset="0"/>
              <a:buNone/>
            </a:pPr>
            <a:r>
              <a:rPr lang="sk-SK" dirty="0"/>
              <a:t>„americký vojak“ - naletia hlavne starší ľudia, pretože v rokoch 1945–48 bolo v ČSR dopisovanie s americkými vojakmi normálne (po oslobodení krajiny ostali </a:t>
            </a:r>
            <a:r>
              <a:rPr lang="sk-SK" dirty="0" err="1"/>
              <a:t>slováci</a:t>
            </a:r>
            <a:r>
              <a:rPr lang="sk-SK" dirty="0"/>
              <a:t> v písomnom kontakte s americkými vojakmi) , fungovali dokonca aj </a:t>
            </a:r>
            <a:r>
              <a:rPr lang="sk-SK" dirty="0" err="1"/>
              <a:t>proamerické</a:t>
            </a:r>
            <a:r>
              <a:rPr lang="sk-SK" dirty="0"/>
              <a:t> kultúrne spolky (napr. </a:t>
            </a:r>
            <a:r>
              <a:rPr lang="sk-SK" dirty="0" err="1"/>
              <a:t>Svaz</a:t>
            </a:r>
            <a:r>
              <a:rPr lang="sk-SK" dirty="0"/>
              <a:t> </a:t>
            </a:r>
            <a:r>
              <a:rPr lang="sk-SK" dirty="0" err="1"/>
              <a:t>přátel</a:t>
            </a:r>
            <a:r>
              <a:rPr lang="sk-SK" dirty="0"/>
              <a:t> USA či Americký ústav), kde si vymieňali adresy </a:t>
            </a:r>
          </a:p>
          <a:p>
            <a:pPr marL="171450" indent="-171450" algn="l">
              <a:buFont typeface="Arial" panose="020B0604020202020204" pitchFamily="34" charset="0"/>
              <a:buChar char="•"/>
            </a:pPr>
            <a:endParaRPr lang="sk-SK" b="0" i="0" dirty="0">
              <a:effectLst/>
              <a:latin typeface="+mn-lt"/>
            </a:endParaRPr>
          </a:p>
          <a:p>
            <a:pPr marL="171450" indent="-171450" algn="l">
              <a:buFont typeface="Arial" panose="020B0604020202020204" pitchFamily="34" charset="0"/>
              <a:buChar char="•"/>
            </a:pPr>
            <a:endParaRPr lang="sk-SK" b="0" i="0" dirty="0">
              <a:effectLst/>
              <a:latin typeface="+mn-lt"/>
            </a:endParaRPr>
          </a:p>
          <a:p>
            <a:pPr marL="0" indent="0" algn="l">
              <a:buFont typeface="Arial" panose="020B0604020202020204" pitchFamily="34" charset="0"/>
              <a:buNone/>
            </a:pPr>
            <a:r>
              <a:rPr lang="sk-SK" b="1" i="0" dirty="0" err="1">
                <a:effectLst/>
                <a:latin typeface="+mn-lt"/>
              </a:rPr>
              <a:t>Monique</a:t>
            </a:r>
            <a:r>
              <a:rPr lang="sk-SK" b="1" i="0" dirty="0">
                <a:effectLst/>
                <a:latin typeface="+mn-lt"/>
              </a:rPr>
              <a:t>:</a:t>
            </a:r>
          </a:p>
          <a:p>
            <a:r>
              <a:rPr lang="sk-SK" dirty="0">
                <a:latin typeface="+mn-lt"/>
              </a:rPr>
              <a:t>Logika: </a:t>
            </a:r>
            <a:r>
              <a:rPr lang="sk-SK" i="1" dirty="0">
                <a:latin typeface="+mn-lt"/>
              </a:rPr>
              <a:t>„Tvoj profil a ja sme si uvedomili,...“</a:t>
            </a:r>
          </a:p>
          <a:p>
            <a:r>
              <a:rPr lang="sk-SK" dirty="0">
                <a:latin typeface="+mn-lt"/>
              </a:rPr>
              <a:t>Gramatické chyby: diakritika, chybný rod, ...</a:t>
            </a:r>
          </a:p>
          <a:p>
            <a:r>
              <a:rPr lang="sk-SK" dirty="0">
                <a:latin typeface="+mn-lt"/>
              </a:rPr>
              <a:t>Neexistujú iný príbuzní, dediči</a:t>
            </a:r>
          </a:p>
          <a:p>
            <a:r>
              <a:rPr lang="sk-SK" dirty="0">
                <a:latin typeface="+mn-lt"/>
              </a:rPr>
              <a:t>Darovanie peňazí</a:t>
            </a:r>
          </a:p>
          <a:p>
            <a:pPr marL="0" indent="0" algn="l">
              <a:buFont typeface="Arial" panose="020B0604020202020204" pitchFamily="34" charset="0"/>
              <a:buNone/>
            </a:pPr>
            <a:r>
              <a:rPr lang="sk-SK" b="0" i="0" dirty="0">
                <a:effectLst/>
                <a:latin typeface="+mn-lt"/>
              </a:rPr>
              <a:t> 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sk-SK" b="1" i="0" dirty="0">
                <a:effectLst/>
                <a:latin typeface="+mn-lt"/>
              </a:rPr>
              <a:t>PREČO SPOZORNIEŤ?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sk-SK" b="0" i="0" dirty="0">
                <a:effectLst/>
                <a:latin typeface="+mn-lt"/>
              </a:rPr>
              <a:t>Zlá slovenčina/angličtina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sk-SK" b="0" i="0" dirty="0">
                <a:effectLst/>
                <a:latin typeface="+mn-lt"/>
              </a:rPr>
              <a:t>Vybrali si práve Vás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sk-SK" b="0" i="0" dirty="0">
                <a:effectLst/>
                <a:latin typeface="+mn-lt"/>
              </a:rPr>
              <a:t>Veľa peňazí len tak, zadarmo alebo s malým poplatkom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sk-SK" b="0" i="0" dirty="0">
                <a:effectLst/>
                <a:latin typeface="+mn-lt"/>
              </a:rPr>
              <a:t>Ak odpíšete, začnú pýtať poplatky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sk-SK" b="1" dirty="0">
              <a:latin typeface="+mn-lt"/>
            </a:endParaRPr>
          </a:p>
          <a:p>
            <a:endParaRPr lang="sk-SK" dirty="0"/>
          </a:p>
        </p:txBody>
      </p:sp>
      <p:sp>
        <p:nvSpPr>
          <p:cNvPr id="4" name="Zástupný objekt pre číslo snímky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5A20F01-84C5-46C6-88B5-EE8BD16CCCBC}" type="slidenum">
              <a:rPr lang="sk-SK" smtClean="0"/>
              <a:t>21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71376795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jekt pre obrázok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objekt pre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k-SK" dirty="0"/>
          </a:p>
        </p:txBody>
      </p:sp>
      <p:sp>
        <p:nvSpPr>
          <p:cNvPr id="4" name="Zástupný objekt pre číslo snímky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5A20F01-84C5-46C6-88B5-EE8BD16CCCBC}" type="slidenum">
              <a:rPr lang="sk-SK" smtClean="0"/>
              <a:t>22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13583248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jekt pre obrázok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objekt pre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k-SK" dirty="0"/>
              <a:t>Zdroj: https://www.forbes.sk/ruky-bozkavam-pani-tovarnikova-pribeh-marie-batovej-obuvnickeho-imperia-a-cajoveho-peciva/?srsltid=AfmBOorjJBp4bIW6O-YA80bIHKhAARiMaIaFQzxDv3MgcWjLJjIupEcx </a:t>
            </a:r>
          </a:p>
        </p:txBody>
      </p:sp>
      <p:sp>
        <p:nvSpPr>
          <p:cNvPr id="4" name="Zástupný objekt pre číslo snímky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5A20F01-84C5-46C6-88B5-EE8BD16CCCBC}" type="slidenum">
              <a:rPr lang="sk-SK" smtClean="0"/>
              <a:t>2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76717810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jekt pre obrázok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objekt pre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k-SK" dirty="0"/>
              <a:t>Zlé pochopenie informácie a jej šírenie ďalej</a:t>
            </a:r>
          </a:p>
          <a:p>
            <a:endParaRPr lang="sk-SK" dirty="0"/>
          </a:p>
        </p:txBody>
      </p:sp>
      <p:sp>
        <p:nvSpPr>
          <p:cNvPr id="4" name="Zástupný objekt pre číslo snímky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5A20F01-84C5-46C6-88B5-EE8BD16CCCBC}" type="slidenum">
              <a:rPr lang="sk-SK" smtClean="0"/>
              <a:t>3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417055689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417540F-4AD7-58C2-F467-E9ABD64F95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jekt pre obrázok snímky 1">
            <a:extLst>
              <a:ext uri="{FF2B5EF4-FFF2-40B4-BE49-F238E27FC236}">
                <a16:creationId xmlns:a16="http://schemas.microsoft.com/office/drawing/2014/main" id="{D3C68620-13EE-C78E-841C-EC82A2A2712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objekt pre poznámky 2">
            <a:extLst>
              <a:ext uri="{FF2B5EF4-FFF2-40B4-BE49-F238E27FC236}">
                <a16:creationId xmlns:a16="http://schemas.microsoft.com/office/drawing/2014/main" id="{A8333B74-DE74-3542-2CB4-BA09EB47FBC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sk-SK" dirty="0"/>
              <a:t>Pravdivý základ-letné prázdniny.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sk-SK" dirty="0"/>
              <a:t>Pravdivý základ-zajtra máme skutočne hodinu s danou učiteľkou.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sk-SK" b="1" dirty="0"/>
              <a:t>Dôvod: Niekto si chce z nás vystreliť.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sk-SK" dirty="0"/>
              <a:t>Bez emócie sa akékoľvek poplašné tvrdenie nedostane ďalej, než pred zrak jedného človeka. Na to, aby sa táto klamlivá informácia zdieľala, musí pobúriť, šokovať a tým prinútiť čitateľa, alebo poslucháča, aby informáciu šíril ďalej a uveril vďaka intenzite emócie jej obsahu.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sk-SK" dirty="0"/>
          </a:p>
          <a:p>
            <a:r>
              <a:rPr lang="sk-SK" dirty="0"/>
              <a:t>V preklade </a:t>
            </a:r>
            <a:r>
              <a:rPr lang="sk-SK" dirty="0" err="1"/>
              <a:t>klikacia</a:t>
            </a:r>
            <a:r>
              <a:rPr lang="sk-SK" dirty="0"/>
              <a:t> návnada.</a:t>
            </a:r>
          </a:p>
          <a:p>
            <a:r>
              <a:rPr lang="sk-SK" sz="1200" i="1" dirty="0"/>
              <a:t>Snaží sa upútať pozornosť za každú cenu, aby dostal používateľa na web, kde sa mu zobrazia reklamy. Z toho finančne ťaží tvorca </a:t>
            </a:r>
            <a:r>
              <a:rPr lang="sk-SK" sz="1200" i="1" dirty="0" err="1"/>
              <a:t>clickbaitu</a:t>
            </a:r>
            <a:r>
              <a:rPr lang="sk-SK" sz="1200" i="1" dirty="0"/>
              <a:t>, prípadne majiteľ webu.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sk-SK" dirty="0"/>
          </a:p>
          <a:p>
            <a:endParaRPr lang="sk-SK" dirty="0"/>
          </a:p>
        </p:txBody>
      </p:sp>
      <p:sp>
        <p:nvSpPr>
          <p:cNvPr id="4" name="Zástupný objekt pre číslo snímky 3">
            <a:extLst>
              <a:ext uri="{FF2B5EF4-FFF2-40B4-BE49-F238E27FC236}">
                <a16:creationId xmlns:a16="http://schemas.microsoft.com/office/drawing/2014/main" id="{B7D433CB-A30D-F5D4-D1D5-76BA8953386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5A20F01-84C5-46C6-88B5-EE8BD16CCCBC}" type="slidenum">
              <a:rPr lang="sk-SK" smtClean="0"/>
              <a:t>4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218792080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CF9745-0453-19B2-27D8-04C8E056F3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jekt pre obrázok snímky 1">
            <a:extLst>
              <a:ext uri="{FF2B5EF4-FFF2-40B4-BE49-F238E27FC236}">
                <a16:creationId xmlns:a16="http://schemas.microsoft.com/office/drawing/2014/main" id="{6248F75E-775A-8B58-37F5-E96FA4CB7F6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objekt pre poznámky 2">
            <a:extLst>
              <a:ext uri="{FF2B5EF4-FFF2-40B4-BE49-F238E27FC236}">
                <a16:creationId xmlns:a16="http://schemas.microsoft.com/office/drawing/2014/main" id="{0C9B16FA-0922-A9F0-6EAB-E79831973EB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sk-SK" dirty="0"/>
              <a:t>Princ William vysvetlenie: https://a-static.projektn.sk/2021/04/royal-finger.jpg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sk-SK" dirty="0" err="1"/>
              <a:t>Zdroj:https</a:t>
            </a:r>
            <a:r>
              <a:rPr lang="sk-SK" dirty="0"/>
              <a:t>://dennikn.sk/2345053/tej-fotomontazi-aj-niekto-veril-ako-som-sa-rozpraval-so-ziakmi-o-hoaxoch/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sk-SK" dirty="0"/>
              <a:t>Zdroj </a:t>
            </a:r>
            <a:r>
              <a:rPr lang="sk-SK" dirty="0" err="1"/>
              <a:t>Musk</a:t>
            </a:r>
            <a:r>
              <a:rPr lang="sk-SK" dirty="0"/>
              <a:t>: sociálne siete</a:t>
            </a:r>
          </a:p>
        </p:txBody>
      </p:sp>
      <p:sp>
        <p:nvSpPr>
          <p:cNvPr id="4" name="Zástupný objekt pre číslo snímky 3">
            <a:extLst>
              <a:ext uri="{FF2B5EF4-FFF2-40B4-BE49-F238E27FC236}">
                <a16:creationId xmlns:a16="http://schemas.microsoft.com/office/drawing/2014/main" id="{0E56E6A6-A6D3-033D-4276-074FC804689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5A20F01-84C5-46C6-88B5-EE8BD16CCCBC}" type="slidenum">
              <a:rPr lang="sk-SK" smtClean="0"/>
              <a:t>5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14089282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jekt pre obrázok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objekt pre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k-SK" b="1" i="0" dirty="0">
                <a:solidFill>
                  <a:srgbClr val="444444"/>
                </a:solidFill>
                <a:effectLst/>
                <a:latin typeface="Helvetica Neue"/>
              </a:rPr>
              <a:t>1. </a:t>
            </a:r>
            <a:r>
              <a:rPr lang="sk-SK" b="1" i="0" dirty="0" err="1">
                <a:solidFill>
                  <a:srgbClr val="444444"/>
                </a:solidFill>
                <a:effectLst/>
                <a:latin typeface="Helvetica Neue"/>
              </a:rPr>
              <a:t>Justin</a:t>
            </a:r>
            <a:r>
              <a:rPr lang="sk-SK" b="1" i="0" dirty="0">
                <a:solidFill>
                  <a:srgbClr val="444444"/>
                </a:solidFill>
                <a:effectLst/>
                <a:latin typeface="Helvetica Neue"/>
              </a:rPr>
              <a:t> </a:t>
            </a:r>
            <a:r>
              <a:rPr lang="sk-SK" b="1" i="0" dirty="0" err="1">
                <a:solidFill>
                  <a:srgbClr val="444444"/>
                </a:solidFill>
                <a:effectLst/>
                <a:latin typeface="Helvetica Neue"/>
              </a:rPr>
              <a:t>Bieber</a:t>
            </a:r>
            <a:r>
              <a:rPr lang="sk-SK" b="1" i="0" dirty="0">
                <a:solidFill>
                  <a:srgbClr val="444444"/>
                </a:solidFill>
                <a:effectLst/>
                <a:latin typeface="Helvetica Neue"/>
              </a:rPr>
              <a:t>:</a:t>
            </a:r>
          </a:p>
          <a:p>
            <a:r>
              <a:rPr lang="sk-SK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Príspevok, ktorý vyhlasuje, že zomrel, pracuje s ľudskou zvedavosťou. Jedno kliknutie nepovažujeme za problém. Záujem o náhle šokujúce informácie je základom </a:t>
            </a:r>
            <a:r>
              <a:rPr lang="sk-SK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virality</a:t>
            </a:r>
            <a:r>
              <a:rPr lang="sk-SK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mnohých príspevkov a nových trendov, ktoré sa šíria ako blesk. Je tak úplne bežné reagovať so záujmom na známe osobnosti a šokujúce informácie. Napríklad aj vtedy, ak nie ste fanúšik </a:t>
            </a:r>
            <a:r>
              <a:rPr lang="sk-SK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Justina</a:t>
            </a:r>
            <a:r>
              <a:rPr lang="sk-SK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sk-SK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Biebra</a:t>
            </a:r>
            <a:r>
              <a:rPr lang="sk-SK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Jednoducho preto, že možno len máte záujem byť v obraze a vedieť o tom, čo pravdepodobne bude na celom internete… ale nebude. V tomto prípade ide o manipuláciu so známou tvárou, menom a informáciou o smrti – čiže o definitívnom konci. To je zásadná informácia. Zapracuje zvedavosť a presne to potrebuje podvodník v pozadí. Falošný portál, falošný príspevok a falošný záujem informovať v skutočnosti maskuje záujem nalákať čo najviac ľudí, infikovať ich počítače a neskôr pomocou nich páchať ešte horšiu činnosť.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sk-SK" b="0" i="0" dirty="0">
                <a:solidFill>
                  <a:srgbClr val="444444"/>
                </a:solidFill>
                <a:effectLst/>
                <a:latin typeface="Helvetica Neue"/>
              </a:rPr>
              <a:t>FALOŠNÉ ÚMRTIE sa objavilo aj na účte  </a:t>
            </a:r>
            <a:r>
              <a:rPr lang="sk-SK" b="0" i="0" dirty="0" err="1">
                <a:solidFill>
                  <a:srgbClr val="444444"/>
                </a:solidFill>
                <a:effectLst/>
                <a:latin typeface="Helvetica Neue"/>
              </a:rPr>
              <a:t>Jaden</a:t>
            </a:r>
            <a:r>
              <a:rPr lang="sk-SK" b="0" i="0" dirty="0">
                <a:solidFill>
                  <a:srgbClr val="444444"/>
                </a:solidFill>
                <a:effectLst/>
                <a:latin typeface="Helvetica Neue"/>
              </a:rPr>
              <a:t> </a:t>
            </a:r>
            <a:r>
              <a:rPr lang="sk-SK" b="0" i="0" dirty="0" err="1">
                <a:solidFill>
                  <a:srgbClr val="444444"/>
                </a:solidFill>
                <a:effectLst/>
                <a:latin typeface="Helvetica Neue"/>
              </a:rPr>
              <a:t>Smith</a:t>
            </a:r>
            <a:r>
              <a:rPr lang="sk-SK" b="0" i="0" dirty="0">
                <a:solidFill>
                  <a:srgbClr val="444444"/>
                </a:solidFill>
                <a:effectLst/>
                <a:latin typeface="Helvetica Neue"/>
              </a:rPr>
              <a:t>, Silvester </a:t>
            </a:r>
            <a:r>
              <a:rPr lang="sk-SK" b="0" i="0" dirty="0" err="1">
                <a:solidFill>
                  <a:srgbClr val="444444"/>
                </a:solidFill>
                <a:effectLst/>
                <a:latin typeface="Helvetica Neue"/>
              </a:rPr>
              <a:t>Stalone</a:t>
            </a:r>
            <a:r>
              <a:rPr lang="sk-SK" b="0" i="0" dirty="0">
                <a:solidFill>
                  <a:srgbClr val="444444"/>
                </a:solidFill>
                <a:effectLst/>
                <a:latin typeface="Helvetica Neue"/>
              </a:rPr>
              <a:t>, Lady </a:t>
            </a:r>
            <a:r>
              <a:rPr lang="sk-SK" b="0" i="0" dirty="0" err="1">
                <a:solidFill>
                  <a:srgbClr val="444444"/>
                </a:solidFill>
                <a:effectLst/>
                <a:latin typeface="Helvetica Neue"/>
              </a:rPr>
              <a:t>Gaga</a:t>
            </a:r>
            <a:r>
              <a:rPr lang="sk-SK" b="0" i="0" dirty="0">
                <a:solidFill>
                  <a:srgbClr val="444444"/>
                </a:solidFill>
                <a:effectLst/>
                <a:latin typeface="Helvetica Neue"/>
              </a:rPr>
              <a:t>, Paul </a:t>
            </a:r>
            <a:r>
              <a:rPr lang="sk-SK" b="0" i="0" dirty="0" err="1">
                <a:solidFill>
                  <a:srgbClr val="444444"/>
                </a:solidFill>
                <a:effectLst/>
                <a:latin typeface="Helvetica Neue"/>
              </a:rPr>
              <a:t>McCartney</a:t>
            </a:r>
            <a:endParaRPr lang="sk-SK" b="0" i="0" dirty="0">
              <a:solidFill>
                <a:srgbClr val="444444"/>
              </a:solidFill>
              <a:effectLst/>
              <a:latin typeface="Helvetica Neue"/>
            </a:endParaRPr>
          </a:p>
          <a:p>
            <a:r>
              <a:rPr lang="sk-SK" sz="1200" b="1" i="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Znak </a:t>
            </a:r>
            <a:r>
              <a:rPr lang="sk-SK" sz="1200" b="1" i="0" u="sng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clickbaitu</a:t>
            </a:r>
            <a:r>
              <a:rPr lang="sk-SK" sz="1200" b="1" i="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</a:t>
            </a:r>
            <a:r>
              <a:rPr lang="sk-SK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skupina, v ktorej je príspevok zdieľaný</a:t>
            </a:r>
          </a:p>
          <a:p>
            <a:r>
              <a:rPr lang="sk-SK" b="1" i="0" dirty="0"/>
              <a:t>2. nehoda: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sk-SK" sz="1200" b="1" i="0" u="sng" kern="1200" dirty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Znak </a:t>
            </a:r>
            <a:r>
              <a:rPr lang="sk-SK" sz="1200" b="1" i="0" u="sng" kern="1200" dirty="0" err="1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clickbaitu</a:t>
            </a:r>
            <a:r>
              <a:rPr lang="sk-SK" sz="1200" b="1" i="0" u="sng" kern="1200" dirty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: </a:t>
            </a:r>
            <a:r>
              <a:rPr lang="sk-SK" sz="1200" b="1" i="0" kern="1200" dirty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autorka príspevku, odkaz na stránku</a:t>
            </a:r>
          </a:p>
          <a:p>
            <a:r>
              <a:rPr lang="sk-SK" b="1" i="0" dirty="0" err="1"/>
              <a:t>Jenna</a:t>
            </a:r>
            <a:r>
              <a:rPr lang="sk-SK" b="1" i="0" dirty="0"/>
              <a:t> </a:t>
            </a:r>
            <a:r>
              <a:rPr lang="sk-SK" b="1" i="0" dirty="0" err="1"/>
              <a:t>Ortega</a:t>
            </a:r>
            <a:endParaRPr lang="sk-SK" b="1" i="0" dirty="0"/>
          </a:p>
          <a:p>
            <a:r>
              <a:rPr lang="sk-SK" b="0" i="0" dirty="0">
                <a:solidFill>
                  <a:srgbClr val="444444"/>
                </a:solidFill>
                <a:effectLst/>
                <a:latin typeface="Helvetica Neue"/>
              </a:rPr>
              <a:t>https://www.harpersbazaar.com/celebrity/latest/a62451459/jenna-ortega-complete-dating-history/</a:t>
            </a:r>
          </a:p>
        </p:txBody>
      </p:sp>
      <p:sp>
        <p:nvSpPr>
          <p:cNvPr id="4" name="Zástupný objekt pre číslo snímky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5A20F01-84C5-46C6-88B5-EE8BD16CCCBC}" type="slidenum">
              <a:rPr lang="sk-SK" smtClean="0"/>
              <a:t>6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279110622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30785F-8A7E-0804-A56C-107DD78522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jekt pre obrázok snímky 1">
            <a:extLst>
              <a:ext uri="{FF2B5EF4-FFF2-40B4-BE49-F238E27FC236}">
                <a16:creationId xmlns:a16="http://schemas.microsoft.com/office/drawing/2014/main" id="{8A30ECB0-0100-9DB4-49A0-A296ED07E1C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objekt pre poznámky 2">
            <a:extLst>
              <a:ext uri="{FF2B5EF4-FFF2-40B4-BE49-F238E27FC236}">
                <a16:creationId xmlns:a16="http://schemas.microsoft.com/office/drawing/2014/main" id="{2DE7F865-1E5E-16A3-3AEA-7A3D31E49D3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sk-SK" b="0" i="0" dirty="0">
                <a:solidFill>
                  <a:srgbClr val="181818"/>
                </a:solidFill>
                <a:effectLst/>
                <a:latin typeface="Lumin Serif"/>
              </a:rPr>
              <a:t>snažia sa jednoducho vysvetliť nejakú udalosť, takže osloví jednoduchšieho človeka.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sk-SK" b="0" i="0" dirty="0">
                <a:solidFill>
                  <a:srgbClr val="181818"/>
                </a:solidFill>
                <a:effectLst/>
                <a:latin typeface="Lumin Serif"/>
              </a:rPr>
              <a:t>sú príťažlivejšie ako skutočnosť, lebo sú jednoduchšie na pochopenie a sú vymýšľané tak, aby boli pre ľudskú myseľ atraktívnejšie.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sk-SK" sz="1200" noProof="0" dirty="0"/>
              <a:t>názor na nejakú tému, ktorý tvrdí, že nejaká skupina naschvál tajne sabotuje inú skupinu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sk-SK" sz="1200" noProof="0" dirty="0"/>
              <a:t>teória sa snaží pomocou vymyslených informácií vysvetliť historické ale aj súčasné udalosti, ako sprisahanie mocných ľudí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sk-SK" sz="1200" dirty="0">
                <a:solidFill>
                  <a:srgbClr val="181818"/>
                </a:solidFill>
                <a:latin typeface="Lumin Serif"/>
              </a:rPr>
              <a:t>KT a internet podporujú vieru ľudí v nezmysly a ich rozhodovanie založené viac na emóciách než na rozume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sk-SK" b="0" i="0" dirty="0">
                <a:solidFill>
                  <a:srgbClr val="181818"/>
                </a:solidFill>
                <a:effectLst/>
                <a:latin typeface="Lumin Serif"/>
              </a:rPr>
              <a:t>Cez konšpiračné teórie sa často šíri aj extrémizmus. </a:t>
            </a:r>
            <a:endParaRPr lang="sk-SK" sz="1200" dirty="0">
              <a:solidFill>
                <a:srgbClr val="181818"/>
              </a:solidFill>
              <a:latin typeface="Lumin Serif"/>
            </a:endParaRPr>
          </a:p>
          <a:p>
            <a:endParaRPr lang="sk-SK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sk-SK" b="0" i="0" dirty="0">
                <a:solidFill>
                  <a:srgbClr val="181818"/>
                </a:solidFill>
                <a:effectLst/>
                <a:latin typeface="Lumin Serif"/>
              </a:rPr>
              <a:t>Internet = väčšia skupina môže teórie zdieľať, alebo sa stotožňovať s ich obsahom.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sk-SK" b="0" i="0" dirty="0">
                <a:solidFill>
                  <a:srgbClr val="181818"/>
                </a:solidFill>
                <a:effectLst/>
                <a:latin typeface="Lumin Serif"/>
              </a:rPr>
              <a:t>Internet = anonymita – kvôli tomu, že vytváranie a šírenie týchto teórii často odporuje zákonom. </a:t>
            </a:r>
          </a:p>
          <a:p>
            <a:endParaRPr lang="sk-SK" b="0" i="0" dirty="0">
              <a:solidFill>
                <a:srgbClr val="181818"/>
              </a:solidFill>
              <a:effectLst/>
              <a:latin typeface="Lumin Serif"/>
            </a:endParaRPr>
          </a:p>
          <a:p>
            <a:r>
              <a:rPr lang="sk-SK" b="0" i="0" dirty="0">
                <a:solidFill>
                  <a:srgbClr val="181818"/>
                </a:solidFill>
                <a:effectLst/>
                <a:latin typeface="Lumin Serif"/>
              </a:rPr>
              <a:t>Pri každej informácií, ktorá sa k vám dostane zvážte jej pravdivosť. Pri každom statuse či článku na internete berte do úvahy zdroj a jeho povesť. Pri každom rozhovore, pri ktorom vás niekto presviedča o nejakej teórií sa ho radšej spýtajte odkiaľ túto informáciu má, ak vám nevie povedať alebo vám povie, že z internetu berte do úvahy, že to nemusí byť pravda.</a:t>
            </a:r>
            <a:endParaRPr lang="sk-SK" dirty="0"/>
          </a:p>
          <a:p>
            <a:endParaRPr lang="sk-SK" dirty="0"/>
          </a:p>
          <a:p>
            <a:r>
              <a:rPr lang="sk-SK" dirty="0"/>
              <a:t>Zdroje obrázkov: </a:t>
            </a:r>
          </a:p>
          <a:p>
            <a:r>
              <a:rPr lang="sk-SK" dirty="0" err="1"/>
              <a:t>Pristánie</a:t>
            </a:r>
            <a:r>
              <a:rPr lang="sk-SK" dirty="0"/>
              <a:t> na Mesiaci: https://www.forbes.com/sites/startswithabang/2019/06/25/yes-the-apollo-moon-landings-really-did-happen/</a:t>
            </a:r>
          </a:p>
          <a:p>
            <a:r>
              <a:rPr lang="sk-SK" dirty="0"/>
              <a:t>Dvojičky: https://www.theatlantic.com/photo/2011/09/911-the-day-of-the-attacks/100143/</a:t>
            </a:r>
          </a:p>
          <a:p>
            <a:endParaRPr lang="sk-SK" dirty="0"/>
          </a:p>
          <a:p>
            <a:endParaRPr lang="sk-SK" dirty="0"/>
          </a:p>
        </p:txBody>
      </p:sp>
      <p:sp>
        <p:nvSpPr>
          <p:cNvPr id="4" name="Zástupný objekt pre číslo snímky 3">
            <a:extLst>
              <a:ext uri="{FF2B5EF4-FFF2-40B4-BE49-F238E27FC236}">
                <a16:creationId xmlns:a16="http://schemas.microsoft.com/office/drawing/2014/main" id="{CC860F90-6D78-EFA1-8526-098998712F9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5A20F01-84C5-46C6-88B5-EE8BD16CCCBC}" type="slidenum">
              <a:rPr lang="sk-SK" smtClean="0"/>
              <a:t>7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275526730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jekt pre obrázok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objekt pre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sk-SK" dirty="0"/>
              <a:t>Dôležité je, že v danom čase nebola pravda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sk-SK" dirty="0"/>
              <a:t>Novinové články, blogy, príspevky na sociálnych sieťach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sk-SK" b="1" dirty="0"/>
              <a:t>Neskôr sa mohla stať skutočnou ( ako proroctvá v </a:t>
            </a:r>
            <a:r>
              <a:rPr lang="sk-SK" b="1" dirty="0" err="1"/>
              <a:t>Simpsonovcoch</a:t>
            </a:r>
            <a:r>
              <a:rPr lang="sk-SK" b="1" dirty="0"/>
              <a:t>), </a:t>
            </a:r>
            <a:r>
              <a:rPr lang="sk-SK" b="1" dirty="0" err="1"/>
              <a:t>tedy</a:t>
            </a:r>
            <a:r>
              <a:rPr lang="sk-SK" b="1" dirty="0"/>
              <a:t> už nie je </a:t>
            </a:r>
            <a:r>
              <a:rPr lang="sk-SK" b="1" dirty="0" err="1"/>
              <a:t>fake</a:t>
            </a:r>
            <a:r>
              <a:rPr lang="sk-SK" b="1" dirty="0"/>
              <a:t> </a:t>
            </a:r>
            <a:r>
              <a:rPr lang="sk-SK" b="1" dirty="0" err="1"/>
              <a:t>news</a:t>
            </a:r>
            <a:endParaRPr lang="sk-SK" b="1" dirty="0"/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sk-SK" dirty="0"/>
              <a:t>existovali už dávno ale preslávil ich Donald </a:t>
            </a:r>
            <a:r>
              <a:rPr lang="sk-SK" dirty="0" err="1"/>
              <a:t>Trump</a:t>
            </a:r>
            <a:r>
              <a:rPr lang="sk-SK" dirty="0"/>
              <a:t>, svojim výrokmi na sociálnej sieti Twitter, čím pravdepodobne ovplyvnil (zmanipuloval) prezidentské voľby v USA, keď kandidoval</a:t>
            </a:r>
          </a:p>
          <a:p>
            <a:endParaRPr lang="sk-SK" dirty="0"/>
          </a:p>
          <a:p>
            <a:r>
              <a:rPr lang="sk-SK" dirty="0"/>
              <a:t>Obrázok: https://www.turnitin.com/assets/images/resources/intro-images/fact-fake-blocks-spinning-m.jpg</a:t>
            </a:r>
          </a:p>
        </p:txBody>
      </p:sp>
      <p:sp>
        <p:nvSpPr>
          <p:cNvPr id="4" name="Zástupný objekt pre číslo snímky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5A20F01-84C5-46C6-88B5-EE8BD16CCCBC}" type="slidenum">
              <a:rPr lang="sk-SK" smtClean="0"/>
              <a:t>8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29678835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04B5605-D6BA-BCE1-6136-10B45B5478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jekt pre obrázok snímky 1">
            <a:extLst>
              <a:ext uri="{FF2B5EF4-FFF2-40B4-BE49-F238E27FC236}">
                <a16:creationId xmlns:a16="http://schemas.microsoft.com/office/drawing/2014/main" id="{C8924CAF-44C3-17D5-335D-D06C14D56DF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objekt pre poznámky 2">
            <a:extLst>
              <a:ext uri="{FF2B5EF4-FFF2-40B4-BE49-F238E27FC236}">
                <a16:creationId xmlns:a16="http://schemas.microsoft.com/office/drawing/2014/main" id="{9AC0B8C4-FEFD-221F-DAD1-50351C42820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>
              <a:buFont typeface="Arial" panose="020B0604020202020204" pitchFamily="34" charset="0"/>
              <a:buChar char="•"/>
            </a:pPr>
            <a:r>
              <a:rPr lang="sk-SK" b="1" i="0" dirty="0">
                <a:solidFill>
                  <a:srgbClr val="152035"/>
                </a:solidFill>
                <a:effectLst/>
              </a:rPr>
              <a:t>Zvážte zdroj</a:t>
            </a:r>
            <a:r>
              <a:rPr lang="sk-SK" b="0" i="0" dirty="0">
                <a:solidFill>
                  <a:srgbClr val="152035"/>
                </a:solidFill>
                <a:effectLst/>
              </a:rPr>
              <a:t> – ide o seriózne médium/autora? Je dôveryhodný? Reálny?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sk-SK" b="1" i="0" dirty="0">
                <a:solidFill>
                  <a:srgbClr val="152035"/>
                </a:solidFill>
                <a:effectLst/>
              </a:rPr>
              <a:t>Skontrolujte si dátum </a:t>
            </a:r>
            <a:r>
              <a:rPr lang="sk-SK" b="0" i="0" dirty="0">
                <a:solidFill>
                  <a:srgbClr val="152035"/>
                </a:solidFill>
                <a:effectLst/>
              </a:rPr>
              <a:t>– je v správe uvedený dátum? Ide o nový alebo starý článok? Dávajte si pozor na staré správy, to, že boli pravdivé v minulosti, neznamená, že sú relevantné a pravdivé aj dnes. 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sk-SK" b="1" i="0" dirty="0">
                <a:solidFill>
                  <a:srgbClr val="152035"/>
                </a:solidFill>
                <a:effectLst/>
              </a:rPr>
              <a:t>Zamyslite sa, či nie ste zaujatí </a:t>
            </a:r>
            <a:r>
              <a:rPr lang="sk-SK" b="0" i="0" dirty="0">
                <a:solidFill>
                  <a:srgbClr val="152035"/>
                </a:solidFill>
                <a:effectLst/>
              </a:rPr>
              <a:t>– ak som voči niečomu/niekomu zaujatý, ľahšie sa nechám ovplyvniť a uverím nepravdivej správe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sk-SK" b="1" i="0" dirty="0">
                <a:solidFill>
                  <a:srgbClr val="152035"/>
                </a:solidFill>
                <a:effectLst/>
              </a:rPr>
              <a:t>Čítajte celú správu, nielen nadpis </a:t>
            </a:r>
            <a:r>
              <a:rPr lang="sk-SK" b="0" i="0" dirty="0">
                <a:solidFill>
                  <a:srgbClr val="152035"/>
                </a:solidFill>
                <a:effectLst/>
              </a:rPr>
              <a:t>– nadpis správy môže byť šokujúci, aby vás motivoval na ňu kliknúť (</a:t>
            </a:r>
            <a:r>
              <a:rPr lang="sk-SK" b="0" i="0" dirty="0" err="1">
                <a:solidFill>
                  <a:srgbClr val="152035"/>
                </a:solidFill>
                <a:effectLst/>
              </a:rPr>
              <a:t>clickbait</a:t>
            </a:r>
            <a:r>
              <a:rPr lang="sk-SK" b="0" i="0" dirty="0">
                <a:solidFill>
                  <a:srgbClr val="152035"/>
                </a:solidFill>
                <a:effectLst/>
              </a:rPr>
              <a:t>). 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sk-SK" b="1" i="0" dirty="0">
                <a:solidFill>
                  <a:srgbClr val="152035"/>
                </a:solidFill>
                <a:effectLst/>
              </a:rPr>
              <a:t>Zamyslite sa, či nejde o vtip</a:t>
            </a:r>
            <a:r>
              <a:rPr lang="sk-SK" b="0" i="0" dirty="0">
                <a:solidFill>
                  <a:srgbClr val="152035"/>
                </a:solidFill>
                <a:effectLst/>
              </a:rPr>
              <a:t> – nie je obsah čudný? Zamyslite sa, či to nie je satira alebo irónia. Skontrolujte si stránky a autora, aby ste sa uistili, či nejde o vtip.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sk-SK" b="1" i="0" dirty="0">
                <a:solidFill>
                  <a:srgbClr val="152035"/>
                </a:solidFill>
                <a:effectLst/>
              </a:rPr>
              <a:t>Spýtajte sa experta</a:t>
            </a:r>
            <a:r>
              <a:rPr lang="sk-SK" b="0" i="0" dirty="0">
                <a:solidFill>
                  <a:srgbClr val="152035"/>
                </a:solidFill>
                <a:effectLst/>
              </a:rPr>
              <a:t> – spýtajte sa odborníka, konzultanta alebo stránky, ktorá je zameraná na kontrolu faktov.</a:t>
            </a:r>
          </a:p>
          <a:p>
            <a:endParaRPr lang="sk-SK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sk-SK" dirty="0"/>
              <a:t>Využitie nielen na škole a pri mladých ľuďoch ale aj pri senioroch, ktorí nestíhajú držať krok s technológiami, nevyznajú sa v nich, sú stará škola,... Nevedia ako dokážu média manipulovať s ľudským myslením.</a:t>
            </a:r>
          </a:p>
          <a:p>
            <a:endParaRPr lang="sk-SK" dirty="0"/>
          </a:p>
        </p:txBody>
      </p:sp>
      <p:sp>
        <p:nvSpPr>
          <p:cNvPr id="4" name="Zástupný objekt pre číslo snímky 3">
            <a:extLst>
              <a:ext uri="{FF2B5EF4-FFF2-40B4-BE49-F238E27FC236}">
                <a16:creationId xmlns:a16="http://schemas.microsoft.com/office/drawing/2014/main" id="{3A11EFF5-DA3C-8028-2418-D65FFF81FB5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5A20F01-84C5-46C6-88B5-EE8BD16CCCBC}" type="slidenum">
              <a:rPr lang="sk-SK" smtClean="0"/>
              <a:t>9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5941568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á sním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89F4AE45-1257-621B-1A63-3600793143B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sk-SK"/>
              <a:t>Kliknutím upravte štýl predlohy nadpisu</a:t>
            </a:r>
          </a:p>
        </p:txBody>
      </p:sp>
      <p:sp>
        <p:nvSpPr>
          <p:cNvPr id="3" name="Podnadpis 2">
            <a:extLst>
              <a:ext uri="{FF2B5EF4-FFF2-40B4-BE49-F238E27FC236}">
                <a16:creationId xmlns:a16="http://schemas.microsoft.com/office/drawing/2014/main" id="{DA9366C5-7234-C15B-1160-32F26A45D8A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sk-SK"/>
              <a:t>Kliknutím upravte štýl predlohy podnadpisu</a:t>
            </a:r>
          </a:p>
        </p:txBody>
      </p:sp>
      <p:sp>
        <p:nvSpPr>
          <p:cNvPr id="4" name="Zástupný objekt pre dátum 3">
            <a:extLst>
              <a:ext uri="{FF2B5EF4-FFF2-40B4-BE49-F238E27FC236}">
                <a16:creationId xmlns:a16="http://schemas.microsoft.com/office/drawing/2014/main" id="{802C6689-C152-4E6F-4B5B-6449CBF9D8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F9313-0065-4155-B02B-53A7E2016B79}" type="datetime1">
              <a:rPr lang="sk-SK" smtClean="0"/>
              <a:t>26. 1. 2026</a:t>
            </a:fld>
            <a:endParaRPr lang="sk-SK"/>
          </a:p>
        </p:txBody>
      </p:sp>
      <p:sp>
        <p:nvSpPr>
          <p:cNvPr id="5" name="Zástupný objekt pre pätu 4">
            <a:extLst>
              <a:ext uri="{FF2B5EF4-FFF2-40B4-BE49-F238E27FC236}">
                <a16:creationId xmlns:a16="http://schemas.microsoft.com/office/drawing/2014/main" id="{318E0651-A653-5AC5-1013-E5B96851BF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k-SK"/>
              <a:t>Nitrianske kompetenčné centrum kybernetickej bezpečnosti</a:t>
            </a:r>
          </a:p>
        </p:txBody>
      </p:sp>
      <p:sp>
        <p:nvSpPr>
          <p:cNvPr id="6" name="Zástupný objekt pre číslo snímky 5">
            <a:extLst>
              <a:ext uri="{FF2B5EF4-FFF2-40B4-BE49-F238E27FC236}">
                <a16:creationId xmlns:a16="http://schemas.microsoft.com/office/drawing/2014/main" id="{412EC900-7278-187C-9112-9C065110CD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A2D08-B425-46B9-A38C-FA58A167A0F0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2926641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z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8F29CF5D-4A26-F84E-311C-F092139361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/>
              <a:t>Kliknutím upravte štýl predlohy nadpisu</a:t>
            </a:r>
          </a:p>
        </p:txBody>
      </p:sp>
      <p:sp>
        <p:nvSpPr>
          <p:cNvPr id="3" name="Zástupný zvislý text 2">
            <a:extLst>
              <a:ext uri="{FF2B5EF4-FFF2-40B4-BE49-F238E27FC236}">
                <a16:creationId xmlns:a16="http://schemas.microsoft.com/office/drawing/2014/main" id="{55E08328-F43C-F17E-868B-1EDC19A3F9A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k-SK"/>
              <a:t>Kliknite sem a upravte štýly predlohy textu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</a:p>
        </p:txBody>
      </p:sp>
      <p:sp>
        <p:nvSpPr>
          <p:cNvPr id="4" name="Zástupný objekt pre dátum 3">
            <a:extLst>
              <a:ext uri="{FF2B5EF4-FFF2-40B4-BE49-F238E27FC236}">
                <a16:creationId xmlns:a16="http://schemas.microsoft.com/office/drawing/2014/main" id="{A5A0A829-0026-AD72-9233-8EB50E435E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1C678B-EB98-4345-8F93-F6BCD3ABD7EA}" type="datetime1">
              <a:rPr lang="sk-SK" smtClean="0"/>
              <a:t>26. 1. 2026</a:t>
            </a:fld>
            <a:endParaRPr lang="sk-SK"/>
          </a:p>
        </p:txBody>
      </p:sp>
      <p:sp>
        <p:nvSpPr>
          <p:cNvPr id="5" name="Zástupný objekt pre pätu 4">
            <a:extLst>
              <a:ext uri="{FF2B5EF4-FFF2-40B4-BE49-F238E27FC236}">
                <a16:creationId xmlns:a16="http://schemas.microsoft.com/office/drawing/2014/main" id="{EA915E38-8924-F857-AEAD-38ABA41DF3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k-SK"/>
              <a:t>Nitrianske kompetenčné centrum kybernetickej bezpečnosti</a:t>
            </a:r>
          </a:p>
        </p:txBody>
      </p:sp>
      <p:sp>
        <p:nvSpPr>
          <p:cNvPr id="6" name="Zástupný objekt pre číslo snímky 5">
            <a:extLst>
              <a:ext uri="{FF2B5EF4-FFF2-40B4-BE49-F238E27FC236}">
                <a16:creationId xmlns:a16="http://schemas.microsoft.com/office/drawing/2014/main" id="{F4BA040C-9539-93F7-008E-E8A83A890D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A2D08-B425-46B9-A38C-FA58A167A0F0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41568146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Z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vislý nadpis 1">
            <a:extLst>
              <a:ext uri="{FF2B5EF4-FFF2-40B4-BE49-F238E27FC236}">
                <a16:creationId xmlns:a16="http://schemas.microsoft.com/office/drawing/2014/main" id="{E71C3BD1-0C5B-4924-8C3D-1888E2BB4DE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sk-SK"/>
              <a:t>Kliknutím upravte štýl predlohy nadpisu</a:t>
            </a:r>
          </a:p>
        </p:txBody>
      </p:sp>
      <p:sp>
        <p:nvSpPr>
          <p:cNvPr id="3" name="Zástupný zvislý text 2">
            <a:extLst>
              <a:ext uri="{FF2B5EF4-FFF2-40B4-BE49-F238E27FC236}">
                <a16:creationId xmlns:a16="http://schemas.microsoft.com/office/drawing/2014/main" id="{EE599445-A1CA-AF06-EC43-C10E89C723B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sk-SK"/>
              <a:t>Kliknite sem a upravte štýly predlohy textu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</a:p>
        </p:txBody>
      </p:sp>
      <p:sp>
        <p:nvSpPr>
          <p:cNvPr id="4" name="Zástupný objekt pre dátum 3">
            <a:extLst>
              <a:ext uri="{FF2B5EF4-FFF2-40B4-BE49-F238E27FC236}">
                <a16:creationId xmlns:a16="http://schemas.microsoft.com/office/drawing/2014/main" id="{4A2CFDFA-1734-8563-497E-97FC05AB7E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E8F173-5DD3-405B-B584-C170F43946A0}" type="datetime1">
              <a:rPr lang="sk-SK" smtClean="0"/>
              <a:t>26. 1. 2026</a:t>
            </a:fld>
            <a:endParaRPr lang="sk-SK"/>
          </a:p>
        </p:txBody>
      </p:sp>
      <p:sp>
        <p:nvSpPr>
          <p:cNvPr id="5" name="Zástupný objekt pre pätu 4">
            <a:extLst>
              <a:ext uri="{FF2B5EF4-FFF2-40B4-BE49-F238E27FC236}">
                <a16:creationId xmlns:a16="http://schemas.microsoft.com/office/drawing/2014/main" id="{B798A2E2-4034-394B-89F9-30A158C65C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k-SK"/>
              <a:t>Nitrianske kompetenčné centrum kybernetickej bezpečnosti</a:t>
            </a:r>
          </a:p>
        </p:txBody>
      </p:sp>
      <p:sp>
        <p:nvSpPr>
          <p:cNvPr id="6" name="Zástupný objekt pre číslo snímky 5">
            <a:extLst>
              <a:ext uri="{FF2B5EF4-FFF2-40B4-BE49-F238E27FC236}">
                <a16:creationId xmlns:a16="http://schemas.microsoft.com/office/drawing/2014/main" id="{5B14E42F-2991-FCFD-9ACE-FF24ECF3EB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A2D08-B425-46B9-A38C-FA58A167A0F0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4950745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0C8D8EF0-4129-8E56-9040-CE9D9144B5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/>
              <a:t>Kliknutím upravte štýl predlohy nadpisu</a:t>
            </a:r>
          </a:p>
        </p:txBody>
      </p:sp>
      <p:sp>
        <p:nvSpPr>
          <p:cNvPr id="3" name="Zástupný objekt pre obsah 2">
            <a:extLst>
              <a:ext uri="{FF2B5EF4-FFF2-40B4-BE49-F238E27FC236}">
                <a16:creationId xmlns:a16="http://schemas.microsoft.com/office/drawing/2014/main" id="{3363C688-BB37-1614-F2E7-0966BBB7D0C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k-SK"/>
              <a:t>Kliknite sem a upravte štýly predlohy textu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</a:p>
        </p:txBody>
      </p:sp>
      <p:sp>
        <p:nvSpPr>
          <p:cNvPr id="4" name="Zástupný objekt pre dátum 3">
            <a:extLst>
              <a:ext uri="{FF2B5EF4-FFF2-40B4-BE49-F238E27FC236}">
                <a16:creationId xmlns:a16="http://schemas.microsoft.com/office/drawing/2014/main" id="{7482092D-5524-5EFE-168C-E356A2916B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47F00-8A78-4E70-A766-D04C0F185316}" type="datetime1">
              <a:rPr lang="sk-SK" smtClean="0"/>
              <a:t>26. 1. 2026</a:t>
            </a:fld>
            <a:endParaRPr lang="sk-SK"/>
          </a:p>
        </p:txBody>
      </p:sp>
      <p:sp>
        <p:nvSpPr>
          <p:cNvPr id="5" name="Zástupný objekt pre pätu 4">
            <a:extLst>
              <a:ext uri="{FF2B5EF4-FFF2-40B4-BE49-F238E27FC236}">
                <a16:creationId xmlns:a16="http://schemas.microsoft.com/office/drawing/2014/main" id="{296A168E-3075-1BC6-0CB2-FF97D38AE9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k-SK"/>
              <a:t>Nitrianske kompetenčné centrum kybernetickej bezpečnosti</a:t>
            </a:r>
          </a:p>
        </p:txBody>
      </p:sp>
      <p:sp>
        <p:nvSpPr>
          <p:cNvPr id="6" name="Zástupný objekt pre číslo snímky 5">
            <a:extLst>
              <a:ext uri="{FF2B5EF4-FFF2-40B4-BE49-F238E27FC236}">
                <a16:creationId xmlns:a16="http://schemas.microsoft.com/office/drawing/2014/main" id="{2DB13EC1-444C-B029-1D81-F28FCA8014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A2D08-B425-46B9-A38C-FA58A167A0F0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693889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Hlavička sekc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48251CDD-0CD8-74E1-B89A-B71F2DDEEF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sk-SK"/>
              <a:t>Kliknutím upravte štýl predlohy nadpisu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FD35ADD2-F363-06D5-6CC0-69036EB6AD6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k-SK"/>
              <a:t>Kliknite sem a upravte štýly predlohy textu</a:t>
            </a:r>
          </a:p>
        </p:txBody>
      </p:sp>
      <p:sp>
        <p:nvSpPr>
          <p:cNvPr id="4" name="Zástupný objekt pre dátum 3">
            <a:extLst>
              <a:ext uri="{FF2B5EF4-FFF2-40B4-BE49-F238E27FC236}">
                <a16:creationId xmlns:a16="http://schemas.microsoft.com/office/drawing/2014/main" id="{1E706A8A-F3AB-AC92-2407-52D9729409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B4A904-4CC1-4D0A-8144-79DE2F49606C}" type="datetime1">
              <a:rPr lang="sk-SK" smtClean="0"/>
              <a:t>26. 1. 2026</a:t>
            </a:fld>
            <a:endParaRPr lang="sk-SK"/>
          </a:p>
        </p:txBody>
      </p:sp>
      <p:sp>
        <p:nvSpPr>
          <p:cNvPr id="5" name="Zástupný objekt pre pätu 4">
            <a:extLst>
              <a:ext uri="{FF2B5EF4-FFF2-40B4-BE49-F238E27FC236}">
                <a16:creationId xmlns:a16="http://schemas.microsoft.com/office/drawing/2014/main" id="{1E069EE4-8394-CAEA-B104-883BEFCF35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k-SK"/>
              <a:t>Nitrianske kompetenčné centrum kybernetickej bezpečnosti</a:t>
            </a:r>
          </a:p>
        </p:txBody>
      </p:sp>
      <p:sp>
        <p:nvSpPr>
          <p:cNvPr id="6" name="Zástupný objekt pre číslo snímky 5">
            <a:extLst>
              <a:ext uri="{FF2B5EF4-FFF2-40B4-BE49-F238E27FC236}">
                <a16:creationId xmlns:a16="http://schemas.microsoft.com/office/drawing/2014/main" id="{81CE4252-E84C-0675-B06C-7EC97B54B6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A2D08-B425-46B9-A38C-FA58A167A0F0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2458269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09BF4565-85FA-EB35-E041-E5C3930D58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/>
              <a:t>Kliknutím upravte štýl predlohy nadpisu</a:t>
            </a:r>
          </a:p>
        </p:txBody>
      </p:sp>
      <p:sp>
        <p:nvSpPr>
          <p:cNvPr id="3" name="Zástupný objekt pre obsah 2">
            <a:extLst>
              <a:ext uri="{FF2B5EF4-FFF2-40B4-BE49-F238E27FC236}">
                <a16:creationId xmlns:a16="http://schemas.microsoft.com/office/drawing/2014/main" id="{EC2233E5-92F4-1BD1-4F45-1F7CA0E2D68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sk-SK"/>
              <a:t>Kliknite sem a upravte štýly predlohy textu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</a:p>
        </p:txBody>
      </p:sp>
      <p:sp>
        <p:nvSpPr>
          <p:cNvPr id="4" name="Zástupný objekt pre obsah 3">
            <a:extLst>
              <a:ext uri="{FF2B5EF4-FFF2-40B4-BE49-F238E27FC236}">
                <a16:creationId xmlns:a16="http://schemas.microsoft.com/office/drawing/2014/main" id="{FE82CB26-6758-903E-7F4E-0E1C6DA8F5B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sk-SK"/>
              <a:t>Kliknite sem a upravte štýly predlohy textu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</a:p>
        </p:txBody>
      </p:sp>
      <p:sp>
        <p:nvSpPr>
          <p:cNvPr id="5" name="Zástupný objekt pre dátum 4">
            <a:extLst>
              <a:ext uri="{FF2B5EF4-FFF2-40B4-BE49-F238E27FC236}">
                <a16:creationId xmlns:a16="http://schemas.microsoft.com/office/drawing/2014/main" id="{49DE02B7-D8D9-3C60-F245-A141ED4F0F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3B5FB8-9391-4ABC-A0B3-2665EFEC78CF}" type="datetime1">
              <a:rPr lang="sk-SK" smtClean="0"/>
              <a:t>26. 1. 2026</a:t>
            </a:fld>
            <a:endParaRPr lang="sk-SK"/>
          </a:p>
        </p:txBody>
      </p:sp>
      <p:sp>
        <p:nvSpPr>
          <p:cNvPr id="6" name="Zástupný objekt pre pätu 5">
            <a:extLst>
              <a:ext uri="{FF2B5EF4-FFF2-40B4-BE49-F238E27FC236}">
                <a16:creationId xmlns:a16="http://schemas.microsoft.com/office/drawing/2014/main" id="{1D4B473B-EE68-9515-C657-E4EC2C19C0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k-SK"/>
              <a:t>Nitrianske kompetenčné centrum kybernetickej bezpečnosti</a:t>
            </a:r>
          </a:p>
        </p:txBody>
      </p:sp>
      <p:sp>
        <p:nvSpPr>
          <p:cNvPr id="7" name="Zástupný objekt pre číslo snímky 6">
            <a:extLst>
              <a:ext uri="{FF2B5EF4-FFF2-40B4-BE49-F238E27FC236}">
                <a16:creationId xmlns:a16="http://schemas.microsoft.com/office/drawing/2014/main" id="{BF342A15-6C60-66EE-AFE5-3093D40EA2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A2D08-B425-46B9-A38C-FA58A167A0F0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6572095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19E1C80D-97E5-9F4D-E910-ACA61E86C4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sk-SK"/>
              <a:t>Kliknutím upravte štýl predlohy nadpisu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5795C14B-AE4C-6124-2DF0-9E0A2F0A09A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k-SK"/>
              <a:t>Kliknite sem a upravte štýly predlohy textu</a:t>
            </a:r>
          </a:p>
        </p:txBody>
      </p:sp>
      <p:sp>
        <p:nvSpPr>
          <p:cNvPr id="4" name="Zástupný objekt pre obsah 3">
            <a:extLst>
              <a:ext uri="{FF2B5EF4-FFF2-40B4-BE49-F238E27FC236}">
                <a16:creationId xmlns:a16="http://schemas.microsoft.com/office/drawing/2014/main" id="{03363274-8DFA-50A6-EC09-52E42C2EE52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sk-SK"/>
              <a:t>Kliknite sem a upravte štýly predlohy textu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</a:p>
        </p:txBody>
      </p:sp>
      <p:sp>
        <p:nvSpPr>
          <p:cNvPr id="5" name="Zástupný text 4">
            <a:extLst>
              <a:ext uri="{FF2B5EF4-FFF2-40B4-BE49-F238E27FC236}">
                <a16:creationId xmlns:a16="http://schemas.microsoft.com/office/drawing/2014/main" id="{1A9B4A04-DFFC-2AA7-C1A6-BE2E72366B1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k-SK"/>
              <a:t>Kliknite sem a upravte štýly predlohy textu</a:t>
            </a:r>
          </a:p>
        </p:txBody>
      </p:sp>
      <p:sp>
        <p:nvSpPr>
          <p:cNvPr id="6" name="Zástupný objekt pre obsah 5">
            <a:extLst>
              <a:ext uri="{FF2B5EF4-FFF2-40B4-BE49-F238E27FC236}">
                <a16:creationId xmlns:a16="http://schemas.microsoft.com/office/drawing/2014/main" id="{3C13BE7A-2F66-4B5F-0847-AB15166478D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sk-SK"/>
              <a:t>Kliknite sem a upravte štýly predlohy textu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</a:p>
        </p:txBody>
      </p:sp>
      <p:sp>
        <p:nvSpPr>
          <p:cNvPr id="7" name="Zástupný objekt pre dátum 6">
            <a:extLst>
              <a:ext uri="{FF2B5EF4-FFF2-40B4-BE49-F238E27FC236}">
                <a16:creationId xmlns:a16="http://schemas.microsoft.com/office/drawing/2014/main" id="{011DD504-B6BE-1798-A3F9-41D1BAAF0F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603B0-9F41-419C-8D61-1421D901F5AB}" type="datetime1">
              <a:rPr lang="sk-SK" smtClean="0"/>
              <a:t>26. 1. 2026</a:t>
            </a:fld>
            <a:endParaRPr lang="sk-SK"/>
          </a:p>
        </p:txBody>
      </p:sp>
      <p:sp>
        <p:nvSpPr>
          <p:cNvPr id="8" name="Zástupný objekt pre pätu 7">
            <a:extLst>
              <a:ext uri="{FF2B5EF4-FFF2-40B4-BE49-F238E27FC236}">
                <a16:creationId xmlns:a16="http://schemas.microsoft.com/office/drawing/2014/main" id="{FD7B18E5-04E1-C674-59A3-9683D0C2F8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k-SK"/>
              <a:t>Nitrianske kompetenčné centrum kybernetickej bezpečnosti</a:t>
            </a:r>
          </a:p>
        </p:txBody>
      </p:sp>
      <p:sp>
        <p:nvSpPr>
          <p:cNvPr id="9" name="Zástupný objekt pre číslo snímky 8">
            <a:extLst>
              <a:ext uri="{FF2B5EF4-FFF2-40B4-BE49-F238E27FC236}">
                <a16:creationId xmlns:a16="http://schemas.microsoft.com/office/drawing/2014/main" id="{C24E5078-2031-F725-A167-6AD966882A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A2D08-B425-46B9-A38C-FA58A167A0F0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297672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Len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EC944BD8-0167-A585-CB1F-D8F3BE7F50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/>
              <a:t>Kliknutím upravte štýl predlohy nadpisu</a:t>
            </a:r>
          </a:p>
        </p:txBody>
      </p:sp>
      <p:sp>
        <p:nvSpPr>
          <p:cNvPr id="3" name="Zástupný objekt pre dátum 2">
            <a:extLst>
              <a:ext uri="{FF2B5EF4-FFF2-40B4-BE49-F238E27FC236}">
                <a16:creationId xmlns:a16="http://schemas.microsoft.com/office/drawing/2014/main" id="{9566791D-410A-F6E0-9458-3536B0167B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4B3DE9-9A86-428C-B731-436D81D61431}" type="datetime1">
              <a:rPr lang="sk-SK" smtClean="0"/>
              <a:t>26. 1. 2026</a:t>
            </a:fld>
            <a:endParaRPr lang="sk-SK"/>
          </a:p>
        </p:txBody>
      </p:sp>
      <p:sp>
        <p:nvSpPr>
          <p:cNvPr id="4" name="Zástupný objekt pre pätu 3">
            <a:extLst>
              <a:ext uri="{FF2B5EF4-FFF2-40B4-BE49-F238E27FC236}">
                <a16:creationId xmlns:a16="http://schemas.microsoft.com/office/drawing/2014/main" id="{B83041A7-7597-DADE-FBF0-EEB2555DFF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k-SK"/>
              <a:t>Nitrianske kompetenčné centrum kybernetickej bezpečnosti</a:t>
            </a:r>
          </a:p>
        </p:txBody>
      </p:sp>
      <p:sp>
        <p:nvSpPr>
          <p:cNvPr id="5" name="Zástupný objekt pre číslo snímky 4">
            <a:extLst>
              <a:ext uri="{FF2B5EF4-FFF2-40B4-BE49-F238E27FC236}">
                <a16:creationId xmlns:a16="http://schemas.microsoft.com/office/drawing/2014/main" id="{7CDC946E-ECD4-94E0-30EE-0411470A79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A2D08-B425-46B9-A38C-FA58A167A0F0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24602645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jekt pre dátum 1">
            <a:extLst>
              <a:ext uri="{FF2B5EF4-FFF2-40B4-BE49-F238E27FC236}">
                <a16:creationId xmlns:a16="http://schemas.microsoft.com/office/drawing/2014/main" id="{BA03C5D9-66A0-7B4B-918D-A7DC6CD8E9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0553DB-7422-42FB-82CF-133493FFD2A1}" type="datetime1">
              <a:rPr lang="sk-SK" smtClean="0"/>
              <a:t>26. 1. 2026</a:t>
            </a:fld>
            <a:endParaRPr lang="sk-SK"/>
          </a:p>
        </p:txBody>
      </p:sp>
      <p:sp>
        <p:nvSpPr>
          <p:cNvPr id="3" name="Zástupný objekt pre pätu 2">
            <a:extLst>
              <a:ext uri="{FF2B5EF4-FFF2-40B4-BE49-F238E27FC236}">
                <a16:creationId xmlns:a16="http://schemas.microsoft.com/office/drawing/2014/main" id="{D99974B8-276C-EF2C-3F86-7019661B09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k-SK"/>
              <a:t>Nitrianske kompetenčné centrum kybernetickej bezpečnosti</a:t>
            </a:r>
          </a:p>
        </p:txBody>
      </p:sp>
      <p:sp>
        <p:nvSpPr>
          <p:cNvPr id="4" name="Zástupný objekt pre číslo snímky 3">
            <a:extLst>
              <a:ext uri="{FF2B5EF4-FFF2-40B4-BE49-F238E27FC236}">
                <a16:creationId xmlns:a16="http://schemas.microsoft.com/office/drawing/2014/main" id="{88B9CC0F-590E-0FFC-D52F-D92388B818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A2D08-B425-46B9-A38C-FA58A167A0F0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384557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p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4DC4F963-E2D2-4AB8-BD0D-C404AE7811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sk-SK"/>
              <a:t>Kliknutím upravte štýl predlohy nadpisu</a:t>
            </a:r>
          </a:p>
        </p:txBody>
      </p:sp>
      <p:sp>
        <p:nvSpPr>
          <p:cNvPr id="3" name="Zástupný objekt pre obsah 2">
            <a:extLst>
              <a:ext uri="{FF2B5EF4-FFF2-40B4-BE49-F238E27FC236}">
                <a16:creationId xmlns:a16="http://schemas.microsoft.com/office/drawing/2014/main" id="{29CCD5D7-06D4-FD27-28EC-F8DA1FC81FE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k-SK"/>
              <a:t>Kliknite sem a upravte štýly predlohy textu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</a:p>
        </p:txBody>
      </p:sp>
      <p:sp>
        <p:nvSpPr>
          <p:cNvPr id="4" name="Zástupný text 3">
            <a:extLst>
              <a:ext uri="{FF2B5EF4-FFF2-40B4-BE49-F238E27FC236}">
                <a16:creationId xmlns:a16="http://schemas.microsoft.com/office/drawing/2014/main" id="{63AFB5B3-2FB5-7137-BD7C-D9B645DB47C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sk-SK"/>
              <a:t>Kliknite sem a upravte štýly predlohy textu</a:t>
            </a:r>
          </a:p>
        </p:txBody>
      </p:sp>
      <p:sp>
        <p:nvSpPr>
          <p:cNvPr id="5" name="Zástupný objekt pre dátum 4">
            <a:extLst>
              <a:ext uri="{FF2B5EF4-FFF2-40B4-BE49-F238E27FC236}">
                <a16:creationId xmlns:a16="http://schemas.microsoft.com/office/drawing/2014/main" id="{D9EC2608-9040-E2AC-32F9-B319D60170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822CD4-C55B-4AB6-8FC5-20A0033D53BF}" type="datetime1">
              <a:rPr lang="sk-SK" smtClean="0"/>
              <a:t>26. 1. 2026</a:t>
            </a:fld>
            <a:endParaRPr lang="sk-SK"/>
          </a:p>
        </p:txBody>
      </p:sp>
      <p:sp>
        <p:nvSpPr>
          <p:cNvPr id="6" name="Zástupný objekt pre pätu 5">
            <a:extLst>
              <a:ext uri="{FF2B5EF4-FFF2-40B4-BE49-F238E27FC236}">
                <a16:creationId xmlns:a16="http://schemas.microsoft.com/office/drawing/2014/main" id="{E3B6C63F-91C3-3C09-E99A-BD694D7EC3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k-SK"/>
              <a:t>Nitrianske kompetenčné centrum kybernetickej bezpečnosti</a:t>
            </a:r>
          </a:p>
        </p:txBody>
      </p:sp>
      <p:sp>
        <p:nvSpPr>
          <p:cNvPr id="7" name="Zástupný objekt pre číslo snímky 6">
            <a:extLst>
              <a:ext uri="{FF2B5EF4-FFF2-40B4-BE49-F238E27FC236}">
                <a16:creationId xmlns:a16="http://schemas.microsoft.com/office/drawing/2014/main" id="{20A32739-2B86-2B8E-F9A5-6F8A2293BE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A2D08-B425-46B9-A38C-FA58A167A0F0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7376812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ok s p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26335693-8315-9BC4-E212-D9DDC8C767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sk-SK"/>
              <a:t>Kliknutím upravte štýl predlohy nadpisu</a:t>
            </a:r>
          </a:p>
        </p:txBody>
      </p:sp>
      <p:sp>
        <p:nvSpPr>
          <p:cNvPr id="3" name="Zástupný objekt pre obrázok 2">
            <a:extLst>
              <a:ext uri="{FF2B5EF4-FFF2-40B4-BE49-F238E27FC236}">
                <a16:creationId xmlns:a16="http://schemas.microsoft.com/office/drawing/2014/main" id="{3CD9C807-771C-66C6-5C21-2B05206A1A7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k-SK"/>
          </a:p>
        </p:txBody>
      </p:sp>
      <p:sp>
        <p:nvSpPr>
          <p:cNvPr id="4" name="Zástupný text 3">
            <a:extLst>
              <a:ext uri="{FF2B5EF4-FFF2-40B4-BE49-F238E27FC236}">
                <a16:creationId xmlns:a16="http://schemas.microsoft.com/office/drawing/2014/main" id="{AF407A5A-02DF-F4BD-6031-AF7F5A7318F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sk-SK"/>
              <a:t>Kliknite sem a upravte štýly predlohy textu</a:t>
            </a:r>
          </a:p>
        </p:txBody>
      </p:sp>
      <p:sp>
        <p:nvSpPr>
          <p:cNvPr id="5" name="Zástupný objekt pre dátum 4">
            <a:extLst>
              <a:ext uri="{FF2B5EF4-FFF2-40B4-BE49-F238E27FC236}">
                <a16:creationId xmlns:a16="http://schemas.microsoft.com/office/drawing/2014/main" id="{F3915BD7-7821-8694-EDDF-77488246B9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26C74B-B47E-4E28-B421-AFE79E662FD0}" type="datetime1">
              <a:rPr lang="sk-SK" smtClean="0"/>
              <a:t>26. 1. 2026</a:t>
            </a:fld>
            <a:endParaRPr lang="sk-SK"/>
          </a:p>
        </p:txBody>
      </p:sp>
      <p:sp>
        <p:nvSpPr>
          <p:cNvPr id="6" name="Zástupný objekt pre pätu 5">
            <a:extLst>
              <a:ext uri="{FF2B5EF4-FFF2-40B4-BE49-F238E27FC236}">
                <a16:creationId xmlns:a16="http://schemas.microsoft.com/office/drawing/2014/main" id="{1D767F1E-AC86-F375-A98E-B2E0ED5F8A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k-SK"/>
              <a:t>Nitrianske kompetenčné centrum kybernetickej bezpečnosti</a:t>
            </a:r>
          </a:p>
        </p:txBody>
      </p:sp>
      <p:sp>
        <p:nvSpPr>
          <p:cNvPr id="7" name="Zástupný objekt pre číslo snímky 6">
            <a:extLst>
              <a:ext uri="{FF2B5EF4-FFF2-40B4-BE49-F238E27FC236}">
                <a16:creationId xmlns:a16="http://schemas.microsoft.com/office/drawing/2014/main" id="{CFFA7CE1-6BBA-1444-21FB-FB79CD8582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A2D08-B425-46B9-A38C-FA58A167A0F0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2230760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jekt pre nadpis 1">
            <a:extLst>
              <a:ext uri="{FF2B5EF4-FFF2-40B4-BE49-F238E27FC236}">
                <a16:creationId xmlns:a16="http://schemas.microsoft.com/office/drawing/2014/main" id="{410FCAE8-D8BF-42EA-9CD4-824ABA399E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k-SK"/>
              <a:t>Kliknutím upravte štýl predlohy nadpisu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654987AA-8763-46CF-496B-5D86F92E2C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k-SK"/>
              <a:t>Kliknite sem a upravte štýly predlohy textu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</a:p>
        </p:txBody>
      </p:sp>
      <p:sp>
        <p:nvSpPr>
          <p:cNvPr id="4" name="Zástupný objekt pre dátum 3">
            <a:extLst>
              <a:ext uri="{FF2B5EF4-FFF2-40B4-BE49-F238E27FC236}">
                <a16:creationId xmlns:a16="http://schemas.microsoft.com/office/drawing/2014/main" id="{ED330900-996A-E259-944F-9A7B19F04AD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A53F17-A4EE-4CDE-A6B0-8E2F5E2F270C}" type="datetime1">
              <a:rPr lang="sk-SK" smtClean="0"/>
              <a:t>26. 1. 2026</a:t>
            </a:fld>
            <a:endParaRPr lang="sk-SK"/>
          </a:p>
        </p:txBody>
      </p:sp>
      <p:sp>
        <p:nvSpPr>
          <p:cNvPr id="5" name="Zástupný objekt pre pätu 4">
            <a:extLst>
              <a:ext uri="{FF2B5EF4-FFF2-40B4-BE49-F238E27FC236}">
                <a16:creationId xmlns:a16="http://schemas.microsoft.com/office/drawing/2014/main" id="{82914A95-9FB3-C07C-1D4F-0264DC13850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sk-SK"/>
              <a:t>Nitrianske kompetenčné centrum kybernetickej bezpečnosti</a:t>
            </a:r>
          </a:p>
        </p:txBody>
      </p:sp>
      <p:sp>
        <p:nvSpPr>
          <p:cNvPr id="6" name="Zástupný objekt pre číslo snímky 5">
            <a:extLst>
              <a:ext uri="{FF2B5EF4-FFF2-40B4-BE49-F238E27FC236}">
                <a16:creationId xmlns:a16="http://schemas.microsoft.com/office/drawing/2014/main" id="{ED9E011B-F03F-3FA7-C716-CB75F6F2AD0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CA2D08-B425-46B9-A38C-FA58A167A0F0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9571306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k-S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20.png"/><Relationship Id="rId4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ChvOcA4oi5o?feature=oembed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microsoft.com/office/2007/relationships/hdphoto" Target="../media/hdphoto1.wdp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9.png"/><Relationship Id="rId5" Type="http://schemas.openxmlformats.org/officeDocument/2006/relationships/image" Target="../media/image28.jpeg"/><Relationship Id="rId4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4ckgawdANhw?feature=oembed" TargetMode="External"/><Relationship Id="rId4" Type="http://schemas.openxmlformats.org/officeDocument/2006/relationships/image" Target="../media/image30.jpe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hyperlink" Target="https://www.facebook.com/reel/1260541145790024" TargetMode="External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hyperlink" Target="https://hoax.sk/hoax-facebook-komentar-bff/" TargetMode="External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.png"/><Relationship Id="rId5" Type="http://schemas.openxmlformats.org/officeDocument/2006/relationships/image" Target="../media/image10.jpeg"/><Relationship Id="rId4" Type="http://schemas.openxmlformats.org/officeDocument/2006/relationships/image" Target="../media/image9.jpeg"/><Relationship Id="rId9" Type="http://schemas.openxmlformats.org/officeDocument/2006/relationships/image" Target="../media/image11.jp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12.png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.png"/><Relationship Id="rId5" Type="http://schemas.openxmlformats.org/officeDocument/2006/relationships/image" Target="../media/image14.png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Nápis &quot;Čítajte medzi riadkami/lžami!&quot; Zdroj: iStockphoto.com">
            <a:extLst>
              <a:ext uri="{FF2B5EF4-FFF2-40B4-BE49-F238E27FC236}">
                <a16:creationId xmlns:a16="http://schemas.microsoft.com/office/drawing/2014/main" id="{4A612D41-F668-576E-FB80-C22EBC909A0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6215" y="318807"/>
            <a:ext cx="12378215" cy="70143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Podnadpis 2">
            <a:extLst>
              <a:ext uri="{FF2B5EF4-FFF2-40B4-BE49-F238E27FC236}">
                <a16:creationId xmlns:a16="http://schemas.microsoft.com/office/drawing/2014/main" id="{D2FEB4EA-218C-E99F-C03E-CC84D598010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sk-SK" sz="4000" dirty="0"/>
              <a:t>KRITICKÉ MYSLENIE,</a:t>
            </a:r>
            <a:br>
              <a:rPr lang="sk-SK" sz="4000" dirty="0"/>
            </a:br>
            <a:r>
              <a:rPr lang="sk-SK" sz="4000" dirty="0"/>
              <a:t>FAKE NEWS</a:t>
            </a:r>
          </a:p>
        </p:txBody>
      </p:sp>
      <p:grpSp>
        <p:nvGrpSpPr>
          <p:cNvPr id="2" name="Skupina 1">
            <a:extLst>
              <a:ext uri="{FF2B5EF4-FFF2-40B4-BE49-F238E27FC236}">
                <a16:creationId xmlns:a16="http://schemas.microsoft.com/office/drawing/2014/main" id="{69170AD0-E264-6F21-37FF-2988188A288C}"/>
              </a:ext>
            </a:extLst>
          </p:cNvPr>
          <p:cNvGrpSpPr>
            <a:grpSpLocks noChangeAspect="1"/>
          </p:cNvGrpSpPr>
          <p:nvPr/>
        </p:nvGrpSpPr>
        <p:grpSpPr>
          <a:xfrm>
            <a:off x="0" y="318807"/>
            <a:ext cx="5760000" cy="611262"/>
            <a:chOff x="1583127" y="5266469"/>
            <a:chExt cx="7902227" cy="798442"/>
          </a:xfrm>
        </p:grpSpPr>
        <p:pic>
          <p:nvPicPr>
            <p:cNvPr id="4" name="Obrázok 3" descr="Obrázok, na ktorom je text, písmo, logo, symbol&#10;&#10;Obsah vygenerovaný pomocou AI môže byť nesprávny.">
              <a:extLst>
                <a:ext uri="{FF2B5EF4-FFF2-40B4-BE49-F238E27FC236}">
                  <a16:creationId xmlns:a16="http://schemas.microsoft.com/office/drawing/2014/main" id="{3333CAC5-03A9-5B1C-F933-FC730EB3FA9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65354" y="5266469"/>
              <a:ext cx="2520000" cy="798442"/>
            </a:xfrm>
            <a:prstGeom prst="rect">
              <a:avLst/>
            </a:prstGeom>
          </p:spPr>
        </p:pic>
        <p:pic>
          <p:nvPicPr>
            <p:cNvPr id="5" name="Obrázok 4" descr="Obrázok, na ktorom je text, písmo, elektrická modrá, snímka obrazovky&#10;&#10;Obsah vygenerovaný pomocou AI môže byť nesprávny.">
              <a:extLst>
                <a:ext uri="{FF2B5EF4-FFF2-40B4-BE49-F238E27FC236}">
                  <a16:creationId xmlns:a16="http://schemas.microsoft.com/office/drawing/2014/main" id="{481E3D48-BF58-59BA-7C33-510C70DF4A8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83127" y="5351909"/>
              <a:ext cx="2520000" cy="713002"/>
            </a:xfrm>
            <a:prstGeom prst="rect">
              <a:avLst/>
            </a:prstGeom>
          </p:spPr>
        </p:pic>
        <p:pic>
          <p:nvPicPr>
            <p:cNvPr id="6" name="Obrázok 5" descr="Obrázok, na ktorom je písmo, grafika, text, logo&#10;&#10;Obsah vygenerovaný pomocou AI môže byť nesprávny.">
              <a:extLst>
                <a:ext uri="{FF2B5EF4-FFF2-40B4-BE49-F238E27FC236}">
                  <a16:creationId xmlns:a16="http://schemas.microsoft.com/office/drawing/2014/main" id="{DB3C5D63-FCEB-D174-D309-8E51AB3938E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74240" y="5482458"/>
              <a:ext cx="2520000" cy="58245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50290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>
            <a:extLst>
              <a:ext uri="{FF2B5EF4-FFF2-40B4-BE49-F238E27FC236}">
                <a16:creationId xmlns:a16="http://schemas.microsoft.com/office/drawing/2014/main" id="{2D8FE3AA-B9BC-C0E0-7275-AB32EF4D42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k-SK" sz="4000" b="1" dirty="0">
                <a:solidFill>
                  <a:srgbClr val="00B050"/>
                </a:solidFill>
              </a:rPr>
              <a:t>FAKE NEWS NA VYŠŠÍ LEVEL</a:t>
            </a:r>
            <a:endParaRPr lang="sk-SK" sz="4000" b="1" dirty="0">
              <a:solidFill>
                <a:srgbClr val="0070C0"/>
              </a:solidFill>
            </a:endParaRPr>
          </a:p>
        </p:txBody>
      </p:sp>
      <p:sp>
        <p:nvSpPr>
          <p:cNvPr id="9" name="Zástupný objekt pre obsah 8">
            <a:extLst>
              <a:ext uri="{FF2B5EF4-FFF2-40B4-BE49-F238E27FC236}">
                <a16:creationId xmlns:a16="http://schemas.microsoft.com/office/drawing/2014/main" id="{644CC53C-BA95-FD2E-CA06-10964C5A4FA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499191"/>
            <a:ext cx="5181600" cy="4582632"/>
          </a:xfrm>
        </p:spPr>
        <p:txBody>
          <a:bodyPr>
            <a:normAutofit/>
          </a:bodyPr>
          <a:lstStyle/>
          <a:p>
            <a:r>
              <a:rPr lang="sk-SK" sz="2600" dirty="0"/>
              <a:t>nie len text a obrázky, ale aj video </a:t>
            </a:r>
            <a:br>
              <a:rPr lang="sk-SK" sz="2600" dirty="0"/>
            </a:br>
            <a:r>
              <a:rPr lang="sk-SK" sz="2600" dirty="0"/>
              <a:t>a zvuk</a:t>
            </a:r>
          </a:p>
          <a:p>
            <a:r>
              <a:rPr lang="sk-SK" sz="2600" dirty="0"/>
              <a:t>„</a:t>
            </a:r>
            <a:r>
              <a:rPr lang="sk-SK" sz="2600" dirty="0" err="1"/>
              <a:t>videomontáž</a:t>
            </a:r>
            <a:r>
              <a:rPr lang="sk-SK" sz="2600" dirty="0"/>
              <a:t>“</a:t>
            </a:r>
          </a:p>
          <a:p>
            <a:r>
              <a:rPr lang="sk-SK" sz="2600" dirty="0"/>
              <a:t>používa generatívnu umelú inteligenciu</a:t>
            </a:r>
          </a:p>
          <a:p>
            <a:r>
              <a:rPr lang="sk-SK" sz="2600" dirty="0"/>
              <a:t>ťažko odlíšiteľné od reality</a:t>
            </a:r>
          </a:p>
          <a:p>
            <a:r>
              <a:rPr lang="sk-SK" sz="2600" i="1" dirty="0"/>
              <a:t>použitie:</a:t>
            </a:r>
            <a:r>
              <a:rPr lang="sk-SK" sz="2600" dirty="0"/>
              <a:t> MEME, filtre sociálnych médií, vytváranie falošných správ, kyberšikana, krádež identity a pod.</a:t>
            </a:r>
          </a:p>
          <a:p>
            <a:r>
              <a:rPr lang="sk-SK" sz="2400" dirty="0"/>
              <a:t>(DEEP FAKE)</a:t>
            </a:r>
          </a:p>
        </p:txBody>
      </p:sp>
      <p:pic>
        <p:nvPicPr>
          <p:cNvPr id="11" name="Picture 2" descr="How 'The Simpsons' Taught Me Everything I Know About Politics | Complex UK">
            <a:extLst>
              <a:ext uri="{FF2B5EF4-FFF2-40B4-BE49-F238E27FC236}">
                <a16:creationId xmlns:a16="http://schemas.microsoft.com/office/drawing/2014/main" id="{30C91CB7-4451-12AE-C3E7-CA48BB223DD3}"/>
              </a:ext>
            </a:extLst>
          </p:cNvPr>
          <p:cNvPicPr>
            <a:picLocks noGrp="1" noChangeAspect="1" noChangeArrowheads="1"/>
          </p:cNvPicPr>
          <p:nvPr>
            <p:ph sz="half"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24" r="15275" b="-1"/>
          <a:stretch/>
        </p:blipFill>
        <p:spPr bwMode="auto">
          <a:xfrm>
            <a:off x="1195451" y="1499191"/>
            <a:ext cx="4351352" cy="435133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Zástupný objekt pre číslo snímky 2">
            <a:extLst>
              <a:ext uri="{FF2B5EF4-FFF2-40B4-BE49-F238E27FC236}">
                <a16:creationId xmlns:a16="http://schemas.microsoft.com/office/drawing/2014/main" id="{CA863E42-D463-5C50-CD22-E20BD2C0D4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A2D08-B425-46B9-A38C-FA58A167A0F0}" type="slidenum">
              <a:rPr lang="sk-SK" smtClean="0"/>
              <a:t>10</a:t>
            </a:fld>
            <a:endParaRPr lang="sk-SK"/>
          </a:p>
        </p:txBody>
      </p:sp>
      <p:grpSp>
        <p:nvGrpSpPr>
          <p:cNvPr id="5" name="Skupina 4">
            <a:extLst>
              <a:ext uri="{FF2B5EF4-FFF2-40B4-BE49-F238E27FC236}">
                <a16:creationId xmlns:a16="http://schemas.microsoft.com/office/drawing/2014/main" id="{47DB18A9-7EA3-617D-5B58-1A3CCDE8CD77}"/>
              </a:ext>
            </a:extLst>
          </p:cNvPr>
          <p:cNvGrpSpPr>
            <a:grpSpLocks noChangeAspect="1"/>
          </p:cNvGrpSpPr>
          <p:nvPr/>
        </p:nvGrpSpPr>
        <p:grpSpPr>
          <a:xfrm>
            <a:off x="108483" y="6110213"/>
            <a:ext cx="5760000" cy="611262"/>
            <a:chOff x="1583127" y="5266469"/>
            <a:chExt cx="7902227" cy="798442"/>
          </a:xfrm>
        </p:grpSpPr>
        <p:pic>
          <p:nvPicPr>
            <p:cNvPr id="6" name="Obrázok 5" descr="Obrázok, na ktorom je text, písmo, logo, symbol&#10;&#10;Obsah vygenerovaný pomocou AI môže byť nesprávny.">
              <a:extLst>
                <a:ext uri="{FF2B5EF4-FFF2-40B4-BE49-F238E27FC236}">
                  <a16:creationId xmlns:a16="http://schemas.microsoft.com/office/drawing/2014/main" id="{BC1E628C-2E31-9C4D-EC25-378013773B0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65354" y="5266469"/>
              <a:ext cx="2520000" cy="798442"/>
            </a:xfrm>
            <a:prstGeom prst="rect">
              <a:avLst/>
            </a:prstGeom>
          </p:spPr>
        </p:pic>
        <p:pic>
          <p:nvPicPr>
            <p:cNvPr id="7" name="Obrázok 6" descr="Obrázok, na ktorom je text, písmo, elektrická modrá, snímka obrazovky&#10;&#10;Obsah vygenerovaný pomocou AI môže byť nesprávny.">
              <a:extLst>
                <a:ext uri="{FF2B5EF4-FFF2-40B4-BE49-F238E27FC236}">
                  <a16:creationId xmlns:a16="http://schemas.microsoft.com/office/drawing/2014/main" id="{189E8F8B-EC28-23B4-BFA5-4B006687CBB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83127" y="5351909"/>
              <a:ext cx="2520000" cy="713002"/>
            </a:xfrm>
            <a:prstGeom prst="rect">
              <a:avLst/>
            </a:prstGeom>
          </p:spPr>
        </p:pic>
        <p:pic>
          <p:nvPicPr>
            <p:cNvPr id="8" name="Obrázok 7" descr="Obrázok, na ktorom je písmo, grafika, text, logo&#10;&#10;Obsah vygenerovaný pomocou AI môže byť nesprávny.">
              <a:extLst>
                <a:ext uri="{FF2B5EF4-FFF2-40B4-BE49-F238E27FC236}">
                  <a16:creationId xmlns:a16="http://schemas.microsoft.com/office/drawing/2014/main" id="{C9694D57-A329-A230-8D2E-180B2BDB1873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74240" y="5482458"/>
              <a:ext cx="2520000" cy="58245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118187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ástupný objekt pre číslo snímky 4">
            <a:extLst>
              <a:ext uri="{FF2B5EF4-FFF2-40B4-BE49-F238E27FC236}">
                <a16:creationId xmlns:a16="http://schemas.microsoft.com/office/drawing/2014/main" id="{93DD4053-E4B1-8F8F-CE98-5CFB77CF68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A2D08-B425-46B9-A38C-FA58A167A0F0}" type="slidenum">
              <a:rPr lang="sk-SK" smtClean="0"/>
              <a:t>11</a:t>
            </a:fld>
            <a:endParaRPr lang="sk-SK"/>
          </a:p>
        </p:txBody>
      </p:sp>
      <p:pic>
        <p:nvPicPr>
          <p:cNvPr id="9" name="trampoline">
            <a:hlinkClick r:id="" action="ppaction://media"/>
            <a:extLst>
              <a:ext uri="{FF2B5EF4-FFF2-40B4-BE49-F238E27FC236}">
                <a16:creationId xmlns:a16="http://schemas.microsoft.com/office/drawing/2014/main" id="{93E7C39D-0026-4193-9C52-81E377AF08B9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52131" y="0"/>
            <a:ext cx="10887737" cy="61243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3417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0705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3389BBEE-E20A-679D-FBC6-9859B771F9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sk-SK"/>
          </a:p>
        </p:txBody>
      </p:sp>
      <p:pic>
        <p:nvPicPr>
          <p:cNvPr id="6" name="Online médium 5" title="&quot;Rottweiler’s_Strategy: Put the Chihuahua Away, Then Eat 🐕‍🦺🍗🐶🤣#dog #funnydog #dogcomedy #AI">
            <a:hlinkClick r:id="" action="ppaction://media"/>
            <a:extLst>
              <a:ext uri="{FF2B5EF4-FFF2-40B4-BE49-F238E27FC236}">
                <a16:creationId xmlns:a16="http://schemas.microsoft.com/office/drawing/2014/main" id="{3B4D8722-9E91-14D3-66B1-C382606A3118}"/>
              </a:ext>
            </a:extLst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4865688" y="1825625"/>
            <a:ext cx="2459037" cy="4351338"/>
          </a:xfrm>
          <a:prstGeom prst="rect">
            <a:avLst/>
          </a:prstGeom>
        </p:spPr>
      </p:pic>
      <p:sp>
        <p:nvSpPr>
          <p:cNvPr id="4" name="Zástupný objekt pre pätu 3">
            <a:extLst>
              <a:ext uri="{FF2B5EF4-FFF2-40B4-BE49-F238E27FC236}">
                <a16:creationId xmlns:a16="http://schemas.microsoft.com/office/drawing/2014/main" id="{4FECBE89-B57A-2997-5355-52370B153E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k-SK"/>
              <a:t>Nitrianske kompetenčné centrum kybernetickej bezpečnosti</a:t>
            </a:r>
          </a:p>
        </p:txBody>
      </p:sp>
      <p:sp>
        <p:nvSpPr>
          <p:cNvPr id="5" name="Zástupný objekt pre číslo snímky 4">
            <a:extLst>
              <a:ext uri="{FF2B5EF4-FFF2-40B4-BE49-F238E27FC236}">
                <a16:creationId xmlns:a16="http://schemas.microsoft.com/office/drawing/2014/main" id="{65D2A01F-0BCE-1C83-EBD7-7C2CF1CD26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A2D08-B425-46B9-A38C-FA58A167A0F0}" type="slidenum">
              <a:rPr lang="sk-SK" smtClean="0"/>
              <a:t>12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804315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>
            <a:extLst>
              <a:ext uri="{FF2B5EF4-FFF2-40B4-BE49-F238E27FC236}">
                <a16:creationId xmlns:a16="http://schemas.microsoft.com/office/drawing/2014/main" id="{0DB1FE44-C9F5-403F-9947-91C60BFE91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>
                <a:solidFill>
                  <a:srgbClr val="00B050"/>
                </a:solidFill>
              </a:rPr>
              <a:t>AKO ROZPOZNAŤ FALOŠNÉ VIDEO?</a:t>
            </a:r>
            <a:endParaRPr lang="sk-SK" dirty="0"/>
          </a:p>
        </p:txBody>
      </p:sp>
      <p:sp>
        <p:nvSpPr>
          <p:cNvPr id="5" name="Zástupný objekt pre obsah 4">
            <a:extLst>
              <a:ext uri="{FF2B5EF4-FFF2-40B4-BE49-F238E27FC236}">
                <a16:creationId xmlns:a16="http://schemas.microsoft.com/office/drawing/2014/main" id="{3425991B-02F3-F39D-393E-9B40153637C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3780045"/>
          </a:xfrm>
        </p:spPr>
        <p:txBody>
          <a:bodyPr>
            <a:normAutofit/>
          </a:bodyPr>
          <a:lstStyle/>
          <a:p>
            <a:r>
              <a:rPr lang="sk-SK" dirty="0"/>
              <a:t>zisti, kto video vytvoril; poznáš autora a jeho tvorbu?</a:t>
            </a:r>
          </a:p>
          <a:p>
            <a:r>
              <a:rPr lang="sk-SK" dirty="0"/>
              <a:t>všímaj si malé nedostatky, nepresnosti v hlase, v pohybe, chýbajúce alebo pridané končatiny, rozmazané alebo vymyslené detaily</a:t>
            </a:r>
          </a:p>
          <a:p>
            <a:r>
              <a:rPr lang="sk-SK" dirty="0"/>
              <a:t>objekt vyzerá umelo, neprirodzene</a:t>
            </a:r>
          </a:p>
          <a:p>
            <a:r>
              <a:rPr lang="sk-SK" dirty="0"/>
              <a:t>over si pravosť videa aj na iných stránkach / sociálnych sieťach</a:t>
            </a:r>
          </a:p>
          <a:p>
            <a:r>
              <a:rPr lang="pl-PL" dirty="0"/>
              <a:t>môžeš použiť nástroje na detekciu falošných informácií, správ, videí</a:t>
            </a:r>
            <a:endParaRPr lang="sk-SK" dirty="0"/>
          </a:p>
        </p:txBody>
      </p:sp>
      <p:sp>
        <p:nvSpPr>
          <p:cNvPr id="3" name="Zástupný objekt pre číslo snímky 2">
            <a:extLst>
              <a:ext uri="{FF2B5EF4-FFF2-40B4-BE49-F238E27FC236}">
                <a16:creationId xmlns:a16="http://schemas.microsoft.com/office/drawing/2014/main" id="{D647AD71-29DF-26C5-75EB-F36DA0DD07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A2D08-B425-46B9-A38C-FA58A167A0F0}" type="slidenum">
              <a:rPr lang="sk-SK" smtClean="0"/>
              <a:t>13</a:t>
            </a:fld>
            <a:endParaRPr lang="sk-SK"/>
          </a:p>
        </p:txBody>
      </p:sp>
      <p:grpSp>
        <p:nvGrpSpPr>
          <p:cNvPr id="10" name="Skupina 9">
            <a:extLst>
              <a:ext uri="{FF2B5EF4-FFF2-40B4-BE49-F238E27FC236}">
                <a16:creationId xmlns:a16="http://schemas.microsoft.com/office/drawing/2014/main" id="{624AFF95-C12E-31BE-1EF8-927D36883F9F}"/>
              </a:ext>
            </a:extLst>
          </p:cNvPr>
          <p:cNvGrpSpPr>
            <a:grpSpLocks noChangeAspect="1"/>
          </p:cNvGrpSpPr>
          <p:nvPr/>
        </p:nvGrpSpPr>
        <p:grpSpPr>
          <a:xfrm>
            <a:off x="108483" y="6110213"/>
            <a:ext cx="5760000" cy="611262"/>
            <a:chOff x="1583127" y="5266469"/>
            <a:chExt cx="7902227" cy="798442"/>
          </a:xfrm>
        </p:grpSpPr>
        <p:pic>
          <p:nvPicPr>
            <p:cNvPr id="11" name="Obrázok 10" descr="Obrázok, na ktorom je text, písmo, logo, symbol&#10;&#10;Obsah vygenerovaný pomocou AI môže byť nesprávny.">
              <a:extLst>
                <a:ext uri="{FF2B5EF4-FFF2-40B4-BE49-F238E27FC236}">
                  <a16:creationId xmlns:a16="http://schemas.microsoft.com/office/drawing/2014/main" id="{22A0EED2-6CB1-187A-8616-26BAB0CBEE1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65354" y="5266469"/>
              <a:ext cx="2520000" cy="798442"/>
            </a:xfrm>
            <a:prstGeom prst="rect">
              <a:avLst/>
            </a:prstGeom>
          </p:spPr>
        </p:pic>
        <p:pic>
          <p:nvPicPr>
            <p:cNvPr id="12" name="Obrázok 11" descr="Obrázok, na ktorom je text, písmo, elektrická modrá, snímka obrazovky&#10;&#10;Obsah vygenerovaný pomocou AI môže byť nesprávny.">
              <a:extLst>
                <a:ext uri="{FF2B5EF4-FFF2-40B4-BE49-F238E27FC236}">
                  <a16:creationId xmlns:a16="http://schemas.microsoft.com/office/drawing/2014/main" id="{2739257F-E679-7771-96B4-74AA2BDAE06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83127" y="5351909"/>
              <a:ext cx="2520000" cy="713002"/>
            </a:xfrm>
            <a:prstGeom prst="rect">
              <a:avLst/>
            </a:prstGeom>
          </p:spPr>
        </p:pic>
        <p:pic>
          <p:nvPicPr>
            <p:cNvPr id="13" name="Obrázok 12" descr="Obrázok, na ktorom je písmo, grafika, text, logo&#10;&#10;Obsah vygenerovaný pomocou AI môže byť nesprávny.">
              <a:extLst>
                <a:ext uri="{FF2B5EF4-FFF2-40B4-BE49-F238E27FC236}">
                  <a16:creationId xmlns:a16="http://schemas.microsoft.com/office/drawing/2014/main" id="{D673E2CF-0065-1D7D-062A-DA411C1962B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74240" y="5482458"/>
              <a:ext cx="2520000" cy="58245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042425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7D7685-CF3C-4E50-9924-1C91BCD760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BlokTextu 5">
            <a:extLst>
              <a:ext uri="{FF2B5EF4-FFF2-40B4-BE49-F238E27FC236}">
                <a16:creationId xmlns:a16="http://schemas.microsoft.com/office/drawing/2014/main" id="{D212E1C0-9D9B-63D7-D336-CCF10EAE2416}"/>
              </a:ext>
            </a:extLst>
          </p:cNvPr>
          <p:cNvSpPr txBox="1"/>
          <p:nvPr/>
        </p:nvSpPr>
        <p:spPr>
          <a:xfrm>
            <a:off x="1236323" y="1800182"/>
            <a:ext cx="9719353" cy="255454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sk-SK" sz="3200" dirty="0">
                <a:solidFill>
                  <a:srgbClr val="00B050"/>
                </a:solidFill>
              </a:rPr>
              <a:t>Aby boli falošné videá uveriteľné, potrebujú veľa informácií o danom objekte alebo osobe.</a:t>
            </a:r>
          </a:p>
          <a:p>
            <a:pPr algn="ctr"/>
            <a:r>
              <a:rPr lang="sk-SK" sz="3200" dirty="0">
                <a:solidFill>
                  <a:srgbClr val="00B050"/>
                </a:solidFill>
              </a:rPr>
              <a:t>Najlepším zdrojom informácií sú rôzne sociálne siete, preto radšej </a:t>
            </a:r>
            <a:r>
              <a:rPr lang="sk-SK" sz="3200" b="1" dirty="0">
                <a:solidFill>
                  <a:srgbClr val="00B050"/>
                </a:solidFill>
              </a:rPr>
              <a:t>obmedz množstvo informácií, ktoré zdieľaš online.</a:t>
            </a:r>
            <a:endParaRPr lang="sk-SK" sz="3200" dirty="0">
              <a:solidFill>
                <a:srgbClr val="00B050"/>
              </a:solidFill>
            </a:endParaRPr>
          </a:p>
        </p:txBody>
      </p:sp>
      <p:sp>
        <p:nvSpPr>
          <p:cNvPr id="3" name="Zástupný objekt pre číslo snímky 2">
            <a:extLst>
              <a:ext uri="{FF2B5EF4-FFF2-40B4-BE49-F238E27FC236}">
                <a16:creationId xmlns:a16="http://schemas.microsoft.com/office/drawing/2014/main" id="{7156A7D6-8A73-065D-CE0E-DF17021F92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A2D08-B425-46B9-A38C-FA58A167A0F0}" type="slidenum">
              <a:rPr lang="sk-SK" smtClean="0"/>
              <a:t>14</a:t>
            </a:fld>
            <a:endParaRPr lang="sk-SK"/>
          </a:p>
        </p:txBody>
      </p:sp>
      <p:grpSp>
        <p:nvGrpSpPr>
          <p:cNvPr id="9" name="Skupina 8">
            <a:extLst>
              <a:ext uri="{FF2B5EF4-FFF2-40B4-BE49-F238E27FC236}">
                <a16:creationId xmlns:a16="http://schemas.microsoft.com/office/drawing/2014/main" id="{78E96256-1A91-E6C3-1FFA-1AF4910389E9}"/>
              </a:ext>
            </a:extLst>
          </p:cNvPr>
          <p:cNvGrpSpPr>
            <a:grpSpLocks noChangeAspect="1"/>
          </p:cNvGrpSpPr>
          <p:nvPr/>
        </p:nvGrpSpPr>
        <p:grpSpPr>
          <a:xfrm>
            <a:off x="108483" y="6110213"/>
            <a:ext cx="5760000" cy="611262"/>
            <a:chOff x="1583127" y="5266469"/>
            <a:chExt cx="7902227" cy="798442"/>
          </a:xfrm>
        </p:grpSpPr>
        <p:pic>
          <p:nvPicPr>
            <p:cNvPr id="10" name="Obrázok 9" descr="Obrázok, na ktorom je text, písmo, logo, symbol&#10;&#10;Obsah vygenerovaný pomocou AI môže byť nesprávny.">
              <a:extLst>
                <a:ext uri="{FF2B5EF4-FFF2-40B4-BE49-F238E27FC236}">
                  <a16:creationId xmlns:a16="http://schemas.microsoft.com/office/drawing/2014/main" id="{DE2B025D-CD76-9113-DD05-64A8E43757F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65354" y="5266469"/>
              <a:ext cx="2520000" cy="798442"/>
            </a:xfrm>
            <a:prstGeom prst="rect">
              <a:avLst/>
            </a:prstGeom>
          </p:spPr>
        </p:pic>
        <p:pic>
          <p:nvPicPr>
            <p:cNvPr id="11" name="Obrázok 10" descr="Obrázok, na ktorom je text, písmo, elektrická modrá, snímka obrazovky&#10;&#10;Obsah vygenerovaný pomocou AI môže byť nesprávny.">
              <a:extLst>
                <a:ext uri="{FF2B5EF4-FFF2-40B4-BE49-F238E27FC236}">
                  <a16:creationId xmlns:a16="http://schemas.microsoft.com/office/drawing/2014/main" id="{87DA60C3-AB41-3A10-94EC-715AF99D156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83127" y="5351909"/>
              <a:ext cx="2520000" cy="713002"/>
            </a:xfrm>
            <a:prstGeom prst="rect">
              <a:avLst/>
            </a:prstGeom>
          </p:spPr>
        </p:pic>
        <p:pic>
          <p:nvPicPr>
            <p:cNvPr id="12" name="Obrázok 11" descr="Obrázok, na ktorom je písmo, grafika, text, logo&#10;&#10;Obsah vygenerovaný pomocou AI môže byť nesprávny.">
              <a:extLst>
                <a:ext uri="{FF2B5EF4-FFF2-40B4-BE49-F238E27FC236}">
                  <a16:creationId xmlns:a16="http://schemas.microsoft.com/office/drawing/2014/main" id="{4B1852D3-18DA-B6B1-2FA2-57AE042D815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74240" y="5482458"/>
              <a:ext cx="2520000" cy="58245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9434173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6A7B7E08-AF5E-C3EB-156D-1141289A7F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63329" y="5041749"/>
            <a:ext cx="5665342" cy="754758"/>
          </a:xfrm>
        </p:spPr>
        <p:txBody>
          <a:bodyPr/>
          <a:lstStyle/>
          <a:p>
            <a:r>
              <a:rPr lang="sk-SK" b="1" dirty="0">
                <a:solidFill>
                  <a:schemeClr val="tx2"/>
                </a:solidFill>
              </a:rPr>
              <a:t>SOCIÁLNE INŽINIERSTVO</a:t>
            </a:r>
          </a:p>
        </p:txBody>
      </p:sp>
      <p:pic>
        <p:nvPicPr>
          <p:cNvPr id="4" name="Picture 2" descr="The Art of Social Engineering">
            <a:extLst>
              <a:ext uri="{FF2B5EF4-FFF2-40B4-BE49-F238E27FC236}">
                <a16:creationId xmlns:a16="http://schemas.microsoft.com/office/drawing/2014/main" id="{87C848D8-23EF-81B8-2CE3-F11EE03847F1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2800" y="604293"/>
            <a:ext cx="5486400" cy="411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Zástupný objekt pre číslo snímky 4">
            <a:extLst>
              <a:ext uri="{FF2B5EF4-FFF2-40B4-BE49-F238E27FC236}">
                <a16:creationId xmlns:a16="http://schemas.microsoft.com/office/drawing/2014/main" id="{58EE32BB-1C84-164F-0126-1A36127DD1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A2D08-B425-46B9-A38C-FA58A167A0F0}" type="slidenum">
              <a:rPr lang="sk-SK" smtClean="0"/>
              <a:t>15</a:t>
            </a:fld>
            <a:endParaRPr lang="sk-SK"/>
          </a:p>
        </p:txBody>
      </p:sp>
      <p:grpSp>
        <p:nvGrpSpPr>
          <p:cNvPr id="6" name="Skupina 5">
            <a:extLst>
              <a:ext uri="{FF2B5EF4-FFF2-40B4-BE49-F238E27FC236}">
                <a16:creationId xmlns:a16="http://schemas.microsoft.com/office/drawing/2014/main" id="{E62E6E7C-1D5D-DAC6-1455-B5D958FCF30C}"/>
              </a:ext>
            </a:extLst>
          </p:cNvPr>
          <p:cNvGrpSpPr>
            <a:grpSpLocks noChangeAspect="1"/>
          </p:cNvGrpSpPr>
          <p:nvPr/>
        </p:nvGrpSpPr>
        <p:grpSpPr>
          <a:xfrm>
            <a:off x="108483" y="6110213"/>
            <a:ext cx="5760000" cy="611262"/>
            <a:chOff x="1583127" y="5266469"/>
            <a:chExt cx="7902227" cy="798442"/>
          </a:xfrm>
        </p:grpSpPr>
        <p:pic>
          <p:nvPicPr>
            <p:cNvPr id="7" name="Obrázok 6" descr="Obrázok, na ktorom je text, písmo, logo, symbol&#10;&#10;Obsah vygenerovaný pomocou AI môže byť nesprávny.">
              <a:extLst>
                <a:ext uri="{FF2B5EF4-FFF2-40B4-BE49-F238E27FC236}">
                  <a16:creationId xmlns:a16="http://schemas.microsoft.com/office/drawing/2014/main" id="{C57FBA2F-929A-38A9-DCAF-FAF5D6944D5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65354" y="5266469"/>
              <a:ext cx="2520000" cy="798442"/>
            </a:xfrm>
            <a:prstGeom prst="rect">
              <a:avLst/>
            </a:prstGeom>
          </p:spPr>
        </p:pic>
        <p:pic>
          <p:nvPicPr>
            <p:cNvPr id="8" name="Obrázok 7" descr="Obrázok, na ktorom je text, písmo, elektrická modrá, snímka obrazovky&#10;&#10;Obsah vygenerovaný pomocou AI môže byť nesprávny.">
              <a:extLst>
                <a:ext uri="{FF2B5EF4-FFF2-40B4-BE49-F238E27FC236}">
                  <a16:creationId xmlns:a16="http://schemas.microsoft.com/office/drawing/2014/main" id="{B58E28FA-2DF2-9659-88AD-186915A2070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83127" y="5351909"/>
              <a:ext cx="2520000" cy="713002"/>
            </a:xfrm>
            <a:prstGeom prst="rect">
              <a:avLst/>
            </a:prstGeom>
          </p:spPr>
        </p:pic>
        <p:pic>
          <p:nvPicPr>
            <p:cNvPr id="9" name="Obrázok 8" descr="Obrázok, na ktorom je písmo, grafika, text, logo&#10;&#10;Obsah vygenerovaný pomocou AI môže byť nesprávny.">
              <a:extLst>
                <a:ext uri="{FF2B5EF4-FFF2-40B4-BE49-F238E27FC236}">
                  <a16:creationId xmlns:a16="http://schemas.microsoft.com/office/drawing/2014/main" id="{F0E29213-25A8-1C27-4015-29A1BF588B3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74240" y="5482458"/>
              <a:ext cx="2520000" cy="58245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225114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7DE03385-ADB6-A287-6892-259FBB52E0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599" cy="1158192"/>
          </a:xfrm>
        </p:spPr>
        <p:txBody>
          <a:bodyPr>
            <a:normAutofit fontScale="90000"/>
          </a:bodyPr>
          <a:lstStyle/>
          <a:p>
            <a:r>
              <a:rPr lang="sk-SK" sz="4000" b="1" dirty="0">
                <a:solidFill>
                  <a:srgbClr val="7030A0"/>
                </a:solidFill>
              </a:rPr>
              <a:t>SPÔSOBY AKO SA NÁS PODVODNÍCI SNAŽIA OVLÁDAŤ</a:t>
            </a:r>
          </a:p>
        </p:txBody>
      </p:sp>
      <p:sp>
        <p:nvSpPr>
          <p:cNvPr id="3" name="Zástupný objekt pre obsah 2">
            <a:extLst>
              <a:ext uri="{FF2B5EF4-FFF2-40B4-BE49-F238E27FC236}">
                <a16:creationId xmlns:a16="http://schemas.microsoft.com/office/drawing/2014/main" id="{70D8BD30-F176-2E1D-824B-FAFCE53C55D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29996"/>
            <a:ext cx="8925910" cy="2316384"/>
          </a:xfrm>
        </p:spPr>
        <p:txBody>
          <a:bodyPr>
            <a:noAutofit/>
          </a:bodyPr>
          <a:lstStyle/>
          <a:p>
            <a:r>
              <a:rPr lang="sk-SK" sz="2600" dirty="0"/>
              <a:t>nie je to vždy iba „</a:t>
            </a:r>
            <a:r>
              <a:rPr lang="sk-SK" sz="2600" dirty="0" err="1"/>
              <a:t>hackovanie</a:t>
            </a:r>
            <a:r>
              <a:rPr lang="sk-SK" sz="2600" dirty="0"/>
              <a:t>“ počítača</a:t>
            </a:r>
          </a:p>
          <a:p>
            <a:r>
              <a:rPr lang="sk-SK" sz="2600" dirty="0"/>
              <a:t>spôsoby ako nás podvodníci dokážu ovládať cez počítača</a:t>
            </a:r>
          </a:p>
          <a:p>
            <a:r>
              <a:rPr lang="sk-SK" sz="2600" dirty="0"/>
              <a:t>umenie presviedčania</a:t>
            </a:r>
          </a:p>
          <a:p>
            <a:r>
              <a:rPr lang="sk-SK" sz="2600" dirty="0"/>
              <a:t>„prezlečení“ za autoritu, </a:t>
            </a:r>
            <a:r>
              <a:rPr lang="sk-SK" sz="2600" dirty="0" err="1"/>
              <a:t>t.j</a:t>
            </a:r>
            <a:r>
              <a:rPr lang="sk-SK" sz="2600" dirty="0"/>
              <a:t>. dôveryhodnú osobu alebo organizáciu</a:t>
            </a:r>
          </a:p>
          <a:p>
            <a:r>
              <a:rPr lang="sk-SK" sz="2600" dirty="0"/>
              <a:t>typický znak takýchto správ je vyvolanie pocitu naliehavosti alebo strachu</a:t>
            </a:r>
          </a:p>
          <a:p>
            <a:endParaRPr lang="sk-SK" sz="2600" dirty="0"/>
          </a:p>
        </p:txBody>
      </p:sp>
      <p:pic>
        <p:nvPicPr>
          <p:cNvPr id="2050" name="Picture 2" descr="Hacker-Hero-a1">
            <a:extLst>
              <a:ext uri="{FF2B5EF4-FFF2-40B4-BE49-F238E27FC236}">
                <a16:creationId xmlns:a16="http://schemas.microsoft.com/office/drawing/2014/main" id="{AFD5FDAC-BDCA-48E4-179E-B437ACD624D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474" b="19910"/>
          <a:stretch>
            <a:fillRect/>
          </a:stretch>
        </p:blipFill>
        <p:spPr bwMode="auto">
          <a:xfrm>
            <a:off x="1626562" y="4541616"/>
            <a:ext cx="8925910" cy="2316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Zástupný objekt pre číslo snímky 5">
            <a:extLst>
              <a:ext uri="{FF2B5EF4-FFF2-40B4-BE49-F238E27FC236}">
                <a16:creationId xmlns:a16="http://schemas.microsoft.com/office/drawing/2014/main" id="{2B6819D0-5C51-59D1-7DEA-8EB6A55D09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A2D08-B425-46B9-A38C-FA58A167A0F0}" type="slidenum">
              <a:rPr lang="sk-SK" smtClean="0"/>
              <a:t>16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4041163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objekt pre obsah 2">
            <a:extLst>
              <a:ext uri="{FF2B5EF4-FFF2-40B4-BE49-F238E27FC236}">
                <a16:creationId xmlns:a16="http://schemas.microsoft.com/office/drawing/2014/main" id="{13085A92-3982-FDFE-1B90-F714EB9E94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292263"/>
            <a:ext cx="6785344" cy="3884700"/>
          </a:xfrm>
        </p:spPr>
        <p:txBody>
          <a:bodyPr/>
          <a:lstStyle/>
          <a:p>
            <a:pPr marL="533400" indent="-495300"/>
            <a:r>
              <a:rPr lang="sk-SK" sz="2600" dirty="0"/>
              <a:t>peniaze</a:t>
            </a:r>
          </a:p>
          <a:p>
            <a:pPr marL="533400" indent="-495300"/>
            <a:r>
              <a:rPr lang="sk-SK" sz="2600" dirty="0"/>
              <a:t>zvýšiť návštevnosť webovej stránky útočníka (návštevnosť=zisk)</a:t>
            </a:r>
          </a:p>
          <a:p>
            <a:pPr marL="533400" indent="-495300"/>
            <a:r>
              <a:rPr lang="sk-SK" sz="2600" dirty="0"/>
              <a:t>krádež a zneužitie osobných údajov</a:t>
            </a:r>
          </a:p>
          <a:p>
            <a:pPr marL="533400" indent="-495300"/>
            <a:r>
              <a:rPr lang="sk-SK" sz="2600" dirty="0"/>
              <a:t>infikovanie zariadenia obete vírusom</a:t>
            </a:r>
          </a:p>
          <a:p>
            <a:pPr marL="0" indent="0">
              <a:buNone/>
            </a:pPr>
            <a:endParaRPr lang="sk-SK" dirty="0"/>
          </a:p>
        </p:txBody>
      </p:sp>
      <p:sp>
        <p:nvSpPr>
          <p:cNvPr id="5" name="Zástupný objekt pre číslo snímky 4">
            <a:extLst>
              <a:ext uri="{FF2B5EF4-FFF2-40B4-BE49-F238E27FC236}">
                <a16:creationId xmlns:a16="http://schemas.microsoft.com/office/drawing/2014/main" id="{CC0F8287-270F-CF43-7536-5DBB3BAC01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A2D08-B425-46B9-A38C-FA58A167A0F0}" type="slidenum">
              <a:rPr lang="sk-SK" smtClean="0"/>
              <a:t>17</a:t>
            </a:fld>
            <a:endParaRPr lang="sk-SK"/>
          </a:p>
        </p:txBody>
      </p:sp>
      <p:sp>
        <p:nvSpPr>
          <p:cNvPr id="6" name="Nadpis 3">
            <a:extLst>
              <a:ext uri="{FF2B5EF4-FFF2-40B4-BE49-F238E27FC236}">
                <a16:creationId xmlns:a16="http://schemas.microsoft.com/office/drawing/2014/main" id="{C2E7E6ED-D638-CF2C-B107-260FDB92D45E}"/>
              </a:ext>
            </a:extLst>
          </p:cNvPr>
          <p:cNvSpPr txBox="1">
            <a:spLocks/>
          </p:cNvSpPr>
          <p:nvPr/>
        </p:nvSpPr>
        <p:spPr>
          <a:xfrm>
            <a:off x="838200" y="500062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sk-SK" sz="3600" dirty="0">
                <a:solidFill>
                  <a:srgbClr val="002060"/>
                </a:solidFill>
              </a:rPr>
              <a:t>Prečo sa nás podľa teba podvodníci snažia ovládať? Čo tým získajú?</a:t>
            </a:r>
          </a:p>
        </p:txBody>
      </p:sp>
      <p:pic>
        <p:nvPicPr>
          <p:cNvPr id="2" name="Zástupný objekt pre obsah 5">
            <a:extLst>
              <a:ext uri="{FF2B5EF4-FFF2-40B4-BE49-F238E27FC236}">
                <a16:creationId xmlns:a16="http://schemas.microsoft.com/office/drawing/2014/main" id="{82672F1E-FED5-7AC5-E494-484234F7B22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2805"/>
          <a:stretch>
            <a:fillRect/>
          </a:stretch>
        </p:blipFill>
        <p:spPr>
          <a:xfrm>
            <a:off x="7743963" y="2130588"/>
            <a:ext cx="3688874" cy="3794126"/>
          </a:xfrm>
          <a:prstGeom prst="rect">
            <a:avLst/>
          </a:prstGeom>
        </p:spPr>
      </p:pic>
      <p:sp>
        <p:nvSpPr>
          <p:cNvPr id="7" name="BlokTextu 6">
            <a:extLst>
              <a:ext uri="{FF2B5EF4-FFF2-40B4-BE49-F238E27FC236}">
                <a16:creationId xmlns:a16="http://schemas.microsoft.com/office/drawing/2014/main" id="{654FB71C-653B-37D5-2E75-41E5930DE3C0}"/>
              </a:ext>
            </a:extLst>
          </p:cNvPr>
          <p:cNvSpPr txBox="1"/>
          <p:nvPr/>
        </p:nvSpPr>
        <p:spPr>
          <a:xfrm>
            <a:off x="8003546" y="1446703"/>
            <a:ext cx="271144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k-SK" sz="2800" b="1" dirty="0"/>
              <a:t>Riziká a následky</a:t>
            </a:r>
          </a:p>
        </p:txBody>
      </p:sp>
      <p:grpSp>
        <p:nvGrpSpPr>
          <p:cNvPr id="12" name="Skupina 11">
            <a:extLst>
              <a:ext uri="{FF2B5EF4-FFF2-40B4-BE49-F238E27FC236}">
                <a16:creationId xmlns:a16="http://schemas.microsoft.com/office/drawing/2014/main" id="{055DBB2F-ED2E-7211-F150-41C12EF4480A}"/>
              </a:ext>
            </a:extLst>
          </p:cNvPr>
          <p:cNvGrpSpPr>
            <a:grpSpLocks noChangeAspect="1"/>
          </p:cNvGrpSpPr>
          <p:nvPr/>
        </p:nvGrpSpPr>
        <p:grpSpPr>
          <a:xfrm>
            <a:off x="108483" y="6110213"/>
            <a:ext cx="5760000" cy="611262"/>
            <a:chOff x="1583127" y="5266469"/>
            <a:chExt cx="7902227" cy="798442"/>
          </a:xfrm>
        </p:grpSpPr>
        <p:pic>
          <p:nvPicPr>
            <p:cNvPr id="13" name="Obrázok 12" descr="Obrázok, na ktorom je text, písmo, logo, symbol&#10;&#10;Obsah vygenerovaný pomocou AI môže byť nesprávny.">
              <a:extLst>
                <a:ext uri="{FF2B5EF4-FFF2-40B4-BE49-F238E27FC236}">
                  <a16:creationId xmlns:a16="http://schemas.microsoft.com/office/drawing/2014/main" id="{5A1B59C7-2A3B-AA10-A69E-EE36EB769E6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65354" y="5266469"/>
              <a:ext cx="2520000" cy="798442"/>
            </a:xfrm>
            <a:prstGeom prst="rect">
              <a:avLst/>
            </a:prstGeom>
          </p:spPr>
        </p:pic>
        <p:pic>
          <p:nvPicPr>
            <p:cNvPr id="14" name="Obrázok 13" descr="Obrázok, na ktorom je text, písmo, elektrická modrá, snímka obrazovky&#10;&#10;Obsah vygenerovaný pomocou AI môže byť nesprávny.">
              <a:extLst>
                <a:ext uri="{FF2B5EF4-FFF2-40B4-BE49-F238E27FC236}">
                  <a16:creationId xmlns:a16="http://schemas.microsoft.com/office/drawing/2014/main" id="{194E0F34-8997-89C1-CB22-4E516DB144F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83127" y="5351909"/>
              <a:ext cx="2520000" cy="713002"/>
            </a:xfrm>
            <a:prstGeom prst="rect">
              <a:avLst/>
            </a:prstGeom>
          </p:spPr>
        </p:pic>
        <p:pic>
          <p:nvPicPr>
            <p:cNvPr id="15" name="Obrázok 14" descr="Obrázok, na ktorom je písmo, grafika, text, logo&#10;&#10;Obsah vygenerovaný pomocou AI môže byť nesprávny.">
              <a:extLst>
                <a:ext uri="{FF2B5EF4-FFF2-40B4-BE49-F238E27FC236}">
                  <a16:creationId xmlns:a16="http://schemas.microsoft.com/office/drawing/2014/main" id="{01F6617A-8C87-E75F-E19F-41A56218C38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74240" y="5482458"/>
              <a:ext cx="2520000" cy="58245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279057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7A69415C-10B0-C148-E877-8E1AA35FA9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k-SK" sz="4000" b="1" dirty="0">
                <a:solidFill>
                  <a:schemeClr val="tx2"/>
                </a:solidFill>
              </a:rPr>
              <a:t>AKO TO ROBIA?</a:t>
            </a:r>
          </a:p>
        </p:txBody>
      </p:sp>
      <p:sp>
        <p:nvSpPr>
          <p:cNvPr id="3" name="Zástupný objekt pre obsah 2">
            <a:extLst>
              <a:ext uri="{FF2B5EF4-FFF2-40B4-BE49-F238E27FC236}">
                <a16:creationId xmlns:a16="http://schemas.microsoft.com/office/drawing/2014/main" id="{EED2D0FD-C7C7-DE72-72DF-E97AD6F5339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10360231" cy="4351338"/>
          </a:xfrm>
        </p:spPr>
        <p:txBody>
          <a:bodyPr>
            <a:normAutofit/>
          </a:bodyPr>
          <a:lstStyle/>
          <a:p>
            <a:r>
              <a:rPr lang="sk-SK" sz="2600" dirty="0"/>
              <a:t>podvodník pošle veľké množstvo podvodných správ a čaká, </a:t>
            </a:r>
            <a:r>
              <a:rPr lang="sk-SK" sz="2600" i="1" dirty="0"/>
              <a:t>„kto sa chytí“</a:t>
            </a:r>
          </a:p>
          <a:p>
            <a:pPr algn="l"/>
            <a:r>
              <a:rPr lang="sk-SK" sz="2600" dirty="0"/>
              <a:t>podvodník sa vydáva za dôveryhodnú osobu / organizáciu</a:t>
            </a:r>
          </a:p>
          <a:p>
            <a:pPr algn="l"/>
            <a:r>
              <a:rPr lang="sk-SK" sz="2600" dirty="0"/>
              <a:t>využívanie e-mailu, telefónu alebo textovej správy</a:t>
            </a:r>
          </a:p>
          <a:p>
            <a:pPr algn="l"/>
            <a:r>
              <a:rPr lang="sk-SK" sz="2600" dirty="0"/>
              <a:t>využívajú strach alebo zvedavosť obete</a:t>
            </a:r>
          </a:p>
          <a:p>
            <a:pPr algn="l"/>
            <a:r>
              <a:rPr lang="sk-SK" sz="2600" dirty="0"/>
              <a:t>podvodník naviguje obeť, kam má kliknúť, aký súbor stiahnuť, aké údaje poslať a podobne.</a:t>
            </a:r>
          </a:p>
        </p:txBody>
      </p:sp>
      <p:sp>
        <p:nvSpPr>
          <p:cNvPr id="5" name="Zástupný objekt pre číslo snímky 4">
            <a:extLst>
              <a:ext uri="{FF2B5EF4-FFF2-40B4-BE49-F238E27FC236}">
                <a16:creationId xmlns:a16="http://schemas.microsoft.com/office/drawing/2014/main" id="{C2528ECC-2912-A380-B80C-B7C2BFECF0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A2D08-B425-46B9-A38C-FA58A167A0F0}" type="slidenum">
              <a:rPr lang="sk-SK" smtClean="0"/>
              <a:t>18</a:t>
            </a:fld>
            <a:endParaRPr lang="sk-SK"/>
          </a:p>
        </p:txBody>
      </p:sp>
      <p:grpSp>
        <p:nvGrpSpPr>
          <p:cNvPr id="10" name="Skupina 9">
            <a:extLst>
              <a:ext uri="{FF2B5EF4-FFF2-40B4-BE49-F238E27FC236}">
                <a16:creationId xmlns:a16="http://schemas.microsoft.com/office/drawing/2014/main" id="{252AAD63-678E-C394-371A-10CED5BBC14C}"/>
              </a:ext>
            </a:extLst>
          </p:cNvPr>
          <p:cNvGrpSpPr>
            <a:grpSpLocks noChangeAspect="1"/>
          </p:cNvGrpSpPr>
          <p:nvPr/>
        </p:nvGrpSpPr>
        <p:grpSpPr>
          <a:xfrm>
            <a:off x="108483" y="6110213"/>
            <a:ext cx="5760000" cy="611262"/>
            <a:chOff x="1583127" y="5266469"/>
            <a:chExt cx="7902227" cy="798442"/>
          </a:xfrm>
        </p:grpSpPr>
        <p:pic>
          <p:nvPicPr>
            <p:cNvPr id="11" name="Obrázok 10" descr="Obrázok, na ktorom je text, písmo, logo, symbol&#10;&#10;Obsah vygenerovaný pomocou AI môže byť nesprávny.">
              <a:extLst>
                <a:ext uri="{FF2B5EF4-FFF2-40B4-BE49-F238E27FC236}">
                  <a16:creationId xmlns:a16="http://schemas.microsoft.com/office/drawing/2014/main" id="{A8F2CFA9-C377-C644-B53F-4F0B2CB88BC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65354" y="5266469"/>
              <a:ext cx="2520000" cy="798442"/>
            </a:xfrm>
            <a:prstGeom prst="rect">
              <a:avLst/>
            </a:prstGeom>
          </p:spPr>
        </p:pic>
        <p:pic>
          <p:nvPicPr>
            <p:cNvPr id="12" name="Obrázok 11" descr="Obrázok, na ktorom je text, písmo, elektrická modrá, snímka obrazovky&#10;&#10;Obsah vygenerovaný pomocou AI môže byť nesprávny.">
              <a:extLst>
                <a:ext uri="{FF2B5EF4-FFF2-40B4-BE49-F238E27FC236}">
                  <a16:creationId xmlns:a16="http://schemas.microsoft.com/office/drawing/2014/main" id="{962D74D4-4235-F4DC-15C6-92E035D07BA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83127" y="5351909"/>
              <a:ext cx="2520000" cy="713002"/>
            </a:xfrm>
            <a:prstGeom prst="rect">
              <a:avLst/>
            </a:prstGeom>
          </p:spPr>
        </p:pic>
        <p:pic>
          <p:nvPicPr>
            <p:cNvPr id="13" name="Obrázok 12" descr="Obrázok, na ktorom je písmo, grafika, text, logo&#10;&#10;Obsah vygenerovaný pomocou AI môže byť nesprávny.">
              <a:extLst>
                <a:ext uri="{FF2B5EF4-FFF2-40B4-BE49-F238E27FC236}">
                  <a16:creationId xmlns:a16="http://schemas.microsoft.com/office/drawing/2014/main" id="{75AABE81-153F-3D45-24CD-D1970501D3F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74240" y="5482458"/>
              <a:ext cx="2520000" cy="58245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5216417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16EC5BF3-3E68-7F07-0E1E-DA36DB828A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sz="4000" b="1" dirty="0">
                <a:solidFill>
                  <a:srgbClr val="7030A0"/>
                </a:solidFill>
              </a:rPr>
              <a:t>5 NAJČASTEJŠÍCH PODVODNÝCH TECHNÍK</a:t>
            </a:r>
          </a:p>
        </p:txBody>
      </p:sp>
      <p:pic>
        <p:nvPicPr>
          <p:cNvPr id="4" name="Obrázok 3" descr="Obrázok, na ktorom je grafika, písmo, grafický dizajn, symbol&#10;&#10;Obsah vygenerovaný pomocou AI môže byť nesprávny.">
            <a:extLst>
              <a:ext uri="{FF2B5EF4-FFF2-40B4-BE49-F238E27FC236}">
                <a16:creationId xmlns:a16="http://schemas.microsoft.com/office/drawing/2014/main" id="{74BC9204-47A6-A966-EE05-30CC05187C3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255" b="49885"/>
          <a:stretch>
            <a:fillRect/>
          </a:stretch>
        </p:blipFill>
        <p:spPr>
          <a:xfrm>
            <a:off x="1897194" y="2998381"/>
            <a:ext cx="8397612" cy="1758554"/>
          </a:xfrm>
          <a:prstGeom prst="rect">
            <a:avLst/>
          </a:prstGeom>
        </p:spPr>
      </p:pic>
      <p:sp>
        <p:nvSpPr>
          <p:cNvPr id="6" name="Zástupný objekt pre číslo snímky 5">
            <a:extLst>
              <a:ext uri="{FF2B5EF4-FFF2-40B4-BE49-F238E27FC236}">
                <a16:creationId xmlns:a16="http://schemas.microsoft.com/office/drawing/2014/main" id="{3EBAAC76-D93C-3F63-E204-4C10F67DB4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A2D08-B425-46B9-A38C-FA58A167A0F0}" type="slidenum">
              <a:rPr lang="sk-SK" smtClean="0"/>
              <a:t>19</a:t>
            </a:fld>
            <a:endParaRPr lang="sk-SK"/>
          </a:p>
        </p:txBody>
      </p:sp>
      <p:sp>
        <p:nvSpPr>
          <p:cNvPr id="7" name="BlokTextu 6">
            <a:extLst>
              <a:ext uri="{FF2B5EF4-FFF2-40B4-BE49-F238E27FC236}">
                <a16:creationId xmlns:a16="http://schemas.microsoft.com/office/drawing/2014/main" id="{75B8A6A7-4387-3D8C-A9FA-34A559342078}"/>
              </a:ext>
            </a:extLst>
          </p:cNvPr>
          <p:cNvSpPr txBox="1"/>
          <p:nvPr/>
        </p:nvSpPr>
        <p:spPr>
          <a:xfrm>
            <a:off x="2190307" y="2378333"/>
            <a:ext cx="9637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k-SK" sz="2400" dirty="0"/>
              <a:t>E-mail</a:t>
            </a:r>
          </a:p>
        </p:txBody>
      </p:sp>
      <p:sp>
        <p:nvSpPr>
          <p:cNvPr id="8" name="BlokTextu 7">
            <a:extLst>
              <a:ext uri="{FF2B5EF4-FFF2-40B4-BE49-F238E27FC236}">
                <a16:creationId xmlns:a16="http://schemas.microsoft.com/office/drawing/2014/main" id="{C2031F4A-1AE8-C060-3341-7D0510B7C098}"/>
              </a:ext>
            </a:extLst>
          </p:cNvPr>
          <p:cNvSpPr txBox="1"/>
          <p:nvPr/>
        </p:nvSpPr>
        <p:spPr>
          <a:xfrm>
            <a:off x="4038600" y="4679478"/>
            <a:ext cx="72968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k-SK" sz="2400" dirty="0"/>
              <a:t>SMS</a:t>
            </a:r>
          </a:p>
        </p:txBody>
      </p:sp>
      <p:sp>
        <p:nvSpPr>
          <p:cNvPr id="9" name="BlokTextu 8">
            <a:extLst>
              <a:ext uri="{FF2B5EF4-FFF2-40B4-BE49-F238E27FC236}">
                <a16:creationId xmlns:a16="http://schemas.microsoft.com/office/drawing/2014/main" id="{284ACCE7-488B-1F7E-FE07-7DE28947CE73}"/>
              </a:ext>
            </a:extLst>
          </p:cNvPr>
          <p:cNvSpPr txBox="1"/>
          <p:nvPr/>
        </p:nvSpPr>
        <p:spPr>
          <a:xfrm>
            <a:off x="4921992" y="2394061"/>
            <a:ext cx="234801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k-SK" sz="2400" dirty="0"/>
              <a:t>telefonický hovor</a:t>
            </a:r>
          </a:p>
        </p:txBody>
      </p:sp>
      <p:sp>
        <p:nvSpPr>
          <p:cNvPr id="10" name="BlokTextu 9">
            <a:extLst>
              <a:ext uri="{FF2B5EF4-FFF2-40B4-BE49-F238E27FC236}">
                <a16:creationId xmlns:a16="http://schemas.microsoft.com/office/drawing/2014/main" id="{A1BF5022-5A1C-8C10-FA29-02B02A96ED1C}"/>
              </a:ext>
            </a:extLst>
          </p:cNvPr>
          <p:cNvSpPr txBox="1"/>
          <p:nvPr/>
        </p:nvSpPr>
        <p:spPr>
          <a:xfrm>
            <a:off x="6909693" y="4697383"/>
            <a:ext cx="186602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k-SK" sz="2400" dirty="0"/>
              <a:t>sociálne siete</a:t>
            </a:r>
          </a:p>
        </p:txBody>
      </p:sp>
      <p:sp>
        <p:nvSpPr>
          <p:cNvPr id="11" name="BlokTextu 10">
            <a:extLst>
              <a:ext uri="{FF2B5EF4-FFF2-40B4-BE49-F238E27FC236}">
                <a16:creationId xmlns:a16="http://schemas.microsoft.com/office/drawing/2014/main" id="{DC5CD0DE-F8B9-96A4-DE04-81E38893CBC8}"/>
              </a:ext>
            </a:extLst>
          </p:cNvPr>
          <p:cNvSpPr txBox="1"/>
          <p:nvPr/>
        </p:nvSpPr>
        <p:spPr>
          <a:xfrm>
            <a:off x="9184166" y="2394061"/>
            <a:ext cx="7537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k-SK" sz="2400" dirty="0"/>
              <a:t>WIFI</a:t>
            </a:r>
          </a:p>
        </p:txBody>
      </p:sp>
      <p:grpSp>
        <p:nvGrpSpPr>
          <p:cNvPr id="15" name="Skupina 14">
            <a:extLst>
              <a:ext uri="{FF2B5EF4-FFF2-40B4-BE49-F238E27FC236}">
                <a16:creationId xmlns:a16="http://schemas.microsoft.com/office/drawing/2014/main" id="{E59989CE-4DFF-884C-6D48-1728B6D6EB8A}"/>
              </a:ext>
            </a:extLst>
          </p:cNvPr>
          <p:cNvGrpSpPr>
            <a:grpSpLocks noChangeAspect="1"/>
          </p:cNvGrpSpPr>
          <p:nvPr/>
        </p:nvGrpSpPr>
        <p:grpSpPr>
          <a:xfrm>
            <a:off x="108483" y="6110213"/>
            <a:ext cx="5760000" cy="611262"/>
            <a:chOff x="1583127" y="5266469"/>
            <a:chExt cx="7902227" cy="798442"/>
          </a:xfrm>
        </p:grpSpPr>
        <p:pic>
          <p:nvPicPr>
            <p:cNvPr id="16" name="Obrázok 15" descr="Obrázok, na ktorom je text, písmo, logo, symbol&#10;&#10;Obsah vygenerovaný pomocou AI môže byť nesprávny.">
              <a:extLst>
                <a:ext uri="{FF2B5EF4-FFF2-40B4-BE49-F238E27FC236}">
                  <a16:creationId xmlns:a16="http://schemas.microsoft.com/office/drawing/2014/main" id="{283301C6-C030-89B4-3363-D6FFEB0E3A2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65354" y="5266469"/>
              <a:ext cx="2520000" cy="798442"/>
            </a:xfrm>
            <a:prstGeom prst="rect">
              <a:avLst/>
            </a:prstGeom>
          </p:spPr>
        </p:pic>
        <p:pic>
          <p:nvPicPr>
            <p:cNvPr id="17" name="Obrázok 16" descr="Obrázok, na ktorom je text, písmo, elektrická modrá, snímka obrazovky&#10;&#10;Obsah vygenerovaný pomocou AI môže byť nesprávny.">
              <a:extLst>
                <a:ext uri="{FF2B5EF4-FFF2-40B4-BE49-F238E27FC236}">
                  <a16:creationId xmlns:a16="http://schemas.microsoft.com/office/drawing/2014/main" id="{5FE001E4-C71B-696E-8416-B08F789F43F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83127" y="5351909"/>
              <a:ext cx="2520000" cy="713002"/>
            </a:xfrm>
            <a:prstGeom prst="rect">
              <a:avLst/>
            </a:prstGeom>
          </p:spPr>
        </p:pic>
        <p:pic>
          <p:nvPicPr>
            <p:cNvPr id="18" name="Obrázok 17" descr="Obrázok, na ktorom je písmo, grafika, text, logo&#10;&#10;Obsah vygenerovaný pomocou AI môže byť nesprávny.">
              <a:extLst>
                <a:ext uri="{FF2B5EF4-FFF2-40B4-BE49-F238E27FC236}">
                  <a16:creationId xmlns:a16="http://schemas.microsoft.com/office/drawing/2014/main" id="{9F3D3AE1-43D4-325A-4C06-74E0EF6936C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74240" y="5482458"/>
              <a:ext cx="2520000" cy="58245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918473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objekt pre číslo snímky 2">
            <a:extLst>
              <a:ext uri="{FF2B5EF4-FFF2-40B4-BE49-F238E27FC236}">
                <a16:creationId xmlns:a16="http://schemas.microsoft.com/office/drawing/2014/main" id="{A8B2A67F-E883-822D-49B9-86C6BB1FD2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A2D08-B425-46B9-A38C-FA58A167A0F0}" type="slidenum">
              <a:rPr lang="sk-SK" smtClean="0"/>
              <a:t>2</a:t>
            </a:fld>
            <a:endParaRPr lang="sk-SK"/>
          </a:p>
        </p:txBody>
      </p:sp>
      <p:pic>
        <p:nvPicPr>
          <p:cNvPr id="2050" name="Picture 2" descr="Ruky bozkávam, pani továrniková. Príbeh Marie Baťovej, obuvníckeho impéria  a čajového pečiva - Forbes">
            <a:extLst>
              <a:ext uri="{FF2B5EF4-FFF2-40B4-BE49-F238E27FC236}">
                <a16:creationId xmlns:a16="http://schemas.microsoft.com/office/drawing/2014/main" id="{FE3D5C82-9A68-CA18-CF72-8918F3B3FA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22815" y="1979112"/>
            <a:ext cx="5361415" cy="4878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BlokTextu 5">
            <a:extLst>
              <a:ext uri="{FF2B5EF4-FFF2-40B4-BE49-F238E27FC236}">
                <a16:creationId xmlns:a16="http://schemas.microsoft.com/office/drawing/2014/main" id="{3C5666F9-6AA4-464C-BFE6-5D451FF3BBDE}"/>
              </a:ext>
            </a:extLst>
          </p:cNvPr>
          <p:cNvSpPr txBox="1"/>
          <p:nvPr/>
        </p:nvSpPr>
        <p:spPr>
          <a:xfrm>
            <a:off x="2918564" y="1681279"/>
            <a:ext cx="8995861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k-SK" sz="5400" b="1" i="1" spc="600" dirty="0">
                <a:latin typeface="Calibri" panose="020F0502020204030204" pitchFamily="34" charset="0"/>
                <a:cs typeface="Calibri" panose="020F0502020204030204" pitchFamily="34" charset="0"/>
              </a:rPr>
              <a:t>Nikdy neverte internetu.</a:t>
            </a:r>
          </a:p>
          <a:p>
            <a:r>
              <a:rPr lang="sk-SK" sz="5400" b="1" i="1" spc="600" dirty="0">
                <a:latin typeface="Calibri" panose="020F0502020204030204" pitchFamily="34" charset="0"/>
                <a:cs typeface="Calibri" panose="020F0502020204030204" pitchFamily="34" charset="0"/>
              </a:rPr>
              <a:t>Nikdy.</a:t>
            </a:r>
          </a:p>
        </p:txBody>
      </p:sp>
      <p:sp>
        <p:nvSpPr>
          <p:cNvPr id="7" name="BlokTextu 6">
            <a:extLst>
              <a:ext uri="{FF2B5EF4-FFF2-40B4-BE49-F238E27FC236}">
                <a16:creationId xmlns:a16="http://schemas.microsoft.com/office/drawing/2014/main" id="{9B83D9A4-7380-3279-B926-629915957B44}"/>
              </a:ext>
            </a:extLst>
          </p:cNvPr>
          <p:cNvSpPr txBox="1"/>
          <p:nvPr/>
        </p:nvSpPr>
        <p:spPr>
          <a:xfrm>
            <a:off x="7628350" y="3774453"/>
            <a:ext cx="266829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k-SK" sz="3200" i="1" dirty="0"/>
              <a:t>- Tomáš Baťa - </a:t>
            </a:r>
          </a:p>
        </p:txBody>
      </p:sp>
    </p:spTree>
    <p:extLst>
      <p:ext uri="{BB962C8B-B14F-4D97-AF65-F5344CB8AC3E}">
        <p14:creationId xmlns:p14="http://schemas.microsoft.com/office/powerpoint/2010/main" val="1223167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EDF3BD7B-7D69-8B46-093E-8081BF5A78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k-SK" sz="4000" b="1" dirty="0">
                <a:solidFill>
                  <a:schemeClr val="tx2"/>
                </a:solidFill>
              </a:rPr>
              <a:t>Ukážka 3</a:t>
            </a:r>
            <a:endParaRPr lang="sk-SK" sz="4000" dirty="0"/>
          </a:p>
        </p:txBody>
      </p:sp>
      <p:pic>
        <p:nvPicPr>
          <p:cNvPr id="6" name="Zástupný objekt pre obsah 5">
            <a:extLst>
              <a:ext uri="{FF2B5EF4-FFF2-40B4-BE49-F238E27FC236}">
                <a16:creationId xmlns:a16="http://schemas.microsoft.com/office/drawing/2014/main" id="{AAD3D272-ABAE-8C84-A742-03C22ACC88B2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 rotWithShape="1">
          <a:blip r:embed="rId3"/>
          <a:srcRect l="36607" t="46741" r="30257" b="7074"/>
          <a:stretch>
            <a:fillRect/>
          </a:stretch>
        </p:blipFill>
        <p:spPr>
          <a:xfrm>
            <a:off x="855075" y="1488282"/>
            <a:ext cx="5950986" cy="4665655"/>
          </a:xfrm>
        </p:spPr>
      </p:pic>
      <p:pic>
        <p:nvPicPr>
          <p:cNvPr id="15" name="Obrázok 14" descr="Obrázok, na ktorom je text, písmo, snímka obrazovky, grafika&#10;&#10;Obsah vygenerovaný pomocou AI môže byť nesprávny.">
            <a:extLst>
              <a:ext uri="{FF2B5EF4-FFF2-40B4-BE49-F238E27FC236}">
                <a16:creationId xmlns:a16="http://schemas.microsoft.com/office/drawing/2014/main" id="{4A60D03D-4208-5EA2-7737-5515DFF04D6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6372" y="802423"/>
            <a:ext cx="3041752" cy="2372139"/>
          </a:xfrm>
          <a:prstGeom prst="rect">
            <a:avLst/>
          </a:prstGeom>
          <a:ln>
            <a:solidFill>
              <a:srgbClr val="0070C0"/>
            </a:solidFill>
          </a:ln>
        </p:spPr>
      </p:pic>
      <p:sp>
        <p:nvSpPr>
          <p:cNvPr id="5" name="Zástupný objekt pre číslo snímky 4">
            <a:extLst>
              <a:ext uri="{FF2B5EF4-FFF2-40B4-BE49-F238E27FC236}">
                <a16:creationId xmlns:a16="http://schemas.microsoft.com/office/drawing/2014/main" id="{77E760E0-C3EB-4A69-779A-8BB7D12E71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A2D08-B425-46B9-A38C-FA58A167A0F0}" type="slidenum">
              <a:rPr lang="sk-SK" smtClean="0"/>
              <a:t>20</a:t>
            </a:fld>
            <a:endParaRPr lang="sk-SK"/>
          </a:p>
        </p:txBody>
      </p:sp>
      <p:grpSp>
        <p:nvGrpSpPr>
          <p:cNvPr id="8" name="Skupina 7">
            <a:extLst>
              <a:ext uri="{FF2B5EF4-FFF2-40B4-BE49-F238E27FC236}">
                <a16:creationId xmlns:a16="http://schemas.microsoft.com/office/drawing/2014/main" id="{C6EA0D0A-D5B9-3D6A-F45D-455F54D92F2D}"/>
              </a:ext>
            </a:extLst>
          </p:cNvPr>
          <p:cNvGrpSpPr/>
          <p:nvPr/>
        </p:nvGrpSpPr>
        <p:grpSpPr>
          <a:xfrm>
            <a:off x="7166976" y="3579386"/>
            <a:ext cx="3440544" cy="2372139"/>
            <a:chOff x="8700716" y="3429000"/>
            <a:chExt cx="3440544" cy="2372139"/>
          </a:xfrm>
        </p:grpSpPr>
        <p:pic>
          <p:nvPicPr>
            <p:cNvPr id="9" name="Picture 6" descr="priklad podvodnej SMS spravy">
              <a:extLst>
                <a:ext uri="{FF2B5EF4-FFF2-40B4-BE49-F238E27FC236}">
                  <a16:creationId xmlns:a16="http://schemas.microsoft.com/office/drawing/2014/main" id="{61B80006-038E-5985-97F2-F83C685B192B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" t="38817" r="18922" b="4585"/>
            <a:stretch>
              <a:fillRect/>
            </a:stretch>
          </p:blipFill>
          <p:spPr bwMode="auto">
            <a:xfrm>
              <a:off x="8700716" y="3429000"/>
              <a:ext cx="3236660" cy="237213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Obrázok 9">
              <a:extLst>
                <a:ext uri="{FF2B5EF4-FFF2-40B4-BE49-F238E27FC236}">
                  <a16:creationId xmlns:a16="http://schemas.microsoft.com/office/drawing/2014/main" id="{14268460-1B8B-87AF-35BE-B9E32A6627E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1781260" y="4435069"/>
              <a:ext cx="360000" cy="360000"/>
            </a:xfrm>
            <a:prstGeom prst="rect">
              <a:avLst/>
            </a:prstGeom>
          </p:spPr>
        </p:pic>
        <p:cxnSp>
          <p:nvCxnSpPr>
            <p:cNvPr id="11" name="Rovná spojnica 10">
              <a:extLst>
                <a:ext uri="{FF2B5EF4-FFF2-40B4-BE49-F238E27FC236}">
                  <a16:creationId xmlns:a16="http://schemas.microsoft.com/office/drawing/2014/main" id="{9E9C84B3-5C83-402B-B94B-86BE74520DA0}"/>
                </a:ext>
              </a:extLst>
            </p:cNvPr>
            <p:cNvCxnSpPr>
              <a:cxnSpLocks/>
            </p:cNvCxnSpPr>
            <p:nvPr/>
          </p:nvCxnSpPr>
          <p:spPr>
            <a:xfrm>
              <a:off x="10794670" y="4828717"/>
              <a:ext cx="781791" cy="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2" name="Rovná spojnica 11">
              <a:extLst>
                <a:ext uri="{FF2B5EF4-FFF2-40B4-BE49-F238E27FC236}">
                  <a16:creationId xmlns:a16="http://schemas.microsoft.com/office/drawing/2014/main" id="{B4BBFC0B-CAB9-4EA3-00D8-B34E429ABF29}"/>
                </a:ext>
              </a:extLst>
            </p:cNvPr>
            <p:cNvCxnSpPr>
              <a:cxnSpLocks/>
            </p:cNvCxnSpPr>
            <p:nvPr/>
          </p:nvCxnSpPr>
          <p:spPr>
            <a:xfrm>
              <a:off x="8930243" y="5070898"/>
              <a:ext cx="781791" cy="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464489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objekt pre číslo snímky 2">
            <a:extLst>
              <a:ext uri="{FF2B5EF4-FFF2-40B4-BE49-F238E27FC236}">
                <a16:creationId xmlns:a16="http://schemas.microsoft.com/office/drawing/2014/main" id="{C4181A9E-13A7-19B8-4069-98317EE642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A2D08-B425-46B9-A38C-FA58A167A0F0}" type="slidenum">
              <a:rPr lang="sk-SK" smtClean="0"/>
              <a:t>21</a:t>
            </a:fld>
            <a:endParaRPr lang="sk-SK"/>
          </a:p>
        </p:txBody>
      </p:sp>
      <p:pic>
        <p:nvPicPr>
          <p:cNvPr id="5" name="Online médium 4" title="Tatra banka #predigitalnubezpecnost: Súťaž, ktorú nechcete vyhrať (phishing)">
            <a:hlinkClick r:id="" action="ppaction://media"/>
            <a:extLst>
              <a:ext uri="{FF2B5EF4-FFF2-40B4-BE49-F238E27FC236}">
                <a16:creationId xmlns:a16="http://schemas.microsoft.com/office/drawing/2014/main" id="{F3C787A1-B244-6733-2E01-B2E0DC12E42E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1016000" y="558800"/>
            <a:ext cx="10160000" cy="574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1743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28D25A74-DB65-D7C4-5D30-74EE0BF423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sz="4000" b="1" dirty="0">
                <a:solidFill>
                  <a:srgbClr val="0070C0"/>
                </a:solidFill>
              </a:rPr>
              <a:t>NEBEZPEČNÁ FREE WIFI</a:t>
            </a:r>
          </a:p>
        </p:txBody>
      </p:sp>
      <p:sp>
        <p:nvSpPr>
          <p:cNvPr id="4" name="Zástupný objekt pre obsah 3">
            <a:extLst>
              <a:ext uri="{FF2B5EF4-FFF2-40B4-BE49-F238E27FC236}">
                <a16:creationId xmlns:a16="http://schemas.microsoft.com/office/drawing/2014/main" id="{8E1AC9D4-A658-C412-0F94-36D891BEE68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310793" cy="3331166"/>
          </a:xfrm>
        </p:spPr>
        <p:txBody>
          <a:bodyPr>
            <a:noAutofit/>
          </a:bodyPr>
          <a:lstStyle/>
          <a:p>
            <a:r>
              <a:rPr lang="sk-SK" sz="2600" dirty="0"/>
              <a:t>nepoužívaj nezabezpečenú WIFI sieť</a:t>
            </a:r>
          </a:p>
          <a:p>
            <a:r>
              <a:rPr lang="sk-SK" sz="2600" dirty="0"/>
              <a:t>WIFI so zámkom je pre teba bezpečná voľba, ochráni tvoje osobné informácie a tvoj </a:t>
            </a:r>
            <a:r>
              <a:rPr lang="sk-SK" sz="2600" dirty="0" err="1"/>
              <a:t>smartphon</a:t>
            </a:r>
            <a:endParaRPr lang="sk-SK" sz="2600" dirty="0"/>
          </a:p>
          <a:p>
            <a:pPr marL="0" indent="0">
              <a:buNone/>
            </a:pPr>
            <a:r>
              <a:rPr lang="sk-SK" sz="2600" dirty="0"/>
              <a:t>Hrozby FREE WIFI:</a:t>
            </a:r>
          </a:p>
          <a:p>
            <a:r>
              <a:rPr lang="sk-SK" sz="2600" dirty="0"/>
              <a:t>sledovanie stránok, ktoré navštevuješ</a:t>
            </a:r>
          </a:p>
          <a:p>
            <a:r>
              <a:rPr lang="sk-SK" sz="2600" dirty="0"/>
              <a:t>krádež tvojich prihlasovacích a iných osobných údajov</a:t>
            </a:r>
          </a:p>
        </p:txBody>
      </p:sp>
      <p:pic>
        <p:nvPicPr>
          <p:cNvPr id="6" name="Obrázok 5">
            <a:hlinkClick r:id="rId3"/>
            <a:extLst>
              <a:ext uri="{FF2B5EF4-FFF2-40B4-BE49-F238E27FC236}">
                <a16:creationId xmlns:a16="http://schemas.microsoft.com/office/drawing/2014/main" id="{F992C78B-D3AB-DA39-0E05-639B965012B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62821" y="120576"/>
            <a:ext cx="2781688" cy="4906060"/>
          </a:xfrm>
          <a:prstGeom prst="rect">
            <a:avLst/>
          </a:prstGeom>
        </p:spPr>
      </p:pic>
      <p:sp>
        <p:nvSpPr>
          <p:cNvPr id="5" name="Zástupný objekt pre číslo snímky 4">
            <a:extLst>
              <a:ext uri="{FF2B5EF4-FFF2-40B4-BE49-F238E27FC236}">
                <a16:creationId xmlns:a16="http://schemas.microsoft.com/office/drawing/2014/main" id="{021E1F62-0F56-A3D5-8931-40D89DE78B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A2D08-B425-46B9-A38C-FA58A167A0F0}" type="slidenum">
              <a:rPr lang="sk-SK" smtClean="0"/>
              <a:t>22</a:t>
            </a:fld>
            <a:endParaRPr lang="sk-SK"/>
          </a:p>
        </p:txBody>
      </p:sp>
      <p:pic>
        <p:nvPicPr>
          <p:cNvPr id="7" name="Zástupný objekt pre obsah 12" descr="Obrázok, na ktorom je text, snímka obrazovky, písmo&#10;&#10;Obsah vygenerovaný pomocou AI môže byť nesprávny.">
            <a:extLst>
              <a:ext uri="{FF2B5EF4-FFF2-40B4-BE49-F238E27FC236}">
                <a16:creationId xmlns:a16="http://schemas.microsoft.com/office/drawing/2014/main" id="{B5D1EE57-62F1-E14A-2753-CB9888BFDEC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216" b="42856"/>
          <a:stretch>
            <a:fillRect/>
          </a:stretch>
        </p:blipFill>
        <p:spPr>
          <a:xfrm>
            <a:off x="6429275" y="2712088"/>
            <a:ext cx="2004408" cy="2314548"/>
          </a:xfrm>
          <a:prstGeom prst="rect">
            <a:avLst/>
          </a:prstGeom>
        </p:spPr>
      </p:pic>
      <p:grpSp>
        <p:nvGrpSpPr>
          <p:cNvPr id="12" name="Skupina 11">
            <a:extLst>
              <a:ext uri="{FF2B5EF4-FFF2-40B4-BE49-F238E27FC236}">
                <a16:creationId xmlns:a16="http://schemas.microsoft.com/office/drawing/2014/main" id="{7F50FDD2-0EB3-6791-301E-CE5010C1C15A}"/>
              </a:ext>
            </a:extLst>
          </p:cNvPr>
          <p:cNvGrpSpPr>
            <a:grpSpLocks noChangeAspect="1"/>
          </p:cNvGrpSpPr>
          <p:nvPr/>
        </p:nvGrpSpPr>
        <p:grpSpPr>
          <a:xfrm>
            <a:off x="108483" y="6110213"/>
            <a:ext cx="5760000" cy="611262"/>
            <a:chOff x="1583127" y="5266469"/>
            <a:chExt cx="7902227" cy="798442"/>
          </a:xfrm>
        </p:grpSpPr>
        <p:pic>
          <p:nvPicPr>
            <p:cNvPr id="13" name="Obrázok 12" descr="Obrázok, na ktorom je text, písmo, logo, symbol&#10;&#10;Obsah vygenerovaný pomocou AI môže byť nesprávny.">
              <a:extLst>
                <a:ext uri="{FF2B5EF4-FFF2-40B4-BE49-F238E27FC236}">
                  <a16:creationId xmlns:a16="http://schemas.microsoft.com/office/drawing/2014/main" id="{6BA26CC7-7002-8C84-DE2C-F3860D61E6E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65354" y="5266469"/>
              <a:ext cx="2520000" cy="798442"/>
            </a:xfrm>
            <a:prstGeom prst="rect">
              <a:avLst/>
            </a:prstGeom>
          </p:spPr>
        </p:pic>
        <p:pic>
          <p:nvPicPr>
            <p:cNvPr id="14" name="Obrázok 13" descr="Obrázok, na ktorom je text, písmo, elektrická modrá, snímka obrazovky&#10;&#10;Obsah vygenerovaný pomocou AI môže byť nesprávny.">
              <a:extLst>
                <a:ext uri="{FF2B5EF4-FFF2-40B4-BE49-F238E27FC236}">
                  <a16:creationId xmlns:a16="http://schemas.microsoft.com/office/drawing/2014/main" id="{B8A121C9-9B97-B27E-1166-90DD7F73B7B1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83127" y="5351909"/>
              <a:ext cx="2520000" cy="713002"/>
            </a:xfrm>
            <a:prstGeom prst="rect">
              <a:avLst/>
            </a:prstGeom>
          </p:spPr>
        </p:pic>
        <p:pic>
          <p:nvPicPr>
            <p:cNvPr id="15" name="Obrázok 14" descr="Obrázok, na ktorom je písmo, grafika, text, logo&#10;&#10;Obsah vygenerovaný pomocou AI môže byť nesprávny.">
              <a:extLst>
                <a:ext uri="{FF2B5EF4-FFF2-40B4-BE49-F238E27FC236}">
                  <a16:creationId xmlns:a16="http://schemas.microsoft.com/office/drawing/2014/main" id="{C9FD6D8F-011E-38A9-D22C-B531B98EBCEE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74240" y="5482458"/>
              <a:ext cx="2520000" cy="58245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6107586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9A38B638-DAC7-EFB1-FE24-D27DA5425D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b="1" dirty="0">
                <a:solidFill>
                  <a:srgbClr val="7030A0"/>
                </a:solidFill>
              </a:rPr>
              <a:t>PAMÄTAJ SI</a:t>
            </a:r>
          </a:p>
        </p:txBody>
      </p:sp>
      <p:sp>
        <p:nvSpPr>
          <p:cNvPr id="3" name="Zástupný objekt pre obsah 2">
            <a:extLst>
              <a:ext uri="{FF2B5EF4-FFF2-40B4-BE49-F238E27FC236}">
                <a16:creationId xmlns:a16="http://schemas.microsoft.com/office/drawing/2014/main" id="{97184890-29AD-6304-B5BE-6C9B240B0B5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sk-SK" dirty="0"/>
              <a:t>Banka, poskytovateľ internetu, polícia, ... Skrátka akákoľvek autorita by mala komunikovať s tvojimi rodičmi, nie s tebou.</a:t>
            </a:r>
          </a:p>
          <a:p>
            <a:r>
              <a:rPr lang="sk-SK" dirty="0"/>
              <a:t>Ak ti predsa len pošlú správu, poraď sa s rodičmi alebo učiteľom ako máš ďalej postupovať.</a:t>
            </a:r>
          </a:p>
          <a:p>
            <a:r>
              <a:rPr lang="sk-SK" dirty="0"/>
              <a:t>Ak ti poslal správu niekto, koho nepoznáš, nereaguj, neodpisuj.</a:t>
            </a:r>
          </a:p>
          <a:p>
            <a:r>
              <a:rPr lang="sk-SK" b="1" dirty="0"/>
              <a:t>Neklikaj na odkazy a nesťahuj súbory zo správ od neznámych ľudí</a:t>
            </a:r>
          </a:p>
          <a:p>
            <a:r>
              <a:rPr lang="sk-SK" b="1" dirty="0"/>
              <a:t>Dobre si zabezpeč svoje účty – tvoje osobné informácie sú vo svete internetu to najcennejšie čo máš.</a:t>
            </a:r>
          </a:p>
          <a:p>
            <a:r>
              <a:rPr lang="sk-SK" b="1" dirty="0"/>
              <a:t>Nezverejňuj svoje osobné informácie na sociálnych sieťach, kde k ním má prístup ktokoľvek na svete.</a:t>
            </a:r>
          </a:p>
        </p:txBody>
      </p:sp>
      <p:sp>
        <p:nvSpPr>
          <p:cNvPr id="5" name="Zástupný objekt pre číslo snímky 4">
            <a:extLst>
              <a:ext uri="{FF2B5EF4-FFF2-40B4-BE49-F238E27FC236}">
                <a16:creationId xmlns:a16="http://schemas.microsoft.com/office/drawing/2014/main" id="{0FD01FE8-EDA0-2143-BC6B-0173A1D7E1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A2D08-B425-46B9-A38C-FA58A167A0F0}" type="slidenum">
              <a:rPr lang="sk-SK" smtClean="0"/>
              <a:t>23</a:t>
            </a:fld>
            <a:endParaRPr lang="sk-SK"/>
          </a:p>
        </p:txBody>
      </p:sp>
      <p:grpSp>
        <p:nvGrpSpPr>
          <p:cNvPr id="6" name="Skupina 5">
            <a:extLst>
              <a:ext uri="{FF2B5EF4-FFF2-40B4-BE49-F238E27FC236}">
                <a16:creationId xmlns:a16="http://schemas.microsoft.com/office/drawing/2014/main" id="{E064A1E9-BD52-34A8-DBE3-A8369C37E587}"/>
              </a:ext>
            </a:extLst>
          </p:cNvPr>
          <p:cNvGrpSpPr>
            <a:grpSpLocks noChangeAspect="1"/>
          </p:cNvGrpSpPr>
          <p:nvPr/>
        </p:nvGrpSpPr>
        <p:grpSpPr>
          <a:xfrm>
            <a:off x="108483" y="6110213"/>
            <a:ext cx="5760000" cy="611262"/>
            <a:chOff x="1583127" y="5266469"/>
            <a:chExt cx="7902227" cy="798442"/>
          </a:xfrm>
        </p:grpSpPr>
        <p:pic>
          <p:nvPicPr>
            <p:cNvPr id="7" name="Obrázok 6" descr="Obrázok, na ktorom je text, písmo, logo, symbol&#10;&#10;Obsah vygenerovaný pomocou AI môže byť nesprávny.">
              <a:extLst>
                <a:ext uri="{FF2B5EF4-FFF2-40B4-BE49-F238E27FC236}">
                  <a16:creationId xmlns:a16="http://schemas.microsoft.com/office/drawing/2014/main" id="{C59DA654-98F8-E3B5-0257-3CE93251B9A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65354" y="5266469"/>
              <a:ext cx="2520000" cy="798442"/>
            </a:xfrm>
            <a:prstGeom prst="rect">
              <a:avLst/>
            </a:prstGeom>
          </p:spPr>
        </p:pic>
        <p:pic>
          <p:nvPicPr>
            <p:cNvPr id="8" name="Obrázok 7" descr="Obrázok, na ktorom je text, písmo, elektrická modrá, snímka obrazovky&#10;&#10;Obsah vygenerovaný pomocou AI môže byť nesprávny.">
              <a:extLst>
                <a:ext uri="{FF2B5EF4-FFF2-40B4-BE49-F238E27FC236}">
                  <a16:creationId xmlns:a16="http://schemas.microsoft.com/office/drawing/2014/main" id="{4F7999F4-F59C-1568-D761-56F36BC1AE0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83127" y="5351909"/>
              <a:ext cx="2520000" cy="713002"/>
            </a:xfrm>
            <a:prstGeom prst="rect">
              <a:avLst/>
            </a:prstGeom>
          </p:spPr>
        </p:pic>
        <p:pic>
          <p:nvPicPr>
            <p:cNvPr id="9" name="Obrázok 8" descr="Obrázok, na ktorom je písmo, grafika, text, logo&#10;&#10;Obsah vygenerovaný pomocou AI môže byť nesprávny.">
              <a:extLst>
                <a:ext uri="{FF2B5EF4-FFF2-40B4-BE49-F238E27FC236}">
                  <a16:creationId xmlns:a16="http://schemas.microsoft.com/office/drawing/2014/main" id="{F2B8F5F1-44F9-75AB-B816-8DB289525B0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74240" y="5482458"/>
              <a:ext cx="2520000" cy="58245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721199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Nadpis 5">
            <a:extLst>
              <a:ext uri="{FF2B5EF4-FFF2-40B4-BE49-F238E27FC236}">
                <a16:creationId xmlns:a16="http://schemas.microsoft.com/office/drawing/2014/main" id="{C6F9BF9A-8855-A790-326F-6A6C76940A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242" y="934549"/>
            <a:ext cx="4114800" cy="2497345"/>
          </a:xfrm>
        </p:spPr>
        <p:txBody>
          <a:bodyPr/>
          <a:lstStyle/>
          <a:p>
            <a:r>
              <a:rPr lang="sk-SK" b="1" dirty="0">
                <a:solidFill>
                  <a:srgbClr val="7030A0"/>
                </a:solidFill>
              </a:rPr>
              <a:t>ČO STE SI ZAPAMÄTALI?</a:t>
            </a:r>
          </a:p>
        </p:txBody>
      </p:sp>
      <p:sp>
        <p:nvSpPr>
          <p:cNvPr id="5" name="Zástupný objekt pre číslo snímky 4">
            <a:extLst>
              <a:ext uri="{FF2B5EF4-FFF2-40B4-BE49-F238E27FC236}">
                <a16:creationId xmlns:a16="http://schemas.microsoft.com/office/drawing/2014/main" id="{61F170C6-FA82-F6A6-B687-AD9B541084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A2D08-B425-46B9-A38C-FA58A167A0F0}" type="slidenum">
              <a:rPr lang="sk-SK" smtClean="0"/>
              <a:t>24</a:t>
            </a:fld>
            <a:endParaRPr lang="sk-SK"/>
          </a:p>
        </p:txBody>
      </p:sp>
      <p:pic>
        <p:nvPicPr>
          <p:cNvPr id="10" name="Obrázok 9">
            <a:extLst>
              <a:ext uri="{FF2B5EF4-FFF2-40B4-BE49-F238E27FC236}">
                <a16:creationId xmlns:a16="http://schemas.microsoft.com/office/drawing/2014/main" id="{3F2BEF94-2EC5-A9FE-6360-E1DF9FAB6C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90508" y="376737"/>
            <a:ext cx="6180068" cy="5549608"/>
          </a:xfrm>
          <a:prstGeom prst="rect">
            <a:avLst/>
          </a:prstGeom>
        </p:spPr>
      </p:pic>
      <p:grpSp>
        <p:nvGrpSpPr>
          <p:cNvPr id="9" name="Skupina 8">
            <a:extLst>
              <a:ext uri="{FF2B5EF4-FFF2-40B4-BE49-F238E27FC236}">
                <a16:creationId xmlns:a16="http://schemas.microsoft.com/office/drawing/2014/main" id="{BAAC1FB5-FB0D-4D5C-9A72-736BE88BFE21}"/>
              </a:ext>
            </a:extLst>
          </p:cNvPr>
          <p:cNvGrpSpPr>
            <a:grpSpLocks noChangeAspect="1"/>
          </p:cNvGrpSpPr>
          <p:nvPr/>
        </p:nvGrpSpPr>
        <p:grpSpPr>
          <a:xfrm>
            <a:off x="108483" y="6110213"/>
            <a:ext cx="5760000" cy="611262"/>
            <a:chOff x="1583127" y="5266469"/>
            <a:chExt cx="7902227" cy="798442"/>
          </a:xfrm>
        </p:grpSpPr>
        <p:pic>
          <p:nvPicPr>
            <p:cNvPr id="11" name="Obrázok 10" descr="Obrázok, na ktorom je text, písmo, logo, symbol&#10;&#10;Obsah vygenerovaný pomocou AI môže byť nesprávny.">
              <a:extLst>
                <a:ext uri="{FF2B5EF4-FFF2-40B4-BE49-F238E27FC236}">
                  <a16:creationId xmlns:a16="http://schemas.microsoft.com/office/drawing/2014/main" id="{2DB193FF-295C-A152-5EA0-97B91C0AF20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65354" y="5266469"/>
              <a:ext cx="2520000" cy="798442"/>
            </a:xfrm>
            <a:prstGeom prst="rect">
              <a:avLst/>
            </a:prstGeom>
          </p:spPr>
        </p:pic>
        <p:pic>
          <p:nvPicPr>
            <p:cNvPr id="12" name="Obrázok 11" descr="Obrázok, na ktorom je text, písmo, elektrická modrá, snímka obrazovky&#10;&#10;Obsah vygenerovaný pomocou AI môže byť nesprávny.">
              <a:extLst>
                <a:ext uri="{FF2B5EF4-FFF2-40B4-BE49-F238E27FC236}">
                  <a16:creationId xmlns:a16="http://schemas.microsoft.com/office/drawing/2014/main" id="{9D13CBC1-1A98-B3F1-30E1-25A31598522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83127" y="5351909"/>
              <a:ext cx="2520000" cy="713002"/>
            </a:xfrm>
            <a:prstGeom prst="rect">
              <a:avLst/>
            </a:prstGeom>
          </p:spPr>
        </p:pic>
        <p:pic>
          <p:nvPicPr>
            <p:cNvPr id="13" name="Obrázok 12" descr="Obrázok, na ktorom je písmo, grafika, text, logo&#10;&#10;Obsah vygenerovaný pomocou AI môže byť nesprávny.">
              <a:extLst>
                <a:ext uri="{FF2B5EF4-FFF2-40B4-BE49-F238E27FC236}">
                  <a16:creationId xmlns:a16="http://schemas.microsoft.com/office/drawing/2014/main" id="{FEB40944-F24F-837C-A489-6C9A5DF8703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74240" y="5482458"/>
              <a:ext cx="2520000" cy="58245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9801567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Nadpis 8">
            <a:extLst>
              <a:ext uri="{FF2B5EF4-FFF2-40B4-BE49-F238E27FC236}">
                <a16:creationId xmlns:a16="http://schemas.microsoft.com/office/drawing/2014/main" id="{D6238ADC-2A1C-D129-F46D-56B2ED540C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865072"/>
            <a:ext cx="10515600" cy="1123880"/>
          </a:xfrm>
        </p:spPr>
        <p:txBody>
          <a:bodyPr>
            <a:normAutofit/>
          </a:bodyPr>
          <a:lstStyle/>
          <a:p>
            <a:pPr algn="ctr"/>
            <a:r>
              <a:rPr lang="sk-SK" b="1" dirty="0">
                <a:solidFill>
                  <a:srgbClr val="7030A0"/>
                </a:solidFill>
              </a:rPr>
              <a:t>ĎAKUJEM ZA POZORNOSŤ!</a:t>
            </a:r>
          </a:p>
        </p:txBody>
      </p:sp>
      <p:sp>
        <p:nvSpPr>
          <p:cNvPr id="8" name="Zástupný objekt pre číslo snímky 7">
            <a:extLst>
              <a:ext uri="{FF2B5EF4-FFF2-40B4-BE49-F238E27FC236}">
                <a16:creationId xmlns:a16="http://schemas.microsoft.com/office/drawing/2014/main" id="{C91301FE-8B92-6789-58DD-63611A9B50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A2D08-B425-46B9-A38C-FA58A167A0F0}" type="slidenum">
              <a:rPr lang="sk-SK" smtClean="0"/>
              <a:t>25</a:t>
            </a:fld>
            <a:endParaRPr lang="sk-SK"/>
          </a:p>
        </p:txBody>
      </p:sp>
      <p:grpSp>
        <p:nvGrpSpPr>
          <p:cNvPr id="15" name="Skupina 14">
            <a:extLst>
              <a:ext uri="{FF2B5EF4-FFF2-40B4-BE49-F238E27FC236}">
                <a16:creationId xmlns:a16="http://schemas.microsoft.com/office/drawing/2014/main" id="{5FF6B1DE-0A74-F984-DB83-41AB0F26EE5C}"/>
              </a:ext>
            </a:extLst>
          </p:cNvPr>
          <p:cNvGrpSpPr>
            <a:grpSpLocks noChangeAspect="1"/>
          </p:cNvGrpSpPr>
          <p:nvPr/>
        </p:nvGrpSpPr>
        <p:grpSpPr>
          <a:xfrm>
            <a:off x="108483" y="6110213"/>
            <a:ext cx="5760000" cy="611262"/>
            <a:chOff x="1583127" y="5266469"/>
            <a:chExt cx="7902227" cy="798442"/>
          </a:xfrm>
        </p:grpSpPr>
        <p:pic>
          <p:nvPicPr>
            <p:cNvPr id="16" name="Obrázok 15" descr="Obrázok, na ktorom je text, písmo, logo, symbol&#10;&#10;Obsah vygenerovaný pomocou AI môže byť nesprávny.">
              <a:extLst>
                <a:ext uri="{FF2B5EF4-FFF2-40B4-BE49-F238E27FC236}">
                  <a16:creationId xmlns:a16="http://schemas.microsoft.com/office/drawing/2014/main" id="{77AFEEDD-4FB2-C64A-C256-B0D316D6D52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65354" y="5266469"/>
              <a:ext cx="2520000" cy="798442"/>
            </a:xfrm>
            <a:prstGeom prst="rect">
              <a:avLst/>
            </a:prstGeom>
          </p:spPr>
        </p:pic>
        <p:pic>
          <p:nvPicPr>
            <p:cNvPr id="17" name="Obrázok 16" descr="Obrázok, na ktorom je text, písmo, elektrická modrá, snímka obrazovky&#10;&#10;Obsah vygenerovaný pomocou AI môže byť nesprávny.">
              <a:extLst>
                <a:ext uri="{FF2B5EF4-FFF2-40B4-BE49-F238E27FC236}">
                  <a16:creationId xmlns:a16="http://schemas.microsoft.com/office/drawing/2014/main" id="{414BFD87-5788-BBB1-9399-A1591662117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83127" y="5351909"/>
              <a:ext cx="2520000" cy="713002"/>
            </a:xfrm>
            <a:prstGeom prst="rect">
              <a:avLst/>
            </a:prstGeom>
          </p:spPr>
        </p:pic>
        <p:pic>
          <p:nvPicPr>
            <p:cNvPr id="18" name="Obrázok 17" descr="Obrázok, na ktorom je písmo, grafika, text, logo&#10;&#10;Obsah vygenerovaný pomocou AI môže byť nesprávny.">
              <a:extLst>
                <a:ext uri="{FF2B5EF4-FFF2-40B4-BE49-F238E27FC236}">
                  <a16:creationId xmlns:a16="http://schemas.microsoft.com/office/drawing/2014/main" id="{7237A1EF-E9CC-2A0B-A708-24585332D63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74240" y="5482458"/>
              <a:ext cx="2520000" cy="58245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40606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88AE65D8-61F6-D2FB-6075-3300BC02E0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42975"/>
          </a:xfrm>
        </p:spPr>
        <p:txBody>
          <a:bodyPr/>
          <a:lstStyle/>
          <a:p>
            <a:r>
              <a:rPr lang="en-GB" dirty="0">
                <a:solidFill>
                  <a:srgbClr val="00B050"/>
                </a:solidFill>
                <a:latin typeface="+mn-lt"/>
              </a:rPr>
              <a:t>TYPY</a:t>
            </a:r>
            <a:r>
              <a:rPr lang="sk-SK" dirty="0">
                <a:solidFill>
                  <a:srgbClr val="00B050"/>
                </a:solidFill>
                <a:latin typeface="+mn-lt"/>
              </a:rPr>
              <a:t> NEPRAVDIVÝCH INFORMÁCIÍ</a:t>
            </a:r>
          </a:p>
        </p:txBody>
      </p:sp>
      <p:sp>
        <p:nvSpPr>
          <p:cNvPr id="5" name="Zástupný objekt pre obsah 3">
            <a:extLst>
              <a:ext uri="{FF2B5EF4-FFF2-40B4-BE49-F238E27FC236}">
                <a16:creationId xmlns:a16="http://schemas.microsoft.com/office/drawing/2014/main" id="{052AD4F4-9D17-6FD8-89FE-EE97B8AE35E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600367"/>
            <a:ext cx="5181600" cy="2466975"/>
          </a:xfrm>
        </p:spPr>
        <p:txBody>
          <a:bodyPr>
            <a:normAutofit/>
          </a:bodyPr>
          <a:lstStyle/>
          <a:p>
            <a:r>
              <a:rPr lang="sk-SK" sz="2600" dirty="0"/>
              <a:t>informácia, ktorá bola NEÚMYSELNE NEPRAVDIVÁ (</a:t>
            </a:r>
            <a:r>
              <a:rPr lang="sk-SK" sz="2600" dirty="0" err="1"/>
              <a:t>misinformácia</a:t>
            </a:r>
            <a:r>
              <a:rPr lang="sk-SK" sz="2600" dirty="0"/>
              <a:t>)</a:t>
            </a:r>
          </a:p>
          <a:p>
            <a:r>
              <a:rPr lang="sk-SK" sz="2600" dirty="0"/>
              <a:t>zlé pochopenie informácie</a:t>
            </a:r>
          </a:p>
          <a:p>
            <a:r>
              <a:rPr lang="sk-SK" sz="2600" dirty="0"/>
              <a:t>cieľom nie je klamať</a:t>
            </a:r>
          </a:p>
          <a:p>
            <a:endParaRPr lang="sk-SK" dirty="0"/>
          </a:p>
        </p:txBody>
      </p:sp>
      <p:sp>
        <p:nvSpPr>
          <p:cNvPr id="6" name="Zástupný objekt pre obsah 2">
            <a:extLst>
              <a:ext uri="{FF2B5EF4-FFF2-40B4-BE49-F238E27FC236}">
                <a16:creationId xmlns:a16="http://schemas.microsoft.com/office/drawing/2014/main" id="{0ACCE7D0-9680-8638-C0FB-BAC0A66A24F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600366"/>
            <a:ext cx="5181600" cy="2466975"/>
          </a:xfrm>
        </p:spPr>
        <p:txBody>
          <a:bodyPr>
            <a:normAutofit/>
          </a:bodyPr>
          <a:lstStyle/>
          <a:p>
            <a:r>
              <a:rPr lang="sk-SK" sz="2600" dirty="0"/>
              <a:t>informácia alebo šírenie informácií, ktoré sú ÚMYSELNE NEPRAVDIVÉ (dezinformácia)</a:t>
            </a:r>
          </a:p>
          <a:p>
            <a:r>
              <a:rPr lang="sk-SK" sz="2600" dirty="0"/>
              <a:t>cieľom je klamať</a:t>
            </a:r>
          </a:p>
        </p:txBody>
      </p:sp>
      <p:sp>
        <p:nvSpPr>
          <p:cNvPr id="7" name="Zástupný objekt pre obsah 3">
            <a:extLst>
              <a:ext uri="{FF2B5EF4-FFF2-40B4-BE49-F238E27FC236}">
                <a16:creationId xmlns:a16="http://schemas.microsoft.com/office/drawing/2014/main" id="{B36B0343-D009-ECAC-629D-0AE07AF9E392}"/>
              </a:ext>
            </a:extLst>
          </p:cNvPr>
          <p:cNvSpPr txBox="1">
            <a:spLocks/>
          </p:cNvSpPr>
          <p:nvPr/>
        </p:nvSpPr>
        <p:spPr>
          <a:xfrm>
            <a:off x="838200" y="4881628"/>
            <a:ext cx="10251558" cy="9429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sk-SK" sz="2600" dirty="0"/>
              <a:t>Škodlivá môže byť aj informácia, ktorá je PRAVDIVÁ. Ak je jej cieľom niekomu uškodiť (</a:t>
            </a:r>
            <a:r>
              <a:rPr lang="sk-SK" sz="2400" dirty="0" err="1"/>
              <a:t>malinformácia</a:t>
            </a:r>
            <a:r>
              <a:rPr lang="sk-SK" sz="2600" dirty="0"/>
              <a:t>)</a:t>
            </a:r>
            <a:endParaRPr lang="sk-SK" sz="2400" dirty="0"/>
          </a:p>
        </p:txBody>
      </p:sp>
      <p:sp>
        <p:nvSpPr>
          <p:cNvPr id="4" name="Zástupný objekt pre číslo snímky 3">
            <a:extLst>
              <a:ext uri="{FF2B5EF4-FFF2-40B4-BE49-F238E27FC236}">
                <a16:creationId xmlns:a16="http://schemas.microsoft.com/office/drawing/2014/main" id="{488C2669-1D48-6325-8C4E-A854461EC9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A2D08-B425-46B9-A38C-FA58A167A0F0}" type="slidenum">
              <a:rPr lang="sk-SK" smtClean="0"/>
              <a:t>3</a:t>
            </a:fld>
            <a:endParaRPr lang="sk-SK"/>
          </a:p>
        </p:txBody>
      </p:sp>
      <p:cxnSp>
        <p:nvCxnSpPr>
          <p:cNvPr id="9" name="Rovná spojnica 8">
            <a:extLst>
              <a:ext uri="{FF2B5EF4-FFF2-40B4-BE49-F238E27FC236}">
                <a16:creationId xmlns:a16="http://schemas.microsoft.com/office/drawing/2014/main" id="{45B4612A-2CE3-54D7-8C72-D393B79CF147}"/>
              </a:ext>
            </a:extLst>
          </p:cNvPr>
          <p:cNvCxnSpPr/>
          <p:nvPr/>
        </p:nvCxnSpPr>
        <p:spPr>
          <a:xfrm>
            <a:off x="648586" y="4603898"/>
            <a:ext cx="1088774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grpSp>
        <p:nvGrpSpPr>
          <p:cNvPr id="8" name="Skupina 7">
            <a:extLst>
              <a:ext uri="{FF2B5EF4-FFF2-40B4-BE49-F238E27FC236}">
                <a16:creationId xmlns:a16="http://schemas.microsoft.com/office/drawing/2014/main" id="{A3B6DE6D-ED81-7197-DD2A-95B063496FFB}"/>
              </a:ext>
            </a:extLst>
          </p:cNvPr>
          <p:cNvGrpSpPr>
            <a:grpSpLocks noChangeAspect="1"/>
          </p:cNvGrpSpPr>
          <p:nvPr/>
        </p:nvGrpSpPr>
        <p:grpSpPr>
          <a:xfrm>
            <a:off x="108483" y="6110213"/>
            <a:ext cx="5760000" cy="611262"/>
            <a:chOff x="1583127" y="5266469"/>
            <a:chExt cx="7902227" cy="798442"/>
          </a:xfrm>
        </p:grpSpPr>
        <p:pic>
          <p:nvPicPr>
            <p:cNvPr id="10" name="Obrázok 9" descr="Obrázok, na ktorom je text, písmo, logo, symbol&#10;&#10;Obsah vygenerovaný pomocou AI môže byť nesprávny.">
              <a:extLst>
                <a:ext uri="{FF2B5EF4-FFF2-40B4-BE49-F238E27FC236}">
                  <a16:creationId xmlns:a16="http://schemas.microsoft.com/office/drawing/2014/main" id="{DD7F3084-1B0E-7967-035A-2F1E3D0610E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65354" y="5266469"/>
              <a:ext cx="2520000" cy="798442"/>
            </a:xfrm>
            <a:prstGeom prst="rect">
              <a:avLst/>
            </a:prstGeom>
          </p:spPr>
        </p:pic>
        <p:pic>
          <p:nvPicPr>
            <p:cNvPr id="11" name="Obrázok 10" descr="Obrázok, na ktorom je text, písmo, elektrická modrá, snímka obrazovky&#10;&#10;Obsah vygenerovaný pomocou AI môže byť nesprávny.">
              <a:extLst>
                <a:ext uri="{FF2B5EF4-FFF2-40B4-BE49-F238E27FC236}">
                  <a16:creationId xmlns:a16="http://schemas.microsoft.com/office/drawing/2014/main" id="{182D0CE5-693A-B6BB-9818-F696A06B9E9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83127" y="5351909"/>
              <a:ext cx="2520000" cy="713002"/>
            </a:xfrm>
            <a:prstGeom prst="rect">
              <a:avLst/>
            </a:prstGeom>
          </p:spPr>
        </p:pic>
        <p:pic>
          <p:nvPicPr>
            <p:cNvPr id="12" name="Obrázok 11" descr="Obrázok, na ktorom je písmo, grafika, text, logo&#10;&#10;Obsah vygenerovaný pomocou AI môže byť nesprávny.">
              <a:extLst>
                <a:ext uri="{FF2B5EF4-FFF2-40B4-BE49-F238E27FC236}">
                  <a16:creationId xmlns:a16="http://schemas.microsoft.com/office/drawing/2014/main" id="{CA7166C4-599B-7769-EEDD-AAC221D23C3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74240" y="5482458"/>
              <a:ext cx="2520000" cy="58245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702144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0D520A-BC31-12F9-B1BE-3830106F80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13BFBD5C-2E00-A2F3-BF82-225D600BF1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42975"/>
          </a:xfrm>
        </p:spPr>
        <p:txBody>
          <a:bodyPr/>
          <a:lstStyle/>
          <a:p>
            <a:r>
              <a:rPr lang="sk-SK" dirty="0">
                <a:solidFill>
                  <a:srgbClr val="00B050"/>
                </a:solidFill>
                <a:latin typeface="+mn-lt"/>
              </a:rPr>
              <a:t>NEPRAVDIVÉ INFORMÁCIE NA INTERNETE</a:t>
            </a:r>
          </a:p>
        </p:txBody>
      </p:sp>
      <p:sp>
        <p:nvSpPr>
          <p:cNvPr id="5" name="Zástupný objekt pre obsah 3">
            <a:extLst>
              <a:ext uri="{FF2B5EF4-FFF2-40B4-BE49-F238E27FC236}">
                <a16:creationId xmlns:a16="http://schemas.microsoft.com/office/drawing/2014/main" id="{D1723F27-7567-65A5-2D8C-88EEAF90922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557915"/>
            <a:ext cx="5181600" cy="3194838"/>
          </a:xfrm>
        </p:spPr>
        <p:txBody>
          <a:bodyPr>
            <a:normAutofit lnSpcReduction="10000"/>
          </a:bodyPr>
          <a:lstStyle/>
          <a:p>
            <a:r>
              <a:rPr lang="sk-SK" sz="2600" dirty="0"/>
              <a:t>krátka falošná informácia, ktorá sa pokúša vyzerať ako skutočná udalosť</a:t>
            </a:r>
          </a:p>
          <a:p>
            <a:r>
              <a:rPr lang="sk-SK" sz="2600" dirty="0"/>
              <a:t>pracuje s emóciou (hnev, smútok, radosť,...)</a:t>
            </a:r>
          </a:p>
          <a:p>
            <a:r>
              <a:rPr lang="sk-SK" sz="2600" dirty="0"/>
              <a:t>emócia sa postará o šírenie informácie</a:t>
            </a:r>
          </a:p>
          <a:p>
            <a:r>
              <a:rPr lang="sk-SK" sz="2400" dirty="0"/>
              <a:t>(HOAX)</a:t>
            </a:r>
          </a:p>
        </p:txBody>
      </p:sp>
      <p:sp>
        <p:nvSpPr>
          <p:cNvPr id="4" name="Zástupný objekt pre číslo snímky 3">
            <a:extLst>
              <a:ext uri="{FF2B5EF4-FFF2-40B4-BE49-F238E27FC236}">
                <a16:creationId xmlns:a16="http://schemas.microsoft.com/office/drawing/2014/main" id="{6684B368-DBB7-B92F-491E-83CBBAC2C0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A2D08-B425-46B9-A38C-FA58A167A0F0}" type="slidenum">
              <a:rPr lang="sk-SK" smtClean="0"/>
              <a:t>4</a:t>
            </a:fld>
            <a:endParaRPr lang="sk-SK"/>
          </a:p>
        </p:txBody>
      </p:sp>
      <p:sp>
        <p:nvSpPr>
          <p:cNvPr id="9" name="Zástupný objekt pre obsah 3">
            <a:extLst>
              <a:ext uri="{FF2B5EF4-FFF2-40B4-BE49-F238E27FC236}">
                <a16:creationId xmlns:a16="http://schemas.microsoft.com/office/drawing/2014/main" id="{3786CF8B-E68B-34E9-AFA5-EBD4F964311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557915"/>
            <a:ext cx="5181600" cy="3279899"/>
          </a:xfrm>
        </p:spPr>
        <p:txBody>
          <a:bodyPr>
            <a:normAutofit lnSpcReduction="10000"/>
          </a:bodyPr>
          <a:lstStyle/>
          <a:p>
            <a:r>
              <a:rPr lang="sk-SK" sz="2600" dirty="0"/>
              <a:t>pútavý názov článku, ktorý ale neobsahuje očakávané informácie</a:t>
            </a:r>
          </a:p>
          <a:p>
            <a:r>
              <a:rPr lang="sk-SK" sz="2600" dirty="0"/>
              <a:t>zvedavosť</a:t>
            </a:r>
          </a:p>
          <a:p>
            <a:r>
              <a:rPr lang="sk-SK" sz="2600" dirty="0"/>
              <a:t>cieľom je prinútiť nás kliknúť na článok</a:t>
            </a:r>
          </a:p>
          <a:p>
            <a:r>
              <a:rPr lang="sk-SK" sz="2600" dirty="0"/>
              <a:t>dôvod: finančný zisk, pozornosť, sledovanosť, </a:t>
            </a:r>
            <a:r>
              <a:rPr lang="sk-SK" sz="2600" dirty="0" err="1"/>
              <a:t>virálnosť</a:t>
            </a:r>
            <a:r>
              <a:rPr lang="sk-SK" sz="2600" dirty="0"/>
              <a:t> (šírenie)</a:t>
            </a:r>
          </a:p>
          <a:p>
            <a:r>
              <a:rPr lang="sk-SK" sz="2400" dirty="0"/>
              <a:t>(CLICKBAIT)</a:t>
            </a:r>
          </a:p>
        </p:txBody>
      </p:sp>
      <p:sp>
        <p:nvSpPr>
          <p:cNvPr id="11" name="BlokTextu 10">
            <a:extLst>
              <a:ext uri="{FF2B5EF4-FFF2-40B4-BE49-F238E27FC236}">
                <a16:creationId xmlns:a16="http://schemas.microsoft.com/office/drawing/2014/main" id="{B9EEEE25-DA24-696F-3CDE-A495D72A7639}"/>
              </a:ext>
            </a:extLst>
          </p:cNvPr>
          <p:cNvSpPr txBox="1"/>
          <p:nvPr/>
        </p:nvSpPr>
        <p:spPr>
          <a:xfrm>
            <a:off x="838200" y="4599920"/>
            <a:ext cx="478465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k-SK" sz="2400" i="1" dirty="0">
                <a:solidFill>
                  <a:srgbClr val="002060"/>
                </a:solidFill>
              </a:rPr>
              <a:t>Prezident skrátil letné prázdniny iba na jeden mesiac.</a:t>
            </a:r>
          </a:p>
        </p:txBody>
      </p:sp>
      <p:pic>
        <p:nvPicPr>
          <p:cNvPr id="13" name="Obrázok 12">
            <a:extLst>
              <a:ext uri="{FF2B5EF4-FFF2-40B4-BE49-F238E27FC236}">
                <a16:creationId xmlns:a16="http://schemas.microsoft.com/office/drawing/2014/main" id="{53DE03EF-4F82-9630-E931-8EBF2BE6EFB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92051" y="5932805"/>
            <a:ext cx="606107" cy="606107"/>
          </a:xfrm>
          <a:prstGeom prst="rect">
            <a:avLst/>
          </a:prstGeom>
        </p:spPr>
      </p:pic>
      <p:pic>
        <p:nvPicPr>
          <p:cNvPr id="15" name="Obrázok 14">
            <a:extLst>
              <a:ext uri="{FF2B5EF4-FFF2-40B4-BE49-F238E27FC236}">
                <a16:creationId xmlns:a16="http://schemas.microsoft.com/office/drawing/2014/main" id="{A62E007D-A4FA-73EB-16DA-7F33B91CE03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94028" y="4067456"/>
            <a:ext cx="565298" cy="565298"/>
          </a:xfrm>
          <a:prstGeom prst="rect">
            <a:avLst/>
          </a:prstGeom>
        </p:spPr>
      </p:pic>
      <p:sp>
        <p:nvSpPr>
          <p:cNvPr id="17" name="BlokTextu 16">
            <a:extLst>
              <a:ext uri="{FF2B5EF4-FFF2-40B4-BE49-F238E27FC236}">
                <a16:creationId xmlns:a16="http://schemas.microsoft.com/office/drawing/2014/main" id="{15C1AE77-08CF-F82C-E5CF-73AB426C0407}"/>
              </a:ext>
            </a:extLst>
          </p:cNvPr>
          <p:cNvSpPr txBox="1"/>
          <p:nvPr/>
        </p:nvSpPr>
        <p:spPr>
          <a:xfrm>
            <a:off x="6293092" y="4913816"/>
            <a:ext cx="5464249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k-SK" sz="2400" i="1" dirty="0">
                <a:solidFill>
                  <a:srgbClr val="002060"/>
                </a:solidFill>
              </a:rPr>
              <a:t>Týchto 5 škôl sa tento rok nezúčastní testovania Monitor 9. Viac </a:t>
            </a:r>
            <a:r>
              <a:rPr lang="sk-SK" sz="2400" i="1" dirty="0" err="1">
                <a:solidFill>
                  <a:srgbClr val="002060"/>
                </a:solidFill>
              </a:rPr>
              <a:t>info</a:t>
            </a:r>
            <a:r>
              <a:rPr lang="sk-SK" sz="2400" i="1" dirty="0">
                <a:solidFill>
                  <a:srgbClr val="002060"/>
                </a:solidFill>
              </a:rPr>
              <a:t> vo vnútri.</a:t>
            </a:r>
          </a:p>
        </p:txBody>
      </p:sp>
      <p:pic>
        <p:nvPicPr>
          <p:cNvPr id="19" name="Obrázok 18">
            <a:extLst>
              <a:ext uri="{FF2B5EF4-FFF2-40B4-BE49-F238E27FC236}">
                <a16:creationId xmlns:a16="http://schemas.microsoft.com/office/drawing/2014/main" id="{50DAE32E-DFCD-15F3-C79E-E146CB04575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460665" y="4275627"/>
            <a:ext cx="648586" cy="648586"/>
          </a:xfrm>
          <a:prstGeom prst="rect">
            <a:avLst/>
          </a:prstGeom>
        </p:spPr>
      </p:pic>
      <p:sp>
        <p:nvSpPr>
          <p:cNvPr id="21" name="BlokTextu 20">
            <a:extLst>
              <a:ext uri="{FF2B5EF4-FFF2-40B4-BE49-F238E27FC236}">
                <a16:creationId xmlns:a16="http://schemas.microsoft.com/office/drawing/2014/main" id="{6F2AEC4C-FF56-8D61-39DD-9FBED7DA6254}"/>
              </a:ext>
            </a:extLst>
          </p:cNvPr>
          <p:cNvSpPr txBox="1"/>
          <p:nvPr/>
        </p:nvSpPr>
        <p:spPr>
          <a:xfrm>
            <a:off x="141271" y="5517306"/>
            <a:ext cx="518160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sk-SK" sz="2400" i="1" dirty="0">
                <a:solidFill>
                  <a:srgbClr val="002060"/>
                </a:solidFill>
              </a:rPr>
              <a:t>Na testovaní Monitor 9 už nebudú otázky z matematiky.</a:t>
            </a:r>
          </a:p>
        </p:txBody>
      </p:sp>
    </p:spTree>
    <p:extLst>
      <p:ext uri="{BB962C8B-B14F-4D97-AF65-F5344CB8AC3E}">
        <p14:creationId xmlns:p14="http://schemas.microsoft.com/office/powerpoint/2010/main" val="28147911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817E36-AB46-9530-89E4-9DEF100809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E11F6F47-369B-A753-F8B5-E7C71532C0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365125"/>
            <a:ext cx="10411691" cy="1264892"/>
          </a:xfrm>
        </p:spPr>
        <p:txBody>
          <a:bodyPr anchor="b">
            <a:normAutofit/>
          </a:bodyPr>
          <a:lstStyle/>
          <a:p>
            <a:pPr>
              <a:lnSpc>
                <a:spcPct val="100000"/>
              </a:lnSpc>
            </a:pPr>
            <a:r>
              <a:rPr lang="sk-SK" sz="3600" b="1" u="sng" dirty="0">
                <a:solidFill>
                  <a:srgbClr val="002060"/>
                </a:solidFill>
              </a:rPr>
              <a:t>Aktivita 1:</a:t>
            </a:r>
            <a:r>
              <a:rPr lang="sk-SK" sz="3600" b="1" dirty="0">
                <a:solidFill>
                  <a:srgbClr val="002060"/>
                </a:solidFill>
              </a:rPr>
              <a:t> </a:t>
            </a:r>
            <a:r>
              <a:rPr lang="sk-SK" sz="3600" dirty="0">
                <a:solidFill>
                  <a:srgbClr val="002060"/>
                </a:solidFill>
              </a:rPr>
              <a:t>Diskutujte o pravdivosti nasledovných správ. Viete určiť, o aký druh informácie ide?</a:t>
            </a:r>
          </a:p>
        </p:txBody>
      </p:sp>
      <p:pic>
        <p:nvPicPr>
          <p:cNvPr id="12" name="Picture 2" descr="Mark Zuckenberg a HOAX s textom BFF">
            <a:hlinkClick r:id="rId3"/>
            <a:extLst>
              <a:ext uri="{FF2B5EF4-FFF2-40B4-BE49-F238E27FC236}">
                <a16:creationId xmlns:a16="http://schemas.microsoft.com/office/drawing/2014/main" id="{C32870F4-CD25-A467-7C2E-00436254E614}"/>
              </a:ext>
            </a:extLst>
          </p:cNvPr>
          <p:cNvPicPr>
            <a:picLocks noGrp="1"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8752" y="2235422"/>
            <a:ext cx="2981711" cy="36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8" descr="Obrázok, na ktorom je osoba, ošatenie, pozemné vozidlo, auto&#10;&#10;Obsah vygenerovaný pomocou AI môže byť nesprávny.">
            <a:extLst>
              <a:ext uri="{FF2B5EF4-FFF2-40B4-BE49-F238E27FC236}">
                <a16:creationId xmlns:a16="http://schemas.microsoft.com/office/drawing/2014/main" id="{F368B3B7-D076-344E-780B-E64ADC1CF326}"/>
              </a:ext>
            </a:extLst>
          </p:cNvPr>
          <p:cNvPicPr>
            <a:picLocks noGrp="1"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497"/>
          <a:stretch>
            <a:fillRect/>
          </a:stretch>
        </p:blipFill>
        <p:spPr bwMode="auto">
          <a:xfrm>
            <a:off x="898054" y="1881205"/>
            <a:ext cx="3091286" cy="39432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ové pole 5">
            <a:extLst>
              <a:ext uri="{FF2B5EF4-FFF2-40B4-BE49-F238E27FC236}">
                <a16:creationId xmlns:a16="http://schemas.microsoft.com/office/drawing/2014/main" id="{6F3C9F05-76A4-110F-E666-BB18B0C51AAA}"/>
              </a:ext>
            </a:extLst>
          </p:cNvPr>
          <p:cNvSpPr txBox="1"/>
          <p:nvPr/>
        </p:nvSpPr>
        <p:spPr>
          <a:xfrm>
            <a:off x="1007630" y="4218874"/>
            <a:ext cx="2872134" cy="732260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r">
              <a:lnSpc>
                <a:spcPct val="107000"/>
              </a:lnSpc>
              <a:spcAft>
                <a:spcPts val="800"/>
              </a:spcAft>
            </a:pPr>
            <a:r>
              <a:rPr lang="en-GB" sz="3200" dirty="0">
                <a:solidFill>
                  <a:srgbClr val="EE0000"/>
                </a:solidFill>
                <a:effectLst/>
                <a:latin typeface="Bahnschrift SemiBold Condensed" panose="020B0502040204020203" pitchFamily="34" charset="0"/>
                <a:ea typeface="Calibri" panose="020F0502020204030204" pitchFamily="34" charset="0"/>
                <a:cs typeface="DokChampa" panose="020B0604020202020204" pitchFamily="34" charset="-34"/>
              </a:rPr>
              <a:t>SCANDAL!</a:t>
            </a:r>
            <a:endParaRPr lang="sk-SK" sz="3200" dirty="0">
              <a:solidFill>
                <a:srgbClr val="EE0000"/>
              </a:solidFill>
              <a:effectLst/>
              <a:latin typeface="Bahnschrift SemiBold Condensed" panose="020B0502040204020203" pitchFamily="34" charset="0"/>
              <a:ea typeface="Calibri" panose="020F0502020204030204" pitchFamily="34" charset="0"/>
              <a:cs typeface="DokChampa" panose="020B0604020202020204" pitchFamily="34" charset="-34"/>
            </a:endParaRPr>
          </a:p>
          <a:p>
            <a:pPr algn="r">
              <a:lnSpc>
                <a:spcPct val="107000"/>
              </a:lnSpc>
              <a:spcAft>
                <a:spcPts val="800"/>
              </a:spcAft>
            </a:pPr>
            <a:r>
              <a:rPr lang="en-GB" sz="1400" dirty="0">
                <a:solidFill>
                  <a:srgbClr val="EE0000"/>
                </a:solidFill>
                <a:effectLst/>
                <a:latin typeface="Bahnschrift SemiBold Condensed" panose="020B0502040204020203" pitchFamily="34" charset="0"/>
                <a:ea typeface="Calibri" panose="020F0502020204030204" pitchFamily="34" charset="0"/>
                <a:cs typeface="DokChampa" panose="020B0604020202020204" pitchFamily="34" charset="-34"/>
              </a:rPr>
              <a:t> Prince William didn't hesitate and showed the reporters his middle finger.</a:t>
            </a:r>
            <a:endParaRPr lang="sk-SK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DokChampa" panose="020B0604020202020204" pitchFamily="34" charset="-34"/>
            </a:endParaRPr>
          </a:p>
        </p:txBody>
      </p:sp>
      <p:sp>
        <p:nvSpPr>
          <p:cNvPr id="4" name="Zástupný objekt pre číslo snímky 3">
            <a:extLst>
              <a:ext uri="{FF2B5EF4-FFF2-40B4-BE49-F238E27FC236}">
                <a16:creationId xmlns:a16="http://schemas.microsoft.com/office/drawing/2014/main" id="{E4AA9A9B-942B-14AD-D3D2-EBAC251496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A2D08-B425-46B9-A38C-FA58A167A0F0}" type="slidenum">
              <a:rPr lang="sk-SK" smtClean="0"/>
              <a:t>5</a:t>
            </a:fld>
            <a:endParaRPr lang="sk-SK"/>
          </a:p>
        </p:txBody>
      </p:sp>
      <p:grpSp>
        <p:nvGrpSpPr>
          <p:cNvPr id="5" name="Skupina 4">
            <a:extLst>
              <a:ext uri="{FF2B5EF4-FFF2-40B4-BE49-F238E27FC236}">
                <a16:creationId xmlns:a16="http://schemas.microsoft.com/office/drawing/2014/main" id="{953480B4-3E68-9841-F727-5EAB8112D78E}"/>
              </a:ext>
            </a:extLst>
          </p:cNvPr>
          <p:cNvGrpSpPr>
            <a:grpSpLocks noChangeAspect="1"/>
          </p:cNvGrpSpPr>
          <p:nvPr/>
        </p:nvGrpSpPr>
        <p:grpSpPr>
          <a:xfrm>
            <a:off x="336000" y="6110213"/>
            <a:ext cx="5760000" cy="611262"/>
            <a:chOff x="1583127" y="5266469"/>
            <a:chExt cx="7902227" cy="798442"/>
          </a:xfrm>
        </p:grpSpPr>
        <p:pic>
          <p:nvPicPr>
            <p:cNvPr id="6" name="Obrázok 5" descr="Obrázok, na ktorom je text, písmo, logo, symbol&#10;&#10;Obsah vygenerovaný pomocou AI môže byť nesprávny.">
              <a:extLst>
                <a:ext uri="{FF2B5EF4-FFF2-40B4-BE49-F238E27FC236}">
                  <a16:creationId xmlns:a16="http://schemas.microsoft.com/office/drawing/2014/main" id="{07089DD5-FF67-C376-6A86-64F375CE454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65354" y="5266469"/>
              <a:ext cx="2520000" cy="798442"/>
            </a:xfrm>
            <a:prstGeom prst="rect">
              <a:avLst/>
            </a:prstGeom>
          </p:spPr>
        </p:pic>
        <p:pic>
          <p:nvPicPr>
            <p:cNvPr id="7" name="Obrázok 6" descr="Obrázok, na ktorom je text, písmo, elektrická modrá, snímka obrazovky&#10;&#10;Obsah vygenerovaný pomocou AI môže byť nesprávny.">
              <a:extLst>
                <a:ext uri="{FF2B5EF4-FFF2-40B4-BE49-F238E27FC236}">
                  <a16:creationId xmlns:a16="http://schemas.microsoft.com/office/drawing/2014/main" id="{0B2CEAA0-2AE4-C995-13F7-CDF1B45268A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83127" y="5351909"/>
              <a:ext cx="2520000" cy="713002"/>
            </a:xfrm>
            <a:prstGeom prst="rect">
              <a:avLst/>
            </a:prstGeom>
          </p:spPr>
        </p:pic>
        <p:pic>
          <p:nvPicPr>
            <p:cNvPr id="8" name="Obrázok 7" descr="Obrázok, na ktorom je písmo, grafika, text, logo&#10;&#10;Obsah vygenerovaný pomocou AI môže byť nesprávny.">
              <a:extLst>
                <a:ext uri="{FF2B5EF4-FFF2-40B4-BE49-F238E27FC236}">
                  <a16:creationId xmlns:a16="http://schemas.microsoft.com/office/drawing/2014/main" id="{31951A8F-F445-9FA0-E741-3145DA4AD0B9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74240" y="5482458"/>
              <a:ext cx="2520000" cy="582453"/>
            </a:xfrm>
            <a:prstGeom prst="rect">
              <a:avLst/>
            </a:prstGeom>
          </p:spPr>
        </p:pic>
      </p:grpSp>
      <p:pic>
        <p:nvPicPr>
          <p:cNvPr id="10" name="Obrázok 9" descr="Obrázok, na ktorom je text, ľudská tvár, osoba, úsmev&#10;&#10;Obsah vygenerovaný pomocou AI môže byť nesprávny.">
            <a:extLst>
              <a:ext uri="{FF2B5EF4-FFF2-40B4-BE49-F238E27FC236}">
                <a16:creationId xmlns:a16="http://schemas.microsoft.com/office/drawing/2014/main" id="{895B7530-B174-58C8-27EC-2D92E53318FC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9288" y="1497835"/>
            <a:ext cx="3295328" cy="4942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6824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>
            <a:extLst>
              <a:ext uri="{FF2B5EF4-FFF2-40B4-BE49-F238E27FC236}">
                <a16:creationId xmlns:a16="http://schemas.microsoft.com/office/drawing/2014/main" id="{B95E39D2-866C-023C-48F2-7504C57CC5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25722"/>
          </a:xfrm>
        </p:spPr>
        <p:txBody>
          <a:bodyPr>
            <a:normAutofit/>
          </a:bodyPr>
          <a:lstStyle/>
          <a:p>
            <a:r>
              <a:rPr lang="sk-SK" sz="3600" b="1" u="sng" dirty="0">
                <a:solidFill>
                  <a:srgbClr val="002060"/>
                </a:solidFill>
              </a:rPr>
              <a:t>Aktivita 1</a:t>
            </a:r>
            <a:endParaRPr lang="sk-SK" sz="3600" dirty="0">
              <a:solidFill>
                <a:srgbClr val="002060"/>
              </a:solidFill>
            </a:endParaRPr>
          </a:p>
        </p:txBody>
      </p:sp>
      <p:sp>
        <p:nvSpPr>
          <p:cNvPr id="3" name="Zástupný objekt pre číslo snímky 2">
            <a:extLst>
              <a:ext uri="{FF2B5EF4-FFF2-40B4-BE49-F238E27FC236}">
                <a16:creationId xmlns:a16="http://schemas.microsoft.com/office/drawing/2014/main" id="{509CCF3C-3A78-0B19-EF3C-13BBC94A78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A2D08-B425-46B9-A38C-FA58A167A0F0}" type="slidenum">
              <a:rPr lang="sk-SK" smtClean="0"/>
              <a:t>6</a:t>
            </a:fld>
            <a:endParaRPr lang="sk-SK"/>
          </a:p>
        </p:txBody>
      </p:sp>
      <p:pic>
        <p:nvPicPr>
          <p:cNvPr id="13" name="Obrázok 12">
            <a:extLst>
              <a:ext uri="{FF2B5EF4-FFF2-40B4-BE49-F238E27FC236}">
                <a16:creationId xmlns:a16="http://schemas.microsoft.com/office/drawing/2014/main" id="{B35CFEB8-91CB-10ED-B0E1-DC1AA80D3DA9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8370" t="26087" r="29375"/>
          <a:stretch>
            <a:fillRect/>
          </a:stretch>
        </p:blipFill>
        <p:spPr>
          <a:xfrm>
            <a:off x="270489" y="1442873"/>
            <a:ext cx="4473375" cy="2987457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8" name="Picture 2" descr="Nebezpečný podvod: Justin Bieber vraj zomrel… zase (trójsky kôň)">
            <a:extLst>
              <a:ext uri="{FF2B5EF4-FFF2-40B4-BE49-F238E27FC236}">
                <a16:creationId xmlns:a16="http://schemas.microsoft.com/office/drawing/2014/main" id="{F7C46772-ECA6-3BC1-8C64-20525C882F03}"/>
              </a:ext>
            </a:extLst>
          </p:cNvPr>
          <p:cNvPicPr>
            <a:picLocks noGrp="1" noChangeAspect="1" noChangeArrowheads="1"/>
          </p:cNvPicPr>
          <p:nvPr>
            <p:ph sz="half" idx="1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08" t="2514" r="4097" b="9565"/>
          <a:stretch>
            <a:fillRect/>
          </a:stretch>
        </p:blipFill>
        <p:spPr bwMode="auto">
          <a:xfrm>
            <a:off x="5934682" y="743552"/>
            <a:ext cx="3643481" cy="2933713"/>
          </a:xfrm>
          <a:prstGeom prst="rect">
            <a:avLst/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Obrázok 14" descr="Obrázok, na ktorom je text, ľudská tvár, snímka obrazovky, ošatenie&#10;&#10;Obsah vygenerovaný pomocou AI môže byť nesprávny.">
            <a:extLst>
              <a:ext uri="{FF2B5EF4-FFF2-40B4-BE49-F238E27FC236}">
                <a16:creationId xmlns:a16="http://schemas.microsoft.com/office/drawing/2014/main" id="{60E574A9-E3BD-28F9-8447-E72B5B73CB3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4915" y="3250262"/>
            <a:ext cx="7448136" cy="2864186"/>
          </a:xfrm>
          <a:prstGeom prst="rect">
            <a:avLst/>
          </a:prstGeom>
          <a:ln>
            <a:solidFill>
              <a:schemeClr val="accent1"/>
            </a:solidFill>
          </a:ln>
        </p:spPr>
      </p:pic>
      <p:grpSp>
        <p:nvGrpSpPr>
          <p:cNvPr id="5" name="Skupina 4">
            <a:extLst>
              <a:ext uri="{FF2B5EF4-FFF2-40B4-BE49-F238E27FC236}">
                <a16:creationId xmlns:a16="http://schemas.microsoft.com/office/drawing/2014/main" id="{75FDCC2C-AF1A-B76A-3A5E-741A70AAF3EF}"/>
              </a:ext>
            </a:extLst>
          </p:cNvPr>
          <p:cNvGrpSpPr>
            <a:grpSpLocks noChangeAspect="1"/>
          </p:cNvGrpSpPr>
          <p:nvPr/>
        </p:nvGrpSpPr>
        <p:grpSpPr>
          <a:xfrm>
            <a:off x="108483" y="6110213"/>
            <a:ext cx="5760000" cy="611262"/>
            <a:chOff x="1583127" y="5266469"/>
            <a:chExt cx="7902227" cy="798442"/>
          </a:xfrm>
        </p:grpSpPr>
        <p:pic>
          <p:nvPicPr>
            <p:cNvPr id="6" name="Obrázok 5" descr="Obrázok, na ktorom je text, písmo, logo, symbol&#10;&#10;Obsah vygenerovaný pomocou AI môže byť nesprávny.">
              <a:extLst>
                <a:ext uri="{FF2B5EF4-FFF2-40B4-BE49-F238E27FC236}">
                  <a16:creationId xmlns:a16="http://schemas.microsoft.com/office/drawing/2014/main" id="{11EE9C2C-8467-7E72-533F-7233B98519F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65354" y="5266469"/>
              <a:ext cx="2520000" cy="798442"/>
            </a:xfrm>
            <a:prstGeom prst="rect">
              <a:avLst/>
            </a:prstGeom>
          </p:spPr>
        </p:pic>
        <p:pic>
          <p:nvPicPr>
            <p:cNvPr id="7" name="Obrázok 6" descr="Obrázok, na ktorom je text, písmo, elektrická modrá, snímka obrazovky&#10;&#10;Obsah vygenerovaný pomocou AI môže byť nesprávny.">
              <a:extLst>
                <a:ext uri="{FF2B5EF4-FFF2-40B4-BE49-F238E27FC236}">
                  <a16:creationId xmlns:a16="http://schemas.microsoft.com/office/drawing/2014/main" id="{BD1F098C-286A-5AC0-CBAE-91E778A5C02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83127" y="5351909"/>
              <a:ext cx="2520000" cy="713002"/>
            </a:xfrm>
            <a:prstGeom prst="rect">
              <a:avLst/>
            </a:prstGeom>
          </p:spPr>
        </p:pic>
        <p:pic>
          <p:nvPicPr>
            <p:cNvPr id="9" name="Obrázok 8" descr="Obrázok, na ktorom je písmo, grafika, text, logo&#10;&#10;Obsah vygenerovaný pomocou AI môže byť nesprávny.">
              <a:extLst>
                <a:ext uri="{FF2B5EF4-FFF2-40B4-BE49-F238E27FC236}">
                  <a16:creationId xmlns:a16="http://schemas.microsoft.com/office/drawing/2014/main" id="{60995F80-3A41-774B-D84B-190A03C5E8B8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74240" y="5482458"/>
              <a:ext cx="2520000" cy="58245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122088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9240BF2-2BF2-1EA1-50EA-F552A81C73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1D5E2680-B40B-DC89-C0A0-473CE970F5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64019" y="554009"/>
            <a:ext cx="4789763" cy="1293206"/>
          </a:xfrm>
        </p:spPr>
        <p:txBody>
          <a:bodyPr vert="horz" lIns="91440" tIns="45720" rIns="91440" bIns="45720" rtlCol="0" anchor="ctr">
            <a:normAutofit fontScale="90000"/>
          </a:bodyPr>
          <a:lstStyle/>
          <a:p>
            <a:r>
              <a:rPr lang="sk-SK" dirty="0">
                <a:solidFill>
                  <a:srgbClr val="00B050"/>
                </a:solidFill>
                <a:latin typeface="+mn-lt"/>
              </a:rPr>
              <a:t>ĎALŠIE NEPRAVDIVÉ INFORMÁCIE </a:t>
            </a:r>
            <a:br>
              <a:rPr lang="sk-SK" dirty="0">
                <a:solidFill>
                  <a:srgbClr val="00B050"/>
                </a:solidFill>
                <a:latin typeface="+mn-lt"/>
              </a:rPr>
            </a:br>
            <a:r>
              <a:rPr lang="sk-SK" dirty="0">
                <a:solidFill>
                  <a:srgbClr val="00B050"/>
                </a:solidFill>
                <a:latin typeface="+mn-lt"/>
              </a:rPr>
              <a:t>NA INTERNETE</a:t>
            </a:r>
            <a:endParaRPr lang="en-US" dirty="0">
              <a:solidFill>
                <a:srgbClr val="00B050"/>
              </a:solidFill>
              <a:latin typeface="+mn-lt"/>
            </a:endParaRPr>
          </a:p>
        </p:txBody>
      </p:sp>
      <p:sp>
        <p:nvSpPr>
          <p:cNvPr id="5" name="Zástupný objekt pre obsah 3">
            <a:extLst>
              <a:ext uri="{FF2B5EF4-FFF2-40B4-BE49-F238E27FC236}">
                <a16:creationId xmlns:a16="http://schemas.microsoft.com/office/drawing/2014/main" id="{966BD52A-27E1-DBA5-DF1E-DDE98473098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564019" y="2094613"/>
            <a:ext cx="4789763" cy="4014339"/>
          </a:xfrm>
        </p:spPr>
        <p:txBody>
          <a:bodyPr vert="horz" lIns="91440" tIns="45720" rIns="91440" bIns="45720" rtlCol="0">
            <a:normAutofit lnSpcReduction="10000"/>
          </a:bodyPr>
          <a:lstStyle/>
          <a:p>
            <a:r>
              <a:rPr lang="sk-SK" sz="2600" dirty="0"/>
              <a:t>vysvetlenie</a:t>
            </a:r>
            <a:r>
              <a:rPr lang="sk-SK" sz="2600" noProof="0" dirty="0"/>
              <a:t> historických a súčasných udalosti </a:t>
            </a:r>
          </a:p>
          <a:p>
            <a:r>
              <a:rPr lang="sk-SK" sz="2600" dirty="0"/>
              <a:t>t</a:t>
            </a:r>
            <a:r>
              <a:rPr lang="sk-SK" sz="2600" noProof="0" dirty="0" err="1"/>
              <a:t>eória</a:t>
            </a:r>
            <a:r>
              <a:rPr lang="sk-SK" sz="2600" noProof="0" dirty="0"/>
              <a:t>, že </a:t>
            </a:r>
            <a:r>
              <a:rPr lang="sk-SK" sz="2600" dirty="0"/>
              <a:t>bohatí ľudia ovládajú svet a podobne</a:t>
            </a:r>
          </a:p>
          <a:p>
            <a:r>
              <a:rPr lang="sk-SK" sz="2600" dirty="0">
                <a:solidFill>
                  <a:srgbClr val="181818"/>
                </a:solidFill>
                <a:latin typeface="Lumin Serif"/>
              </a:rPr>
              <a:t>podporujú vieru ľudí v nezmysly</a:t>
            </a:r>
          </a:p>
          <a:p>
            <a:r>
              <a:rPr lang="sk-SK" sz="2600" dirty="0">
                <a:solidFill>
                  <a:srgbClr val="181818"/>
                </a:solidFill>
                <a:latin typeface="Lumin Serif"/>
              </a:rPr>
              <a:t>emócie majú väčšiu silu než zdravý rozum</a:t>
            </a:r>
          </a:p>
          <a:p>
            <a:r>
              <a:rPr lang="sk-SK" sz="2400" dirty="0"/>
              <a:t>(</a:t>
            </a:r>
            <a:r>
              <a:rPr lang="en-US" sz="2400" dirty="0" err="1"/>
              <a:t>konšpiračná</a:t>
            </a:r>
            <a:r>
              <a:rPr lang="en-US" sz="2400" dirty="0"/>
              <a:t> </a:t>
            </a:r>
            <a:r>
              <a:rPr lang="en-US" sz="2400" dirty="0" err="1"/>
              <a:t>teória</a:t>
            </a:r>
            <a:r>
              <a:rPr lang="sk-SK" sz="2400" dirty="0"/>
              <a:t>)</a:t>
            </a:r>
          </a:p>
          <a:p>
            <a:r>
              <a:rPr lang="sk-SK" sz="2400" b="1" i="1" dirty="0">
                <a:solidFill>
                  <a:srgbClr val="002060"/>
                </a:solidFill>
              </a:rPr>
              <a:t>Diskusia:</a:t>
            </a:r>
            <a:r>
              <a:rPr lang="sk-SK" sz="2400" i="1" dirty="0">
                <a:solidFill>
                  <a:srgbClr val="002060"/>
                </a:solidFill>
              </a:rPr>
              <a:t> Ktoré konšpiračné teórie sa skrývajú za obrázkami?</a:t>
            </a:r>
            <a:endParaRPr lang="en-US" sz="2400" dirty="0"/>
          </a:p>
          <a:p>
            <a:endParaRPr lang="sk-SK" sz="2600" dirty="0">
              <a:solidFill>
                <a:srgbClr val="181818"/>
              </a:solidFill>
              <a:latin typeface="Lumin Serif"/>
            </a:endParaRPr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E861BB3A-614D-ABEF-36B1-AF40315079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98" r="31649" b="3"/>
          <a:stretch>
            <a:fillRect/>
          </a:stretch>
        </p:blipFill>
        <p:spPr bwMode="auto">
          <a:xfrm>
            <a:off x="0" y="-42531"/>
            <a:ext cx="3851402" cy="50181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It has now been nearly 50 years since humanity first set foot on another world: our Moon. The Apollo... [+] missions that brought about these six successful landings are sometimes called into question by 'skeptics,' but the evidence that they really occurred is overwhelming.">
            <a:extLst>
              <a:ext uri="{FF2B5EF4-FFF2-40B4-BE49-F238E27FC236}">
                <a16:creationId xmlns:a16="http://schemas.microsoft.com/office/drawing/2014/main" id="{F7FEA900-A4A5-6ABD-EA6F-C47BFE4A37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" b="7498"/>
          <a:stretch>
            <a:fillRect/>
          </a:stretch>
        </p:blipFill>
        <p:spPr bwMode="auto">
          <a:xfrm>
            <a:off x="2907545" y="1454739"/>
            <a:ext cx="3003123" cy="2778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Round Earth Clues: How Science Proves that our Home is a Globe | UNLV">
            <a:extLst>
              <a:ext uri="{FF2B5EF4-FFF2-40B4-BE49-F238E27FC236}">
                <a16:creationId xmlns:a16="http://schemas.microsoft.com/office/drawing/2014/main" id="{14B8C700-4C4B-610E-1D41-CEA5547953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62" r="79" b="-1"/>
          <a:stretch>
            <a:fillRect/>
          </a:stretch>
        </p:blipFill>
        <p:spPr bwMode="auto">
          <a:xfrm>
            <a:off x="1189838" y="3517472"/>
            <a:ext cx="3851401" cy="28388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Zástupný objekt pre číslo snímky 5">
            <a:extLst>
              <a:ext uri="{FF2B5EF4-FFF2-40B4-BE49-F238E27FC236}">
                <a16:creationId xmlns:a16="http://schemas.microsoft.com/office/drawing/2014/main" id="{30EF6A6F-8DD1-BCC5-B2FE-C8E73E0959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A2D08-B425-46B9-A38C-FA58A167A0F0}" type="slidenum">
              <a:rPr lang="sk-SK" smtClean="0"/>
              <a:t>7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4198252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74526247-75B2-D538-13FF-F97265B0BC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06443"/>
          </a:xfrm>
        </p:spPr>
        <p:txBody>
          <a:bodyPr>
            <a:normAutofit/>
          </a:bodyPr>
          <a:lstStyle/>
          <a:p>
            <a:r>
              <a:rPr lang="sk-SK" sz="4000" b="1" dirty="0">
                <a:solidFill>
                  <a:srgbClr val="00B050"/>
                </a:solidFill>
              </a:rPr>
              <a:t>ZOVŠEOBECNENIE</a:t>
            </a:r>
            <a:endParaRPr lang="sk-SK" sz="4000" b="1" dirty="0">
              <a:latin typeface="+mn-lt"/>
            </a:endParaRPr>
          </a:p>
        </p:txBody>
      </p:sp>
      <p:sp>
        <p:nvSpPr>
          <p:cNvPr id="3" name="Zástupný objekt pre obsah 2">
            <a:extLst>
              <a:ext uri="{FF2B5EF4-FFF2-40B4-BE49-F238E27FC236}">
                <a16:creationId xmlns:a16="http://schemas.microsoft.com/office/drawing/2014/main" id="{6AAAF312-4A76-8F7E-C1AB-61553B9C22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9087679" cy="430346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sk-SK" dirty="0"/>
              <a:t>Akákoľvek informácia, ktorá bola </a:t>
            </a:r>
            <a:r>
              <a:rPr lang="sk-SK" dirty="0">
                <a:solidFill>
                  <a:srgbClr val="00B050"/>
                </a:solidFill>
              </a:rPr>
              <a:t>v danom čase preukázateľne nepravdivá</a:t>
            </a:r>
            <a:r>
              <a:rPr lang="sk-SK" dirty="0"/>
              <a:t> sa nazýva </a:t>
            </a:r>
            <a:r>
              <a:rPr lang="sk-SK" b="1" dirty="0"/>
              <a:t>FAKE NEWS</a:t>
            </a:r>
            <a:endParaRPr lang="sk-SK" dirty="0"/>
          </a:p>
        </p:txBody>
      </p:sp>
      <p:pic>
        <p:nvPicPr>
          <p:cNvPr id="5" name="Obrázok 4" descr="Obrázok, na ktorom je číslo&#10;&#10;Obsah vygenerovaný pomocou AI môže byť nesprávny.">
            <a:extLst>
              <a:ext uri="{FF2B5EF4-FFF2-40B4-BE49-F238E27FC236}">
                <a16:creationId xmlns:a16="http://schemas.microsoft.com/office/drawing/2014/main" id="{48E564AC-934C-5A0F-3A1E-90DAE58FDCD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2252" y="2736914"/>
            <a:ext cx="5847370" cy="3505806"/>
          </a:xfrm>
          <a:prstGeom prst="rect">
            <a:avLst/>
          </a:prstGeom>
        </p:spPr>
      </p:pic>
      <p:sp>
        <p:nvSpPr>
          <p:cNvPr id="6" name="Zástupný objekt pre číslo snímky 5">
            <a:extLst>
              <a:ext uri="{FF2B5EF4-FFF2-40B4-BE49-F238E27FC236}">
                <a16:creationId xmlns:a16="http://schemas.microsoft.com/office/drawing/2014/main" id="{2231A646-B9E2-EF7C-65DC-F48CFF998F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A2D08-B425-46B9-A38C-FA58A167A0F0}" type="slidenum">
              <a:rPr lang="sk-SK" smtClean="0"/>
              <a:t>8</a:t>
            </a:fld>
            <a:endParaRPr lang="sk-SK"/>
          </a:p>
        </p:txBody>
      </p:sp>
      <p:grpSp>
        <p:nvGrpSpPr>
          <p:cNvPr id="11" name="Skupina 10">
            <a:extLst>
              <a:ext uri="{FF2B5EF4-FFF2-40B4-BE49-F238E27FC236}">
                <a16:creationId xmlns:a16="http://schemas.microsoft.com/office/drawing/2014/main" id="{202D8E7D-822B-BAE8-C072-B650EB8A4CAC}"/>
              </a:ext>
            </a:extLst>
          </p:cNvPr>
          <p:cNvGrpSpPr>
            <a:grpSpLocks noChangeAspect="1"/>
          </p:cNvGrpSpPr>
          <p:nvPr/>
        </p:nvGrpSpPr>
        <p:grpSpPr>
          <a:xfrm>
            <a:off x="108483" y="6110213"/>
            <a:ext cx="5760000" cy="611262"/>
            <a:chOff x="1583127" y="5266469"/>
            <a:chExt cx="7902227" cy="798442"/>
          </a:xfrm>
        </p:grpSpPr>
        <p:pic>
          <p:nvPicPr>
            <p:cNvPr id="12" name="Obrázok 11" descr="Obrázok, na ktorom je text, písmo, logo, symbol&#10;&#10;Obsah vygenerovaný pomocou AI môže byť nesprávny.">
              <a:extLst>
                <a:ext uri="{FF2B5EF4-FFF2-40B4-BE49-F238E27FC236}">
                  <a16:creationId xmlns:a16="http://schemas.microsoft.com/office/drawing/2014/main" id="{F5B0BE53-F765-2E99-A589-EF10F30F0A1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65354" y="5266469"/>
              <a:ext cx="2520000" cy="798442"/>
            </a:xfrm>
            <a:prstGeom prst="rect">
              <a:avLst/>
            </a:prstGeom>
          </p:spPr>
        </p:pic>
        <p:pic>
          <p:nvPicPr>
            <p:cNvPr id="13" name="Obrázok 12" descr="Obrázok, na ktorom je text, písmo, elektrická modrá, snímka obrazovky&#10;&#10;Obsah vygenerovaný pomocou AI môže byť nesprávny.">
              <a:extLst>
                <a:ext uri="{FF2B5EF4-FFF2-40B4-BE49-F238E27FC236}">
                  <a16:creationId xmlns:a16="http://schemas.microsoft.com/office/drawing/2014/main" id="{0A307B9A-0083-426F-9492-61F316CCB2A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83127" y="5351909"/>
              <a:ext cx="2520000" cy="713002"/>
            </a:xfrm>
            <a:prstGeom prst="rect">
              <a:avLst/>
            </a:prstGeom>
          </p:spPr>
        </p:pic>
        <p:pic>
          <p:nvPicPr>
            <p:cNvPr id="14" name="Obrázok 13" descr="Obrázok, na ktorom je písmo, grafika, text, logo&#10;&#10;Obsah vygenerovaný pomocou AI môže byť nesprávny.">
              <a:extLst>
                <a:ext uri="{FF2B5EF4-FFF2-40B4-BE49-F238E27FC236}">
                  <a16:creationId xmlns:a16="http://schemas.microsoft.com/office/drawing/2014/main" id="{72276145-4B2B-2E51-9540-04D68C6048B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74240" y="5482458"/>
              <a:ext cx="2520000" cy="58245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887662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81DD04-063C-EC6A-52A7-F46417CE08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231D045A-09DA-6648-6F81-BA31504C91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k-SK" sz="4000" dirty="0">
                <a:solidFill>
                  <a:srgbClr val="00B050"/>
                </a:solidFill>
                <a:latin typeface="+mn-lt"/>
              </a:rPr>
              <a:t>AKO ROZPOZNAŤ NEPRAVDIVÉ INFORMÁCIE?</a:t>
            </a:r>
          </a:p>
        </p:txBody>
      </p:sp>
      <p:sp>
        <p:nvSpPr>
          <p:cNvPr id="3" name="Zástupný objekt pre obsah 2">
            <a:extLst>
              <a:ext uri="{FF2B5EF4-FFF2-40B4-BE49-F238E27FC236}">
                <a16:creationId xmlns:a16="http://schemas.microsoft.com/office/drawing/2014/main" id="{76CFDAAB-AEEA-0039-EF14-0ECEE49BB6B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l">
              <a:buFont typeface="Arial" panose="020B0604020202020204" pitchFamily="34" charset="0"/>
              <a:buChar char="•"/>
            </a:pPr>
            <a:r>
              <a:rPr lang="sk-SK" dirty="0">
                <a:solidFill>
                  <a:srgbClr val="152035"/>
                </a:solidFill>
              </a:rPr>
              <a:t>z</a:t>
            </a:r>
            <a:r>
              <a:rPr lang="sk-SK" i="0" dirty="0">
                <a:solidFill>
                  <a:srgbClr val="152035"/>
                </a:solidFill>
                <a:effectLst/>
              </a:rPr>
              <a:t>isti si, kto správu napísal, jeho dobré meno a odbornosť v danej oblasti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sk-SK" i="0" dirty="0">
                <a:solidFill>
                  <a:srgbClr val="152035"/>
                </a:solidFill>
                <a:effectLst/>
              </a:rPr>
              <a:t>zamysli sa, či nie si zaujatý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sk-SK" dirty="0">
                <a:solidFill>
                  <a:srgbClr val="152035"/>
                </a:solidFill>
              </a:rPr>
              <a:t>vždy si p</a:t>
            </a:r>
            <a:r>
              <a:rPr lang="sk-SK" i="0" dirty="0">
                <a:solidFill>
                  <a:srgbClr val="152035"/>
                </a:solidFill>
                <a:effectLst/>
              </a:rPr>
              <a:t>rečítaj celú správu, nie len nadpis (to dôležité je väčšinou vo vnútri správy) 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sk-SK" i="0" dirty="0">
                <a:solidFill>
                  <a:srgbClr val="152035"/>
                </a:solidFill>
                <a:effectLst/>
              </a:rPr>
              <a:t>zamysli sa, či nejde o vtip</a:t>
            </a:r>
            <a:endParaRPr lang="sk-SK" dirty="0">
              <a:solidFill>
                <a:srgbClr val="152035"/>
              </a:solidFill>
            </a:endParaRPr>
          </a:p>
        </p:txBody>
      </p:sp>
      <p:sp>
        <p:nvSpPr>
          <p:cNvPr id="6" name="Zástupný objekt pre číslo snímky 5">
            <a:extLst>
              <a:ext uri="{FF2B5EF4-FFF2-40B4-BE49-F238E27FC236}">
                <a16:creationId xmlns:a16="http://schemas.microsoft.com/office/drawing/2014/main" id="{105F5F27-D0CB-0FDE-02E3-64EB6800AD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A2D08-B425-46B9-A38C-FA58A167A0F0}" type="slidenum">
              <a:rPr lang="sk-SK" smtClean="0"/>
              <a:t>9</a:t>
            </a:fld>
            <a:endParaRPr lang="sk-SK"/>
          </a:p>
        </p:txBody>
      </p:sp>
      <p:grpSp>
        <p:nvGrpSpPr>
          <p:cNvPr id="10" name="Skupina 9">
            <a:extLst>
              <a:ext uri="{FF2B5EF4-FFF2-40B4-BE49-F238E27FC236}">
                <a16:creationId xmlns:a16="http://schemas.microsoft.com/office/drawing/2014/main" id="{B0EB6EE1-F4E8-7D8A-52CF-300F2370BCD0}"/>
              </a:ext>
            </a:extLst>
          </p:cNvPr>
          <p:cNvGrpSpPr>
            <a:grpSpLocks noChangeAspect="1"/>
          </p:cNvGrpSpPr>
          <p:nvPr/>
        </p:nvGrpSpPr>
        <p:grpSpPr>
          <a:xfrm>
            <a:off x="108483" y="6110213"/>
            <a:ext cx="5760000" cy="611262"/>
            <a:chOff x="1583127" y="5266469"/>
            <a:chExt cx="7902227" cy="798442"/>
          </a:xfrm>
        </p:grpSpPr>
        <p:pic>
          <p:nvPicPr>
            <p:cNvPr id="11" name="Obrázok 10" descr="Obrázok, na ktorom je text, písmo, logo, symbol&#10;&#10;Obsah vygenerovaný pomocou AI môže byť nesprávny.">
              <a:extLst>
                <a:ext uri="{FF2B5EF4-FFF2-40B4-BE49-F238E27FC236}">
                  <a16:creationId xmlns:a16="http://schemas.microsoft.com/office/drawing/2014/main" id="{EC759554-B67B-4546-CEFD-299C55B271C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65354" y="5266469"/>
              <a:ext cx="2520000" cy="798442"/>
            </a:xfrm>
            <a:prstGeom prst="rect">
              <a:avLst/>
            </a:prstGeom>
          </p:spPr>
        </p:pic>
        <p:pic>
          <p:nvPicPr>
            <p:cNvPr id="12" name="Obrázok 11" descr="Obrázok, na ktorom je text, písmo, elektrická modrá, snímka obrazovky&#10;&#10;Obsah vygenerovaný pomocou AI môže byť nesprávny.">
              <a:extLst>
                <a:ext uri="{FF2B5EF4-FFF2-40B4-BE49-F238E27FC236}">
                  <a16:creationId xmlns:a16="http://schemas.microsoft.com/office/drawing/2014/main" id="{6A5DA55C-6018-8B5E-666C-1279147A024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83127" y="5351909"/>
              <a:ext cx="2520000" cy="713002"/>
            </a:xfrm>
            <a:prstGeom prst="rect">
              <a:avLst/>
            </a:prstGeom>
          </p:spPr>
        </p:pic>
        <p:pic>
          <p:nvPicPr>
            <p:cNvPr id="13" name="Obrázok 12" descr="Obrázok, na ktorom je písmo, grafika, text, logo&#10;&#10;Obsah vygenerovaný pomocou AI môže byť nesprávny.">
              <a:extLst>
                <a:ext uri="{FF2B5EF4-FFF2-40B4-BE49-F238E27FC236}">
                  <a16:creationId xmlns:a16="http://schemas.microsoft.com/office/drawing/2014/main" id="{73BA04FD-4FF3-892C-632C-4006C9C6E87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74240" y="5482458"/>
              <a:ext cx="2520000" cy="58245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581818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Motív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Motív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6154</TotalTime>
  <Words>3521</Words>
  <Application>Microsoft Office PowerPoint</Application>
  <PresentationFormat>Širokouhlá</PresentationFormat>
  <Paragraphs>317</Paragraphs>
  <Slides>25</Slides>
  <Notes>19</Notes>
  <HiddenSlides>0</HiddenSlides>
  <MMClips>3</MMClips>
  <ScaleCrop>false</ScaleCrop>
  <HeadingPairs>
    <vt:vector size="6" baseType="variant">
      <vt:variant>
        <vt:lpstr>Použité písma</vt:lpstr>
      </vt:variant>
      <vt:variant>
        <vt:i4>10</vt:i4>
      </vt:variant>
      <vt:variant>
        <vt:lpstr>Motív</vt:lpstr>
      </vt:variant>
      <vt:variant>
        <vt:i4>1</vt:i4>
      </vt:variant>
      <vt:variant>
        <vt:lpstr>Nadpisy snímok</vt:lpstr>
      </vt:variant>
      <vt:variant>
        <vt:i4>25</vt:i4>
      </vt:variant>
    </vt:vector>
  </HeadingPairs>
  <TitlesOfParts>
    <vt:vector size="36" baseType="lpstr">
      <vt:lpstr>Arial</vt:lpstr>
      <vt:lpstr>Bahnschrift SemiBold Condensed</vt:lpstr>
      <vt:lpstr>Barlow</vt:lpstr>
      <vt:lpstr>Calibri</vt:lpstr>
      <vt:lpstr>Calibri Light</vt:lpstr>
      <vt:lpstr>HarmoniaSansPro</vt:lpstr>
      <vt:lpstr>Helvetica Neue</vt:lpstr>
      <vt:lpstr>inherit</vt:lpstr>
      <vt:lpstr>Lumin Serif</vt:lpstr>
      <vt:lpstr>Roboto</vt:lpstr>
      <vt:lpstr>Motív Office</vt:lpstr>
      <vt:lpstr>Prezentácia programu PowerPoint</vt:lpstr>
      <vt:lpstr>Prezentácia programu PowerPoint</vt:lpstr>
      <vt:lpstr>TYPY NEPRAVDIVÝCH INFORMÁCIÍ</vt:lpstr>
      <vt:lpstr>NEPRAVDIVÉ INFORMÁCIE NA INTERNETE</vt:lpstr>
      <vt:lpstr>Aktivita 1: Diskutujte o pravdivosti nasledovných správ. Viete určiť, o aký druh informácie ide?</vt:lpstr>
      <vt:lpstr>Aktivita 1</vt:lpstr>
      <vt:lpstr>ĎALŠIE NEPRAVDIVÉ INFORMÁCIE  NA INTERNETE</vt:lpstr>
      <vt:lpstr>ZOVŠEOBECNENIE</vt:lpstr>
      <vt:lpstr>AKO ROZPOZNAŤ NEPRAVDIVÉ INFORMÁCIE?</vt:lpstr>
      <vt:lpstr>FAKE NEWS NA VYŠŠÍ LEVEL</vt:lpstr>
      <vt:lpstr>Prezentácia programu PowerPoint</vt:lpstr>
      <vt:lpstr>Prezentácia programu PowerPoint</vt:lpstr>
      <vt:lpstr>AKO ROZPOZNAŤ FALOŠNÉ VIDEO?</vt:lpstr>
      <vt:lpstr>Prezentácia programu PowerPoint</vt:lpstr>
      <vt:lpstr>SOCIÁLNE INŽINIERSTVO</vt:lpstr>
      <vt:lpstr>SPÔSOBY AKO SA NÁS PODVODNÍCI SNAŽIA OVLÁDAŤ</vt:lpstr>
      <vt:lpstr>Prezentácia programu PowerPoint</vt:lpstr>
      <vt:lpstr>AKO TO ROBIA?</vt:lpstr>
      <vt:lpstr>5 NAJČASTEJŠÍCH PODVODNÝCH TECHNÍK</vt:lpstr>
      <vt:lpstr>Ukážka 3</vt:lpstr>
      <vt:lpstr>Prezentácia programu PowerPoint</vt:lpstr>
      <vt:lpstr>NEBEZPEČNÁ FREE WIFI</vt:lpstr>
      <vt:lpstr>PAMÄTAJ SI</vt:lpstr>
      <vt:lpstr>ČO STE SI ZAPAMÄTALI?</vt:lpstr>
      <vt:lpstr>ĎAKUJEM ZA POZORNOSŤ!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Prezentácia programu PowerPoint</dc:title>
  <dc:creator>symphonic girl</dc:creator>
  <cp:lastModifiedBy>symphonic girl</cp:lastModifiedBy>
  <cp:revision>140</cp:revision>
  <dcterms:created xsi:type="dcterms:W3CDTF">2022-08-31T10:29:37Z</dcterms:created>
  <dcterms:modified xsi:type="dcterms:W3CDTF">2026-01-26T11:05:51Z</dcterms:modified>
</cp:coreProperties>
</file>