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49"/>
  </p:notesMasterIdLst>
  <p:sldIdLst>
    <p:sldId id="256" r:id="rId2"/>
    <p:sldId id="394" r:id="rId3"/>
    <p:sldId id="351" r:id="rId4"/>
    <p:sldId id="362" r:id="rId5"/>
    <p:sldId id="396" r:id="rId6"/>
    <p:sldId id="406" r:id="rId7"/>
    <p:sldId id="405" r:id="rId8"/>
    <p:sldId id="404" r:id="rId9"/>
    <p:sldId id="398" r:id="rId10"/>
    <p:sldId id="363" r:id="rId11"/>
    <p:sldId id="302" r:id="rId12"/>
    <p:sldId id="364" r:id="rId13"/>
    <p:sldId id="295" r:id="rId14"/>
    <p:sldId id="280" r:id="rId15"/>
    <p:sldId id="333" r:id="rId16"/>
    <p:sldId id="276" r:id="rId17"/>
    <p:sldId id="377" r:id="rId18"/>
    <p:sldId id="315" r:id="rId19"/>
    <p:sldId id="368" r:id="rId20"/>
    <p:sldId id="321" r:id="rId21"/>
    <p:sldId id="334" r:id="rId22"/>
    <p:sldId id="373" r:id="rId23"/>
    <p:sldId id="308" r:id="rId24"/>
    <p:sldId id="403" r:id="rId25"/>
    <p:sldId id="369" r:id="rId26"/>
    <p:sldId id="371" r:id="rId27"/>
    <p:sldId id="370" r:id="rId28"/>
    <p:sldId id="372" r:id="rId29"/>
    <p:sldId id="374" r:id="rId30"/>
    <p:sldId id="399" r:id="rId31"/>
    <p:sldId id="400" r:id="rId32"/>
    <p:sldId id="401" r:id="rId33"/>
    <p:sldId id="379" r:id="rId34"/>
    <p:sldId id="408" r:id="rId35"/>
    <p:sldId id="390" r:id="rId36"/>
    <p:sldId id="387" r:id="rId37"/>
    <p:sldId id="393" r:id="rId38"/>
    <p:sldId id="388" r:id="rId39"/>
    <p:sldId id="392" r:id="rId40"/>
    <p:sldId id="380" r:id="rId41"/>
    <p:sldId id="395" r:id="rId42"/>
    <p:sldId id="381" r:id="rId43"/>
    <p:sldId id="384" r:id="rId44"/>
    <p:sldId id="386" r:id="rId45"/>
    <p:sldId id="284" r:id="rId46"/>
    <p:sldId id="407" r:id="rId47"/>
    <p:sldId id="402" r:id="rId48"/>
  </p:sldIdLst>
  <p:sldSz cx="12192000" cy="6858000"/>
  <p:notesSz cx="6858000" cy="9144000"/>
  <p:defaultTex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8A882"/>
    <a:srgbClr val="FF0000"/>
    <a:srgbClr val="00B050"/>
    <a:srgbClr val="057157"/>
    <a:srgbClr val="8AB8E2"/>
    <a:srgbClr val="D3B5E9"/>
    <a:srgbClr val="FFFFFF"/>
    <a:srgbClr val="FEC7B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59BFC65-F4C1-48D6-9205-4C7A1745174A}" v="50" dt="2022-12-06T08:07:54.232"/>
  </p1510:revLst>
</p1510:revInfo>
</file>

<file path=ppt/tableStyles.xml><?xml version="1.0" encoding="utf-8"?>
<a:tblStyleLst xmlns:a="http://schemas.openxmlformats.org/drawingml/2006/main" def="{5C22544A-7EE6-4342-B048-85BDC9FD1C3A}">
  <a:tblStyle styleId="{5C22544A-7EE6-4342-B048-85BDC9FD1C3A}" styleName="Stredný štýl 2 - zvýrazneni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463" autoAdjust="0"/>
    <p:restoredTop sz="80412" autoAdjust="0"/>
  </p:normalViewPr>
  <p:slideViewPr>
    <p:cSldViewPr snapToGrid="0">
      <p:cViewPr varScale="1">
        <p:scale>
          <a:sx n="87" d="100"/>
          <a:sy n="87" d="100"/>
        </p:scale>
        <p:origin x="894"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objekt pre hlavičk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k-SK"/>
          </a:p>
        </p:txBody>
      </p:sp>
      <p:sp>
        <p:nvSpPr>
          <p:cNvPr id="3" name="Zástupný objekt pre dá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A7AFC97-9850-45D2-8766-C762828CDA81}" type="datetimeFigureOut">
              <a:rPr lang="sk-SK" smtClean="0"/>
              <a:t>26. 1. 2026</a:t>
            </a:fld>
            <a:endParaRPr lang="sk-SK"/>
          </a:p>
        </p:txBody>
      </p:sp>
      <p:sp>
        <p:nvSpPr>
          <p:cNvPr id="4" name="Zástupný objekt pre obrázok snímky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k-SK"/>
          </a:p>
        </p:txBody>
      </p:sp>
      <p:sp>
        <p:nvSpPr>
          <p:cNvPr id="5" name="Zástupný objekt pre poznámky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6" name="Zástupný objekt pre pät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k-SK"/>
          </a:p>
        </p:txBody>
      </p:sp>
      <p:sp>
        <p:nvSpPr>
          <p:cNvPr id="7" name="Zástupný objekt pre číslo snímky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A20F01-84C5-46C6-88B5-EE8BD16CCCBC}" type="slidenum">
              <a:rPr lang="sk-SK" smtClean="0"/>
              <a:t>‹#›</a:t>
            </a:fld>
            <a:endParaRPr lang="sk-SK"/>
          </a:p>
        </p:txBody>
      </p:sp>
    </p:spTree>
    <p:extLst>
      <p:ext uri="{BB962C8B-B14F-4D97-AF65-F5344CB8AC3E}">
        <p14:creationId xmlns:p14="http://schemas.microsoft.com/office/powerpoint/2010/main" val="259843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arstechnica.com/tech-policy/2022/01/scammers-put-fake-qr-codes-on-parking-meters-to-intercept-parkers-payments/"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s://dennikn.sk/4655591/goda-snidl-panczova-aj-vzdelani-ludia-veria-hoaxom-so-slovenskom-to-vsak-nie-je-take-zle-ako-v-prieskumoch/"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endParaRPr lang="sk-SK" dirty="0"/>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1</a:t>
            </a:fld>
            <a:endParaRPr lang="sk-SK" dirty="0"/>
          </a:p>
        </p:txBody>
      </p:sp>
    </p:spTree>
    <p:extLst>
      <p:ext uri="{BB962C8B-B14F-4D97-AF65-F5344CB8AC3E}">
        <p14:creationId xmlns:p14="http://schemas.microsoft.com/office/powerpoint/2010/main" val="34378384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dirty="0"/>
              <a:t>Príklad s </a:t>
            </a:r>
            <a:r>
              <a:rPr lang="sk-SK" dirty="0" err="1"/>
              <a:t>Kamčatkou</a:t>
            </a:r>
            <a:r>
              <a:rPr lang="sk-SK" dirty="0"/>
              <a:t> bol tak povediac neškodný, avšak, ak sa objektom záujmu stane známa osobnosť, či politik, zachytení v nepriaznivej situácií, mohlo by to mať vážne následky.</a:t>
            </a:r>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10</a:t>
            </a:fld>
            <a:endParaRPr lang="sk-SK"/>
          </a:p>
        </p:txBody>
      </p:sp>
    </p:spTree>
    <p:extLst>
      <p:ext uri="{BB962C8B-B14F-4D97-AF65-F5344CB8AC3E}">
        <p14:creationId xmlns:p14="http://schemas.microsoft.com/office/powerpoint/2010/main" val="6150518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k-SK" sz="1200" b="1" i="0" kern="1200" dirty="0">
                <a:solidFill>
                  <a:schemeClr val="tx1"/>
                </a:solidFill>
                <a:effectLst/>
                <a:latin typeface="+mn-lt"/>
                <a:ea typeface="+mn-ea"/>
                <a:cs typeface="+mn-cs"/>
              </a:rPr>
              <a:t>Sociálne inžinierstvo je celková stratégia alebo prístup využívajúci psychologické triky.</a:t>
            </a:r>
          </a:p>
          <a:p>
            <a:pPr marL="0" marR="0" lvl="0" indent="0" algn="l" defTabSz="914400" rtl="0" eaLnBrk="1" fontAlgn="auto" latinLnBrk="0" hangingPunct="1">
              <a:lnSpc>
                <a:spcPct val="100000"/>
              </a:lnSpc>
              <a:spcBef>
                <a:spcPts val="0"/>
              </a:spcBef>
              <a:spcAft>
                <a:spcPts val="0"/>
              </a:spcAft>
              <a:buClrTx/>
              <a:buSzTx/>
              <a:buFontTx/>
              <a:buNone/>
              <a:tabLst/>
              <a:defRPr/>
            </a:pPr>
            <a:r>
              <a:rPr lang="sk-SK" sz="1200" b="0" i="0" dirty="0">
                <a:solidFill>
                  <a:srgbClr val="777777"/>
                </a:solidFill>
                <a:effectLst/>
              </a:rPr>
              <a:t>Zamestnanci predstavujú najcitlivejšiu časť kybernetickej bezpečnosti každej firmy. Ak zamestnanec nedokáže správne identifikovať </a:t>
            </a:r>
            <a:r>
              <a:rPr lang="sk-SK" sz="1200" b="0" i="0" dirty="0" err="1">
                <a:solidFill>
                  <a:srgbClr val="777777"/>
                </a:solidFill>
                <a:effectLst/>
              </a:rPr>
              <a:t>phishingovú</a:t>
            </a:r>
            <a:r>
              <a:rPr lang="sk-SK" sz="1200" b="0" i="0" dirty="0">
                <a:solidFill>
                  <a:srgbClr val="777777"/>
                </a:solidFill>
                <a:effectLst/>
              </a:rPr>
              <a:t> emailovú správu, tak môže do firemnej siete vpustiť hackera, ktorý následne spustí ničivý </a:t>
            </a:r>
            <a:r>
              <a:rPr lang="sk-SK" sz="1200" b="0" i="0" dirty="0" err="1">
                <a:solidFill>
                  <a:srgbClr val="777777"/>
                </a:solidFill>
                <a:effectLst/>
              </a:rPr>
              <a:t>ransomware</a:t>
            </a:r>
            <a:r>
              <a:rPr lang="sk-SK" sz="1200" b="0" i="0" dirty="0">
                <a:solidFill>
                  <a:srgbClr val="777777"/>
                </a:solidFill>
                <a:effectLst/>
              </a:rPr>
              <a:t> útok. </a:t>
            </a:r>
            <a:endParaRPr lang="sk-SK"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sk-SK"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sk-SK" sz="1200" b="0" i="0" kern="1200" dirty="0">
                <a:solidFill>
                  <a:schemeClr val="tx1"/>
                </a:solidFill>
                <a:effectLst/>
                <a:latin typeface="+mn-lt"/>
                <a:ea typeface="+mn-ea"/>
                <a:cs typeface="+mn-cs"/>
              </a:rPr>
              <a:t>Zdroj: https://safelab.sk/internetova-bezpecnost/phishingovy-online-test</a:t>
            </a:r>
            <a:endParaRPr lang="sk-SK" b="1" dirty="0"/>
          </a:p>
          <a:p>
            <a:r>
              <a:rPr lang="sk-SK" dirty="0"/>
              <a:t>Obrázok: https://social.cyware.com/news/the-art-of-social-engineering-ab1f3f8d</a:t>
            </a:r>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12</a:t>
            </a:fld>
            <a:endParaRPr lang="sk-SK"/>
          </a:p>
        </p:txBody>
      </p:sp>
    </p:spTree>
    <p:extLst>
      <p:ext uri="{BB962C8B-B14F-4D97-AF65-F5344CB8AC3E}">
        <p14:creationId xmlns:p14="http://schemas.microsoft.com/office/powerpoint/2010/main" val="2435079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pPr algn="l"/>
            <a:r>
              <a:rPr lang="sk-SK" b="0" dirty="0" err="1"/>
              <a:t>Hackovanie</a:t>
            </a:r>
            <a:r>
              <a:rPr lang="sk-SK" b="0" dirty="0"/>
              <a:t> počítača je iba jedným zo spôsobov ako sa útočník dostane do počítača obete. </a:t>
            </a:r>
            <a:r>
              <a:rPr lang="sk-SK" b="1" dirty="0"/>
              <a:t>Častokrát je práve používateľ ten, kto dobrovoľne útočníka pustí do svojho zariadenia. Útočník obeť zmanipuluje pomocou techník sociálneho inžinierstva tak, aby obeť urobila, čo útočník chce – </a:t>
            </a:r>
            <a:r>
              <a:rPr lang="sk-SK" b="0" dirty="0"/>
              <a:t>prezradí heslo alebo iné citlivé údaje, potvrdí platbu, otvorí prílohu, pošle peniaze, ...</a:t>
            </a:r>
          </a:p>
          <a:p>
            <a:pPr marL="171450" indent="-171450" algn="l">
              <a:buFont typeface="Arial" panose="020B0604020202020204" pitchFamily="34" charset="0"/>
              <a:buChar char="•"/>
            </a:pPr>
            <a:r>
              <a:rPr lang="sk-SK" dirty="0"/>
              <a:t>Najslabším článkom je vždy človek. Niektorí sú ostražití, iní nie a práve tí sú vhodným cieľom pre útočníkov.</a:t>
            </a:r>
          </a:p>
          <a:p>
            <a:pPr marL="171450" indent="-171450" algn="l">
              <a:buFont typeface="Arial" panose="020B0604020202020204" pitchFamily="34" charset="0"/>
              <a:buChar char="•"/>
            </a:pPr>
            <a:r>
              <a:rPr lang="sk-SK" dirty="0"/>
              <a:t>Útočník sa vydáva za dôveryhodnú </a:t>
            </a:r>
            <a:r>
              <a:rPr lang="sk-SK" b="0" i="0" dirty="0">
                <a:solidFill>
                  <a:srgbClr val="727482"/>
                </a:solidFill>
                <a:effectLst/>
                <a:latin typeface="HarmoniaSansPro"/>
              </a:rPr>
              <a:t>inštitúciu alebo osobu – pracovník banky, poskytovateľ IT služby, štátny orgán, doručovateľ, priateľ či kolega z práce. </a:t>
            </a:r>
            <a:r>
              <a:rPr lang="sk-SK" dirty="0"/>
              <a:t>V príjemcovi hovoru (obeť) vytvorí pocit naliehavosti alebo strachu, ktoré prevážia nad jeho prirodzenou opatrnosťou a podozrievavosťou.</a:t>
            </a:r>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13</a:t>
            </a:fld>
            <a:endParaRPr lang="sk-SK"/>
          </a:p>
        </p:txBody>
      </p:sp>
    </p:spTree>
    <p:extLst>
      <p:ext uri="{BB962C8B-B14F-4D97-AF65-F5344CB8AC3E}">
        <p14:creationId xmlns:p14="http://schemas.microsoft.com/office/powerpoint/2010/main" val="33264287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b="1" u="sng" dirty="0"/>
              <a:t>Forma: E-mail</a:t>
            </a:r>
          </a:p>
          <a:p>
            <a:r>
              <a:rPr lang="sk-SK" dirty="0"/>
              <a:t>Ukážka podvodného e-mailu </a:t>
            </a:r>
            <a:r>
              <a:rPr lang="sk-SK" dirty="0" err="1"/>
              <a:t>Europol</a:t>
            </a:r>
            <a:endParaRPr lang="sk-SK" dirty="0"/>
          </a:p>
          <a:p>
            <a:r>
              <a:rPr lang="sk-SK" dirty="0"/>
              <a:t>Otázky:</a:t>
            </a:r>
          </a:p>
          <a:p>
            <a:pPr marL="228600" indent="-228600">
              <a:buFont typeface="+mj-lt"/>
              <a:buAutoNum type="arabicPeriod"/>
            </a:pPr>
            <a:r>
              <a:rPr lang="sk-SK" b="1" dirty="0"/>
              <a:t>Aké sú znaky, že je to podvod?</a:t>
            </a:r>
          </a:p>
          <a:p>
            <a:pPr marL="228600" indent="-228600">
              <a:buFont typeface="+mj-lt"/>
              <a:buAutoNum type="arabicPeriod"/>
            </a:pPr>
            <a:r>
              <a:rPr lang="sk-SK" b="1" dirty="0"/>
              <a:t>Čo bol cieľ útočníka?</a:t>
            </a:r>
          </a:p>
          <a:p>
            <a:pPr marL="228600" indent="-228600">
              <a:buFont typeface="+mj-lt"/>
              <a:buAutoNum type="arabicPeriod"/>
            </a:pPr>
            <a:r>
              <a:rPr lang="sk-SK" b="1" dirty="0"/>
              <a:t>Aký dopad môže mať, ak spravíme, to čo od nás požadujú?</a:t>
            </a:r>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14</a:t>
            </a:fld>
            <a:endParaRPr lang="sk-SK"/>
          </a:p>
        </p:txBody>
      </p:sp>
    </p:spTree>
    <p:extLst>
      <p:ext uri="{BB962C8B-B14F-4D97-AF65-F5344CB8AC3E}">
        <p14:creationId xmlns:p14="http://schemas.microsoft.com/office/powerpoint/2010/main" val="3750445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b="0" dirty="0">
                <a:latin typeface="+mn-lt"/>
              </a:rPr>
              <a:t>Jeden zo spôsobov sú tzv. </a:t>
            </a:r>
            <a:r>
              <a:rPr lang="sk-SK" b="1" dirty="0" err="1">
                <a:latin typeface="+mn-lt"/>
              </a:rPr>
              <a:t>N</a:t>
            </a:r>
            <a:r>
              <a:rPr lang="sk-SK" b="1" i="0" dirty="0" err="1">
                <a:effectLst/>
                <a:latin typeface="+mn-lt"/>
              </a:rPr>
              <a:t>igerijské</a:t>
            </a:r>
            <a:r>
              <a:rPr lang="sk-SK" b="1" i="0" dirty="0">
                <a:effectLst/>
                <a:latin typeface="+mn-lt"/>
              </a:rPr>
              <a:t> listy</a:t>
            </a:r>
          </a:p>
          <a:p>
            <a:pPr marL="171450" indent="-171450" algn="l">
              <a:buFont typeface="Arial" panose="020B0604020202020204" pitchFamily="34" charset="0"/>
              <a:buChar char="•"/>
            </a:pPr>
            <a:r>
              <a:rPr lang="sk-SK" b="0" i="0" dirty="0">
                <a:effectLst/>
                <a:latin typeface="+mn-lt"/>
              </a:rPr>
              <a:t>nepravdivý obsah, reálne nezískate absolútne nič, stratiť môžete oveľa viac</a:t>
            </a:r>
          </a:p>
          <a:p>
            <a:pPr marL="171450" indent="-171450" algn="l">
              <a:buFont typeface="Arial" panose="020B0604020202020204" pitchFamily="34" charset="0"/>
              <a:buChar char="•"/>
            </a:pPr>
            <a:r>
              <a:rPr lang="sk-SK" b="0" i="0" dirty="0">
                <a:effectLst/>
                <a:latin typeface="+mn-lt"/>
              </a:rPr>
              <a:t>šíri sa hlavne cez sociálne siete</a:t>
            </a:r>
          </a:p>
          <a:p>
            <a:pPr marL="0" indent="0" algn="l">
              <a:buFont typeface="Arial" panose="020B0604020202020204" pitchFamily="34" charset="0"/>
              <a:buNone/>
            </a:pPr>
            <a:r>
              <a:rPr lang="sk-SK" b="0" i="1" dirty="0" err="1">
                <a:effectLst/>
                <a:latin typeface="+mn-lt"/>
              </a:rPr>
              <a:t>Monique</a:t>
            </a:r>
            <a:r>
              <a:rPr lang="sk-SK" b="0" i="1" dirty="0">
                <a:effectLst/>
                <a:latin typeface="+mn-lt"/>
              </a:rPr>
              <a:t> </a:t>
            </a:r>
            <a:r>
              <a:rPr lang="sk-SK" b="0" i="1" dirty="0" err="1">
                <a:effectLst/>
                <a:latin typeface="+mn-lt"/>
              </a:rPr>
              <a:t>Poirette</a:t>
            </a:r>
            <a:r>
              <a:rPr lang="sk-SK" b="0" i="1" dirty="0">
                <a:effectLst/>
                <a:latin typeface="+mn-lt"/>
              </a:rPr>
              <a:t>:</a:t>
            </a:r>
          </a:p>
          <a:p>
            <a:r>
              <a:rPr lang="sk-SK" dirty="0">
                <a:latin typeface="+mn-lt"/>
              </a:rPr>
              <a:t>Logika: </a:t>
            </a:r>
            <a:r>
              <a:rPr lang="sk-SK" i="1" dirty="0">
                <a:latin typeface="+mn-lt"/>
              </a:rPr>
              <a:t>„Tvoj profil a ja sme si uvedomili,...“</a:t>
            </a:r>
          </a:p>
          <a:p>
            <a:r>
              <a:rPr lang="sk-SK" dirty="0">
                <a:latin typeface="+mn-lt"/>
              </a:rPr>
              <a:t>Gramatické chyby: diakritika, chybný rod, ...</a:t>
            </a:r>
          </a:p>
          <a:p>
            <a:r>
              <a:rPr lang="sk-SK" dirty="0">
                <a:latin typeface="+mn-lt"/>
              </a:rPr>
              <a:t>Neexistujú iný príbuzní, dediči</a:t>
            </a:r>
          </a:p>
          <a:p>
            <a:r>
              <a:rPr lang="sk-SK" dirty="0">
                <a:latin typeface="+mn-lt"/>
              </a:rPr>
              <a:t>Darovanie peňazí</a:t>
            </a:r>
          </a:p>
          <a:p>
            <a:pPr marL="0" indent="0" algn="l">
              <a:buFont typeface="Arial" panose="020B0604020202020204" pitchFamily="34" charset="0"/>
              <a:buNone/>
            </a:pPr>
            <a:r>
              <a:rPr lang="sk-SK" b="0" i="0" dirty="0">
                <a:effectLst/>
                <a:latin typeface="+mn-lt"/>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sk-SK" b="1" i="0" dirty="0">
                <a:effectLst/>
                <a:latin typeface="+mn-lt"/>
              </a:rPr>
              <a:t>PREČO SPOZORNIEŤ?</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k-SK" b="0" i="0" dirty="0">
                <a:effectLst/>
                <a:latin typeface="+mn-lt"/>
              </a:rPr>
              <a:t>Zlá slovenčina/angličtina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k-SK" b="0" i="0" dirty="0">
                <a:effectLst/>
                <a:latin typeface="+mn-lt"/>
              </a:rPr>
              <a:t>Vybrali si práve Vás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k-SK" b="0" i="0" dirty="0">
                <a:effectLst/>
                <a:latin typeface="+mn-lt"/>
              </a:rPr>
              <a:t>Veľa peňazí len tak, zadarmo alebo s malým poplatkom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k-SK" b="0" i="0" dirty="0">
                <a:effectLst/>
                <a:latin typeface="+mn-lt"/>
              </a:rPr>
              <a:t>Ak odpíšete, začnú pýtať poplatky</a:t>
            </a:r>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15</a:t>
            </a:fld>
            <a:endParaRPr lang="sk-SK"/>
          </a:p>
        </p:txBody>
      </p:sp>
    </p:spTree>
    <p:extLst>
      <p:ext uri="{BB962C8B-B14F-4D97-AF65-F5344CB8AC3E}">
        <p14:creationId xmlns:p14="http://schemas.microsoft.com/office/powerpoint/2010/main" val="25296740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dirty="0"/>
              <a:t>Zneužívanie obchodnej značky, či nejakého loga a projektu je poškodenie dobrého mena, trestný čin.</a:t>
            </a:r>
          </a:p>
          <a:p>
            <a:r>
              <a:rPr lang="sk-SK" b="0" i="0" dirty="0">
                <a:effectLst/>
                <a:latin typeface="Roboto" panose="02000000000000000000" pitchFamily="2" charset="0"/>
              </a:rPr>
              <a:t>Najmä posledné roky prichádza trend, kedy usporiadateľ falošných súťaží oslovuje viacerých s tým, že práve oni vyhrali. Zaslepení pocitmi výhry potom súhlasia aj s takými šialenosťami, ako je poslanie </a:t>
            </a:r>
            <a:r>
              <a:rPr lang="sk-SK" b="1" i="0" dirty="0">
                <a:effectLst/>
                <a:latin typeface="Roboto" panose="02000000000000000000" pitchFamily="2" charset="0"/>
              </a:rPr>
              <a:t>spoplatnenej SMS.</a:t>
            </a:r>
          </a:p>
          <a:p>
            <a:endParaRPr lang="sk-SK" b="1" i="0" dirty="0">
              <a:effectLst/>
              <a:latin typeface="Roboto" panose="02000000000000000000" pitchFamily="2" charset="0"/>
            </a:endParaRPr>
          </a:p>
          <a:p>
            <a:r>
              <a:rPr lang="cs-CZ" sz="1200" b="0" i="1" dirty="0">
                <a:effectLst/>
                <a:latin typeface="Arial" panose="020B0604020202020204" pitchFamily="34" charset="0"/>
                <a:cs typeface="Arial" panose="020B0604020202020204" pitchFamily="34" charset="0"/>
              </a:rPr>
              <a:t>Ahoj Jsem Mark, ředitel Facebooku. Ahoj všichni, zdá se, že všechna varování jsou skutečná. Použití Facebooku bude stát za peníze. Pokud odešlete tento řetězec na 18 odlišných od vašeho seznamu, vaše ikona bude modrá a bude zdarma pro vás. Pokud mi nevěříte, zítra v 18:00 Facebook bude uzavřen a otevřít ji budete muset zaplatit. To je vše podle zákona. Tato zpráva má informovat všechny uživatele, že naše servery byly v poslední době velmi přetížené. Žádáme vaši pomoc při řešení tohoto problému. Požadujeme, aby naši aktivní uživatelé předali tuto zprávu každému uživateli ve vašem seznamu kontaktů, aby potvrdili naši aktivní uživatelé Facebooku. Neodesíláte-li tuto zprávu všem vašim kontaktům na </a:t>
            </a:r>
            <a:r>
              <a:rPr lang="cs-CZ" sz="1200" b="0" i="1" dirty="0" err="1">
                <a:effectLst/>
                <a:latin typeface="Arial" panose="020B0604020202020204" pitchFamily="34" charset="0"/>
                <a:cs typeface="Arial" panose="020B0604020202020204" pitchFamily="34" charset="0"/>
              </a:rPr>
              <a:t>facebook</a:t>
            </a:r>
            <a:r>
              <a:rPr lang="cs-CZ" sz="1200" b="0" i="1" dirty="0">
                <a:effectLst/>
                <a:latin typeface="Arial" panose="020B0604020202020204" pitchFamily="34" charset="0"/>
                <a:cs typeface="Arial" panose="020B0604020202020204" pitchFamily="34" charset="0"/>
              </a:rPr>
              <a:t>, váš účet zůstane neaktivní s důsledkem ztráty všech vašich kontaktů bez přenosu této zprávy. Váš </a:t>
            </a:r>
            <a:r>
              <a:rPr lang="cs-CZ" sz="1200" b="0" i="1" dirty="0" err="1">
                <a:effectLst/>
                <a:latin typeface="Arial" panose="020B0604020202020204" pitchFamily="34" charset="0"/>
                <a:cs typeface="Arial" panose="020B0604020202020204" pitchFamily="34" charset="0"/>
              </a:rPr>
              <a:t>SmartPhone</a:t>
            </a:r>
            <a:r>
              <a:rPr lang="cs-CZ" sz="1200" b="0" i="1" dirty="0">
                <a:effectLst/>
                <a:latin typeface="Arial" panose="020B0604020202020204" pitchFamily="34" charset="0"/>
                <a:cs typeface="Arial" panose="020B0604020202020204" pitchFamily="34" charset="0"/>
              </a:rPr>
              <a:t> bude aktualizován během dalších 24 hodin, bude mít nový design a novou barvu pro chat. Vážení uživatelé Facebooku, budeme dělat aktualizaci pro Facebook od 23:00 hod. až do dnešního dne. Pokud toto neodesíláte všem vašim kontaktům, bude aktualizace zrušena. Nebudete mít možnost chatovat se zprávami ve </a:t>
            </a:r>
            <a:r>
              <a:rPr lang="cs-CZ" sz="1200" b="0" i="1" dirty="0" err="1">
                <a:effectLst/>
                <a:latin typeface="Arial" panose="020B0604020202020204" pitchFamily="34" charset="0"/>
                <a:cs typeface="Arial" panose="020B0604020202020204" pitchFamily="34" charset="0"/>
              </a:rPr>
              <a:t>facebooku</a:t>
            </a:r>
            <a:r>
              <a:rPr lang="cs-CZ" sz="1200" b="0" i="1" dirty="0">
                <a:effectLst/>
                <a:latin typeface="Arial" panose="020B0604020202020204" pitchFamily="34" charset="0"/>
                <a:cs typeface="Arial" panose="020B0604020202020204" pitchFamily="34" charset="0"/>
              </a:rPr>
              <a:t>. Budete muset zaplatit kurz, pokud nejste častým uživatelem. Pokud máte alespoň 10 kontaktů, pošlete tuto SMS a logo se změní na červenou, což znamená, že jste uživatel Potvrdil … Dokončíme to zdarma. Zítra začnou shromažďovat zprávy pro Facebook na 0,37 centu. Předat tuto zprávu více než vašim 9 kontaktům a bude vám zdarma pro vás. Sledujte a míč se změní na zelenou. Udělejte to a uvidíte, že Facebook je nyní zdarma. Posílejte na 10 lidí, abyste znovu aktivovali službu bez nákladů </a:t>
            </a:r>
            <a:r>
              <a:rPr lang="sk-SK" b="1" i="0" dirty="0">
                <a:effectLst/>
                <a:latin typeface="Roboto" panose="02000000000000000000" pitchFamily="2" charset="0"/>
              </a:rPr>
              <a:t>a neznáme číslo, alebo poskytnutie údajov z platobnej karty</a:t>
            </a:r>
            <a:r>
              <a:rPr lang="sk-SK" b="0" i="0" dirty="0">
                <a:effectLst/>
                <a:latin typeface="Roboto" panose="02000000000000000000" pitchFamily="2" charset="0"/>
              </a:rPr>
              <a:t>. Dôverčiví používatelia sociálnych sietí dôverujú </a:t>
            </a:r>
            <a:r>
              <a:rPr lang="sk-SK" b="1" i="0" dirty="0">
                <a:effectLst/>
                <a:latin typeface="Roboto" panose="02000000000000000000" pitchFamily="2" charset="0"/>
              </a:rPr>
              <a:t>stránkam, ktoré majú pár dňovú históriu</a:t>
            </a:r>
            <a:r>
              <a:rPr lang="sk-SK" b="0" i="0" dirty="0">
                <a:effectLst/>
                <a:latin typeface="Roboto" panose="02000000000000000000" pitchFamily="2" charset="0"/>
              </a:rPr>
              <a:t>, ako aj tomu, že im niekto dá len tak niečo </a:t>
            </a:r>
            <a:r>
              <a:rPr lang="sk-SK" b="1" i="0" dirty="0">
                <a:effectLst/>
                <a:latin typeface="Roboto" panose="02000000000000000000" pitchFamily="2" charset="0"/>
              </a:rPr>
              <a:t>zadarmo</a:t>
            </a:r>
            <a:r>
              <a:rPr lang="sk-SK" b="0" i="0" dirty="0">
                <a:effectLst/>
                <a:latin typeface="Roboto" panose="02000000000000000000" pitchFamily="2" charset="0"/>
              </a:rPr>
              <a:t>.</a:t>
            </a:r>
            <a:endParaRPr lang="sk-SK" dirty="0"/>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16</a:t>
            </a:fld>
            <a:endParaRPr lang="sk-SK"/>
          </a:p>
        </p:txBody>
      </p:sp>
    </p:spTree>
    <p:extLst>
      <p:ext uri="{BB962C8B-B14F-4D97-AF65-F5344CB8AC3E}">
        <p14:creationId xmlns:p14="http://schemas.microsoft.com/office/powerpoint/2010/main" val="42894285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pPr algn="l"/>
            <a:r>
              <a:rPr lang="sk-SK" b="0" i="0" dirty="0">
                <a:solidFill>
                  <a:srgbClr val="727482"/>
                </a:solidFill>
                <a:effectLst/>
                <a:latin typeface="HarmoniaSansPro"/>
              </a:rPr>
              <a:t>Phishing patrí medzi najstaršie druhy </a:t>
            </a:r>
            <a:r>
              <a:rPr lang="sk-SK" b="0" i="0" dirty="0" err="1">
                <a:solidFill>
                  <a:srgbClr val="727482"/>
                </a:solidFill>
                <a:effectLst/>
                <a:latin typeface="HarmoniaSansPro"/>
              </a:rPr>
              <a:t>kyberútokov</a:t>
            </a:r>
            <a:r>
              <a:rPr lang="sk-SK" b="0" i="0" dirty="0">
                <a:solidFill>
                  <a:srgbClr val="727482"/>
                </a:solidFill>
                <a:effectLst/>
                <a:latin typeface="HarmoniaSansPro"/>
              </a:rPr>
              <a:t> a prvýkrát sa objavil </a:t>
            </a:r>
            <a:r>
              <a:rPr lang="sk-SK" b="1" i="0" dirty="0">
                <a:solidFill>
                  <a:srgbClr val="373945"/>
                </a:solidFill>
                <a:effectLst/>
                <a:latin typeface="HarmoniaSansPro"/>
              </a:rPr>
              <a:t>v 90. rokoch 20. storočia po nástupe internetu</a:t>
            </a:r>
            <a:r>
              <a:rPr lang="sk-SK" b="0" i="0" dirty="0">
                <a:solidFill>
                  <a:srgbClr val="727482"/>
                </a:solidFill>
                <a:effectLst/>
                <a:latin typeface="HarmoniaSansPro"/>
              </a:rPr>
              <a:t>. V tomto období bola efektivita </a:t>
            </a:r>
            <a:r>
              <a:rPr lang="sk-SK" b="0" i="0" dirty="0" err="1">
                <a:solidFill>
                  <a:srgbClr val="727482"/>
                </a:solidFill>
                <a:effectLst/>
                <a:latin typeface="HarmoniaSansPro"/>
              </a:rPr>
              <a:t>phishingových</a:t>
            </a:r>
            <a:r>
              <a:rPr lang="sk-SK" b="0" i="0" dirty="0">
                <a:solidFill>
                  <a:srgbClr val="727482"/>
                </a:solidFill>
                <a:effectLst/>
                <a:latin typeface="HarmoniaSansPro"/>
              </a:rPr>
              <a:t> útokov priam ukážková, a to najmä z dôvodu nedostatku skúseností používateľov.</a:t>
            </a:r>
            <a:br>
              <a:rPr lang="sk-SK" b="0" i="0" dirty="0">
                <a:solidFill>
                  <a:srgbClr val="727482"/>
                </a:solidFill>
                <a:effectLst/>
                <a:latin typeface="HarmoniaSansPro"/>
              </a:rPr>
            </a:br>
            <a:r>
              <a:rPr lang="sk-SK" b="0" i="0" dirty="0">
                <a:solidFill>
                  <a:srgbClr val="727482"/>
                </a:solidFill>
                <a:effectLst/>
                <a:latin typeface="HarmoniaSansPro"/>
              </a:rPr>
              <a:t>K </a:t>
            </a:r>
            <a:r>
              <a:rPr lang="sk-SK" b="0" i="0" dirty="0" err="1">
                <a:solidFill>
                  <a:srgbClr val="727482"/>
                </a:solidFill>
                <a:effectLst/>
                <a:latin typeface="HarmoniaSansPro"/>
              </a:rPr>
              <a:t>phishingovým</a:t>
            </a:r>
            <a:r>
              <a:rPr lang="sk-SK" b="0" i="0" dirty="0">
                <a:solidFill>
                  <a:srgbClr val="727482"/>
                </a:solidFill>
                <a:effectLst/>
                <a:latin typeface="HarmoniaSansPro"/>
              </a:rPr>
              <a:t> útokom dochádza zvyčajne prostredníctvom </a:t>
            </a:r>
            <a:r>
              <a:rPr lang="sk-SK" b="1" i="0" dirty="0">
                <a:solidFill>
                  <a:srgbClr val="373945"/>
                </a:solidFill>
                <a:effectLst/>
                <a:latin typeface="HarmoniaSansPro"/>
              </a:rPr>
              <a:t>e-mailu, telefónu alebo textovej správy</a:t>
            </a:r>
            <a:r>
              <a:rPr lang="sk-SK" b="0" i="0" dirty="0">
                <a:solidFill>
                  <a:srgbClr val="727482"/>
                </a:solidFill>
                <a:effectLst/>
                <a:latin typeface="HarmoniaSansPro"/>
              </a:rPr>
              <a:t>. </a:t>
            </a:r>
            <a:br>
              <a:rPr lang="sk-SK" b="0" i="0" dirty="0">
                <a:solidFill>
                  <a:srgbClr val="727482"/>
                </a:solidFill>
                <a:effectLst/>
                <a:latin typeface="HarmoniaSansPro"/>
              </a:rPr>
            </a:br>
            <a:r>
              <a:rPr lang="sk-SK" b="0" i="0" dirty="0">
                <a:solidFill>
                  <a:srgbClr val="727482"/>
                </a:solidFill>
                <a:effectLst/>
                <a:latin typeface="HarmoniaSansPro"/>
              </a:rPr>
              <a:t>Správa zvyčajne obsahuje informáciu, aby obeť klikla na </a:t>
            </a:r>
            <a:r>
              <a:rPr lang="sk-SK" b="0" i="0" dirty="0" err="1">
                <a:solidFill>
                  <a:srgbClr val="727482"/>
                </a:solidFill>
                <a:effectLst/>
                <a:latin typeface="HarmoniaSansPro"/>
              </a:rPr>
              <a:t>link</a:t>
            </a:r>
            <a:r>
              <a:rPr lang="sk-SK" b="0" i="0" dirty="0">
                <a:solidFill>
                  <a:srgbClr val="727482"/>
                </a:solidFill>
                <a:effectLst/>
                <a:latin typeface="HarmoniaSansPro"/>
              </a:rPr>
              <a:t> alebo si stiahla súbor v prílohe e-mailu.</a:t>
            </a:r>
            <a:r>
              <a:rPr lang="sk-SK" b="0" i="0" u="none" strike="noStrike" dirty="0">
                <a:solidFill>
                  <a:srgbClr val="FB8535"/>
                </a:solidFill>
                <a:effectLst/>
                <a:latin typeface="HarmoniaSansPro"/>
              </a:rPr>
              <a:t> </a:t>
            </a:r>
            <a:endParaRPr lang="sk-SK" b="0" i="0" dirty="0">
              <a:solidFill>
                <a:srgbClr val="727482"/>
              </a:solidFill>
              <a:effectLst/>
              <a:latin typeface="HarmoniaSansPro"/>
            </a:endParaRPr>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18</a:t>
            </a:fld>
            <a:endParaRPr lang="sk-SK"/>
          </a:p>
        </p:txBody>
      </p:sp>
    </p:spTree>
    <p:extLst>
      <p:ext uri="{BB962C8B-B14F-4D97-AF65-F5344CB8AC3E}">
        <p14:creationId xmlns:p14="http://schemas.microsoft.com/office/powerpoint/2010/main" val="23175359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b="1" i="1" dirty="0"/>
              <a:t>Aktivita: Koľké z nich poznáte? O čo ide? Ako fungujú? </a:t>
            </a:r>
          </a:p>
          <a:p>
            <a:r>
              <a:rPr lang="sk-SK" b="0" i="0" dirty="0"/>
              <a:t>Posledné 3 sú zamerané viac na firmy</a:t>
            </a:r>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19</a:t>
            </a:fld>
            <a:endParaRPr lang="sk-SK"/>
          </a:p>
        </p:txBody>
      </p:sp>
    </p:spTree>
    <p:extLst>
      <p:ext uri="{BB962C8B-B14F-4D97-AF65-F5344CB8AC3E}">
        <p14:creationId xmlns:p14="http://schemas.microsoft.com/office/powerpoint/2010/main" val="2430887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b="1" i="0" dirty="0" err="1">
                <a:solidFill>
                  <a:srgbClr val="152035"/>
                </a:solidFill>
                <a:effectLst/>
                <a:latin typeface="Barlow" panose="00000500000000000000" pitchFamily="2" charset="-18"/>
              </a:rPr>
              <a:t>Evil</a:t>
            </a:r>
            <a:r>
              <a:rPr lang="sk-SK" b="1" i="0" dirty="0">
                <a:solidFill>
                  <a:srgbClr val="152035"/>
                </a:solidFill>
                <a:effectLst/>
                <a:latin typeface="Barlow" panose="00000500000000000000" pitchFamily="2" charset="-18"/>
              </a:rPr>
              <a:t> </a:t>
            </a:r>
            <a:r>
              <a:rPr lang="sk-SK" b="1" i="0" dirty="0" err="1">
                <a:solidFill>
                  <a:srgbClr val="152035"/>
                </a:solidFill>
                <a:effectLst/>
                <a:latin typeface="Barlow" panose="00000500000000000000" pitchFamily="2" charset="-18"/>
              </a:rPr>
              <a:t>twin</a:t>
            </a:r>
            <a:r>
              <a:rPr lang="sk-SK" b="1" i="0" dirty="0">
                <a:solidFill>
                  <a:srgbClr val="152035"/>
                </a:solidFill>
                <a:effectLst/>
                <a:latin typeface="Barlow" panose="00000500000000000000" pitchFamily="2" charset="-18"/>
              </a:rPr>
              <a:t> phishing </a:t>
            </a:r>
          </a:p>
          <a:p>
            <a:pPr marL="171450" indent="-171450">
              <a:buFont typeface="Arial" panose="020B0604020202020204" pitchFamily="34" charset="0"/>
              <a:buChar char="•"/>
            </a:pPr>
            <a:r>
              <a:rPr lang="sk-SK" dirty="0"/>
              <a:t>je druh kybernetického útoku, pri ktorom útočník vytvorí falošnú Wi-Fi sieť</a:t>
            </a:r>
            <a:r>
              <a:rPr lang="sk-SK" sz="1200" b="0" i="0" kern="1200" dirty="0">
                <a:solidFill>
                  <a:schemeClr val="tx1"/>
                </a:solidFill>
                <a:effectLst/>
                <a:latin typeface="+mn-lt"/>
                <a:ea typeface="+mn-ea"/>
                <a:cs typeface="+mn-cs"/>
              </a:rPr>
              <a:t> (tzv. „zlé dvojča“), ktorá je vizuálne nerozoznateľná od </a:t>
            </a:r>
            <a:r>
              <a:rPr lang="sk-SK" sz="1200" b="0" i="0" kern="1200" dirty="0" err="1">
                <a:solidFill>
                  <a:schemeClr val="tx1"/>
                </a:solidFill>
                <a:effectLst/>
                <a:latin typeface="+mn-lt"/>
                <a:ea typeface="+mn-ea"/>
                <a:cs typeface="+mn-cs"/>
              </a:rPr>
              <a:t>legitimnej</a:t>
            </a:r>
            <a:r>
              <a:rPr lang="sk-SK" sz="1200" b="0" i="0" kern="1200" dirty="0">
                <a:solidFill>
                  <a:schemeClr val="tx1"/>
                </a:solidFill>
                <a:effectLst/>
                <a:latin typeface="+mn-lt"/>
                <a:ea typeface="+mn-ea"/>
                <a:cs typeface="+mn-cs"/>
              </a:rPr>
              <a:t> siete, aby zmiatol používateľov. Keď sa používateľ pripojí k tejto falošnej sieti, útočník môže odpočúvať jeho aktivitu, zachytávať citlivé údaje ako heslá a prihlasovacie údaje, kradnúť osobné informácie alebo dokonca injektovať škodlivý kód do zariadenia. </a:t>
            </a:r>
          </a:p>
          <a:p>
            <a:pPr marL="171450" indent="-171450">
              <a:buFont typeface="Arial" panose="020B0604020202020204" pitchFamily="34" charset="0"/>
              <a:buChar char="•"/>
            </a:pPr>
            <a:r>
              <a:rPr lang="sk-SK" sz="1200" b="0" i="0" kern="1200" dirty="0">
                <a:solidFill>
                  <a:schemeClr val="tx1"/>
                </a:solidFill>
                <a:effectLst/>
                <a:latin typeface="+mn-lt"/>
                <a:ea typeface="+mn-ea"/>
                <a:cs typeface="+mn-cs"/>
              </a:rPr>
              <a:t>Kaviareň, letisko, hotel,...</a:t>
            </a:r>
            <a:endParaRPr lang="sk-SK" b="0" i="0" dirty="0">
              <a:solidFill>
                <a:srgbClr val="152035"/>
              </a:solidFill>
              <a:effectLst/>
              <a:latin typeface="Barlow" panose="00000500000000000000" pitchFamily="2" charset="-18"/>
            </a:endParaRPr>
          </a:p>
          <a:p>
            <a:r>
              <a:rPr lang="sk-SK" b="0" i="0" dirty="0">
                <a:solidFill>
                  <a:srgbClr val="152035"/>
                </a:solidFill>
                <a:effectLst/>
                <a:latin typeface="Barlow" panose="00000500000000000000" pitchFamily="2" charset="-18"/>
              </a:rPr>
              <a:t>Príklad </a:t>
            </a:r>
            <a:r>
              <a:rPr lang="sk-SK" b="1" i="0" dirty="0" err="1">
                <a:solidFill>
                  <a:srgbClr val="152035"/>
                </a:solidFill>
                <a:effectLst/>
                <a:latin typeface="Barlow" panose="00000500000000000000" pitchFamily="2" charset="-18"/>
              </a:rPr>
              <a:t>quishing</a:t>
            </a:r>
            <a:r>
              <a:rPr lang="sk-SK" b="1" i="0" dirty="0">
                <a:solidFill>
                  <a:srgbClr val="152035"/>
                </a:solidFill>
                <a:effectLst/>
                <a:latin typeface="Barlow" panose="00000500000000000000" pitchFamily="2" charset="-18"/>
              </a:rPr>
              <a:t>:</a:t>
            </a:r>
          </a:p>
          <a:p>
            <a:pPr marL="228600" indent="-228600">
              <a:buFont typeface="+mj-lt"/>
              <a:buAutoNum type="arabicPeriod"/>
            </a:pPr>
            <a:r>
              <a:rPr lang="sk-SK" dirty="0"/>
              <a:t>Podvodníci </a:t>
            </a:r>
            <a:r>
              <a:rPr lang="sk-SK" dirty="0">
                <a:hlinkClick r:id="rId3">
                  <a:extLst>
                    <a:ext uri="{A12FA001-AC4F-418D-AE19-62706E023703}">
                      <ahyp:hlinkClr xmlns:ahyp="http://schemas.microsoft.com/office/drawing/2018/hyperlinkcolor" val="tx"/>
                    </a:ext>
                  </a:extLst>
                </a:hlinkClick>
              </a:rPr>
              <a:t>umiestnili nálepky s podvodnými QR kódmi</a:t>
            </a:r>
            <a:r>
              <a:rPr lang="sk-SK" dirty="0"/>
              <a:t> na verejné parkovacie automaty v niekoľkých mestách v Texase. Obeť je presmerovaná na falošnú platobnú stránku.</a:t>
            </a:r>
          </a:p>
          <a:p>
            <a:pPr marL="228600" indent="-228600">
              <a:buFont typeface="+mj-lt"/>
              <a:buAutoNum type="arabicPeriod"/>
            </a:pPr>
            <a:r>
              <a:rPr lang="sk-SK" dirty="0"/>
              <a:t>Niektoré reštaurácie majú jedálny lístok vo forme QR kódu. Návštevníci reštaurácie si cez tento odkaz QR kód stiahli škodlivý súbor, </a:t>
            </a:r>
          </a:p>
          <a:p>
            <a:pPr marL="228600" indent="-228600">
              <a:buFont typeface="+mj-lt"/>
              <a:buAutoNum type="arabicPeriod"/>
            </a:pPr>
            <a:r>
              <a:rPr lang="sk-SK" dirty="0"/>
              <a:t>Platba faktúry cez upravené QR kódy, peniaze idú na účet útočníka (POZOR:  skontrolujte si, či sedia údaje vo faktúre a internetbankingu)</a:t>
            </a:r>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20</a:t>
            </a:fld>
            <a:endParaRPr lang="sk-SK"/>
          </a:p>
        </p:txBody>
      </p:sp>
    </p:spTree>
    <p:extLst>
      <p:ext uri="{BB962C8B-B14F-4D97-AF65-F5344CB8AC3E}">
        <p14:creationId xmlns:p14="http://schemas.microsoft.com/office/powerpoint/2010/main" val="18151936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pPr marL="0" indent="0">
              <a:buNone/>
            </a:pPr>
            <a:r>
              <a:rPr lang="sk-SK" sz="1200" b="0" dirty="0"/>
              <a:t>Znaky podvodného e-mailu, na čo si dávať pozor?</a:t>
            </a:r>
          </a:p>
          <a:p>
            <a:pPr marL="0" indent="0">
              <a:buNone/>
            </a:pPr>
            <a:r>
              <a:rPr lang="sk-SK" sz="1200" b="0" dirty="0"/>
              <a:t>Ďalšia technika - CLICKJACKING (</a:t>
            </a:r>
            <a:r>
              <a:rPr lang="sk-SK" sz="1200" dirty="0"/>
              <a:t>škodlivý obsah v tlačidlách) alebo presmerovanie na podvodnú stránku</a:t>
            </a:r>
          </a:p>
          <a:p>
            <a:endParaRPr lang="sk-SK" dirty="0"/>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21</a:t>
            </a:fld>
            <a:endParaRPr lang="sk-SK"/>
          </a:p>
        </p:txBody>
      </p:sp>
    </p:spTree>
    <p:extLst>
      <p:ext uri="{BB962C8B-B14F-4D97-AF65-F5344CB8AC3E}">
        <p14:creationId xmlns:p14="http://schemas.microsoft.com/office/powerpoint/2010/main" val="35326559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sz="1200" b="0" i="0" kern="1200" dirty="0">
                <a:solidFill>
                  <a:schemeClr val="tx1"/>
                </a:solidFill>
                <a:effectLst/>
                <a:latin typeface="+mn-lt"/>
                <a:ea typeface="+mn-ea"/>
                <a:cs typeface="+mn-cs"/>
              </a:rPr>
              <a:t>Gándhí bol tvorcom metód nenásilného odporu proti koloniálnej vláde, propagátorom rasovej a náboženskej rovnoprávnosti v Indii a čelnou postavou indického národného hnutia za nezávislosť. </a:t>
            </a:r>
          </a:p>
          <a:p>
            <a:r>
              <a:rPr lang="sk-SK" sz="1200" b="0" i="1" kern="1200" dirty="0">
                <a:solidFill>
                  <a:schemeClr val="tx1"/>
                </a:solidFill>
                <a:effectLst/>
                <a:latin typeface="+mn-lt"/>
                <a:ea typeface="+mn-ea"/>
                <a:cs typeface="+mn-cs"/>
              </a:rPr>
              <a:t>Súhlasíte s jeho citátom?</a:t>
            </a:r>
          </a:p>
          <a:p>
            <a:endParaRPr lang="sk-SK" sz="1200" b="0" i="0" kern="1200" dirty="0">
              <a:solidFill>
                <a:schemeClr val="tx1"/>
              </a:solidFill>
              <a:effectLst/>
              <a:latin typeface="+mn-lt"/>
              <a:ea typeface="+mn-ea"/>
              <a:cs typeface="+mn-cs"/>
            </a:endParaRPr>
          </a:p>
          <a:p>
            <a:r>
              <a:rPr lang="sk-SK" sz="1200" b="0" i="0" kern="1200" dirty="0">
                <a:solidFill>
                  <a:schemeClr val="tx1"/>
                </a:solidFill>
                <a:effectLst/>
                <a:latin typeface="+mn-lt"/>
                <a:ea typeface="+mn-ea"/>
                <a:cs typeface="+mn-cs"/>
              </a:rPr>
              <a:t>Toto nie je </a:t>
            </a:r>
            <a:r>
              <a:rPr lang="sk-SK" sz="1200" b="0" i="0" kern="1200" dirty="0" err="1">
                <a:solidFill>
                  <a:schemeClr val="tx1"/>
                </a:solidFill>
                <a:effectLst/>
                <a:latin typeface="+mn-lt"/>
                <a:ea typeface="+mn-ea"/>
                <a:cs typeface="+mn-cs"/>
              </a:rPr>
              <a:t>Gándhi</a:t>
            </a:r>
            <a:r>
              <a:rPr lang="sk-SK" sz="1200" b="0" i="0" kern="1200" dirty="0">
                <a:solidFill>
                  <a:schemeClr val="tx1"/>
                </a:solidFill>
                <a:effectLst/>
                <a:latin typeface="+mn-lt"/>
                <a:ea typeface="+mn-ea"/>
                <a:cs typeface="+mn-cs"/>
              </a:rPr>
              <a:t>-ho citát, pretože v čase, keď žil, internet ešte neexistoval.</a:t>
            </a:r>
            <a:endParaRPr lang="sk-SK" dirty="0"/>
          </a:p>
          <a:p>
            <a:r>
              <a:rPr lang="sk-SK" dirty="0"/>
              <a:t>https://www.youtube.com/watch?v=Ck3SJbhR0G8</a:t>
            </a:r>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2</a:t>
            </a:fld>
            <a:endParaRPr lang="sk-SK"/>
          </a:p>
        </p:txBody>
      </p:sp>
    </p:spTree>
    <p:extLst>
      <p:ext uri="{BB962C8B-B14F-4D97-AF65-F5344CB8AC3E}">
        <p14:creationId xmlns:p14="http://schemas.microsoft.com/office/powerpoint/2010/main" val="33211810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3955D3-0D1D-751C-538E-4553FA7FD5D2}"/>
            </a:ext>
          </a:extLst>
        </p:cNvPr>
        <p:cNvGrpSpPr/>
        <p:nvPr/>
      </p:nvGrpSpPr>
      <p:grpSpPr>
        <a:xfrm>
          <a:off x="0" y="0"/>
          <a:ext cx="0" cy="0"/>
          <a:chOff x="0" y="0"/>
          <a:chExt cx="0" cy="0"/>
        </a:xfrm>
      </p:grpSpPr>
      <p:sp>
        <p:nvSpPr>
          <p:cNvPr id="2" name="Zástupný objekt pre obrázok snímky 1">
            <a:extLst>
              <a:ext uri="{FF2B5EF4-FFF2-40B4-BE49-F238E27FC236}">
                <a16:creationId xmlns:a16="http://schemas.microsoft.com/office/drawing/2014/main" id="{AC8356B1-7DF8-6377-03F2-2E584CA98795}"/>
              </a:ext>
            </a:extLst>
          </p:cNvPr>
          <p:cNvSpPr>
            <a:spLocks noGrp="1" noRot="1" noChangeAspect="1"/>
          </p:cNvSpPr>
          <p:nvPr>
            <p:ph type="sldImg"/>
          </p:nvPr>
        </p:nvSpPr>
        <p:spPr/>
      </p:sp>
      <p:sp>
        <p:nvSpPr>
          <p:cNvPr id="3" name="Zástupný objekt pre poznámky 2">
            <a:extLst>
              <a:ext uri="{FF2B5EF4-FFF2-40B4-BE49-F238E27FC236}">
                <a16:creationId xmlns:a16="http://schemas.microsoft.com/office/drawing/2014/main" id="{923086A9-7D0C-B528-E8A5-06D068C4F000}"/>
              </a:ext>
            </a:extLst>
          </p:cNvPr>
          <p:cNvSpPr>
            <a:spLocks noGrp="1"/>
          </p:cNvSpPr>
          <p:nvPr>
            <p:ph type="body" idx="1"/>
          </p:nvPr>
        </p:nvSpPr>
        <p:spPr/>
        <p:txBody>
          <a:bodyPr/>
          <a:lstStyle/>
          <a:p>
            <a:r>
              <a:rPr lang="sk-SK" dirty="0"/>
              <a:t>HTTPS phishing – typ email phishingu, kedy útočník </a:t>
            </a:r>
            <a:r>
              <a:rPr lang="sk-SK" dirty="0" err="1"/>
              <a:t>žiadá</a:t>
            </a:r>
            <a:r>
              <a:rPr lang="sk-SK" dirty="0"/>
              <a:t> od obete kliknutie na odkaz v </a:t>
            </a:r>
            <a:r>
              <a:rPr lang="sk-SK" dirty="0" err="1"/>
              <a:t>emaili</a:t>
            </a:r>
            <a:r>
              <a:rPr lang="sk-SK" dirty="0"/>
              <a:t>.</a:t>
            </a:r>
          </a:p>
          <a:p>
            <a:r>
              <a:rPr lang="sk-SK" dirty="0"/>
              <a:t>Zdroj: https://security.cuni.cz/cs/examples_phishing/</a:t>
            </a:r>
          </a:p>
        </p:txBody>
      </p:sp>
      <p:sp>
        <p:nvSpPr>
          <p:cNvPr id="4" name="Zástupný objekt pre číslo snímky 3">
            <a:extLst>
              <a:ext uri="{FF2B5EF4-FFF2-40B4-BE49-F238E27FC236}">
                <a16:creationId xmlns:a16="http://schemas.microsoft.com/office/drawing/2014/main" id="{DD700E30-84D4-6BE9-514C-D0F13152E6FB}"/>
              </a:ext>
            </a:extLst>
          </p:cNvPr>
          <p:cNvSpPr>
            <a:spLocks noGrp="1"/>
          </p:cNvSpPr>
          <p:nvPr>
            <p:ph type="sldNum" sz="quarter" idx="5"/>
          </p:nvPr>
        </p:nvSpPr>
        <p:spPr/>
        <p:txBody>
          <a:bodyPr/>
          <a:lstStyle/>
          <a:p>
            <a:fld id="{75A20F01-84C5-46C6-88B5-EE8BD16CCCBC}" type="slidenum">
              <a:rPr lang="sk-SK" smtClean="0"/>
              <a:t>22</a:t>
            </a:fld>
            <a:endParaRPr lang="sk-SK"/>
          </a:p>
        </p:txBody>
      </p:sp>
    </p:spTree>
    <p:extLst>
      <p:ext uri="{BB962C8B-B14F-4D97-AF65-F5344CB8AC3E}">
        <p14:creationId xmlns:p14="http://schemas.microsoft.com/office/powerpoint/2010/main" val="42622665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b="1" dirty="0"/>
              <a:t>SMISHING</a:t>
            </a:r>
          </a:p>
          <a:p>
            <a:pPr marL="228600" indent="-228600">
              <a:buFont typeface="+mj-lt"/>
              <a:buAutoNum type="arabicPeriod"/>
            </a:pPr>
            <a:r>
              <a:rPr lang="sk-SK" b="0" dirty="0"/>
              <a:t>Autorita</a:t>
            </a:r>
          </a:p>
          <a:p>
            <a:pPr marL="228600" indent="-228600">
              <a:buFont typeface="+mj-lt"/>
              <a:buAutoNum type="arabicPeriod"/>
            </a:pPr>
            <a:r>
              <a:rPr lang="sk-SK" b="0" dirty="0"/>
              <a:t>Strach</a:t>
            </a:r>
          </a:p>
          <a:p>
            <a:pPr marL="228600" indent="-228600">
              <a:buFont typeface="+mj-lt"/>
              <a:buAutoNum type="arabicPeriod"/>
            </a:pPr>
            <a:r>
              <a:rPr lang="sk-SK" b="0" dirty="0"/>
              <a:t>Ponuka okamžitého riešenia</a:t>
            </a:r>
          </a:p>
          <a:p>
            <a:pPr marL="228600" indent="-228600">
              <a:buFont typeface="+mj-lt"/>
              <a:buAutoNum type="arabicPeriod"/>
            </a:pPr>
            <a:r>
              <a:rPr lang="sk-SK" b="0" dirty="0"/>
              <a:t>Prípadný trest (zrušenie konta, údajný únik informácií,...)</a:t>
            </a:r>
          </a:p>
          <a:p>
            <a:pPr marL="0" indent="0">
              <a:buNone/>
            </a:pPr>
            <a:r>
              <a:rPr lang="sk-SK" dirty="0"/>
              <a:t>Najčastejšie formy: </a:t>
            </a:r>
          </a:p>
          <a:p>
            <a:pPr marL="171450" indent="-171450">
              <a:buFont typeface="Arial" panose="020B0604020202020204" pitchFamily="34" charset="0"/>
              <a:buChar char="•"/>
            </a:pPr>
            <a:r>
              <a:rPr lang="sk-SK" sz="1200" dirty="0"/>
              <a:t>vložený odkaz, ktorý po kliknutí naň obeti nainštaluje do zariadenia škodlivý kód,</a:t>
            </a:r>
          </a:p>
          <a:p>
            <a:pPr marL="171450" indent="-171450">
              <a:buFont typeface="Arial" panose="020B0604020202020204" pitchFamily="34" charset="0"/>
              <a:buChar char="•"/>
            </a:pPr>
            <a:r>
              <a:rPr lang="sk-SK" sz="1200" dirty="0"/>
              <a:t>vylákať od obete citlivé údaje, </a:t>
            </a:r>
          </a:p>
          <a:p>
            <a:pPr marL="171450" indent="-171450">
              <a:buFont typeface="Arial" panose="020B0604020202020204" pitchFamily="34" charset="0"/>
              <a:buChar char="•"/>
            </a:pPr>
            <a:r>
              <a:rPr lang="sk-SK" sz="1200" dirty="0"/>
              <a:t>správa obsahuje telefónne číslo, na ktoré má obeť zavolať. </a:t>
            </a:r>
          </a:p>
          <a:p>
            <a:endParaRPr lang="sk-SK" dirty="0"/>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23</a:t>
            </a:fld>
            <a:endParaRPr lang="sk-SK"/>
          </a:p>
        </p:txBody>
      </p:sp>
    </p:spTree>
    <p:extLst>
      <p:ext uri="{BB962C8B-B14F-4D97-AF65-F5344CB8AC3E}">
        <p14:creationId xmlns:p14="http://schemas.microsoft.com/office/powerpoint/2010/main" val="40060294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b="1" dirty="0"/>
              <a:t>VISHING</a:t>
            </a:r>
            <a:r>
              <a:rPr lang="sk-SK" dirty="0"/>
              <a:t> je ďalšou formou phishingu. Útočníci zavolajú obeti napríklad v mene banky, že evidujú podvodné transakcie a aby ich mohli zablokovať, tak potrebujú údaje z platobnej karty. Aby útočníci zvýšili šancu na úspech, tak najčastejšie volajú z takzvaných „</a:t>
            </a:r>
            <a:r>
              <a:rPr lang="sk-SK" dirty="0" err="1"/>
              <a:t>Spoof</a:t>
            </a:r>
            <a:r>
              <a:rPr lang="sk-SK" dirty="0"/>
              <a:t> telefónnych čísiel“, t. j. čísiel, ktoré pripomínajú číslo zákazníckej linky. </a:t>
            </a:r>
          </a:p>
          <a:p>
            <a:endParaRPr lang="sk-SK" dirty="0"/>
          </a:p>
          <a:p>
            <a:r>
              <a:rPr lang="sk-SK" dirty="0"/>
              <a:t>Majte v tomto prípade na pamäti, že banky a ani iné inštitúcia tohto charakteru vás nikdy nebudú žiadať o informácie, ako sú údaje z platobných kariet podobne. Na verifikáciu využívajú najčastejšie iné údaje, napríklad rodné číslo, číslo zmluvy a podobne.</a:t>
            </a:r>
          </a:p>
          <a:p>
            <a:endParaRPr lang="sk-SK" dirty="0"/>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24</a:t>
            </a:fld>
            <a:endParaRPr lang="sk-SK"/>
          </a:p>
        </p:txBody>
      </p:sp>
    </p:spTree>
    <p:extLst>
      <p:ext uri="{BB962C8B-B14F-4D97-AF65-F5344CB8AC3E}">
        <p14:creationId xmlns:p14="http://schemas.microsoft.com/office/powerpoint/2010/main" val="34466963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CA1A23-1027-B117-C496-F99EB8ED625C}"/>
            </a:ext>
          </a:extLst>
        </p:cNvPr>
        <p:cNvGrpSpPr/>
        <p:nvPr/>
      </p:nvGrpSpPr>
      <p:grpSpPr>
        <a:xfrm>
          <a:off x="0" y="0"/>
          <a:ext cx="0" cy="0"/>
          <a:chOff x="0" y="0"/>
          <a:chExt cx="0" cy="0"/>
        </a:xfrm>
      </p:grpSpPr>
      <p:sp>
        <p:nvSpPr>
          <p:cNvPr id="2" name="Zástupný objekt pre obrázok snímky 1">
            <a:extLst>
              <a:ext uri="{FF2B5EF4-FFF2-40B4-BE49-F238E27FC236}">
                <a16:creationId xmlns:a16="http://schemas.microsoft.com/office/drawing/2014/main" id="{220EB8A7-B37A-D095-6BD1-A6BAC3C88AD0}"/>
              </a:ext>
            </a:extLst>
          </p:cNvPr>
          <p:cNvSpPr>
            <a:spLocks noGrp="1" noRot="1" noChangeAspect="1"/>
          </p:cNvSpPr>
          <p:nvPr>
            <p:ph type="sldImg"/>
          </p:nvPr>
        </p:nvSpPr>
        <p:spPr/>
      </p:sp>
      <p:sp>
        <p:nvSpPr>
          <p:cNvPr id="3" name="Zástupný objekt pre poznámky 2">
            <a:extLst>
              <a:ext uri="{FF2B5EF4-FFF2-40B4-BE49-F238E27FC236}">
                <a16:creationId xmlns:a16="http://schemas.microsoft.com/office/drawing/2014/main" id="{312FF090-725F-0BA1-30AB-19BE7C13493D}"/>
              </a:ext>
            </a:extLst>
          </p:cNvPr>
          <p:cNvSpPr>
            <a:spLocks noGrp="1"/>
          </p:cNvSpPr>
          <p:nvPr>
            <p:ph type="body" idx="1"/>
          </p:nvPr>
        </p:nvSpPr>
        <p:spPr/>
        <p:txBody>
          <a:bodyPr/>
          <a:lstStyle/>
          <a:p>
            <a:r>
              <a:rPr lang="sk-SK" b="1" dirty="0"/>
              <a:t>ANGLER phishing</a:t>
            </a:r>
          </a:p>
          <a:p>
            <a:pPr marL="171450" indent="-171450">
              <a:buFontTx/>
              <a:buChar char="-"/>
            </a:pPr>
            <a:r>
              <a:rPr lang="sk-SK" dirty="0"/>
              <a:t>Miesto: Sociálne siete</a:t>
            </a:r>
          </a:p>
          <a:p>
            <a:pPr marL="171450" indent="-171450">
              <a:buFontTx/>
              <a:buChar char="-"/>
            </a:pPr>
            <a:r>
              <a:rPr lang="sk-SK" dirty="0"/>
              <a:t>Cieľ: Nešťastný, nahnevaný zákazník</a:t>
            </a:r>
          </a:p>
          <a:p>
            <a:pPr marL="171450" indent="-171450">
              <a:buFontTx/>
              <a:buChar char="-"/>
            </a:pPr>
            <a:r>
              <a:rPr lang="sk-SK" dirty="0"/>
              <a:t>Vytvorenie falošného účtu a ponuka pomoci</a:t>
            </a:r>
          </a:p>
          <a:p>
            <a:r>
              <a:rPr lang="sk-SK" dirty="0"/>
              <a:t>Zdroj: https://cymulate.com/cybersecurity-glossary/angler-phishing/</a:t>
            </a:r>
          </a:p>
        </p:txBody>
      </p:sp>
      <p:sp>
        <p:nvSpPr>
          <p:cNvPr id="4" name="Zástupný objekt pre číslo snímky 3">
            <a:extLst>
              <a:ext uri="{FF2B5EF4-FFF2-40B4-BE49-F238E27FC236}">
                <a16:creationId xmlns:a16="http://schemas.microsoft.com/office/drawing/2014/main" id="{694B9586-C6EE-4768-498B-8EFDF1148A68}"/>
              </a:ext>
            </a:extLst>
          </p:cNvPr>
          <p:cNvSpPr>
            <a:spLocks noGrp="1"/>
          </p:cNvSpPr>
          <p:nvPr>
            <p:ph type="sldNum" sz="quarter" idx="5"/>
          </p:nvPr>
        </p:nvSpPr>
        <p:spPr/>
        <p:txBody>
          <a:bodyPr/>
          <a:lstStyle/>
          <a:p>
            <a:fld id="{75A20F01-84C5-46C6-88B5-EE8BD16CCCBC}" type="slidenum">
              <a:rPr lang="sk-SK" smtClean="0"/>
              <a:t>25</a:t>
            </a:fld>
            <a:endParaRPr lang="sk-SK"/>
          </a:p>
        </p:txBody>
      </p:sp>
    </p:spTree>
    <p:extLst>
      <p:ext uri="{BB962C8B-B14F-4D97-AF65-F5344CB8AC3E}">
        <p14:creationId xmlns:p14="http://schemas.microsoft.com/office/powerpoint/2010/main" val="790643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437D7C-6565-0F93-79B7-06B38C920840}"/>
            </a:ext>
          </a:extLst>
        </p:cNvPr>
        <p:cNvGrpSpPr/>
        <p:nvPr/>
      </p:nvGrpSpPr>
      <p:grpSpPr>
        <a:xfrm>
          <a:off x="0" y="0"/>
          <a:ext cx="0" cy="0"/>
          <a:chOff x="0" y="0"/>
          <a:chExt cx="0" cy="0"/>
        </a:xfrm>
      </p:grpSpPr>
      <p:sp>
        <p:nvSpPr>
          <p:cNvPr id="2" name="Zástupný objekt pre obrázok snímky 1">
            <a:extLst>
              <a:ext uri="{FF2B5EF4-FFF2-40B4-BE49-F238E27FC236}">
                <a16:creationId xmlns:a16="http://schemas.microsoft.com/office/drawing/2014/main" id="{A39CB8D2-1E6F-4AB9-E6DD-296A000EC6A7}"/>
              </a:ext>
            </a:extLst>
          </p:cNvPr>
          <p:cNvSpPr>
            <a:spLocks noGrp="1" noRot="1" noChangeAspect="1"/>
          </p:cNvSpPr>
          <p:nvPr>
            <p:ph type="sldImg"/>
          </p:nvPr>
        </p:nvSpPr>
        <p:spPr/>
      </p:sp>
      <p:sp>
        <p:nvSpPr>
          <p:cNvPr id="3" name="Zástupný objekt pre poznámky 2">
            <a:extLst>
              <a:ext uri="{FF2B5EF4-FFF2-40B4-BE49-F238E27FC236}">
                <a16:creationId xmlns:a16="http://schemas.microsoft.com/office/drawing/2014/main" id="{0E23567C-FB08-25E2-F954-B774FB7528F6}"/>
              </a:ext>
            </a:extLst>
          </p:cNvPr>
          <p:cNvSpPr>
            <a:spLocks noGrp="1"/>
          </p:cNvSpPr>
          <p:nvPr>
            <p:ph type="body" idx="1"/>
          </p:nvPr>
        </p:nvSpPr>
        <p:spPr/>
        <p:txBody>
          <a:bodyPr/>
          <a:lstStyle/>
          <a:p>
            <a:pPr marL="0" indent="0">
              <a:buNone/>
            </a:pPr>
            <a:r>
              <a:rPr lang="sk-SK" sz="1200" b="1" dirty="0"/>
              <a:t>bezpečnostné opatrenia:</a:t>
            </a:r>
          </a:p>
          <a:p>
            <a:pPr marL="228600" indent="-228600">
              <a:buFont typeface="+mj-lt"/>
              <a:buAutoNum type="arabicPeriod"/>
            </a:pPr>
            <a:r>
              <a:rPr lang="sk-SK" sz="1200" b="0" dirty="0"/>
              <a:t>Sledujte dátum vytvorenia profilu, jeho priateľov, čokoľvek podozrivé.</a:t>
            </a:r>
          </a:p>
          <a:p>
            <a:pPr marL="228600" indent="-228600">
              <a:buFont typeface="+mj-lt"/>
              <a:buAutoNum type="arabicPeriod"/>
            </a:pPr>
            <a:r>
              <a:rPr lang="sk-SK" sz="1200" dirty="0"/>
              <a:t>Používajte viacfaktorové overovanie (MFA)Vyžadujte MFA pre všetky dôležité účty. Aj keď sú prihlasovacie údaje ukradnuté phishingom, MFA môže zabrániť útočníkom v použití ukradnutých hesiel na prihlásenie. (Metódy odolné voči phishingu, ako sú hardvérové ​​tokeny alebo autentifikačné aplikácie, poskytujú silnejšiu ochranu ako SMS kódy.)</a:t>
            </a:r>
          </a:p>
          <a:p>
            <a:pPr marL="228600" indent="-228600">
              <a:buFont typeface="+mj-lt"/>
              <a:buAutoNum type="arabicPeriod"/>
            </a:pPr>
            <a:r>
              <a:rPr lang="sk-SK" sz="1200" dirty="0"/>
              <a:t>Blokujte a nahláste falošné účty. Keď používatelia zistia podozrivé účty podpory, mali by ich okamžite zablokovať a nahlásiť sociálnej platforme. Nahlasovanie pomáha platforme odstraňovať škodlivé profily a chrániť ostatných používateľov.</a:t>
            </a:r>
          </a:p>
          <a:p>
            <a:pPr marL="228600" indent="-228600">
              <a:buFont typeface="+mj-lt"/>
              <a:buAutoNum type="arabicPeriod"/>
            </a:pPr>
            <a:r>
              <a:rPr lang="sk-SK" sz="1200" dirty="0"/>
              <a:t>Škoľte sa metódou SLAM - Zahrňte školenie o povedomí o phishingu zamerané na hrozby na sociálnych sieťach. Metóda SLAM napríklad učí používateľov skúmať odosielateľa, odkazy, prílohy a správu akejkoľvek komunikácie a hľadať varovné signály. </a:t>
            </a:r>
            <a:endParaRPr lang="sk-SK" dirty="0"/>
          </a:p>
          <a:p>
            <a:r>
              <a:rPr lang="sk-SK" dirty="0"/>
              <a:t>Zdroj: https://cymulate.com/cybersecurity-glossary/angler-phishing/</a:t>
            </a:r>
          </a:p>
        </p:txBody>
      </p:sp>
      <p:sp>
        <p:nvSpPr>
          <p:cNvPr id="4" name="Zástupný objekt pre číslo snímky 3">
            <a:extLst>
              <a:ext uri="{FF2B5EF4-FFF2-40B4-BE49-F238E27FC236}">
                <a16:creationId xmlns:a16="http://schemas.microsoft.com/office/drawing/2014/main" id="{EF879EBD-9270-FABA-684E-A248A1B597EE}"/>
              </a:ext>
            </a:extLst>
          </p:cNvPr>
          <p:cNvSpPr>
            <a:spLocks noGrp="1"/>
          </p:cNvSpPr>
          <p:nvPr>
            <p:ph type="sldNum" sz="quarter" idx="5"/>
          </p:nvPr>
        </p:nvSpPr>
        <p:spPr/>
        <p:txBody>
          <a:bodyPr/>
          <a:lstStyle/>
          <a:p>
            <a:fld id="{75A20F01-84C5-46C6-88B5-EE8BD16CCCBC}" type="slidenum">
              <a:rPr lang="sk-SK" smtClean="0"/>
              <a:t>26</a:t>
            </a:fld>
            <a:endParaRPr lang="sk-SK"/>
          </a:p>
        </p:txBody>
      </p:sp>
    </p:spTree>
    <p:extLst>
      <p:ext uri="{BB962C8B-B14F-4D97-AF65-F5344CB8AC3E}">
        <p14:creationId xmlns:p14="http://schemas.microsoft.com/office/powerpoint/2010/main" val="32043410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sz="1200" b="1" i="0" kern="1200" dirty="0" err="1">
                <a:solidFill>
                  <a:schemeClr val="tx1"/>
                </a:solidFill>
                <a:effectLst/>
                <a:latin typeface="+mn-lt"/>
                <a:ea typeface="+mn-ea"/>
                <a:cs typeface="+mn-cs"/>
              </a:rPr>
              <a:t>Evil</a:t>
            </a:r>
            <a:r>
              <a:rPr lang="sk-SK" sz="1200" b="1" i="0" kern="1200" dirty="0">
                <a:solidFill>
                  <a:schemeClr val="tx1"/>
                </a:solidFill>
                <a:effectLst/>
                <a:latin typeface="+mn-lt"/>
                <a:ea typeface="+mn-ea"/>
                <a:cs typeface="+mn-cs"/>
              </a:rPr>
              <a:t> </a:t>
            </a:r>
            <a:r>
              <a:rPr lang="sk-SK" sz="1200" b="1" i="0" kern="1200" dirty="0" err="1">
                <a:solidFill>
                  <a:schemeClr val="tx1"/>
                </a:solidFill>
                <a:effectLst/>
                <a:latin typeface="+mn-lt"/>
                <a:ea typeface="+mn-ea"/>
                <a:cs typeface="+mn-cs"/>
              </a:rPr>
              <a:t>twins</a:t>
            </a:r>
            <a:r>
              <a:rPr lang="sk-SK" sz="1200" b="1" i="0" kern="1200" dirty="0">
                <a:solidFill>
                  <a:schemeClr val="tx1"/>
                </a:solidFill>
                <a:effectLst/>
                <a:latin typeface="+mn-lt"/>
                <a:ea typeface="+mn-ea"/>
                <a:cs typeface="+mn-cs"/>
              </a:rPr>
              <a:t> – </a:t>
            </a:r>
            <a:r>
              <a:rPr lang="sk-SK" sz="1200" b="0" i="0" kern="1200" dirty="0">
                <a:solidFill>
                  <a:schemeClr val="tx1"/>
                </a:solidFill>
                <a:effectLst/>
                <a:latin typeface="+mn-lt"/>
                <a:ea typeface="+mn-ea"/>
                <a:cs typeface="+mn-cs"/>
              </a:rPr>
              <a:t>zlé dvojča </a:t>
            </a:r>
          </a:p>
          <a:p>
            <a:pPr marL="171450" indent="-171450">
              <a:buFont typeface="Arial" panose="020B0604020202020204" pitchFamily="34" charset="0"/>
              <a:buChar char="•"/>
            </a:pPr>
            <a:r>
              <a:rPr lang="sk-SK" sz="1200" b="0" i="0" kern="1200" dirty="0">
                <a:solidFill>
                  <a:schemeClr val="tx1"/>
                </a:solidFill>
                <a:effectLst/>
                <a:latin typeface="+mn-lt"/>
                <a:ea typeface="+mn-ea"/>
                <a:cs typeface="+mn-cs"/>
              </a:rPr>
              <a:t>Podvodná WIFI sieť</a:t>
            </a:r>
          </a:p>
          <a:p>
            <a:pPr marL="171450" indent="-171450">
              <a:buFont typeface="Arial" panose="020B0604020202020204" pitchFamily="34" charset="0"/>
              <a:buChar char="•"/>
            </a:pPr>
            <a:r>
              <a:rPr lang="sk-SK" sz="1200" b="0" i="0" kern="1200" dirty="0">
                <a:solidFill>
                  <a:schemeClr val="tx1"/>
                </a:solidFill>
                <a:effectLst/>
                <a:latin typeface="+mn-lt"/>
                <a:ea typeface="+mn-ea"/>
                <a:cs typeface="+mn-cs"/>
              </a:rPr>
              <a:t>Navštevujte iba zabezpečené webové stránky. To sú tie, ktorých adresa začína skratkou</a:t>
            </a:r>
            <a:r>
              <a:rPr lang="en-US" sz="1200" b="0" i="0" kern="1200" dirty="0">
                <a:solidFill>
                  <a:schemeClr val="tx1"/>
                </a:solidFill>
                <a:effectLst/>
                <a:latin typeface="+mn-lt"/>
                <a:ea typeface="+mn-ea"/>
                <a:cs typeface="+mn-cs"/>
              </a:rPr>
              <a:t>„HTTP</a:t>
            </a:r>
            <a:r>
              <a:rPr lang="en-US" sz="1200" b="1" i="0" kern="1200" dirty="0">
                <a:solidFill>
                  <a:schemeClr val="tx1"/>
                </a:solidFill>
                <a:effectLst/>
                <a:latin typeface="+mn-lt"/>
                <a:ea typeface="+mn-ea"/>
                <a:cs typeface="+mn-cs"/>
              </a:rPr>
              <a:t>S</a:t>
            </a:r>
            <a:r>
              <a:rPr lang="en-US" sz="1200" b="0" i="0" kern="1200" dirty="0">
                <a:solidFill>
                  <a:schemeClr val="tx1"/>
                </a:solidFill>
                <a:effectLst/>
                <a:latin typeface="+mn-lt"/>
                <a:ea typeface="+mn-ea"/>
                <a:cs typeface="+mn-cs"/>
              </a:rPr>
              <a:t>“. Tieto</a:t>
            </a:r>
            <a:r>
              <a:rPr lang="sk-SK"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webov</a:t>
            </a:r>
            <a:r>
              <a:rPr lang="sk-SK" sz="1200" b="0" i="0" kern="1200" dirty="0">
                <a:solidFill>
                  <a:schemeClr val="tx1"/>
                </a:solidFill>
                <a:effectLst/>
                <a:latin typeface="+mn-lt"/>
                <a:ea typeface="+mn-ea"/>
                <a:cs typeface="+mn-cs"/>
              </a:rPr>
              <a:t>é</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strán</a:t>
            </a:r>
            <a:r>
              <a:rPr lang="sk-SK" sz="1200" b="0" i="0" kern="1200" dirty="0" err="1">
                <a:solidFill>
                  <a:schemeClr val="tx1"/>
                </a:solidFill>
                <a:effectLst/>
                <a:latin typeface="+mn-lt"/>
                <a:ea typeface="+mn-ea"/>
                <a:cs typeface="+mn-cs"/>
              </a:rPr>
              <a:t>ky</a:t>
            </a:r>
            <a:r>
              <a:rPr lang="sk-SK" sz="1200" b="0" i="0" kern="1200" dirty="0">
                <a:solidFill>
                  <a:schemeClr val="tx1"/>
                </a:solidFill>
                <a:effectLst/>
                <a:latin typeface="+mn-lt"/>
                <a:ea typeface="+mn-ea"/>
                <a:cs typeface="+mn-cs"/>
              </a:rPr>
              <a:t> sú šifrované</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čo</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bráni</a:t>
            </a:r>
            <a:r>
              <a:rPr lang="en-US" sz="1200" b="0" i="0" kern="1200" dirty="0">
                <a:solidFill>
                  <a:schemeClr val="tx1"/>
                </a:solidFill>
                <a:effectLst/>
                <a:latin typeface="+mn-lt"/>
                <a:ea typeface="+mn-ea"/>
                <a:cs typeface="+mn-cs"/>
              </a:rPr>
              <a:t> </a:t>
            </a:r>
            <a:r>
              <a:rPr lang="sk-SK" sz="1200" b="0" i="0" kern="1200" dirty="0" err="1">
                <a:solidFill>
                  <a:schemeClr val="tx1"/>
                </a:solidFill>
                <a:effectLst/>
                <a:latin typeface="+mn-lt"/>
                <a:ea typeface="+mn-ea"/>
                <a:cs typeface="+mn-cs"/>
              </a:rPr>
              <a:t>evil</a:t>
            </a:r>
            <a:r>
              <a:rPr lang="sk-SK" sz="1200" b="0" i="0" kern="1200" dirty="0">
                <a:solidFill>
                  <a:schemeClr val="tx1"/>
                </a:solidFill>
                <a:effectLst/>
                <a:latin typeface="+mn-lt"/>
                <a:ea typeface="+mn-ea"/>
                <a:cs typeface="+mn-cs"/>
              </a:rPr>
              <a:t> </a:t>
            </a:r>
            <a:r>
              <a:rPr lang="sk-SK" sz="1200" b="0" i="0" kern="1200" dirty="0" err="1">
                <a:solidFill>
                  <a:schemeClr val="tx1"/>
                </a:solidFill>
                <a:effectLst/>
                <a:latin typeface="+mn-lt"/>
                <a:ea typeface="+mn-ea"/>
                <a:cs typeface="+mn-cs"/>
              </a:rPr>
              <a:t>twins</a:t>
            </a:r>
            <a:r>
              <a:rPr lang="sk-SK"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hackerom</a:t>
            </a:r>
            <a:r>
              <a:rPr lang="en-US" sz="1200" b="0" i="0" kern="1200" dirty="0">
                <a:solidFill>
                  <a:schemeClr val="tx1"/>
                </a:solidFill>
                <a:effectLst/>
                <a:latin typeface="+mn-lt"/>
                <a:ea typeface="+mn-ea"/>
                <a:cs typeface="+mn-cs"/>
              </a:rPr>
              <a:t> v </a:t>
            </a:r>
            <a:r>
              <a:rPr lang="en-US" sz="1200" b="0" i="0" kern="1200" dirty="0" err="1">
                <a:solidFill>
                  <a:schemeClr val="tx1"/>
                </a:solidFill>
                <a:effectLst/>
                <a:latin typeface="+mn-lt"/>
                <a:ea typeface="+mn-ea"/>
                <a:cs typeface="+mn-cs"/>
              </a:rPr>
              <a:t>sledovaní</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vašej</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aktivity</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prehliadania</a:t>
            </a:r>
            <a:r>
              <a:rPr lang="en-US" sz="1200" b="0" i="0" kern="1200" dirty="0">
                <a:solidFill>
                  <a:schemeClr val="tx1"/>
                </a:solidFill>
                <a:effectLst/>
                <a:latin typeface="+mn-lt"/>
                <a:ea typeface="+mn-ea"/>
                <a:cs typeface="+mn-cs"/>
              </a:rPr>
              <a:t>.</a:t>
            </a:r>
            <a:endParaRPr lang="sk-SK" sz="1200" b="0" i="0" kern="1200" dirty="0">
              <a:solidFill>
                <a:schemeClr val="tx1"/>
              </a:solidFill>
              <a:effectLst/>
              <a:latin typeface="+mn-lt"/>
              <a:ea typeface="+mn-ea"/>
              <a:cs typeface="+mn-cs"/>
            </a:endParaRPr>
          </a:p>
          <a:p>
            <a:r>
              <a:rPr lang="sk-SK" dirty="0"/>
              <a:t>Podvodníci využívajú aj tzv. </a:t>
            </a:r>
            <a:r>
              <a:rPr lang="sk-SK" sz="1200" b="0" dirty="0">
                <a:solidFill>
                  <a:schemeClr val="tx2"/>
                </a:solidFill>
              </a:rPr>
              <a:t>TYPOSQUATTING, kedy útočníci</a:t>
            </a:r>
            <a:r>
              <a:rPr lang="sk-SK" sz="2400" dirty="0"/>
              <a:t> využívajú slovné preklepy používateľov v internetových prehliadačoch, napríklad:</a:t>
            </a:r>
            <a:endParaRPr lang="sk-SK" sz="1200" dirty="0"/>
          </a:p>
          <a:p>
            <a:pPr marL="342900" indent="-342900">
              <a:buFont typeface="Arial" panose="020B0604020202020204" pitchFamily="34" charset="0"/>
              <a:buChar char="•"/>
            </a:pPr>
            <a:r>
              <a:rPr lang="sk-SK" sz="2200" dirty="0"/>
              <a:t>písmeno navyše</a:t>
            </a:r>
          </a:p>
          <a:p>
            <a:pPr marL="342900" indent="-342900">
              <a:buFont typeface="Arial" panose="020B0604020202020204" pitchFamily="34" charset="0"/>
              <a:buChar char="•"/>
            </a:pPr>
            <a:r>
              <a:rPr lang="sk-SK" sz="2200" dirty="0"/>
              <a:t>výmenu dvoch písmen</a:t>
            </a:r>
          </a:p>
          <a:p>
            <a:pPr marL="342900" indent="-342900">
              <a:buFont typeface="Arial" panose="020B0604020202020204" pitchFamily="34" charset="0"/>
              <a:buChar char="•"/>
            </a:pPr>
            <a:r>
              <a:rPr lang="sk-SK" sz="2200" dirty="0"/>
              <a:t>nesprávny zápis adresy</a:t>
            </a:r>
          </a:p>
          <a:p>
            <a:pPr marL="342900" indent="-342900">
              <a:buFont typeface="Arial" panose="020B0604020202020204" pitchFamily="34" charset="0"/>
              <a:buChar char="•"/>
            </a:pPr>
            <a:r>
              <a:rPr lang="sk-SK" sz="2200" dirty="0"/>
              <a:t>zamieňanie podobne vyzerajúcich písmen</a:t>
            </a:r>
          </a:p>
          <a:p>
            <a:pPr marL="171450" indent="-171450">
              <a:buFont typeface="Arial" panose="020B0604020202020204" pitchFamily="34" charset="0"/>
              <a:buChar char="•"/>
            </a:pPr>
            <a:r>
              <a:rPr lang="sk-SK" dirty="0"/>
              <a:t>Dávajte si pozor na preklepy, gramatické chyby alebo podozrivé odkazy, ktoré by vás mohli presmerovať na škodlivú webovú stránku. </a:t>
            </a:r>
            <a:endParaRPr lang="sk-SK" sz="1200" b="0" i="0" kern="1200" dirty="0">
              <a:solidFill>
                <a:schemeClr val="tx1"/>
              </a:solidFill>
              <a:effectLst/>
              <a:latin typeface="+mn-lt"/>
              <a:ea typeface="+mn-ea"/>
              <a:cs typeface="+mn-cs"/>
            </a:endParaRPr>
          </a:p>
          <a:p>
            <a:r>
              <a:rPr lang="sk-SK" dirty="0"/>
              <a:t>Zdroj: https://us.norton.com/blog/emerging-threats/evil-twin-attack</a:t>
            </a:r>
          </a:p>
          <a:p>
            <a:r>
              <a:rPr lang="sk-SK" dirty="0"/>
              <a:t>Obrázok: https://www.flaticon.com/free-icon/friend_9924363?related_id=9924363</a:t>
            </a:r>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27</a:t>
            </a:fld>
            <a:endParaRPr lang="sk-SK"/>
          </a:p>
        </p:txBody>
      </p:sp>
    </p:spTree>
    <p:extLst>
      <p:ext uri="{BB962C8B-B14F-4D97-AF65-F5344CB8AC3E}">
        <p14:creationId xmlns:p14="http://schemas.microsoft.com/office/powerpoint/2010/main" val="1064209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dirty="0"/>
              <a:t>Zdroj: https://us.norton.com/blog/emerging-threats/evil-twin-attack</a:t>
            </a:r>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28</a:t>
            </a:fld>
            <a:endParaRPr lang="sk-SK"/>
          </a:p>
        </p:txBody>
      </p:sp>
    </p:spTree>
    <p:extLst>
      <p:ext uri="{BB962C8B-B14F-4D97-AF65-F5344CB8AC3E}">
        <p14:creationId xmlns:p14="http://schemas.microsoft.com/office/powerpoint/2010/main" val="501223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A2966E-BFF5-4AFA-2691-F5228EBE77BD}"/>
            </a:ext>
          </a:extLst>
        </p:cNvPr>
        <p:cNvGrpSpPr/>
        <p:nvPr/>
      </p:nvGrpSpPr>
      <p:grpSpPr>
        <a:xfrm>
          <a:off x="0" y="0"/>
          <a:ext cx="0" cy="0"/>
          <a:chOff x="0" y="0"/>
          <a:chExt cx="0" cy="0"/>
        </a:xfrm>
      </p:grpSpPr>
      <p:sp>
        <p:nvSpPr>
          <p:cNvPr id="2" name="Zástupný objekt pre obrázok snímky 1">
            <a:extLst>
              <a:ext uri="{FF2B5EF4-FFF2-40B4-BE49-F238E27FC236}">
                <a16:creationId xmlns:a16="http://schemas.microsoft.com/office/drawing/2014/main" id="{D15A1FA6-8DFE-7142-F1C5-977A15AC8610}"/>
              </a:ext>
            </a:extLst>
          </p:cNvPr>
          <p:cNvSpPr>
            <a:spLocks noGrp="1" noRot="1" noChangeAspect="1"/>
          </p:cNvSpPr>
          <p:nvPr>
            <p:ph type="sldImg"/>
          </p:nvPr>
        </p:nvSpPr>
        <p:spPr/>
      </p:sp>
      <p:sp>
        <p:nvSpPr>
          <p:cNvPr id="3" name="Zástupný objekt pre poznámky 2">
            <a:extLst>
              <a:ext uri="{FF2B5EF4-FFF2-40B4-BE49-F238E27FC236}">
                <a16:creationId xmlns:a16="http://schemas.microsoft.com/office/drawing/2014/main" id="{E19BEB65-7853-EACA-A0B6-87DEEBD9D865}"/>
              </a:ext>
            </a:extLst>
          </p:cNvPr>
          <p:cNvSpPr>
            <a:spLocks noGrp="1"/>
          </p:cNvSpPr>
          <p:nvPr>
            <p:ph type="body" idx="1"/>
          </p:nvPr>
        </p:nvSpPr>
        <p:spPr/>
        <p:txBody>
          <a:bodyPr/>
          <a:lstStyle/>
          <a:p>
            <a:r>
              <a:rPr lang="sk-SK" dirty="0"/>
              <a:t>Opäť, využitie </a:t>
            </a:r>
            <a:r>
              <a:rPr lang="sk-SK" sz="1200" b="0" dirty="0">
                <a:solidFill>
                  <a:schemeClr val="tx2"/>
                </a:solidFill>
              </a:rPr>
              <a:t>TYPOSQUATTING, tentokrát v podobe odosielateľa</a:t>
            </a:r>
            <a:endParaRPr lang="sk-SK" b="0" dirty="0"/>
          </a:p>
          <a:p>
            <a:r>
              <a:rPr lang="sk-SK" dirty="0"/>
              <a:t>Zdroj: https://security.cuni.cz/cs/examples_phishing/</a:t>
            </a:r>
          </a:p>
        </p:txBody>
      </p:sp>
      <p:sp>
        <p:nvSpPr>
          <p:cNvPr id="4" name="Zástupný objekt pre číslo snímky 3">
            <a:extLst>
              <a:ext uri="{FF2B5EF4-FFF2-40B4-BE49-F238E27FC236}">
                <a16:creationId xmlns:a16="http://schemas.microsoft.com/office/drawing/2014/main" id="{E68F0396-E6AE-8885-112C-F51B804C282D}"/>
              </a:ext>
            </a:extLst>
          </p:cNvPr>
          <p:cNvSpPr>
            <a:spLocks noGrp="1"/>
          </p:cNvSpPr>
          <p:nvPr>
            <p:ph type="sldNum" sz="quarter" idx="5"/>
          </p:nvPr>
        </p:nvSpPr>
        <p:spPr/>
        <p:txBody>
          <a:bodyPr/>
          <a:lstStyle/>
          <a:p>
            <a:fld id="{75A20F01-84C5-46C6-88B5-EE8BD16CCCBC}" type="slidenum">
              <a:rPr lang="sk-SK" smtClean="0"/>
              <a:t>29</a:t>
            </a:fld>
            <a:endParaRPr lang="sk-SK"/>
          </a:p>
        </p:txBody>
      </p:sp>
    </p:spTree>
    <p:extLst>
      <p:ext uri="{BB962C8B-B14F-4D97-AF65-F5344CB8AC3E}">
        <p14:creationId xmlns:p14="http://schemas.microsoft.com/office/powerpoint/2010/main" val="9141127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pPr marL="0" indent="0" algn="just">
              <a:buNone/>
            </a:pPr>
            <a:r>
              <a:rPr lang="sk-SK" dirty="0"/>
              <a:t>Ak obdržíte podvodnú SMS správu (</a:t>
            </a:r>
            <a:r>
              <a:rPr lang="sk-SK" dirty="0" err="1"/>
              <a:t>smishing</a:t>
            </a:r>
            <a:r>
              <a:rPr lang="sk-SK" dirty="0"/>
              <a:t>):</a:t>
            </a:r>
          </a:p>
          <a:p>
            <a:pPr algn="just">
              <a:buFont typeface="Arial" panose="020B0604020202020204" pitchFamily="34" charset="0"/>
              <a:buChar char="•"/>
            </a:pPr>
            <a:r>
              <a:rPr lang="sk-SK" dirty="0"/>
              <a:t>neodpovedajte, nereagujte, neklikajte na odkazy,</a:t>
            </a:r>
          </a:p>
          <a:p>
            <a:pPr algn="just">
              <a:buFont typeface="Arial" panose="020B0604020202020204" pitchFamily="34" charset="0"/>
              <a:buChar char="•"/>
            </a:pPr>
            <a:r>
              <a:rPr lang="sk-SK" dirty="0"/>
              <a:t>zamyslite sa nad tým, či čakáte balík, či ste klientom danej banky, či je správa relevantná,</a:t>
            </a:r>
          </a:p>
          <a:p>
            <a:pPr algn="just">
              <a:buFont typeface="Arial" panose="020B0604020202020204" pitchFamily="34" charset="0"/>
              <a:buChar char="•"/>
            </a:pPr>
            <a:r>
              <a:rPr lang="sk-SK" dirty="0"/>
              <a:t>nikdy neposkytujte cez </a:t>
            </a:r>
            <a:r>
              <a:rPr lang="sk-SK" dirty="0" err="1"/>
              <a:t>sms</a:t>
            </a:r>
            <a:r>
              <a:rPr lang="sk-SK" dirty="0"/>
              <a:t> alebo cez odkazy v nich svoje osobné a finančné údaje,</a:t>
            </a:r>
          </a:p>
          <a:p>
            <a:pPr algn="just">
              <a:buFont typeface="Arial" panose="020B0604020202020204" pitchFamily="34" charset="0"/>
              <a:buChar char="•"/>
            </a:pPr>
            <a:r>
              <a:rPr lang="sk-SK" dirty="0"/>
              <a:t>overte si, či vám naozaj píše daná inštitúcia. napríklad zavolaním na </a:t>
            </a:r>
            <a:r>
              <a:rPr lang="sk-SK" dirty="0" err="1"/>
              <a:t>infolinku</a:t>
            </a:r>
            <a:r>
              <a:rPr lang="sk-SK" dirty="0"/>
              <a:t>,</a:t>
            </a:r>
          </a:p>
          <a:p>
            <a:pPr algn="just"/>
            <a:r>
              <a:rPr lang="sk-SK" dirty="0"/>
              <a:t>ak vám prišla podobná </a:t>
            </a:r>
            <a:r>
              <a:rPr lang="sk-SK" dirty="0" err="1"/>
              <a:t>smishingová</a:t>
            </a:r>
            <a:r>
              <a:rPr lang="sk-SK" dirty="0"/>
              <a:t> správa, môžete ju napríklad nahlásiť na polícii, informovať </a:t>
            </a:r>
            <a:r>
              <a:rPr lang="sk-SK" dirty="0" err="1"/>
              <a:t>nbú</a:t>
            </a:r>
            <a:r>
              <a:rPr lang="sk-SK" dirty="0"/>
              <a:t> a organizáciu, za ktorú sa útočník vydáva.</a:t>
            </a:r>
          </a:p>
          <a:p>
            <a:endParaRPr lang="sk-SK" dirty="0"/>
          </a:p>
          <a:p>
            <a:endParaRPr lang="sk-SK" dirty="0"/>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30</a:t>
            </a:fld>
            <a:endParaRPr lang="sk-SK"/>
          </a:p>
        </p:txBody>
      </p:sp>
    </p:spTree>
    <p:extLst>
      <p:ext uri="{BB962C8B-B14F-4D97-AF65-F5344CB8AC3E}">
        <p14:creationId xmlns:p14="http://schemas.microsoft.com/office/powerpoint/2010/main" val="18636442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dirty="0"/>
              <a:t>Prieskum prebehol v období od 21. do 28. septembra 2021 prostredníctvom výskumnej spoločnosti </a:t>
            </a:r>
            <a:r>
              <a:rPr lang="sk-SK" dirty="0" err="1"/>
              <a:t>Dynata</a:t>
            </a:r>
            <a:r>
              <a:rPr lang="sk-SK" dirty="0"/>
              <a:t> a zúčastnilo sa ho 1000 respondentov zo Slovenska.</a:t>
            </a:r>
          </a:p>
          <a:p>
            <a:r>
              <a:rPr lang="sk-SK" dirty="0"/>
              <a:t>Zdroj: https://touchit.sk/takmer-polovica-slovakov-sa-stretne-s-phishingom-nahlasi-ho-vsak-iba-stvrtina-obeti/386666 </a:t>
            </a:r>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31</a:t>
            </a:fld>
            <a:endParaRPr lang="sk-SK"/>
          </a:p>
        </p:txBody>
      </p:sp>
    </p:spTree>
    <p:extLst>
      <p:ext uri="{BB962C8B-B14F-4D97-AF65-F5344CB8AC3E}">
        <p14:creationId xmlns:p14="http://schemas.microsoft.com/office/powerpoint/2010/main" val="18596547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4B5605-D6BA-BCE1-6136-10B45B54788B}"/>
            </a:ext>
          </a:extLst>
        </p:cNvPr>
        <p:cNvGrpSpPr/>
        <p:nvPr/>
      </p:nvGrpSpPr>
      <p:grpSpPr>
        <a:xfrm>
          <a:off x="0" y="0"/>
          <a:ext cx="0" cy="0"/>
          <a:chOff x="0" y="0"/>
          <a:chExt cx="0" cy="0"/>
        </a:xfrm>
      </p:grpSpPr>
      <p:sp>
        <p:nvSpPr>
          <p:cNvPr id="2" name="Zástupný objekt pre obrázok snímky 1">
            <a:extLst>
              <a:ext uri="{FF2B5EF4-FFF2-40B4-BE49-F238E27FC236}">
                <a16:creationId xmlns:a16="http://schemas.microsoft.com/office/drawing/2014/main" id="{C8924CAF-44C3-17D5-335D-D06C14D56DFE}"/>
              </a:ext>
            </a:extLst>
          </p:cNvPr>
          <p:cNvSpPr>
            <a:spLocks noGrp="1" noRot="1" noChangeAspect="1"/>
          </p:cNvSpPr>
          <p:nvPr>
            <p:ph type="sldImg"/>
          </p:nvPr>
        </p:nvSpPr>
        <p:spPr/>
      </p:sp>
      <p:sp>
        <p:nvSpPr>
          <p:cNvPr id="3" name="Zástupný objekt pre poznámky 2">
            <a:extLst>
              <a:ext uri="{FF2B5EF4-FFF2-40B4-BE49-F238E27FC236}">
                <a16:creationId xmlns:a16="http://schemas.microsoft.com/office/drawing/2014/main" id="{9AC0B8C4-FEFD-221F-DAD1-50351C428206}"/>
              </a:ext>
            </a:extLst>
          </p:cNvPr>
          <p:cNvSpPr>
            <a:spLocks noGrp="1"/>
          </p:cNvSpPr>
          <p:nvPr>
            <p:ph type="body" idx="1"/>
          </p:nvPr>
        </p:nvSpPr>
        <p:spPr/>
        <p:txBody>
          <a:bodyPr/>
          <a:lstStyle/>
          <a:p>
            <a:pPr algn="l">
              <a:buFont typeface="Arial" panose="020B0604020202020204" pitchFamily="34" charset="0"/>
              <a:buChar char="•"/>
            </a:pPr>
            <a:r>
              <a:rPr lang="sk-SK" b="1" i="0" dirty="0">
                <a:solidFill>
                  <a:srgbClr val="152035"/>
                </a:solidFill>
                <a:effectLst/>
              </a:rPr>
              <a:t>Zvážte zdroj</a:t>
            </a:r>
            <a:r>
              <a:rPr lang="sk-SK" b="0" i="0" dirty="0">
                <a:solidFill>
                  <a:srgbClr val="152035"/>
                </a:solidFill>
                <a:effectLst/>
              </a:rPr>
              <a:t> – preskúmajte účel stránky, pozrite si zverejnené kontakty, overte si ich vo vyhľadávači. Je to tradičné seriózne médium alebo ste ho našli v zozname dezinformačných médií?</a:t>
            </a:r>
          </a:p>
          <a:p>
            <a:pPr algn="l">
              <a:buFont typeface="Arial" panose="020B0604020202020204" pitchFamily="34" charset="0"/>
              <a:buChar char="•"/>
            </a:pPr>
            <a:r>
              <a:rPr lang="sk-SK" b="1" i="0" dirty="0">
                <a:solidFill>
                  <a:srgbClr val="152035"/>
                </a:solidFill>
                <a:effectLst/>
              </a:rPr>
              <a:t>Preverte si autora </a:t>
            </a:r>
            <a:r>
              <a:rPr lang="sk-SK" b="0" i="0" dirty="0">
                <a:solidFill>
                  <a:srgbClr val="152035"/>
                </a:solidFill>
                <a:effectLst/>
              </a:rPr>
              <a:t>– vyhľadajte si informácie o autorovi. Je dôveryhodný? Akým témam sa venuje? Je to reálny autor alebo ide o vymysleného/fiktívneho autora?</a:t>
            </a:r>
          </a:p>
          <a:p>
            <a:pPr algn="l">
              <a:buFont typeface="Arial" panose="020B0604020202020204" pitchFamily="34" charset="0"/>
              <a:buChar char="•"/>
            </a:pPr>
            <a:r>
              <a:rPr lang="sk-SK" b="1" i="0" dirty="0">
                <a:solidFill>
                  <a:srgbClr val="152035"/>
                </a:solidFill>
                <a:effectLst/>
              </a:rPr>
              <a:t>Skontrolujte si dátum </a:t>
            </a:r>
            <a:r>
              <a:rPr lang="sk-SK" b="0" i="0" dirty="0">
                <a:solidFill>
                  <a:srgbClr val="152035"/>
                </a:solidFill>
                <a:effectLst/>
              </a:rPr>
              <a:t>– je v správe uvedený dátum? Ide o nový alebo starý článok? Dávajte si pozor na staré správy, to, že boli pravdivé v minulosti, neznamená, že sú relevantné a pravdivé aj dnes. Medzičasom mohlo výrazne pokročiť vedecké poznanie v danej oblasti.</a:t>
            </a:r>
          </a:p>
          <a:p>
            <a:pPr algn="l">
              <a:buFont typeface="Arial" panose="020B0604020202020204" pitchFamily="34" charset="0"/>
              <a:buChar char="•"/>
            </a:pPr>
            <a:r>
              <a:rPr lang="sk-SK" b="1" i="0" dirty="0">
                <a:solidFill>
                  <a:srgbClr val="152035"/>
                </a:solidFill>
                <a:effectLst/>
              </a:rPr>
              <a:t>Zamyslite sa, či nie ste zaujatí </a:t>
            </a:r>
            <a:r>
              <a:rPr lang="sk-SK" b="0" i="0" dirty="0">
                <a:solidFill>
                  <a:srgbClr val="152035"/>
                </a:solidFill>
                <a:effectLst/>
              </a:rPr>
              <a:t>– aké je vaše presvedčenie? Podporuje správa to, čo si už vopred myslíte? </a:t>
            </a:r>
          </a:p>
          <a:p>
            <a:pPr algn="l">
              <a:buFont typeface="Arial" panose="020B0604020202020204" pitchFamily="34" charset="0"/>
              <a:buChar char="•"/>
            </a:pPr>
            <a:r>
              <a:rPr lang="sk-SK" b="1" i="0" dirty="0">
                <a:solidFill>
                  <a:srgbClr val="152035"/>
                </a:solidFill>
                <a:effectLst/>
              </a:rPr>
              <a:t>Čítajte celú správu, nielen nadpis </a:t>
            </a:r>
            <a:r>
              <a:rPr lang="sk-SK" b="0" i="0" dirty="0">
                <a:solidFill>
                  <a:srgbClr val="152035"/>
                </a:solidFill>
                <a:effectLst/>
              </a:rPr>
              <a:t>– nadpis správy môže byť šokujúci, aby vás motivoval na ňu kliknúť (</a:t>
            </a:r>
            <a:r>
              <a:rPr lang="sk-SK" b="0" i="0" dirty="0" err="1">
                <a:solidFill>
                  <a:srgbClr val="152035"/>
                </a:solidFill>
                <a:effectLst/>
              </a:rPr>
              <a:t>clickbait</a:t>
            </a:r>
            <a:r>
              <a:rPr lang="sk-SK" b="0" i="0" dirty="0">
                <a:solidFill>
                  <a:srgbClr val="152035"/>
                </a:solidFill>
                <a:effectLst/>
              </a:rPr>
              <a:t>). Aký je celý príbeh? Nie je nepravdivý len nadpis, aby vás článok zaujal?</a:t>
            </a:r>
          </a:p>
          <a:p>
            <a:pPr algn="l">
              <a:buFont typeface="Arial" panose="020B0604020202020204" pitchFamily="34" charset="0"/>
              <a:buChar char="•"/>
            </a:pPr>
            <a:r>
              <a:rPr lang="sk-SK" b="1" i="0" dirty="0">
                <a:solidFill>
                  <a:srgbClr val="152035"/>
                </a:solidFill>
                <a:effectLst/>
              </a:rPr>
              <a:t>Pozrite si kvalitu zdrojov </a:t>
            </a:r>
            <a:r>
              <a:rPr lang="sk-SK" b="0" i="0" dirty="0">
                <a:solidFill>
                  <a:srgbClr val="152035"/>
                </a:solidFill>
                <a:effectLst/>
              </a:rPr>
              <a:t>– obsahuje správa odkazy na iné zdroje? Overte si, či uvedené zdroje nie sú v rozpore s tvrdeniami v danej správe.</a:t>
            </a:r>
          </a:p>
          <a:p>
            <a:pPr algn="l">
              <a:buFont typeface="Arial" panose="020B0604020202020204" pitchFamily="34" charset="0"/>
              <a:buChar char="•"/>
            </a:pPr>
            <a:r>
              <a:rPr lang="sk-SK" b="1" i="0" dirty="0">
                <a:solidFill>
                  <a:srgbClr val="152035"/>
                </a:solidFill>
                <a:effectLst/>
              </a:rPr>
              <a:t>Zamyslite sa, či nejde o vtip</a:t>
            </a:r>
            <a:r>
              <a:rPr lang="sk-SK" b="0" i="0" dirty="0">
                <a:solidFill>
                  <a:srgbClr val="152035"/>
                </a:solidFill>
                <a:effectLst/>
              </a:rPr>
              <a:t> – nie je obsah čudný? Zamyslite sa, či to nie je satira alebo irónia. Skontrolujte si stránky a autora, aby ste sa uistili, či nejde o vtip.</a:t>
            </a:r>
          </a:p>
          <a:p>
            <a:pPr algn="l">
              <a:buFont typeface="Arial" panose="020B0604020202020204" pitchFamily="34" charset="0"/>
              <a:buChar char="•"/>
            </a:pPr>
            <a:r>
              <a:rPr lang="sk-SK" b="1" i="0" dirty="0">
                <a:solidFill>
                  <a:srgbClr val="152035"/>
                </a:solidFill>
                <a:effectLst/>
              </a:rPr>
              <a:t>Spýtajte sa experta</a:t>
            </a:r>
            <a:r>
              <a:rPr lang="sk-SK" b="0" i="0" dirty="0">
                <a:solidFill>
                  <a:srgbClr val="152035"/>
                </a:solidFill>
                <a:effectLst/>
              </a:rPr>
              <a:t> – spýtajte sa odborníka, konzultanta alebo stránky, ktorá je zameraná na kontrolu faktov.</a:t>
            </a:r>
          </a:p>
          <a:p>
            <a:endParaRPr lang="sk-SK" dirty="0"/>
          </a:p>
          <a:p>
            <a:pPr marL="0" marR="0" lvl="0" indent="0" algn="l" defTabSz="914400" rtl="0" eaLnBrk="1" fontAlgn="auto" latinLnBrk="0" hangingPunct="1">
              <a:lnSpc>
                <a:spcPct val="100000"/>
              </a:lnSpc>
              <a:spcBef>
                <a:spcPts val="0"/>
              </a:spcBef>
              <a:spcAft>
                <a:spcPts val="0"/>
              </a:spcAft>
              <a:buClrTx/>
              <a:buSzTx/>
              <a:buFontTx/>
              <a:buNone/>
              <a:tabLst/>
              <a:defRPr/>
            </a:pPr>
            <a:r>
              <a:rPr lang="sk-SK" dirty="0"/>
              <a:t>Využitie nielen na škole a pri mladých ľuďoch ale aj pri senioroch, ktorí nestíhajú držať krok s technológiami, nevyznajú sa v nich, sú stará škola,... Nevedia ako dokážu média manipulovať s ľudským myslením.</a:t>
            </a:r>
          </a:p>
          <a:p>
            <a:endParaRPr lang="sk-SK" dirty="0"/>
          </a:p>
        </p:txBody>
      </p:sp>
      <p:sp>
        <p:nvSpPr>
          <p:cNvPr id="4" name="Zástupný objekt pre číslo snímky 3">
            <a:extLst>
              <a:ext uri="{FF2B5EF4-FFF2-40B4-BE49-F238E27FC236}">
                <a16:creationId xmlns:a16="http://schemas.microsoft.com/office/drawing/2014/main" id="{3A11EFF5-DA3C-8028-2418-D65FFF81FB5C}"/>
              </a:ext>
            </a:extLst>
          </p:cNvPr>
          <p:cNvSpPr>
            <a:spLocks noGrp="1"/>
          </p:cNvSpPr>
          <p:nvPr>
            <p:ph type="sldNum" sz="quarter" idx="5"/>
          </p:nvPr>
        </p:nvSpPr>
        <p:spPr/>
        <p:txBody>
          <a:bodyPr/>
          <a:lstStyle/>
          <a:p>
            <a:fld id="{75A20F01-84C5-46C6-88B5-EE8BD16CCCBC}" type="slidenum">
              <a:rPr lang="sk-SK" smtClean="0"/>
              <a:t>3</a:t>
            </a:fld>
            <a:endParaRPr lang="sk-SK"/>
          </a:p>
        </p:txBody>
      </p:sp>
    </p:spTree>
    <p:extLst>
      <p:ext uri="{BB962C8B-B14F-4D97-AF65-F5344CB8AC3E}">
        <p14:creationId xmlns:p14="http://schemas.microsoft.com/office/powerpoint/2010/main" val="5941568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k-SK" dirty="0"/>
              <a:t>SPEAR phishing, BEC phishing, </a:t>
            </a:r>
            <a:r>
              <a:rPr lang="sk-SK" dirty="0" err="1"/>
              <a:t>whaling</a:t>
            </a:r>
            <a:r>
              <a:rPr lang="sk-SK" dirty="0"/>
              <a:t>, </a:t>
            </a:r>
            <a:r>
              <a:rPr lang="sk-SK" dirty="0" err="1"/>
              <a:t>baiting</a:t>
            </a:r>
            <a:endParaRPr lang="sk-SK" dirty="0"/>
          </a:p>
          <a:p>
            <a:endParaRPr lang="sk-SK" dirty="0"/>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33</a:t>
            </a:fld>
            <a:endParaRPr lang="sk-SK"/>
          </a:p>
        </p:txBody>
      </p:sp>
    </p:spTree>
    <p:extLst>
      <p:ext uri="{BB962C8B-B14F-4D97-AF65-F5344CB8AC3E}">
        <p14:creationId xmlns:p14="http://schemas.microsoft.com/office/powerpoint/2010/main" val="208612673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dirty="0"/>
              <a:t>Zdroj: https://safelab.sk/it-bezpecnost-firma/kyberneticka-bezpecnost-pre-firmy</a:t>
            </a:r>
          </a:p>
          <a:p>
            <a:endParaRPr lang="sk-SK" dirty="0"/>
          </a:p>
          <a:p>
            <a:r>
              <a:rPr lang="sk-SK" dirty="0"/>
              <a:t>Globálne štatistické údaje za rok 2021</a:t>
            </a:r>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34</a:t>
            </a:fld>
            <a:endParaRPr lang="sk-SK"/>
          </a:p>
        </p:txBody>
      </p:sp>
    </p:spTree>
    <p:extLst>
      <p:ext uri="{BB962C8B-B14F-4D97-AF65-F5344CB8AC3E}">
        <p14:creationId xmlns:p14="http://schemas.microsoft.com/office/powerpoint/2010/main" val="27336312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k-SK" dirty="0"/>
              <a:t>KATASTER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k-SK" sz="1200" b="0" i="0" kern="1200" dirty="0">
                <a:solidFill>
                  <a:schemeClr val="tx1"/>
                </a:solidFill>
                <a:effectLst/>
                <a:latin typeface="+mn-lt"/>
                <a:ea typeface="+mn-ea"/>
                <a:cs typeface="+mn-cs"/>
              </a:rPr>
              <a:t>Informačný systém Úradu geodézie, kartografie a katastra Slovenskej republiky (ÚGKK SR) sa stal cieľom rozsiahleho kybernetického útoku.</a:t>
            </a:r>
            <a:r>
              <a:rPr lang="sk-SK" u="none" dirty="0"/>
              <a:t> </a:t>
            </a:r>
            <a:r>
              <a:rPr lang="sk-SK" sz="1200" b="0" i="0" kern="1200" dirty="0">
                <a:solidFill>
                  <a:schemeClr val="tx1"/>
                </a:solidFill>
                <a:effectLst/>
                <a:latin typeface="+mn-lt"/>
                <a:ea typeface="+mn-ea"/>
                <a:cs typeface="+mn-cs"/>
              </a:rPr>
              <a:t>V dôsledku tohto incidentu boli všetky systémy úradu odstavené a pracoviská ostali zatvorené. Situácia spôsobila závažné prevádzkové komplikácie a odhalila bezpečnostné slabiny.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k-SK" sz="1200" b="0" i="0" kern="1200" dirty="0">
                <a:solidFill>
                  <a:schemeClr val="tx1"/>
                </a:solidFill>
                <a:effectLst/>
                <a:latin typeface="+mn-lt"/>
                <a:ea typeface="+mn-ea"/>
                <a:cs typeface="+mn-cs"/>
              </a:rPr>
              <a:t>„Obmedzenia vážne narušujú bežný chod a každodenné činnosti samospráv a môžu mať ďalekosiahle následky pre občanov aj podnikateľské subjekty," skonštatoval Jozef </a:t>
            </a:r>
            <a:r>
              <a:rPr lang="sk-SK" sz="1200" b="0" i="0" kern="1200" dirty="0" err="1">
                <a:solidFill>
                  <a:schemeClr val="tx1"/>
                </a:solidFill>
                <a:effectLst/>
                <a:latin typeface="+mn-lt"/>
                <a:ea typeface="+mn-ea"/>
                <a:cs typeface="+mn-cs"/>
              </a:rPr>
              <a:t>Božik</a:t>
            </a:r>
            <a:r>
              <a:rPr lang="sk-SK" sz="1200" b="0" i="0" kern="1200" dirty="0">
                <a:solidFill>
                  <a:schemeClr val="tx1"/>
                </a:solidFill>
                <a:effectLst/>
                <a:latin typeface="+mn-lt"/>
                <a:ea typeface="+mn-ea"/>
                <a:cs typeface="+mn-cs"/>
              </a:rPr>
              <a:t>. V dôsledku útoku nemôžu mestá a obce napríklad realizovať územné zisťovania, vydávať stavebné povolenia či iné rozhodnutia v rámci stavebného konania. Pozastavená je aj správa majetku obcí, keďže chýbajú aktuálne údaje o vlastníckych vzťahoch a hraniciach pozemkov. Komplikovaná je taktiež agenda súvisiaca so záložnými právami nehnuteľností.</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k-SK" sz="1200" b="0" i="0" kern="1200" dirty="0">
                <a:solidFill>
                  <a:schemeClr val="tx1"/>
                </a:solidFill>
                <a:effectLst/>
                <a:latin typeface="+mn-lt"/>
                <a:ea typeface="+mn-ea"/>
                <a:cs typeface="+mn-cs"/>
              </a:rPr>
              <a:t>kataster eviduje viaceré citlivé informácie, ako sú rodné čísla, históriu či cenu nehnuteľností, ale aj kompletné rozhodnutia súdov. Rozhodnutia napríklad o vlastníctve manželov môžu obsahovať citlivé informácie aj ohľadne starostlivosti o deti či výšku výživného.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k-SK" dirty="0"/>
              <a:t>Zdroj: https://fontech.startitup.sk/kyberneticky-utok-kataster-unikli-citlive-data-slovakov/</a:t>
            </a:r>
          </a:p>
          <a:p>
            <a:pPr marL="0" marR="0" lvl="0" indent="0" algn="l" defTabSz="914400" rtl="0" eaLnBrk="1" fontAlgn="auto" latinLnBrk="0" hangingPunct="1">
              <a:lnSpc>
                <a:spcPct val="100000"/>
              </a:lnSpc>
              <a:spcBef>
                <a:spcPts val="0"/>
              </a:spcBef>
              <a:spcAft>
                <a:spcPts val="0"/>
              </a:spcAft>
              <a:buClrTx/>
              <a:buSzTx/>
              <a:buFontTx/>
              <a:buNone/>
              <a:tabLst/>
              <a:defRPr/>
            </a:pPr>
            <a:endParaRPr lang="sk-SK" dirty="0"/>
          </a:p>
          <a:p>
            <a:pPr marL="0" marR="0" lvl="0" indent="0" algn="l" defTabSz="914400" rtl="0" eaLnBrk="1" fontAlgn="auto" latinLnBrk="0" hangingPunct="1">
              <a:lnSpc>
                <a:spcPct val="100000"/>
              </a:lnSpc>
              <a:spcBef>
                <a:spcPts val="0"/>
              </a:spcBef>
              <a:spcAft>
                <a:spcPts val="0"/>
              </a:spcAft>
              <a:buClrTx/>
              <a:buSzTx/>
              <a:buFontTx/>
              <a:buNone/>
              <a:tabLst/>
              <a:defRPr/>
            </a:pPr>
            <a:r>
              <a:rPr lang="sk-SK" dirty="0"/>
              <a:t>LETISKÁ</a:t>
            </a:r>
          </a:p>
          <a:p>
            <a:pPr marL="0" marR="0" lvl="0" indent="0" algn="l" defTabSz="914400" rtl="0" eaLnBrk="1" fontAlgn="auto" latinLnBrk="0" hangingPunct="1">
              <a:lnSpc>
                <a:spcPct val="100000"/>
              </a:lnSpc>
              <a:spcBef>
                <a:spcPts val="0"/>
              </a:spcBef>
              <a:spcAft>
                <a:spcPts val="0"/>
              </a:spcAft>
              <a:buClrTx/>
              <a:buSzTx/>
              <a:buFontTx/>
              <a:buNone/>
              <a:tabLst/>
              <a:defRPr/>
            </a:pPr>
            <a:r>
              <a:rPr lang="sk-SK" dirty="0"/>
              <a:t>Zdroj: https://spravy.pravda.sk/svet/clanok/767769-kyberneticke-utoky-zasiahli-letiska-v-berline-londyne-a-bruseli-su-problemy-s-odbavovanim-cestujucich/</a:t>
            </a:r>
          </a:p>
          <a:p>
            <a:pPr marL="0" marR="0" lvl="0" indent="0" algn="l" defTabSz="914400" rtl="0" eaLnBrk="1" fontAlgn="auto" latinLnBrk="0" hangingPunct="1">
              <a:lnSpc>
                <a:spcPct val="100000"/>
              </a:lnSpc>
              <a:spcBef>
                <a:spcPts val="0"/>
              </a:spcBef>
              <a:spcAft>
                <a:spcPts val="0"/>
              </a:spcAft>
              <a:buClrTx/>
              <a:buSzTx/>
              <a:buFontTx/>
              <a:buNone/>
              <a:tabLst/>
              <a:defRPr/>
            </a:pPr>
            <a:endParaRPr lang="sk-SK" dirty="0"/>
          </a:p>
          <a:p>
            <a:pPr marL="0" marR="0" lvl="0" indent="0" algn="l" defTabSz="914400" rtl="0" eaLnBrk="1" fontAlgn="auto" latinLnBrk="0" hangingPunct="1">
              <a:lnSpc>
                <a:spcPct val="100000"/>
              </a:lnSpc>
              <a:spcBef>
                <a:spcPts val="0"/>
              </a:spcBef>
              <a:spcAft>
                <a:spcPts val="0"/>
              </a:spcAft>
              <a:buClrTx/>
              <a:buSzTx/>
              <a:buFontTx/>
              <a:buNone/>
              <a:tabLst/>
              <a:defRPr/>
            </a:pPr>
            <a:r>
              <a:rPr lang="sk-SK" dirty="0"/>
              <a:t>LAND ROVER</a:t>
            </a:r>
          </a:p>
          <a:p>
            <a:pPr marL="0" marR="0" lvl="0" indent="0" algn="l" defTabSz="914400" rtl="0" eaLnBrk="1" fontAlgn="auto" latinLnBrk="0" hangingPunct="1">
              <a:lnSpc>
                <a:spcPct val="100000"/>
              </a:lnSpc>
              <a:spcBef>
                <a:spcPts val="0"/>
              </a:spcBef>
              <a:spcAft>
                <a:spcPts val="0"/>
              </a:spcAft>
              <a:buClrTx/>
              <a:buSzTx/>
              <a:buFontTx/>
              <a:buNone/>
              <a:tabLst/>
              <a:defRPr/>
            </a:pPr>
            <a:r>
              <a:rPr lang="sk-SK" dirty="0"/>
              <a:t>Útok na spoločnosť </a:t>
            </a:r>
            <a:r>
              <a:rPr lang="sk-SK" dirty="0" err="1"/>
              <a:t>Jaguar</a:t>
            </a:r>
            <a:r>
              <a:rPr lang="sk-SK" dirty="0"/>
              <a:t> </a:t>
            </a:r>
            <a:r>
              <a:rPr lang="sk-SK" dirty="0" err="1"/>
              <a:t>Land</a:t>
            </a:r>
            <a:r>
              <a:rPr lang="sk-SK" dirty="0"/>
              <a:t> Rover demonštruje, že ani veľké spoločnosti nie sú nedotknuteľné. Napriek ZERO TRUST prístupu, ktorý podozrieva všetkých a všetko a mal by byť preto bezpečný.</a:t>
            </a:r>
          </a:p>
          <a:p>
            <a:pPr marL="0" marR="0" lvl="0" indent="0" algn="l" defTabSz="914400" rtl="0" eaLnBrk="1" fontAlgn="auto" latinLnBrk="0" hangingPunct="1">
              <a:lnSpc>
                <a:spcPct val="100000"/>
              </a:lnSpc>
              <a:spcBef>
                <a:spcPts val="0"/>
              </a:spcBef>
              <a:spcAft>
                <a:spcPts val="0"/>
              </a:spcAft>
              <a:buClrTx/>
              <a:buSzTx/>
              <a:buFontTx/>
              <a:buNone/>
              <a:tabLst/>
              <a:defRPr/>
            </a:pPr>
            <a:r>
              <a:rPr lang="sk-SK" dirty="0"/>
              <a:t>JLR zvyčajne generuje denný obrat približne 75 miliónov libier (101,3 milióna USD), čo znamená, že aj krátkodobé narušenie má vysokú finančnú daň.</a:t>
            </a:r>
          </a:p>
          <a:p>
            <a:r>
              <a:rPr lang="sk-SK" dirty="0"/>
              <a:t>Pre giganta, ktorý buduje svoju reputáciu na prémiovej kvalite a dôvere klientov, by zverejnenie osobných, alebo iných informácií mohlo znamenať vážny </a:t>
            </a:r>
            <a:r>
              <a:rPr lang="sk-SK" dirty="0" err="1"/>
              <a:t>reputačný</a:t>
            </a:r>
            <a:r>
              <a:rPr lang="sk-SK" dirty="0"/>
              <a:t> problém.</a:t>
            </a:r>
          </a:p>
          <a:p>
            <a:r>
              <a:rPr lang="sk-SK" dirty="0"/>
              <a:t>V tejto fáze neexistujú žiadne dôkazy o tom, že by došlo k krádeži údajov o zákazníkoch, ale naše maloobchodné a výrobné aktivity boli vážne narušené.</a:t>
            </a:r>
          </a:p>
          <a:p>
            <a:r>
              <a:rPr lang="sk-SK" b="1" dirty="0"/>
              <a:t>dlhodobé prerušenie môže pre jeho podnik znamenať existenčné ťažkosti.</a:t>
            </a:r>
            <a:r>
              <a:rPr lang="sk-SK" dirty="0"/>
              <a:t> Podobne ohrození sú aj ďalší partneri, ktorí sú na stabilných dodávkach pre JLR priamo závislí.</a:t>
            </a:r>
          </a:p>
          <a:p>
            <a:pPr marL="0" marR="0" lvl="0" indent="0" algn="l" defTabSz="914400" rtl="0" eaLnBrk="1" fontAlgn="auto" latinLnBrk="0" hangingPunct="1">
              <a:lnSpc>
                <a:spcPct val="100000"/>
              </a:lnSpc>
              <a:spcBef>
                <a:spcPts val="0"/>
              </a:spcBef>
              <a:spcAft>
                <a:spcPts val="0"/>
              </a:spcAft>
              <a:buClrTx/>
              <a:buSzTx/>
              <a:buFontTx/>
              <a:buNone/>
              <a:tabLst/>
              <a:defRPr/>
            </a:pPr>
            <a:endParaRPr lang="sk-SK" dirty="0"/>
          </a:p>
          <a:p>
            <a:endParaRPr lang="sk-SK" dirty="0"/>
          </a:p>
          <a:p>
            <a:r>
              <a:rPr lang="sk-SK" dirty="0"/>
              <a:t>https://vosveteit.zoznam.sk/jaguar-land-rover-je-po-hackerskom-utoku-stale-v-problemoch-vyroba-stale-stoji-a-odstavka-</a:t>
            </a:r>
          </a:p>
          <a:p>
            <a:r>
              <a:rPr lang="sk-SK" dirty="0"/>
              <a:t>https://cybermagazine.com/news/jaguar-land-rover-confirms-data-theft-in-cyber-attacksa-predlzuje/ </a:t>
            </a:r>
          </a:p>
          <a:p>
            <a:r>
              <a:rPr lang="sk-SK" dirty="0"/>
              <a:t>https://www.cloudflare.com/learning/security/glossary/what-is-zero-trust/</a:t>
            </a:r>
          </a:p>
          <a:p>
            <a:endParaRPr lang="sk-SK" sz="1200" b="0" i="0" kern="1200" dirty="0">
              <a:solidFill>
                <a:schemeClr val="tx1"/>
              </a:solidFill>
              <a:effectLst/>
              <a:latin typeface="+mn-lt"/>
              <a:ea typeface="+mn-ea"/>
              <a:cs typeface="+mn-cs"/>
            </a:endParaRPr>
          </a:p>
          <a:p>
            <a:r>
              <a:rPr lang="sk-SK" sz="1200" b="0" i="0" kern="1200" dirty="0">
                <a:solidFill>
                  <a:schemeClr val="tx1"/>
                </a:solidFill>
                <a:effectLst/>
                <a:latin typeface="+mn-lt"/>
                <a:ea typeface="+mn-ea"/>
                <a:cs typeface="+mn-cs"/>
              </a:rPr>
              <a:t>Zaujímavým cieľom kybernetických útokov nie sú len počítače a smartfóny, ale aj priemyselné zariadenia a SMART spotrebiče ako napríklad inteligentné chladničky, SMART TV, sieťové routery alebo priemyselné systémy SIEMENS či Honeywell. Tieto zariadenia často nemávajú dlhú podporu bezpečnostných aktualizácií, ktoré navyše ich používatelia bežne zabúdajú aplikovať. Často sú nedopatrením alebo zámerne pripojené na internet, čím sa stávajú lákavým cieľom mnohých kybernetických útokov vedúcich k odcudzeniu súkromných či platobných údajov alebo </a:t>
            </a:r>
            <a:r>
              <a:rPr lang="sk-SK" sz="1200" b="0" i="0" kern="1200" dirty="0" err="1">
                <a:solidFill>
                  <a:schemeClr val="tx1"/>
                </a:solidFill>
                <a:effectLst/>
                <a:latin typeface="+mn-lt"/>
                <a:ea typeface="+mn-ea"/>
                <a:cs typeface="+mn-cs"/>
              </a:rPr>
              <a:t>korporátnych</a:t>
            </a:r>
            <a:r>
              <a:rPr lang="sk-SK" sz="1200" b="0" i="0" kern="1200" dirty="0">
                <a:solidFill>
                  <a:schemeClr val="tx1"/>
                </a:solidFill>
                <a:effectLst/>
                <a:latin typeface="+mn-lt"/>
                <a:ea typeface="+mn-ea"/>
                <a:cs typeface="+mn-cs"/>
              </a:rPr>
              <a:t> tajomstiev. Práve v priemyselnom prostredí sú potom častým vektorom na nasadenie </a:t>
            </a:r>
            <a:r>
              <a:rPr lang="sk-SK" sz="1200" b="0" i="0" kern="1200" dirty="0" err="1">
                <a:solidFill>
                  <a:schemeClr val="tx1"/>
                </a:solidFill>
                <a:effectLst/>
                <a:latin typeface="+mn-lt"/>
                <a:ea typeface="+mn-ea"/>
                <a:cs typeface="+mn-cs"/>
              </a:rPr>
              <a:t>ransomvéru</a:t>
            </a:r>
            <a:r>
              <a:rPr lang="sk-SK" sz="1200" b="0" i="0" kern="1200" dirty="0">
                <a:solidFill>
                  <a:schemeClr val="tx1"/>
                </a:solidFill>
                <a:effectLst/>
                <a:latin typeface="+mn-lt"/>
                <a:ea typeface="+mn-ea"/>
                <a:cs typeface="+mn-cs"/>
              </a:rPr>
              <a:t>.</a:t>
            </a:r>
          </a:p>
          <a:p>
            <a:endParaRPr lang="sk-SK" sz="1200" b="0" i="0" kern="1200" dirty="0">
              <a:solidFill>
                <a:schemeClr val="tx1"/>
              </a:solidFill>
              <a:effectLst/>
              <a:latin typeface="+mn-lt"/>
              <a:ea typeface="+mn-ea"/>
              <a:cs typeface="+mn-cs"/>
            </a:endParaRPr>
          </a:p>
          <a:p>
            <a:r>
              <a:rPr lang="sk-SK" dirty="0"/>
              <a:t>https://www.csirt.sk/posts/2777.html</a:t>
            </a:r>
          </a:p>
          <a:p>
            <a:r>
              <a:rPr lang="sk-SK" dirty="0"/>
              <a:t>Zdroj obrázok: https://www.linkedin.com/posts/marcus-davis-bsc-hons-_jaguar-land-rover-recently-shut-down-its-activity-7371093097335717888-zlaS</a:t>
            </a:r>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35</a:t>
            </a:fld>
            <a:endParaRPr lang="sk-SK"/>
          </a:p>
        </p:txBody>
      </p:sp>
    </p:spTree>
    <p:extLst>
      <p:ext uri="{BB962C8B-B14F-4D97-AF65-F5344CB8AC3E}">
        <p14:creationId xmlns:p14="http://schemas.microsoft.com/office/powerpoint/2010/main" val="41197480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k-SK" dirty="0"/>
              <a:t>Takýmto spôsobom sa narušila činnosť napr. automobilky </a:t>
            </a:r>
            <a:r>
              <a:rPr lang="sk-SK" dirty="0" err="1"/>
              <a:t>Jaguar</a:t>
            </a:r>
            <a:r>
              <a:rPr lang="sk-SK" dirty="0"/>
              <a:t> </a:t>
            </a:r>
            <a:r>
              <a:rPr lang="sk-SK" dirty="0" err="1"/>
              <a:t>Land</a:t>
            </a:r>
            <a:r>
              <a:rPr lang="sk-SK" dirty="0"/>
              <a:t> Rover alebo letísk</a:t>
            </a:r>
          </a:p>
          <a:p>
            <a:endParaRPr lang="sk-SK" dirty="0"/>
          </a:p>
          <a:p>
            <a:r>
              <a:rPr lang="sk-SK" dirty="0"/>
              <a:t>Zdroj: https://nukib.gov.cz/download/publikace/analyzy/Spear-phishing_a_jak_se_pred_nim_chranit.pdf</a:t>
            </a:r>
          </a:p>
          <a:p>
            <a:r>
              <a:rPr lang="sk-SK" dirty="0"/>
              <a:t>Obrázok: https://www.oryxalign.com/blog/blog/ceo-lost-millions-and-job-phishing-attack</a:t>
            </a:r>
          </a:p>
          <a:p>
            <a:endParaRPr lang="sk-SK" dirty="0"/>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36</a:t>
            </a:fld>
            <a:endParaRPr lang="sk-SK"/>
          </a:p>
        </p:txBody>
      </p:sp>
    </p:spTree>
    <p:extLst>
      <p:ext uri="{BB962C8B-B14F-4D97-AF65-F5344CB8AC3E}">
        <p14:creationId xmlns:p14="http://schemas.microsoft.com/office/powerpoint/2010/main" val="21272413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k-SK" dirty="0"/>
              <a:t>Obeť si nemusí nič všimnúť, vírus sa nainštaluje na pozadí bez toho, aby sa zobrazilo na obrazovke akékoľvek okno alebo informácia o inštalácii.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k-SK" dirty="0"/>
              <a:t>USB kľúč môže vyzerať úplne bežne, môže byť prázdny, alebo na ňom môžu byť na prvý pohľad bezpečné súbory ako video, hudba a podobne.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k-SK" dirty="0"/>
              <a:t>atraktívne označenie: „návrh miezd na rok 2016“ alebo „plán prepúšťania zamestnancov“.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k-SK" dirty="0"/>
              <a:t>Ak USB obsahuje bežný vírus, AV ho zachytí, v opačnom prípade útočník práve získal prístup k údajom v počítači obete</a:t>
            </a:r>
          </a:p>
          <a:p>
            <a:endParaRPr lang="sk-SK" dirty="0"/>
          </a:p>
          <a:p>
            <a:pPr marL="0" marR="0" lvl="0" indent="0" algn="l" defTabSz="914400" rtl="0" eaLnBrk="1" fontAlgn="auto" latinLnBrk="0" hangingPunct="1">
              <a:lnSpc>
                <a:spcPct val="100000"/>
              </a:lnSpc>
              <a:spcBef>
                <a:spcPts val="0"/>
              </a:spcBef>
              <a:spcAft>
                <a:spcPts val="0"/>
              </a:spcAft>
              <a:buClrTx/>
              <a:buSzTx/>
              <a:buFontTx/>
              <a:buNone/>
              <a:tabLst/>
              <a:defRPr/>
            </a:pPr>
            <a:r>
              <a:rPr lang="sk-SK" dirty="0"/>
              <a:t>Zdroj: https://www.csirt.gov.sk/socialne-inzinierstvo.html </a:t>
            </a:r>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37</a:t>
            </a:fld>
            <a:endParaRPr lang="sk-SK"/>
          </a:p>
        </p:txBody>
      </p:sp>
    </p:spTree>
    <p:extLst>
      <p:ext uri="{BB962C8B-B14F-4D97-AF65-F5344CB8AC3E}">
        <p14:creationId xmlns:p14="http://schemas.microsoft.com/office/powerpoint/2010/main" val="335054031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pPr marL="171450" indent="-171450">
              <a:buFont typeface="Arial" panose="020B0604020202020204" pitchFamily="34" charset="0"/>
              <a:buChar char="•"/>
            </a:pPr>
            <a:r>
              <a:rPr lang="sk-SK" dirty="0"/>
              <a:t>kompromitácia firemného e-mailu = </a:t>
            </a:r>
            <a:r>
              <a:rPr lang="sk-SK" sz="1200" dirty="0">
                <a:solidFill>
                  <a:schemeClr val="accent1"/>
                </a:solidFill>
                <a:latin typeface="Cavolini" panose="03000502040302020204" pitchFamily="66" charset="0"/>
                <a:cs typeface="Cavolini" panose="03000502040302020204" pitchFamily="66" charset="0"/>
              </a:rPr>
              <a:t>prihlásenie sa do e-mailovej schránky obete bez jej vedomia alebo súhlasu</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k-SK" sz="1200" dirty="0"/>
              <a:t>súčasťou BEC útoku môže byť SPEAR phishing – najskôr si útočník zistí informácie o riaditeľovi a potom v jeho mene odošle e-mail zamestnancom</a:t>
            </a:r>
          </a:p>
          <a:p>
            <a:pPr marL="171450" indent="-171450">
              <a:buFont typeface="Arial" panose="020B0604020202020204" pitchFamily="34" charset="0"/>
              <a:buChar char="•"/>
            </a:pPr>
            <a:endParaRPr lang="sk-SK" dirty="0"/>
          </a:p>
          <a:p>
            <a:r>
              <a:rPr lang="sk-SK" b="1" dirty="0"/>
              <a:t>Otázka na zamyslenie:  Prečo správy typu BEC phishing, na rozdiel od SPEAR phishing, nemusia obsahovať škodlivé odkazy ani prílohy?</a:t>
            </a:r>
          </a:p>
          <a:p>
            <a:r>
              <a:rPr lang="sk-SK" dirty="0"/>
              <a:t>Zdroj: https://www.cisco.com/site/us/en/learn/topics/security/what-is-business-email-compromise-bec.html#tabs-35d568e0ff-item-4bd7dc8124-tab </a:t>
            </a:r>
          </a:p>
          <a:p>
            <a:endParaRPr lang="sk-SK" dirty="0"/>
          </a:p>
          <a:p>
            <a:r>
              <a:rPr lang="sk-SK" dirty="0"/>
              <a:t>Nové metódy:</a:t>
            </a:r>
          </a:p>
          <a:p>
            <a:r>
              <a:rPr lang="en-US" b="1" i="1" dirty="0"/>
              <a:t>Phishing as a Service (</a:t>
            </a:r>
            <a:r>
              <a:rPr lang="en-US" b="1" i="1" dirty="0" err="1"/>
              <a:t>PHaaS</a:t>
            </a:r>
            <a:r>
              <a:rPr lang="en-US" dirty="0"/>
              <a:t>)</a:t>
            </a:r>
            <a:r>
              <a:rPr lang="sk-SK" dirty="0"/>
              <a:t> je model založený na predplatnom, ktorý umožňuje </a:t>
            </a:r>
            <a:r>
              <a:rPr lang="sk-SK" dirty="0" err="1"/>
              <a:t>kyberzločincom</a:t>
            </a:r>
            <a:r>
              <a:rPr lang="sk-SK" dirty="0"/>
              <a:t> </a:t>
            </a:r>
            <a:r>
              <a:rPr lang="sk-SK" dirty="0" err="1"/>
              <a:t>outsourcovať</a:t>
            </a:r>
            <a:r>
              <a:rPr lang="sk-SK" dirty="0"/>
              <a:t> svoje </a:t>
            </a:r>
            <a:r>
              <a:rPr lang="sk-SK" dirty="0" err="1"/>
              <a:t>phishingové</a:t>
            </a:r>
            <a:r>
              <a:rPr lang="sk-SK" dirty="0"/>
              <a:t> operácie. Znížením technických bariér vstupu umožňuje </a:t>
            </a:r>
            <a:r>
              <a:rPr lang="sk-SK" dirty="0" err="1"/>
              <a:t>PHaaS</a:t>
            </a:r>
            <a:r>
              <a:rPr lang="sk-SK" dirty="0"/>
              <a:t> osobám s obmedzenými technickými znalosťami spúšťať účinné </a:t>
            </a:r>
            <a:r>
              <a:rPr lang="sk-SK" dirty="0" err="1"/>
              <a:t>phishingové</a:t>
            </a:r>
            <a:r>
              <a:rPr lang="sk-SK" dirty="0"/>
              <a:t> útoky. To predstavuje významnú hrozbu, pretože zvyšuje počet potenciálnych útočníkov a frekvenciu pokusov o phishing. Pochopenie fungovania </a:t>
            </a:r>
            <a:r>
              <a:rPr lang="sk-SK" dirty="0" err="1"/>
              <a:t>PHaaS</a:t>
            </a:r>
            <a:r>
              <a:rPr lang="sk-SK" dirty="0"/>
              <a:t> je dôležité pre vývoj účinných protiopatrení a ochranu citlivých informácií.</a:t>
            </a:r>
          </a:p>
          <a:p>
            <a:r>
              <a:rPr lang="sk-SK" dirty="0"/>
              <a:t>Zdroj: https://www.oryxalign.com/blog/understanding-phishing-as-a-service</a:t>
            </a:r>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38</a:t>
            </a:fld>
            <a:endParaRPr lang="sk-SK"/>
          </a:p>
        </p:txBody>
      </p:sp>
    </p:spTree>
    <p:extLst>
      <p:ext uri="{BB962C8B-B14F-4D97-AF65-F5344CB8AC3E}">
        <p14:creationId xmlns:p14="http://schemas.microsoft.com/office/powerpoint/2010/main" val="19212217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dirty="0"/>
              <a:t>Skontrolujte adresu odosielateľa - skontrolujte e-mailovú adresu, či neobsahuje neznáme alebo mierne zmenené názvy domén</a:t>
            </a:r>
          </a:p>
          <a:p>
            <a:r>
              <a:rPr lang="sk-SK" dirty="0"/>
              <a:t>Vyhnite sa podozrivým odkazom/prílohám - neklikajte na neznáme odkazy ani nesťahujte neočakávané prílohy</a:t>
            </a:r>
          </a:p>
          <a:p>
            <a:r>
              <a:rPr lang="sk-SK" dirty="0"/>
              <a:t>Overte si e-mailové podpisy - skontrolujte profesionálny blok podpisu s kontaktnými údajmi</a:t>
            </a:r>
          </a:p>
          <a:p>
            <a:r>
              <a:rPr lang="sk-SK" dirty="0"/>
              <a:t>Skontrolujte všeobecné pozdravy - hľadajte neosobné pozdravy ako „Vážený zákazník“</a:t>
            </a:r>
          </a:p>
          <a:p>
            <a:r>
              <a:rPr lang="sk-SK" dirty="0"/>
              <a:t>Žiadosť o osobné údaje - legitímne organizácie nežiadajú citlivé informácie prostredníctvom e-mailu</a:t>
            </a:r>
          </a:p>
          <a:p>
            <a:r>
              <a:rPr lang="sk-SK" dirty="0"/>
              <a:t>Ponuky, ktoré sú príliš dobré na to, aby to bola pravda - ignorujte príliš štedré alebo nerealistické ponuky</a:t>
            </a:r>
          </a:p>
          <a:p>
            <a:r>
              <a:rPr lang="sk-SK" dirty="0"/>
              <a:t>Dávajte si pozor na pop-</a:t>
            </a:r>
            <a:r>
              <a:rPr lang="sk-SK" dirty="0" err="1"/>
              <a:t>ups</a:t>
            </a:r>
            <a:r>
              <a:rPr lang="sk-SK" dirty="0"/>
              <a:t> - vyhýbajte sa e-mailom s pop-</a:t>
            </a:r>
            <a:r>
              <a:rPr lang="sk-SK" dirty="0" err="1"/>
              <a:t>ups</a:t>
            </a:r>
            <a:r>
              <a:rPr lang="sk-SK" dirty="0"/>
              <a:t> oknami, ktoré žiadajú o prihlasovacie údaje</a:t>
            </a:r>
          </a:p>
          <a:p>
            <a:r>
              <a:rPr lang="sk-SK" dirty="0"/>
              <a:t>Vyhľadajte chyby - dávajte si pozor na pravopisné a gramatické chyby</a:t>
            </a:r>
          </a:p>
          <a:p>
            <a:r>
              <a:rPr lang="sk-SK" dirty="0"/>
              <a:t>Dávajte si pozor na naliehavý jazyk - dávajte si pozor na e-maily požadujúce okamžitú akciu</a:t>
            </a:r>
          </a:p>
          <a:p>
            <a:r>
              <a:rPr lang="sk-SK" dirty="0"/>
              <a:t>Analyzujte tón/štýl e-mailu - porovnajte s predchádzajúcou komunikáciou, či neobsahuje nezrovnalosti</a:t>
            </a:r>
          </a:p>
          <a:p>
            <a:r>
              <a:rPr lang="sk-SK" dirty="0"/>
              <a:t>Overte si odkazy bez klikania - umiestnite kurzor myši na odkazy, aby ste videli skutočnú URL adresu</a:t>
            </a:r>
          </a:p>
          <a:p>
            <a:r>
              <a:rPr lang="sk-SK" dirty="0"/>
              <a:t>Hľadajte zabezpečené webové stránky - skontrolujte... a bezpečnostný zámok v adresnom riadku</a:t>
            </a:r>
          </a:p>
          <a:p>
            <a:r>
              <a:rPr lang="sk-SK" dirty="0"/>
              <a:t>Používajte nástroje na zabezpečenie e-mailov - používajte filtre a nástroje na blokovanie phishingu</a:t>
            </a:r>
          </a:p>
          <a:p>
            <a:r>
              <a:rPr lang="sk-SK" dirty="0"/>
              <a:t>Zostaňte informovaní - buďte informovaní o najnovších </a:t>
            </a:r>
            <a:r>
              <a:rPr lang="sk-SK" dirty="0" err="1"/>
              <a:t>phishingových</a:t>
            </a:r>
            <a:r>
              <a:rPr lang="sk-SK" dirty="0"/>
              <a:t> technikách</a:t>
            </a:r>
          </a:p>
          <a:p>
            <a:r>
              <a:rPr lang="sk-SK" dirty="0"/>
              <a:t>Zdroj: https://www.infosectrain.com/blog/tips-for-identifying-phishing-emails/ </a:t>
            </a:r>
          </a:p>
          <a:p>
            <a:endParaRPr lang="sk-SK" dirty="0"/>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39</a:t>
            </a:fld>
            <a:endParaRPr lang="sk-SK"/>
          </a:p>
        </p:txBody>
      </p:sp>
    </p:spTree>
    <p:extLst>
      <p:ext uri="{BB962C8B-B14F-4D97-AF65-F5344CB8AC3E}">
        <p14:creationId xmlns:p14="http://schemas.microsoft.com/office/powerpoint/2010/main" val="50439612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k-SK" dirty="0"/>
              <a:t>Zdroj: https://heimdalsecurity.com/blog/what-is-spear-phishing/</a:t>
            </a:r>
          </a:p>
          <a:p>
            <a:endParaRPr lang="sk-SK" dirty="0"/>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40</a:t>
            </a:fld>
            <a:endParaRPr lang="sk-SK"/>
          </a:p>
        </p:txBody>
      </p:sp>
    </p:spTree>
    <p:extLst>
      <p:ext uri="{BB962C8B-B14F-4D97-AF65-F5344CB8AC3E}">
        <p14:creationId xmlns:p14="http://schemas.microsoft.com/office/powerpoint/2010/main" val="21980744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dirty="0"/>
              <a:t>Zdroj: https://zive.aktuality.sk/clanok/NcEQgoT/tiktok-odinstalujte-a-zabudnite-na-pochybne-cinske-socialne-siete-radi-popredny-slovensky-kyberexpert/</a:t>
            </a:r>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41</a:t>
            </a:fld>
            <a:endParaRPr lang="sk-SK"/>
          </a:p>
        </p:txBody>
      </p:sp>
    </p:spTree>
    <p:extLst>
      <p:ext uri="{BB962C8B-B14F-4D97-AF65-F5344CB8AC3E}">
        <p14:creationId xmlns:p14="http://schemas.microsoft.com/office/powerpoint/2010/main" val="83245320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dirty="0"/>
              <a:t>Prečo podvod?</a:t>
            </a:r>
          </a:p>
          <a:p>
            <a:r>
              <a:rPr lang="sk-SK" dirty="0"/>
              <a:t>E-mailová adresa odosielateľa “seourity.com“, preklep</a:t>
            </a:r>
          </a:p>
          <a:p>
            <a:endParaRPr lang="sk-SK" dirty="0"/>
          </a:p>
          <a:p>
            <a:r>
              <a:rPr lang="sk-SK" dirty="0"/>
              <a:t>Zdroj: https://safelab.sk/internetova-bezpecnost/kurz-it-bezpecnost-uvod-a-socialne-inzinierstvo5 </a:t>
            </a:r>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42</a:t>
            </a:fld>
            <a:endParaRPr lang="sk-SK"/>
          </a:p>
        </p:txBody>
      </p:sp>
    </p:spTree>
    <p:extLst>
      <p:ext uri="{BB962C8B-B14F-4D97-AF65-F5344CB8AC3E}">
        <p14:creationId xmlns:p14="http://schemas.microsoft.com/office/powerpoint/2010/main" val="11951033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dirty="0"/>
              <a:t>Zdroj: https://www.nbu.gov.sk/kratky-slovnik-hybridnych-hrozieb/</a:t>
            </a:r>
          </a:p>
          <a:p>
            <a:endParaRPr lang="sk-SK" dirty="0"/>
          </a:p>
          <a:p>
            <a:r>
              <a:rPr lang="sk-SK" dirty="0" err="1"/>
              <a:t>Fakenews</a:t>
            </a:r>
            <a:r>
              <a:rPr lang="sk-SK" dirty="0"/>
              <a:t> – zamerané na oči – čítam</a:t>
            </a:r>
          </a:p>
          <a:p>
            <a:r>
              <a:rPr lang="sk-SK" dirty="0" err="1"/>
              <a:t>Deep</a:t>
            </a:r>
            <a:r>
              <a:rPr lang="sk-SK" dirty="0"/>
              <a:t> </a:t>
            </a:r>
            <a:r>
              <a:rPr lang="sk-SK" dirty="0" err="1"/>
              <a:t>fake</a:t>
            </a:r>
            <a:r>
              <a:rPr lang="sk-SK" dirty="0"/>
              <a:t> – oči + sluch</a:t>
            </a:r>
          </a:p>
          <a:p>
            <a:r>
              <a:rPr lang="sk-SK" dirty="0" err="1"/>
              <a:t>Deepfake</a:t>
            </a:r>
            <a:r>
              <a:rPr lang="sk-SK" dirty="0"/>
              <a:t> videá stierajú hranice medzi realitou a falošnými správami, takže je čoraz ťažšie uveriť tomu, čo vidíte alebo počujete.</a:t>
            </a:r>
          </a:p>
          <a:p>
            <a:r>
              <a:rPr lang="sk-SK" dirty="0"/>
              <a:t>Na rozdiel od falošných obrázkov vytvorených skutočnými ľuďmi pomocou nástrojov, ako je napríklad Photoshop, </a:t>
            </a:r>
            <a:r>
              <a:rPr lang="sk-SK" dirty="0" err="1"/>
              <a:t>deepfakes</a:t>
            </a:r>
            <a:r>
              <a:rPr lang="sk-SK" dirty="0"/>
              <a:t> vyrábajú stroje s umelou inteligenciou. </a:t>
            </a:r>
          </a:p>
          <a:p>
            <a:r>
              <a:rPr lang="sk-SK" dirty="0" err="1">
                <a:solidFill>
                  <a:srgbClr val="FF0000"/>
                </a:solidFill>
                <a:highlight>
                  <a:srgbClr val="FFFF00"/>
                </a:highlight>
              </a:rPr>
              <a:t>DEEP</a:t>
            </a:r>
            <a:r>
              <a:rPr lang="sk-SK" dirty="0" err="1"/>
              <a:t>fake</a:t>
            </a:r>
            <a:r>
              <a:rPr lang="sk-SK" dirty="0"/>
              <a:t> - odkazuje na hlboké učenie, čo je metóda tréningu počítačov, aby mysleli prirodzene ako ľudský mozog; skrátene umelá inteligencia. </a:t>
            </a:r>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4</a:t>
            </a:fld>
            <a:endParaRPr lang="sk-SK"/>
          </a:p>
        </p:txBody>
      </p:sp>
    </p:spTree>
    <p:extLst>
      <p:ext uri="{BB962C8B-B14F-4D97-AF65-F5344CB8AC3E}">
        <p14:creationId xmlns:p14="http://schemas.microsoft.com/office/powerpoint/2010/main" val="97778471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k-SK" dirty="0"/>
              <a:t>Zdroj: https://safelab.sk/internetova-bezpecnost/kurz-it-bezpecnost-uvod-a-socialne-inzinierstvo8</a:t>
            </a:r>
          </a:p>
          <a:p>
            <a:endParaRPr lang="sk-SK" dirty="0"/>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43</a:t>
            </a:fld>
            <a:endParaRPr lang="sk-SK"/>
          </a:p>
        </p:txBody>
      </p:sp>
    </p:spTree>
    <p:extLst>
      <p:ext uri="{BB962C8B-B14F-4D97-AF65-F5344CB8AC3E}">
        <p14:creationId xmlns:p14="http://schemas.microsoft.com/office/powerpoint/2010/main" val="119291370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dirty="0"/>
              <a:t>Zdroj: https://hoax.sk/do-firiem-chodia-emaily-o-poruseni-autorskych-prav-ide-o-virus/</a:t>
            </a:r>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44</a:t>
            </a:fld>
            <a:endParaRPr lang="sk-SK"/>
          </a:p>
        </p:txBody>
      </p:sp>
    </p:spTree>
    <p:extLst>
      <p:ext uri="{BB962C8B-B14F-4D97-AF65-F5344CB8AC3E}">
        <p14:creationId xmlns:p14="http://schemas.microsoft.com/office/powerpoint/2010/main" val="251032148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b="0" i="0" dirty="0"/>
              <a:t>Viac o konšpiračných teóriách - Zuzana </a:t>
            </a:r>
            <a:r>
              <a:rPr lang="sk-SK" b="0" i="0" dirty="0" err="1"/>
              <a:t>Panczová</a:t>
            </a:r>
            <a:r>
              <a:rPr lang="sk-SK" b="0" i="0" dirty="0"/>
              <a:t>, etnologička</a:t>
            </a:r>
          </a:p>
          <a:p>
            <a:r>
              <a:rPr lang="sk-SK" dirty="0">
                <a:hlinkClick r:id="rId3"/>
              </a:rPr>
              <a:t>https://dennikn.sk/4655591/goda-snidl-panczova-aj-vzdelani-ludia-veria-hoaxom-so-slovenskom-to-vsak-nie-je-take-zle-ako-v-prieskumoch/</a:t>
            </a:r>
            <a:r>
              <a:rPr lang="sk-SK" dirty="0"/>
              <a:t> </a:t>
            </a:r>
          </a:p>
          <a:p>
            <a:endParaRPr lang="sk-SK" dirty="0"/>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45</a:t>
            </a:fld>
            <a:endParaRPr lang="sk-SK"/>
          </a:p>
        </p:txBody>
      </p:sp>
    </p:spTree>
    <p:extLst>
      <p:ext uri="{BB962C8B-B14F-4D97-AF65-F5344CB8AC3E}">
        <p14:creationId xmlns:p14="http://schemas.microsoft.com/office/powerpoint/2010/main" val="48386434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dirty="0"/>
              <a:t>Zdroj: https://www.omnicybersecurity.com/case_studies/kill-chain-case-study/</a:t>
            </a:r>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46</a:t>
            </a:fld>
            <a:endParaRPr lang="sk-SK"/>
          </a:p>
        </p:txBody>
      </p:sp>
    </p:spTree>
    <p:extLst>
      <p:ext uri="{BB962C8B-B14F-4D97-AF65-F5344CB8AC3E}">
        <p14:creationId xmlns:p14="http://schemas.microsoft.com/office/powerpoint/2010/main" val="148704012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endParaRPr lang="sk-SK" dirty="0"/>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47</a:t>
            </a:fld>
            <a:endParaRPr lang="sk-SK"/>
          </a:p>
        </p:txBody>
      </p:sp>
    </p:spTree>
    <p:extLst>
      <p:ext uri="{BB962C8B-B14F-4D97-AF65-F5344CB8AC3E}">
        <p14:creationId xmlns:p14="http://schemas.microsoft.com/office/powerpoint/2010/main" val="14014929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dirty="0"/>
              <a:t>https://www.youtube.com/watch?v=IkwWEEZXjPw&amp;t=75s </a:t>
            </a:r>
          </a:p>
          <a:p>
            <a:r>
              <a:rPr lang="sk-SK" dirty="0"/>
              <a:t>AI vpravo</a:t>
            </a:r>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5</a:t>
            </a:fld>
            <a:endParaRPr lang="sk-SK"/>
          </a:p>
        </p:txBody>
      </p:sp>
    </p:spTree>
    <p:extLst>
      <p:ext uri="{BB962C8B-B14F-4D97-AF65-F5344CB8AC3E}">
        <p14:creationId xmlns:p14="http://schemas.microsoft.com/office/powerpoint/2010/main" val="26296543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4EAE70-CAEB-18DC-E63B-B6C7E23FB705}"/>
            </a:ext>
          </a:extLst>
        </p:cNvPr>
        <p:cNvGrpSpPr/>
        <p:nvPr/>
      </p:nvGrpSpPr>
      <p:grpSpPr>
        <a:xfrm>
          <a:off x="0" y="0"/>
          <a:ext cx="0" cy="0"/>
          <a:chOff x="0" y="0"/>
          <a:chExt cx="0" cy="0"/>
        </a:xfrm>
      </p:grpSpPr>
      <p:sp>
        <p:nvSpPr>
          <p:cNvPr id="2" name="Zástupný objekt pre obrázok snímky 1">
            <a:extLst>
              <a:ext uri="{FF2B5EF4-FFF2-40B4-BE49-F238E27FC236}">
                <a16:creationId xmlns:a16="http://schemas.microsoft.com/office/drawing/2014/main" id="{ED0078B9-8F20-0E4D-4DC8-73AB8CD38009}"/>
              </a:ext>
            </a:extLst>
          </p:cNvPr>
          <p:cNvSpPr>
            <a:spLocks noGrp="1" noRot="1" noChangeAspect="1"/>
          </p:cNvSpPr>
          <p:nvPr>
            <p:ph type="sldImg"/>
          </p:nvPr>
        </p:nvSpPr>
        <p:spPr/>
      </p:sp>
      <p:sp>
        <p:nvSpPr>
          <p:cNvPr id="3" name="Zástupný objekt pre poznámky 2">
            <a:extLst>
              <a:ext uri="{FF2B5EF4-FFF2-40B4-BE49-F238E27FC236}">
                <a16:creationId xmlns:a16="http://schemas.microsoft.com/office/drawing/2014/main" id="{A9E6E102-D8C0-4656-57CF-C879535326D0}"/>
              </a:ext>
            </a:extLst>
          </p:cNvPr>
          <p:cNvSpPr>
            <a:spLocks noGrp="1"/>
          </p:cNvSpPr>
          <p:nvPr>
            <p:ph type="body" idx="1"/>
          </p:nvPr>
        </p:nvSpPr>
        <p:spPr/>
        <p:txBody>
          <a:bodyPr/>
          <a:lstStyle/>
          <a:p>
            <a:r>
              <a:rPr lang="sk-SK" dirty="0"/>
              <a:t>https://www.youtube.com/watch?v=IkwWEEZXjPw&amp;t=75s</a:t>
            </a:r>
          </a:p>
          <a:p>
            <a:r>
              <a:rPr lang="sk-SK" dirty="0"/>
              <a:t>AI vľavo </a:t>
            </a:r>
          </a:p>
        </p:txBody>
      </p:sp>
      <p:sp>
        <p:nvSpPr>
          <p:cNvPr id="4" name="Zástupný objekt pre číslo snímky 3">
            <a:extLst>
              <a:ext uri="{FF2B5EF4-FFF2-40B4-BE49-F238E27FC236}">
                <a16:creationId xmlns:a16="http://schemas.microsoft.com/office/drawing/2014/main" id="{D7A1DF83-79B3-E758-AB9C-CFD0770B585B}"/>
              </a:ext>
            </a:extLst>
          </p:cNvPr>
          <p:cNvSpPr>
            <a:spLocks noGrp="1"/>
          </p:cNvSpPr>
          <p:nvPr>
            <p:ph type="sldNum" sz="quarter" idx="5"/>
          </p:nvPr>
        </p:nvSpPr>
        <p:spPr/>
        <p:txBody>
          <a:bodyPr/>
          <a:lstStyle/>
          <a:p>
            <a:fld id="{75A20F01-84C5-46C6-88B5-EE8BD16CCCBC}" type="slidenum">
              <a:rPr lang="sk-SK" smtClean="0"/>
              <a:t>6</a:t>
            </a:fld>
            <a:endParaRPr lang="sk-SK"/>
          </a:p>
        </p:txBody>
      </p:sp>
    </p:spTree>
    <p:extLst>
      <p:ext uri="{BB962C8B-B14F-4D97-AF65-F5344CB8AC3E}">
        <p14:creationId xmlns:p14="http://schemas.microsoft.com/office/powerpoint/2010/main" val="16781579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i="1" dirty="0"/>
              <a:t>Ktoré z nasledujúcich videí je podľa Vás </a:t>
            </a:r>
            <a:r>
              <a:rPr lang="sk-SK" i="1" dirty="0" err="1"/>
              <a:t>Deep</a:t>
            </a:r>
            <a:r>
              <a:rPr lang="sk-SK" i="1" dirty="0"/>
              <a:t> </a:t>
            </a:r>
            <a:r>
              <a:rPr lang="sk-SK" i="1" dirty="0" err="1"/>
              <a:t>Fake</a:t>
            </a:r>
            <a:r>
              <a:rPr lang="sk-SK" i="1" dirty="0"/>
              <a:t>, resp. ktoré video je reálne?</a:t>
            </a:r>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7</a:t>
            </a:fld>
            <a:endParaRPr lang="sk-SK"/>
          </a:p>
        </p:txBody>
      </p:sp>
    </p:spTree>
    <p:extLst>
      <p:ext uri="{BB962C8B-B14F-4D97-AF65-F5344CB8AC3E}">
        <p14:creationId xmlns:p14="http://schemas.microsoft.com/office/powerpoint/2010/main" val="1787917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dirty="0"/>
              <a:t>Zdroj: https://www.youtube.com/watch?v=dNS2hXKaN5Y</a:t>
            </a:r>
          </a:p>
          <a:p>
            <a:r>
              <a:rPr lang="sk-SK" dirty="0"/>
              <a:t>Pravdivé video</a:t>
            </a:r>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8</a:t>
            </a:fld>
            <a:endParaRPr lang="sk-SK"/>
          </a:p>
        </p:txBody>
      </p:sp>
    </p:spTree>
    <p:extLst>
      <p:ext uri="{BB962C8B-B14F-4D97-AF65-F5344CB8AC3E}">
        <p14:creationId xmlns:p14="http://schemas.microsoft.com/office/powerpoint/2010/main" val="8191155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dirty="0"/>
              <a:t>Zdroj: https://</a:t>
            </a:r>
          </a:p>
          <a:p>
            <a:r>
              <a:rPr lang="sk-SK" dirty="0"/>
              <a:t>www.youtube.com/watch?v=NstGK2McmKo</a:t>
            </a:r>
          </a:p>
          <a:p>
            <a:r>
              <a:rPr lang="sk-SK" dirty="0"/>
              <a:t>Nepravdivé video. Video obsahuje jasné známky toho, že sa jedná o animáciu, napriek tomu, že autor na </a:t>
            </a:r>
            <a:r>
              <a:rPr lang="sk-SK" dirty="0" err="1"/>
              <a:t>Youtube</a:t>
            </a:r>
            <a:r>
              <a:rPr lang="sk-SK" dirty="0"/>
              <a:t> tvrdí, že je video reálne.</a:t>
            </a:r>
          </a:p>
        </p:txBody>
      </p:sp>
      <p:sp>
        <p:nvSpPr>
          <p:cNvPr id="4" name="Zástupný objekt pre číslo snímky 3"/>
          <p:cNvSpPr>
            <a:spLocks noGrp="1"/>
          </p:cNvSpPr>
          <p:nvPr>
            <p:ph type="sldNum" sz="quarter" idx="5"/>
          </p:nvPr>
        </p:nvSpPr>
        <p:spPr/>
        <p:txBody>
          <a:bodyPr/>
          <a:lstStyle/>
          <a:p>
            <a:fld id="{75A20F01-84C5-46C6-88B5-EE8BD16CCCBC}" type="slidenum">
              <a:rPr lang="sk-SK" smtClean="0"/>
              <a:t>9</a:t>
            </a:fld>
            <a:endParaRPr lang="sk-SK"/>
          </a:p>
        </p:txBody>
      </p:sp>
    </p:spTree>
    <p:extLst>
      <p:ext uri="{BB962C8B-B14F-4D97-AF65-F5344CB8AC3E}">
        <p14:creationId xmlns:p14="http://schemas.microsoft.com/office/powerpoint/2010/main" val="33855650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á snímka">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9F4AE45-1257-621B-1A63-3600793143BD}"/>
              </a:ext>
            </a:extLst>
          </p:cNvPr>
          <p:cNvSpPr>
            <a:spLocks noGrp="1"/>
          </p:cNvSpPr>
          <p:nvPr>
            <p:ph type="ctrTitle"/>
          </p:nvPr>
        </p:nvSpPr>
        <p:spPr>
          <a:xfrm>
            <a:off x="1524000" y="1122363"/>
            <a:ext cx="9144000" cy="2387600"/>
          </a:xfrm>
        </p:spPr>
        <p:txBody>
          <a:bodyPr anchor="b"/>
          <a:lstStyle>
            <a:lvl1pPr algn="ctr">
              <a:defRPr sz="6000"/>
            </a:lvl1pPr>
          </a:lstStyle>
          <a:p>
            <a:r>
              <a:rPr lang="sk-SK"/>
              <a:t>Kliknutím upravte štýl predlohy nadpisu</a:t>
            </a:r>
          </a:p>
        </p:txBody>
      </p:sp>
      <p:sp>
        <p:nvSpPr>
          <p:cNvPr id="3" name="Podnadpis 2">
            <a:extLst>
              <a:ext uri="{FF2B5EF4-FFF2-40B4-BE49-F238E27FC236}">
                <a16:creationId xmlns:a16="http://schemas.microsoft.com/office/drawing/2014/main" id="{DA9366C5-7234-C15B-1160-32F26A45D8A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k-SK"/>
              <a:t>Kliknutím upravte štýl predlohy podnadpisu</a:t>
            </a:r>
          </a:p>
        </p:txBody>
      </p:sp>
      <p:sp>
        <p:nvSpPr>
          <p:cNvPr id="4" name="Zástupný objekt pre dátum 3">
            <a:extLst>
              <a:ext uri="{FF2B5EF4-FFF2-40B4-BE49-F238E27FC236}">
                <a16:creationId xmlns:a16="http://schemas.microsoft.com/office/drawing/2014/main" id="{802C6689-C152-4E6F-4B5B-6449CBF9D876}"/>
              </a:ext>
            </a:extLst>
          </p:cNvPr>
          <p:cNvSpPr>
            <a:spLocks noGrp="1"/>
          </p:cNvSpPr>
          <p:nvPr>
            <p:ph type="dt" sz="half" idx="10"/>
          </p:nvPr>
        </p:nvSpPr>
        <p:spPr/>
        <p:txBody>
          <a:bodyPr/>
          <a:lstStyle/>
          <a:p>
            <a:fld id="{F35FDD67-0EDC-4091-94D3-3F7622487190}" type="datetime1">
              <a:rPr lang="sk-SK" smtClean="0"/>
              <a:t>26. 1. 2026</a:t>
            </a:fld>
            <a:endParaRPr lang="sk-SK"/>
          </a:p>
        </p:txBody>
      </p:sp>
      <p:sp>
        <p:nvSpPr>
          <p:cNvPr id="5" name="Zástupný objekt pre pätu 4">
            <a:extLst>
              <a:ext uri="{FF2B5EF4-FFF2-40B4-BE49-F238E27FC236}">
                <a16:creationId xmlns:a16="http://schemas.microsoft.com/office/drawing/2014/main" id="{318E0651-A653-5AC5-1013-E5B96851BF1D}"/>
              </a:ext>
            </a:extLst>
          </p:cNvPr>
          <p:cNvSpPr>
            <a:spLocks noGrp="1"/>
          </p:cNvSpPr>
          <p:nvPr>
            <p:ph type="ftr" sz="quarter" idx="11"/>
          </p:nvPr>
        </p:nvSpPr>
        <p:spPr/>
        <p:txBody>
          <a:bodyPr/>
          <a:lstStyle/>
          <a:p>
            <a:endParaRPr lang="sk-SK"/>
          </a:p>
        </p:txBody>
      </p:sp>
      <p:sp>
        <p:nvSpPr>
          <p:cNvPr id="6" name="Zástupný objekt pre číslo snímky 5">
            <a:extLst>
              <a:ext uri="{FF2B5EF4-FFF2-40B4-BE49-F238E27FC236}">
                <a16:creationId xmlns:a16="http://schemas.microsoft.com/office/drawing/2014/main" id="{412EC900-7278-187C-9112-9C065110CD10}"/>
              </a:ext>
            </a:extLst>
          </p:cNvPr>
          <p:cNvSpPr>
            <a:spLocks noGrp="1"/>
          </p:cNvSpPr>
          <p:nvPr>
            <p:ph type="sldNum" sz="quarter" idx="12"/>
          </p:nvPr>
        </p:nvSpPr>
        <p:spPr/>
        <p:txBody>
          <a:bodyPr/>
          <a:lstStyle/>
          <a:p>
            <a:fld id="{16CA2D08-B425-46B9-A38C-FA58A167A0F0}" type="slidenum">
              <a:rPr lang="sk-SK" smtClean="0"/>
              <a:t>‹#›</a:t>
            </a:fld>
            <a:endParaRPr lang="sk-SK"/>
          </a:p>
        </p:txBody>
      </p:sp>
    </p:spTree>
    <p:extLst>
      <p:ext uri="{BB962C8B-B14F-4D97-AF65-F5344CB8AC3E}">
        <p14:creationId xmlns:p14="http://schemas.microsoft.com/office/powerpoint/2010/main" val="2926641688"/>
      </p:ext>
    </p:extLst>
  </p:cSld>
  <p:clrMapOvr>
    <a:masterClrMapping/>
  </p:clrMapOvr>
  <p:transition spd="slow">
    <p:randomBar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zvislý text">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F29CF5D-4A26-F84E-311C-F0921393615C}"/>
              </a:ext>
            </a:extLst>
          </p:cNvPr>
          <p:cNvSpPr>
            <a:spLocks noGrp="1"/>
          </p:cNvSpPr>
          <p:nvPr>
            <p:ph type="title"/>
          </p:nvPr>
        </p:nvSpPr>
        <p:spPr/>
        <p:txBody>
          <a:bodyPr/>
          <a:lstStyle/>
          <a:p>
            <a:r>
              <a:rPr lang="sk-SK"/>
              <a:t>Kliknutím upravte štýl predlohy nadpisu</a:t>
            </a:r>
          </a:p>
        </p:txBody>
      </p:sp>
      <p:sp>
        <p:nvSpPr>
          <p:cNvPr id="3" name="Zástupný zvislý text 2">
            <a:extLst>
              <a:ext uri="{FF2B5EF4-FFF2-40B4-BE49-F238E27FC236}">
                <a16:creationId xmlns:a16="http://schemas.microsoft.com/office/drawing/2014/main" id="{55E08328-F43C-F17E-868B-1EDC19A3F9AF}"/>
              </a:ext>
            </a:extLst>
          </p:cNvPr>
          <p:cNvSpPr>
            <a:spLocks noGrp="1"/>
          </p:cNvSpPr>
          <p:nvPr>
            <p:ph type="body" orient="vert" idx="1"/>
          </p:nvPr>
        </p:nvSpPr>
        <p:spPr/>
        <p:txBody>
          <a:bodyPr vert="eaVert"/>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Zástupný objekt pre dátum 3">
            <a:extLst>
              <a:ext uri="{FF2B5EF4-FFF2-40B4-BE49-F238E27FC236}">
                <a16:creationId xmlns:a16="http://schemas.microsoft.com/office/drawing/2014/main" id="{A5A0A829-0026-AD72-9233-8EB50E435E16}"/>
              </a:ext>
            </a:extLst>
          </p:cNvPr>
          <p:cNvSpPr>
            <a:spLocks noGrp="1"/>
          </p:cNvSpPr>
          <p:nvPr>
            <p:ph type="dt" sz="half" idx="10"/>
          </p:nvPr>
        </p:nvSpPr>
        <p:spPr/>
        <p:txBody>
          <a:bodyPr/>
          <a:lstStyle/>
          <a:p>
            <a:fld id="{533E67DF-19C5-4D3B-9F87-1CFCB3C15EDF}" type="datetime1">
              <a:rPr lang="sk-SK" smtClean="0"/>
              <a:t>26. 1. 2026</a:t>
            </a:fld>
            <a:endParaRPr lang="sk-SK"/>
          </a:p>
        </p:txBody>
      </p:sp>
      <p:sp>
        <p:nvSpPr>
          <p:cNvPr id="5" name="Zástupný objekt pre pätu 4">
            <a:extLst>
              <a:ext uri="{FF2B5EF4-FFF2-40B4-BE49-F238E27FC236}">
                <a16:creationId xmlns:a16="http://schemas.microsoft.com/office/drawing/2014/main" id="{EA915E38-8924-F857-AEAD-38ABA41DF329}"/>
              </a:ext>
            </a:extLst>
          </p:cNvPr>
          <p:cNvSpPr>
            <a:spLocks noGrp="1"/>
          </p:cNvSpPr>
          <p:nvPr>
            <p:ph type="ftr" sz="quarter" idx="11"/>
          </p:nvPr>
        </p:nvSpPr>
        <p:spPr/>
        <p:txBody>
          <a:bodyPr/>
          <a:lstStyle/>
          <a:p>
            <a:endParaRPr lang="sk-SK"/>
          </a:p>
        </p:txBody>
      </p:sp>
      <p:sp>
        <p:nvSpPr>
          <p:cNvPr id="6" name="Zástupný objekt pre číslo snímky 5">
            <a:extLst>
              <a:ext uri="{FF2B5EF4-FFF2-40B4-BE49-F238E27FC236}">
                <a16:creationId xmlns:a16="http://schemas.microsoft.com/office/drawing/2014/main" id="{F4BA040C-9539-93F7-008E-E8A83A890D81}"/>
              </a:ext>
            </a:extLst>
          </p:cNvPr>
          <p:cNvSpPr>
            <a:spLocks noGrp="1"/>
          </p:cNvSpPr>
          <p:nvPr>
            <p:ph type="sldNum" sz="quarter" idx="12"/>
          </p:nvPr>
        </p:nvSpPr>
        <p:spPr/>
        <p:txBody>
          <a:bodyPr/>
          <a:lstStyle/>
          <a:p>
            <a:fld id="{16CA2D08-B425-46B9-A38C-FA58A167A0F0}" type="slidenum">
              <a:rPr lang="sk-SK" smtClean="0"/>
              <a:t>‹#›</a:t>
            </a:fld>
            <a:endParaRPr lang="sk-SK"/>
          </a:p>
        </p:txBody>
      </p:sp>
    </p:spTree>
    <p:extLst>
      <p:ext uri="{BB962C8B-B14F-4D97-AF65-F5344CB8AC3E}">
        <p14:creationId xmlns:p14="http://schemas.microsoft.com/office/powerpoint/2010/main" val="4156814673"/>
      </p:ext>
    </p:extLst>
  </p:cSld>
  <p:clrMapOvr>
    <a:masterClrMapping/>
  </p:clrMapOvr>
  <p:transition spd="slow">
    <p:randomBar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Zvislý nadpis a text">
    <p:spTree>
      <p:nvGrpSpPr>
        <p:cNvPr id="1" name=""/>
        <p:cNvGrpSpPr/>
        <p:nvPr/>
      </p:nvGrpSpPr>
      <p:grpSpPr>
        <a:xfrm>
          <a:off x="0" y="0"/>
          <a:ext cx="0" cy="0"/>
          <a:chOff x="0" y="0"/>
          <a:chExt cx="0" cy="0"/>
        </a:xfrm>
      </p:grpSpPr>
      <p:sp>
        <p:nvSpPr>
          <p:cNvPr id="2" name="Zvislý nadpis 1">
            <a:extLst>
              <a:ext uri="{FF2B5EF4-FFF2-40B4-BE49-F238E27FC236}">
                <a16:creationId xmlns:a16="http://schemas.microsoft.com/office/drawing/2014/main" id="{E71C3BD1-0C5B-4924-8C3D-1888E2BB4DE7}"/>
              </a:ext>
            </a:extLst>
          </p:cNvPr>
          <p:cNvSpPr>
            <a:spLocks noGrp="1"/>
          </p:cNvSpPr>
          <p:nvPr>
            <p:ph type="title" orient="vert"/>
          </p:nvPr>
        </p:nvSpPr>
        <p:spPr>
          <a:xfrm>
            <a:off x="8724900" y="365125"/>
            <a:ext cx="2628900" cy="5811838"/>
          </a:xfrm>
        </p:spPr>
        <p:txBody>
          <a:bodyPr vert="eaVert"/>
          <a:lstStyle/>
          <a:p>
            <a:r>
              <a:rPr lang="sk-SK"/>
              <a:t>Kliknutím upravte štýl predlohy nadpisu</a:t>
            </a:r>
          </a:p>
        </p:txBody>
      </p:sp>
      <p:sp>
        <p:nvSpPr>
          <p:cNvPr id="3" name="Zástupný zvislý text 2">
            <a:extLst>
              <a:ext uri="{FF2B5EF4-FFF2-40B4-BE49-F238E27FC236}">
                <a16:creationId xmlns:a16="http://schemas.microsoft.com/office/drawing/2014/main" id="{EE599445-A1CA-AF06-EC43-C10E89C723BD}"/>
              </a:ext>
            </a:extLst>
          </p:cNvPr>
          <p:cNvSpPr>
            <a:spLocks noGrp="1"/>
          </p:cNvSpPr>
          <p:nvPr>
            <p:ph type="body" orient="vert" idx="1"/>
          </p:nvPr>
        </p:nvSpPr>
        <p:spPr>
          <a:xfrm>
            <a:off x="838200" y="365125"/>
            <a:ext cx="7734300" cy="5811838"/>
          </a:xfrm>
        </p:spPr>
        <p:txBody>
          <a:bodyPr vert="eaVert"/>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Zástupný objekt pre dátum 3">
            <a:extLst>
              <a:ext uri="{FF2B5EF4-FFF2-40B4-BE49-F238E27FC236}">
                <a16:creationId xmlns:a16="http://schemas.microsoft.com/office/drawing/2014/main" id="{4A2CFDFA-1734-8563-497E-97FC05AB7E2D}"/>
              </a:ext>
            </a:extLst>
          </p:cNvPr>
          <p:cNvSpPr>
            <a:spLocks noGrp="1"/>
          </p:cNvSpPr>
          <p:nvPr>
            <p:ph type="dt" sz="half" idx="10"/>
          </p:nvPr>
        </p:nvSpPr>
        <p:spPr/>
        <p:txBody>
          <a:bodyPr/>
          <a:lstStyle/>
          <a:p>
            <a:fld id="{E8FC0B72-5220-4958-A554-6E6BCEED6E88}" type="datetime1">
              <a:rPr lang="sk-SK" smtClean="0"/>
              <a:t>26. 1. 2026</a:t>
            </a:fld>
            <a:endParaRPr lang="sk-SK"/>
          </a:p>
        </p:txBody>
      </p:sp>
      <p:sp>
        <p:nvSpPr>
          <p:cNvPr id="5" name="Zástupný objekt pre pätu 4">
            <a:extLst>
              <a:ext uri="{FF2B5EF4-FFF2-40B4-BE49-F238E27FC236}">
                <a16:creationId xmlns:a16="http://schemas.microsoft.com/office/drawing/2014/main" id="{B798A2E2-4034-394B-89F9-30A158C65CDC}"/>
              </a:ext>
            </a:extLst>
          </p:cNvPr>
          <p:cNvSpPr>
            <a:spLocks noGrp="1"/>
          </p:cNvSpPr>
          <p:nvPr>
            <p:ph type="ftr" sz="quarter" idx="11"/>
          </p:nvPr>
        </p:nvSpPr>
        <p:spPr/>
        <p:txBody>
          <a:bodyPr/>
          <a:lstStyle/>
          <a:p>
            <a:endParaRPr lang="sk-SK"/>
          </a:p>
        </p:txBody>
      </p:sp>
      <p:sp>
        <p:nvSpPr>
          <p:cNvPr id="6" name="Zástupný objekt pre číslo snímky 5">
            <a:extLst>
              <a:ext uri="{FF2B5EF4-FFF2-40B4-BE49-F238E27FC236}">
                <a16:creationId xmlns:a16="http://schemas.microsoft.com/office/drawing/2014/main" id="{5B14E42F-2991-FCFD-9ACE-FF24ECF3EB2C}"/>
              </a:ext>
            </a:extLst>
          </p:cNvPr>
          <p:cNvSpPr>
            <a:spLocks noGrp="1"/>
          </p:cNvSpPr>
          <p:nvPr>
            <p:ph type="sldNum" sz="quarter" idx="12"/>
          </p:nvPr>
        </p:nvSpPr>
        <p:spPr/>
        <p:txBody>
          <a:bodyPr/>
          <a:lstStyle/>
          <a:p>
            <a:fld id="{16CA2D08-B425-46B9-A38C-FA58A167A0F0}" type="slidenum">
              <a:rPr lang="sk-SK" smtClean="0"/>
              <a:t>‹#›</a:t>
            </a:fld>
            <a:endParaRPr lang="sk-SK"/>
          </a:p>
        </p:txBody>
      </p:sp>
    </p:spTree>
    <p:extLst>
      <p:ext uri="{BB962C8B-B14F-4D97-AF65-F5344CB8AC3E}">
        <p14:creationId xmlns:p14="http://schemas.microsoft.com/office/powerpoint/2010/main" val="495074589"/>
      </p:ext>
    </p:extLst>
  </p:cSld>
  <p:clrMapOvr>
    <a:masterClrMapping/>
  </p:clrMapOvr>
  <p:transition spd="slow">
    <p:randomBar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C8D8EF0-4129-8E56-9040-CE9D9144B53F}"/>
              </a:ext>
            </a:extLst>
          </p:cNvPr>
          <p:cNvSpPr>
            <a:spLocks noGrp="1"/>
          </p:cNvSpPr>
          <p:nvPr>
            <p:ph type="title"/>
          </p:nvPr>
        </p:nvSpPr>
        <p:spPr/>
        <p:txBody>
          <a:bodyPr/>
          <a:lstStyle/>
          <a:p>
            <a:r>
              <a:rPr lang="sk-SK"/>
              <a:t>Kliknutím upravte štýl predlohy nadpisu</a:t>
            </a:r>
          </a:p>
        </p:txBody>
      </p:sp>
      <p:sp>
        <p:nvSpPr>
          <p:cNvPr id="3" name="Zástupný objekt pre obsah 2">
            <a:extLst>
              <a:ext uri="{FF2B5EF4-FFF2-40B4-BE49-F238E27FC236}">
                <a16:creationId xmlns:a16="http://schemas.microsoft.com/office/drawing/2014/main" id="{3363C688-BB37-1614-F2E7-0966BBB7D0C1}"/>
              </a:ext>
            </a:extLst>
          </p:cNvPr>
          <p:cNvSpPr>
            <a:spLocks noGrp="1"/>
          </p:cNvSpPr>
          <p:nvPr>
            <p:ph idx="1"/>
          </p:nvPr>
        </p:nvSpPr>
        <p:spPr/>
        <p:txBody>
          <a:body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Zástupný objekt pre dátum 3">
            <a:extLst>
              <a:ext uri="{FF2B5EF4-FFF2-40B4-BE49-F238E27FC236}">
                <a16:creationId xmlns:a16="http://schemas.microsoft.com/office/drawing/2014/main" id="{7482092D-5524-5EFE-168C-E356A2916BA4}"/>
              </a:ext>
            </a:extLst>
          </p:cNvPr>
          <p:cNvSpPr>
            <a:spLocks noGrp="1"/>
          </p:cNvSpPr>
          <p:nvPr>
            <p:ph type="dt" sz="half" idx="10"/>
          </p:nvPr>
        </p:nvSpPr>
        <p:spPr/>
        <p:txBody>
          <a:bodyPr/>
          <a:lstStyle/>
          <a:p>
            <a:fld id="{B2B76844-B4B9-4C13-8D8B-806EEF83BBCB}" type="datetime1">
              <a:rPr lang="sk-SK" smtClean="0"/>
              <a:t>26. 1. 2026</a:t>
            </a:fld>
            <a:endParaRPr lang="sk-SK"/>
          </a:p>
        </p:txBody>
      </p:sp>
      <p:sp>
        <p:nvSpPr>
          <p:cNvPr id="5" name="Zástupný objekt pre pätu 4">
            <a:extLst>
              <a:ext uri="{FF2B5EF4-FFF2-40B4-BE49-F238E27FC236}">
                <a16:creationId xmlns:a16="http://schemas.microsoft.com/office/drawing/2014/main" id="{296A168E-3075-1BC6-0CB2-FF97D38AE9B2}"/>
              </a:ext>
            </a:extLst>
          </p:cNvPr>
          <p:cNvSpPr>
            <a:spLocks noGrp="1"/>
          </p:cNvSpPr>
          <p:nvPr>
            <p:ph type="ftr" sz="quarter" idx="11"/>
          </p:nvPr>
        </p:nvSpPr>
        <p:spPr/>
        <p:txBody>
          <a:bodyPr/>
          <a:lstStyle/>
          <a:p>
            <a:endParaRPr lang="sk-SK"/>
          </a:p>
        </p:txBody>
      </p:sp>
      <p:sp>
        <p:nvSpPr>
          <p:cNvPr id="6" name="Zástupný objekt pre číslo snímky 5">
            <a:extLst>
              <a:ext uri="{FF2B5EF4-FFF2-40B4-BE49-F238E27FC236}">
                <a16:creationId xmlns:a16="http://schemas.microsoft.com/office/drawing/2014/main" id="{2DB13EC1-444C-B029-1D81-F28FCA80143E}"/>
              </a:ext>
            </a:extLst>
          </p:cNvPr>
          <p:cNvSpPr>
            <a:spLocks noGrp="1"/>
          </p:cNvSpPr>
          <p:nvPr>
            <p:ph type="sldNum" sz="quarter" idx="12"/>
          </p:nvPr>
        </p:nvSpPr>
        <p:spPr/>
        <p:txBody>
          <a:bodyPr/>
          <a:lstStyle/>
          <a:p>
            <a:fld id="{16CA2D08-B425-46B9-A38C-FA58A167A0F0}" type="slidenum">
              <a:rPr lang="sk-SK" smtClean="0"/>
              <a:t>‹#›</a:t>
            </a:fld>
            <a:endParaRPr lang="sk-SK"/>
          </a:p>
        </p:txBody>
      </p:sp>
    </p:spTree>
    <p:extLst>
      <p:ext uri="{BB962C8B-B14F-4D97-AF65-F5344CB8AC3E}">
        <p14:creationId xmlns:p14="http://schemas.microsoft.com/office/powerpoint/2010/main" val="693889991"/>
      </p:ext>
    </p:extLst>
  </p:cSld>
  <p:clrMapOvr>
    <a:masterClrMapping/>
  </p:clrMapOvr>
  <p:transition spd="slow">
    <p:randomBar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Hlavička sekcie">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8251CDD-0CD8-74E1-B89A-B71F2DDEEF2C}"/>
              </a:ext>
            </a:extLst>
          </p:cNvPr>
          <p:cNvSpPr>
            <a:spLocks noGrp="1"/>
          </p:cNvSpPr>
          <p:nvPr>
            <p:ph type="title"/>
          </p:nvPr>
        </p:nvSpPr>
        <p:spPr>
          <a:xfrm>
            <a:off x="831850" y="1709738"/>
            <a:ext cx="10515600" cy="2852737"/>
          </a:xfrm>
        </p:spPr>
        <p:txBody>
          <a:bodyPr anchor="b"/>
          <a:lstStyle>
            <a:lvl1pPr>
              <a:defRPr sz="6000"/>
            </a:lvl1pPr>
          </a:lstStyle>
          <a:p>
            <a:r>
              <a:rPr lang="sk-SK"/>
              <a:t>Kliknutím upravte štýl predlohy nadpisu</a:t>
            </a:r>
          </a:p>
        </p:txBody>
      </p:sp>
      <p:sp>
        <p:nvSpPr>
          <p:cNvPr id="3" name="Zástupný text 2">
            <a:extLst>
              <a:ext uri="{FF2B5EF4-FFF2-40B4-BE49-F238E27FC236}">
                <a16:creationId xmlns:a16="http://schemas.microsoft.com/office/drawing/2014/main" id="{FD35ADD2-F363-06D5-6CC0-69036EB6AD6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sk-SK"/>
              <a:t>Kliknite sem a upravte štýly predlohy textu</a:t>
            </a:r>
          </a:p>
        </p:txBody>
      </p:sp>
      <p:sp>
        <p:nvSpPr>
          <p:cNvPr id="4" name="Zástupný objekt pre dátum 3">
            <a:extLst>
              <a:ext uri="{FF2B5EF4-FFF2-40B4-BE49-F238E27FC236}">
                <a16:creationId xmlns:a16="http://schemas.microsoft.com/office/drawing/2014/main" id="{1E706A8A-F3AB-AC92-2407-52D972940925}"/>
              </a:ext>
            </a:extLst>
          </p:cNvPr>
          <p:cNvSpPr>
            <a:spLocks noGrp="1"/>
          </p:cNvSpPr>
          <p:nvPr>
            <p:ph type="dt" sz="half" idx="10"/>
          </p:nvPr>
        </p:nvSpPr>
        <p:spPr/>
        <p:txBody>
          <a:bodyPr/>
          <a:lstStyle/>
          <a:p>
            <a:fld id="{4087871F-9D61-4C2D-B802-2F5A2BD86D0F}" type="datetime1">
              <a:rPr lang="sk-SK" smtClean="0"/>
              <a:t>26. 1. 2026</a:t>
            </a:fld>
            <a:endParaRPr lang="sk-SK"/>
          </a:p>
        </p:txBody>
      </p:sp>
      <p:sp>
        <p:nvSpPr>
          <p:cNvPr id="5" name="Zástupný objekt pre pätu 4">
            <a:extLst>
              <a:ext uri="{FF2B5EF4-FFF2-40B4-BE49-F238E27FC236}">
                <a16:creationId xmlns:a16="http://schemas.microsoft.com/office/drawing/2014/main" id="{1E069EE4-8394-CAEA-B104-883BEFCF351A}"/>
              </a:ext>
            </a:extLst>
          </p:cNvPr>
          <p:cNvSpPr>
            <a:spLocks noGrp="1"/>
          </p:cNvSpPr>
          <p:nvPr>
            <p:ph type="ftr" sz="quarter" idx="11"/>
          </p:nvPr>
        </p:nvSpPr>
        <p:spPr/>
        <p:txBody>
          <a:bodyPr/>
          <a:lstStyle/>
          <a:p>
            <a:endParaRPr lang="sk-SK"/>
          </a:p>
        </p:txBody>
      </p:sp>
      <p:sp>
        <p:nvSpPr>
          <p:cNvPr id="6" name="Zástupný objekt pre číslo snímky 5">
            <a:extLst>
              <a:ext uri="{FF2B5EF4-FFF2-40B4-BE49-F238E27FC236}">
                <a16:creationId xmlns:a16="http://schemas.microsoft.com/office/drawing/2014/main" id="{81CE4252-E84C-0675-B06C-7EC97B54B656}"/>
              </a:ext>
            </a:extLst>
          </p:cNvPr>
          <p:cNvSpPr>
            <a:spLocks noGrp="1"/>
          </p:cNvSpPr>
          <p:nvPr>
            <p:ph type="sldNum" sz="quarter" idx="12"/>
          </p:nvPr>
        </p:nvSpPr>
        <p:spPr/>
        <p:txBody>
          <a:bodyPr/>
          <a:lstStyle/>
          <a:p>
            <a:fld id="{16CA2D08-B425-46B9-A38C-FA58A167A0F0}" type="slidenum">
              <a:rPr lang="sk-SK" smtClean="0"/>
              <a:t>‹#›</a:t>
            </a:fld>
            <a:endParaRPr lang="sk-SK"/>
          </a:p>
        </p:txBody>
      </p:sp>
    </p:spTree>
    <p:extLst>
      <p:ext uri="{BB962C8B-B14F-4D97-AF65-F5344CB8AC3E}">
        <p14:creationId xmlns:p14="http://schemas.microsoft.com/office/powerpoint/2010/main" val="2458269532"/>
      </p:ext>
    </p:extLst>
  </p:cSld>
  <p:clrMapOvr>
    <a:masterClrMapping/>
  </p:clrMapOvr>
  <p:transition spd="slow">
    <p:randomBar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9BF4565-85FA-EB35-E041-E5C3930D58DD}"/>
              </a:ext>
            </a:extLst>
          </p:cNvPr>
          <p:cNvSpPr>
            <a:spLocks noGrp="1"/>
          </p:cNvSpPr>
          <p:nvPr>
            <p:ph type="title"/>
          </p:nvPr>
        </p:nvSpPr>
        <p:spPr/>
        <p:txBody>
          <a:bodyPr/>
          <a:lstStyle/>
          <a:p>
            <a:r>
              <a:rPr lang="sk-SK"/>
              <a:t>Kliknutím upravte štýl predlohy nadpisu</a:t>
            </a:r>
          </a:p>
        </p:txBody>
      </p:sp>
      <p:sp>
        <p:nvSpPr>
          <p:cNvPr id="3" name="Zástupný objekt pre obsah 2">
            <a:extLst>
              <a:ext uri="{FF2B5EF4-FFF2-40B4-BE49-F238E27FC236}">
                <a16:creationId xmlns:a16="http://schemas.microsoft.com/office/drawing/2014/main" id="{EC2233E5-92F4-1BD1-4F45-1F7CA0E2D68C}"/>
              </a:ext>
            </a:extLst>
          </p:cNvPr>
          <p:cNvSpPr>
            <a:spLocks noGrp="1"/>
          </p:cNvSpPr>
          <p:nvPr>
            <p:ph sz="half" idx="1"/>
          </p:nvPr>
        </p:nvSpPr>
        <p:spPr>
          <a:xfrm>
            <a:off x="838200" y="1825625"/>
            <a:ext cx="5181600" cy="4351338"/>
          </a:xfrm>
        </p:spPr>
        <p:txBody>
          <a:body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Zástupný objekt pre obsah 3">
            <a:extLst>
              <a:ext uri="{FF2B5EF4-FFF2-40B4-BE49-F238E27FC236}">
                <a16:creationId xmlns:a16="http://schemas.microsoft.com/office/drawing/2014/main" id="{FE82CB26-6758-903E-7F4E-0E1C6DA8F5B3}"/>
              </a:ext>
            </a:extLst>
          </p:cNvPr>
          <p:cNvSpPr>
            <a:spLocks noGrp="1"/>
          </p:cNvSpPr>
          <p:nvPr>
            <p:ph sz="half" idx="2"/>
          </p:nvPr>
        </p:nvSpPr>
        <p:spPr>
          <a:xfrm>
            <a:off x="6172200" y="1825625"/>
            <a:ext cx="5181600" cy="4351338"/>
          </a:xfrm>
        </p:spPr>
        <p:txBody>
          <a:body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5" name="Zástupný objekt pre dátum 4">
            <a:extLst>
              <a:ext uri="{FF2B5EF4-FFF2-40B4-BE49-F238E27FC236}">
                <a16:creationId xmlns:a16="http://schemas.microsoft.com/office/drawing/2014/main" id="{49DE02B7-D8D9-3C60-F245-A141ED4F0F43}"/>
              </a:ext>
            </a:extLst>
          </p:cNvPr>
          <p:cNvSpPr>
            <a:spLocks noGrp="1"/>
          </p:cNvSpPr>
          <p:nvPr>
            <p:ph type="dt" sz="half" idx="10"/>
          </p:nvPr>
        </p:nvSpPr>
        <p:spPr/>
        <p:txBody>
          <a:bodyPr/>
          <a:lstStyle/>
          <a:p>
            <a:fld id="{2EB47937-6D40-4167-B5CD-3C73C74F1A71}" type="datetime1">
              <a:rPr lang="sk-SK" smtClean="0"/>
              <a:t>26. 1. 2026</a:t>
            </a:fld>
            <a:endParaRPr lang="sk-SK"/>
          </a:p>
        </p:txBody>
      </p:sp>
      <p:sp>
        <p:nvSpPr>
          <p:cNvPr id="6" name="Zástupný objekt pre pätu 5">
            <a:extLst>
              <a:ext uri="{FF2B5EF4-FFF2-40B4-BE49-F238E27FC236}">
                <a16:creationId xmlns:a16="http://schemas.microsoft.com/office/drawing/2014/main" id="{1D4B473B-EE68-9515-C657-E4EC2C19C06C}"/>
              </a:ext>
            </a:extLst>
          </p:cNvPr>
          <p:cNvSpPr>
            <a:spLocks noGrp="1"/>
          </p:cNvSpPr>
          <p:nvPr>
            <p:ph type="ftr" sz="quarter" idx="11"/>
          </p:nvPr>
        </p:nvSpPr>
        <p:spPr/>
        <p:txBody>
          <a:bodyPr/>
          <a:lstStyle/>
          <a:p>
            <a:endParaRPr lang="sk-SK"/>
          </a:p>
        </p:txBody>
      </p:sp>
      <p:sp>
        <p:nvSpPr>
          <p:cNvPr id="7" name="Zástupný objekt pre číslo snímky 6">
            <a:extLst>
              <a:ext uri="{FF2B5EF4-FFF2-40B4-BE49-F238E27FC236}">
                <a16:creationId xmlns:a16="http://schemas.microsoft.com/office/drawing/2014/main" id="{BF342A15-6C60-66EE-AFE5-3093D40EA24C}"/>
              </a:ext>
            </a:extLst>
          </p:cNvPr>
          <p:cNvSpPr>
            <a:spLocks noGrp="1"/>
          </p:cNvSpPr>
          <p:nvPr>
            <p:ph type="sldNum" sz="quarter" idx="12"/>
          </p:nvPr>
        </p:nvSpPr>
        <p:spPr/>
        <p:txBody>
          <a:bodyPr/>
          <a:lstStyle/>
          <a:p>
            <a:fld id="{16CA2D08-B425-46B9-A38C-FA58A167A0F0}" type="slidenum">
              <a:rPr lang="sk-SK" smtClean="0"/>
              <a:t>‹#›</a:t>
            </a:fld>
            <a:endParaRPr lang="sk-SK"/>
          </a:p>
        </p:txBody>
      </p:sp>
    </p:spTree>
    <p:extLst>
      <p:ext uri="{BB962C8B-B14F-4D97-AF65-F5344CB8AC3E}">
        <p14:creationId xmlns:p14="http://schemas.microsoft.com/office/powerpoint/2010/main" val="1657209508"/>
      </p:ext>
    </p:extLst>
  </p:cSld>
  <p:clrMapOvr>
    <a:masterClrMapping/>
  </p:clrMapOvr>
  <p:transition spd="slow">
    <p:randomBar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anie">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9E1C80D-97E5-9F4D-E910-ACA61E86C473}"/>
              </a:ext>
            </a:extLst>
          </p:cNvPr>
          <p:cNvSpPr>
            <a:spLocks noGrp="1"/>
          </p:cNvSpPr>
          <p:nvPr>
            <p:ph type="title"/>
          </p:nvPr>
        </p:nvSpPr>
        <p:spPr>
          <a:xfrm>
            <a:off x="839788" y="365125"/>
            <a:ext cx="10515600" cy="1325563"/>
          </a:xfrm>
        </p:spPr>
        <p:txBody>
          <a:bodyPr/>
          <a:lstStyle/>
          <a:p>
            <a:r>
              <a:rPr lang="sk-SK"/>
              <a:t>Kliknutím upravte štýl predlohy nadpisu</a:t>
            </a:r>
          </a:p>
        </p:txBody>
      </p:sp>
      <p:sp>
        <p:nvSpPr>
          <p:cNvPr id="3" name="Zástupný text 2">
            <a:extLst>
              <a:ext uri="{FF2B5EF4-FFF2-40B4-BE49-F238E27FC236}">
                <a16:creationId xmlns:a16="http://schemas.microsoft.com/office/drawing/2014/main" id="{5795C14B-AE4C-6124-2DF0-9E0A2F0A09A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Kliknite sem a upravte štýly predlohy textu</a:t>
            </a:r>
          </a:p>
        </p:txBody>
      </p:sp>
      <p:sp>
        <p:nvSpPr>
          <p:cNvPr id="4" name="Zástupný objekt pre obsah 3">
            <a:extLst>
              <a:ext uri="{FF2B5EF4-FFF2-40B4-BE49-F238E27FC236}">
                <a16:creationId xmlns:a16="http://schemas.microsoft.com/office/drawing/2014/main" id="{03363274-8DFA-50A6-EC09-52E42C2EE523}"/>
              </a:ext>
            </a:extLst>
          </p:cNvPr>
          <p:cNvSpPr>
            <a:spLocks noGrp="1"/>
          </p:cNvSpPr>
          <p:nvPr>
            <p:ph sz="half" idx="2"/>
          </p:nvPr>
        </p:nvSpPr>
        <p:spPr>
          <a:xfrm>
            <a:off x="839788" y="2505075"/>
            <a:ext cx="5157787" cy="3684588"/>
          </a:xfrm>
        </p:spPr>
        <p:txBody>
          <a:body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5" name="Zástupný text 4">
            <a:extLst>
              <a:ext uri="{FF2B5EF4-FFF2-40B4-BE49-F238E27FC236}">
                <a16:creationId xmlns:a16="http://schemas.microsoft.com/office/drawing/2014/main" id="{1A9B4A04-DFFC-2AA7-C1A6-BE2E72366B1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Kliknite sem a upravte štýly predlohy textu</a:t>
            </a:r>
          </a:p>
        </p:txBody>
      </p:sp>
      <p:sp>
        <p:nvSpPr>
          <p:cNvPr id="6" name="Zástupný objekt pre obsah 5">
            <a:extLst>
              <a:ext uri="{FF2B5EF4-FFF2-40B4-BE49-F238E27FC236}">
                <a16:creationId xmlns:a16="http://schemas.microsoft.com/office/drawing/2014/main" id="{3C13BE7A-2F66-4B5F-0847-AB15166478D1}"/>
              </a:ext>
            </a:extLst>
          </p:cNvPr>
          <p:cNvSpPr>
            <a:spLocks noGrp="1"/>
          </p:cNvSpPr>
          <p:nvPr>
            <p:ph sz="quarter" idx="4"/>
          </p:nvPr>
        </p:nvSpPr>
        <p:spPr>
          <a:xfrm>
            <a:off x="6172200" y="2505075"/>
            <a:ext cx="5183188" cy="3684588"/>
          </a:xfrm>
        </p:spPr>
        <p:txBody>
          <a:body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7" name="Zástupný objekt pre dátum 6">
            <a:extLst>
              <a:ext uri="{FF2B5EF4-FFF2-40B4-BE49-F238E27FC236}">
                <a16:creationId xmlns:a16="http://schemas.microsoft.com/office/drawing/2014/main" id="{011DD504-B6BE-1798-A3F9-41D1BAAF0FB2}"/>
              </a:ext>
            </a:extLst>
          </p:cNvPr>
          <p:cNvSpPr>
            <a:spLocks noGrp="1"/>
          </p:cNvSpPr>
          <p:nvPr>
            <p:ph type="dt" sz="half" idx="10"/>
          </p:nvPr>
        </p:nvSpPr>
        <p:spPr/>
        <p:txBody>
          <a:bodyPr/>
          <a:lstStyle/>
          <a:p>
            <a:fld id="{8FE06777-C26F-44FD-9571-53BB23387C66}" type="datetime1">
              <a:rPr lang="sk-SK" smtClean="0"/>
              <a:t>26. 1. 2026</a:t>
            </a:fld>
            <a:endParaRPr lang="sk-SK"/>
          </a:p>
        </p:txBody>
      </p:sp>
      <p:sp>
        <p:nvSpPr>
          <p:cNvPr id="8" name="Zástupný objekt pre pätu 7">
            <a:extLst>
              <a:ext uri="{FF2B5EF4-FFF2-40B4-BE49-F238E27FC236}">
                <a16:creationId xmlns:a16="http://schemas.microsoft.com/office/drawing/2014/main" id="{FD7B18E5-04E1-C674-59A3-9683D0C2F8A9}"/>
              </a:ext>
            </a:extLst>
          </p:cNvPr>
          <p:cNvSpPr>
            <a:spLocks noGrp="1"/>
          </p:cNvSpPr>
          <p:nvPr>
            <p:ph type="ftr" sz="quarter" idx="11"/>
          </p:nvPr>
        </p:nvSpPr>
        <p:spPr/>
        <p:txBody>
          <a:bodyPr/>
          <a:lstStyle/>
          <a:p>
            <a:endParaRPr lang="sk-SK"/>
          </a:p>
        </p:txBody>
      </p:sp>
      <p:sp>
        <p:nvSpPr>
          <p:cNvPr id="9" name="Zástupný objekt pre číslo snímky 8">
            <a:extLst>
              <a:ext uri="{FF2B5EF4-FFF2-40B4-BE49-F238E27FC236}">
                <a16:creationId xmlns:a16="http://schemas.microsoft.com/office/drawing/2014/main" id="{C24E5078-2031-F725-A167-6AD966882A6D}"/>
              </a:ext>
            </a:extLst>
          </p:cNvPr>
          <p:cNvSpPr>
            <a:spLocks noGrp="1"/>
          </p:cNvSpPr>
          <p:nvPr>
            <p:ph type="sldNum" sz="quarter" idx="12"/>
          </p:nvPr>
        </p:nvSpPr>
        <p:spPr/>
        <p:txBody>
          <a:bodyPr/>
          <a:lstStyle/>
          <a:p>
            <a:fld id="{16CA2D08-B425-46B9-A38C-FA58A167A0F0}" type="slidenum">
              <a:rPr lang="sk-SK" smtClean="0"/>
              <a:t>‹#›</a:t>
            </a:fld>
            <a:endParaRPr lang="sk-SK"/>
          </a:p>
        </p:txBody>
      </p:sp>
    </p:spTree>
    <p:extLst>
      <p:ext uri="{BB962C8B-B14F-4D97-AF65-F5344CB8AC3E}">
        <p14:creationId xmlns:p14="http://schemas.microsoft.com/office/powerpoint/2010/main" val="297672875"/>
      </p:ext>
    </p:extLst>
  </p:cSld>
  <p:clrMapOvr>
    <a:masterClrMapping/>
  </p:clrMapOvr>
  <p:transition spd="slow">
    <p:randomBar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Len nadpis">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C944BD8-0167-A585-CB1F-D8F3BE7F500F}"/>
              </a:ext>
            </a:extLst>
          </p:cNvPr>
          <p:cNvSpPr>
            <a:spLocks noGrp="1"/>
          </p:cNvSpPr>
          <p:nvPr>
            <p:ph type="title"/>
          </p:nvPr>
        </p:nvSpPr>
        <p:spPr/>
        <p:txBody>
          <a:bodyPr/>
          <a:lstStyle/>
          <a:p>
            <a:r>
              <a:rPr lang="sk-SK"/>
              <a:t>Kliknutím upravte štýl predlohy nadpisu</a:t>
            </a:r>
          </a:p>
        </p:txBody>
      </p:sp>
      <p:sp>
        <p:nvSpPr>
          <p:cNvPr id="3" name="Zástupný objekt pre dátum 2">
            <a:extLst>
              <a:ext uri="{FF2B5EF4-FFF2-40B4-BE49-F238E27FC236}">
                <a16:creationId xmlns:a16="http://schemas.microsoft.com/office/drawing/2014/main" id="{9566791D-410A-F6E0-9458-3536B0167B06}"/>
              </a:ext>
            </a:extLst>
          </p:cNvPr>
          <p:cNvSpPr>
            <a:spLocks noGrp="1"/>
          </p:cNvSpPr>
          <p:nvPr>
            <p:ph type="dt" sz="half" idx="10"/>
          </p:nvPr>
        </p:nvSpPr>
        <p:spPr/>
        <p:txBody>
          <a:bodyPr/>
          <a:lstStyle/>
          <a:p>
            <a:fld id="{597A378C-BEEF-4099-B6AD-1E6D4461864B}" type="datetime1">
              <a:rPr lang="sk-SK" smtClean="0"/>
              <a:t>26. 1. 2026</a:t>
            </a:fld>
            <a:endParaRPr lang="sk-SK"/>
          </a:p>
        </p:txBody>
      </p:sp>
      <p:sp>
        <p:nvSpPr>
          <p:cNvPr id="4" name="Zástupný objekt pre pätu 3">
            <a:extLst>
              <a:ext uri="{FF2B5EF4-FFF2-40B4-BE49-F238E27FC236}">
                <a16:creationId xmlns:a16="http://schemas.microsoft.com/office/drawing/2014/main" id="{B83041A7-7597-DADE-FBF0-EEB2555DFF8E}"/>
              </a:ext>
            </a:extLst>
          </p:cNvPr>
          <p:cNvSpPr>
            <a:spLocks noGrp="1"/>
          </p:cNvSpPr>
          <p:nvPr>
            <p:ph type="ftr" sz="quarter" idx="11"/>
          </p:nvPr>
        </p:nvSpPr>
        <p:spPr/>
        <p:txBody>
          <a:bodyPr/>
          <a:lstStyle/>
          <a:p>
            <a:endParaRPr lang="sk-SK"/>
          </a:p>
        </p:txBody>
      </p:sp>
      <p:sp>
        <p:nvSpPr>
          <p:cNvPr id="5" name="Zástupný objekt pre číslo snímky 4">
            <a:extLst>
              <a:ext uri="{FF2B5EF4-FFF2-40B4-BE49-F238E27FC236}">
                <a16:creationId xmlns:a16="http://schemas.microsoft.com/office/drawing/2014/main" id="{7CDC946E-ECD4-94E0-30EE-0411470A792A}"/>
              </a:ext>
            </a:extLst>
          </p:cNvPr>
          <p:cNvSpPr>
            <a:spLocks noGrp="1"/>
          </p:cNvSpPr>
          <p:nvPr>
            <p:ph type="sldNum" sz="quarter" idx="12"/>
          </p:nvPr>
        </p:nvSpPr>
        <p:spPr/>
        <p:txBody>
          <a:bodyPr/>
          <a:lstStyle/>
          <a:p>
            <a:fld id="{16CA2D08-B425-46B9-A38C-FA58A167A0F0}" type="slidenum">
              <a:rPr lang="sk-SK" smtClean="0"/>
              <a:t>‹#›</a:t>
            </a:fld>
            <a:endParaRPr lang="sk-SK"/>
          </a:p>
        </p:txBody>
      </p:sp>
    </p:spTree>
    <p:extLst>
      <p:ext uri="{BB962C8B-B14F-4D97-AF65-F5344CB8AC3E}">
        <p14:creationId xmlns:p14="http://schemas.microsoft.com/office/powerpoint/2010/main" val="2460264562"/>
      </p:ext>
    </p:extLst>
  </p:cSld>
  <p:clrMapOvr>
    <a:masterClrMapping/>
  </p:clrMapOvr>
  <p:transition spd="slow">
    <p:randomBar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a">
    <p:spTree>
      <p:nvGrpSpPr>
        <p:cNvPr id="1" name=""/>
        <p:cNvGrpSpPr/>
        <p:nvPr/>
      </p:nvGrpSpPr>
      <p:grpSpPr>
        <a:xfrm>
          <a:off x="0" y="0"/>
          <a:ext cx="0" cy="0"/>
          <a:chOff x="0" y="0"/>
          <a:chExt cx="0" cy="0"/>
        </a:xfrm>
      </p:grpSpPr>
      <p:sp>
        <p:nvSpPr>
          <p:cNvPr id="2" name="Zástupný objekt pre dátum 1">
            <a:extLst>
              <a:ext uri="{FF2B5EF4-FFF2-40B4-BE49-F238E27FC236}">
                <a16:creationId xmlns:a16="http://schemas.microsoft.com/office/drawing/2014/main" id="{BA03C5D9-66A0-7B4B-918D-A7DC6CD8E9E2}"/>
              </a:ext>
            </a:extLst>
          </p:cNvPr>
          <p:cNvSpPr>
            <a:spLocks noGrp="1"/>
          </p:cNvSpPr>
          <p:nvPr>
            <p:ph type="dt" sz="half" idx="10"/>
          </p:nvPr>
        </p:nvSpPr>
        <p:spPr/>
        <p:txBody>
          <a:bodyPr/>
          <a:lstStyle/>
          <a:p>
            <a:fld id="{ABE349F9-9199-4EC7-8162-D6D113FFDF80}" type="datetime1">
              <a:rPr lang="sk-SK" smtClean="0"/>
              <a:t>26. 1. 2026</a:t>
            </a:fld>
            <a:endParaRPr lang="sk-SK"/>
          </a:p>
        </p:txBody>
      </p:sp>
      <p:sp>
        <p:nvSpPr>
          <p:cNvPr id="3" name="Zástupný objekt pre pätu 2">
            <a:extLst>
              <a:ext uri="{FF2B5EF4-FFF2-40B4-BE49-F238E27FC236}">
                <a16:creationId xmlns:a16="http://schemas.microsoft.com/office/drawing/2014/main" id="{D99974B8-276C-EF2C-3F86-7019661B09B5}"/>
              </a:ext>
            </a:extLst>
          </p:cNvPr>
          <p:cNvSpPr>
            <a:spLocks noGrp="1"/>
          </p:cNvSpPr>
          <p:nvPr>
            <p:ph type="ftr" sz="quarter" idx="11"/>
          </p:nvPr>
        </p:nvSpPr>
        <p:spPr/>
        <p:txBody>
          <a:bodyPr/>
          <a:lstStyle/>
          <a:p>
            <a:endParaRPr lang="sk-SK"/>
          </a:p>
        </p:txBody>
      </p:sp>
      <p:sp>
        <p:nvSpPr>
          <p:cNvPr id="4" name="Zástupný objekt pre číslo snímky 3">
            <a:extLst>
              <a:ext uri="{FF2B5EF4-FFF2-40B4-BE49-F238E27FC236}">
                <a16:creationId xmlns:a16="http://schemas.microsoft.com/office/drawing/2014/main" id="{88B9CC0F-590E-0FFC-D52F-D92388B81812}"/>
              </a:ext>
            </a:extLst>
          </p:cNvPr>
          <p:cNvSpPr>
            <a:spLocks noGrp="1"/>
          </p:cNvSpPr>
          <p:nvPr>
            <p:ph type="sldNum" sz="quarter" idx="12"/>
          </p:nvPr>
        </p:nvSpPr>
        <p:spPr/>
        <p:txBody>
          <a:bodyPr/>
          <a:lstStyle/>
          <a:p>
            <a:fld id="{16CA2D08-B425-46B9-A38C-FA58A167A0F0}" type="slidenum">
              <a:rPr lang="sk-SK" smtClean="0"/>
              <a:t>‹#›</a:t>
            </a:fld>
            <a:endParaRPr lang="sk-SK"/>
          </a:p>
        </p:txBody>
      </p:sp>
    </p:spTree>
    <p:extLst>
      <p:ext uri="{BB962C8B-B14F-4D97-AF65-F5344CB8AC3E}">
        <p14:creationId xmlns:p14="http://schemas.microsoft.com/office/powerpoint/2010/main" val="3384557340"/>
      </p:ext>
    </p:extLst>
  </p:cSld>
  <p:clrMapOvr>
    <a:masterClrMapping/>
  </p:clrMapOvr>
  <p:transition spd="slow">
    <p:randomBar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popisom">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DC4F963-E2D2-4AB8-BD0D-C404AE781196}"/>
              </a:ext>
            </a:extLst>
          </p:cNvPr>
          <p:cNvSpPr>
            <a:spLocks noGrp="1"/>
          </p:cNvSpPr>
          <p:nvPr>
            <p:ph type="title"/>
          </p:nvPr>
        </p:nvSpPr>
        <p:spPr>
          <a:xfrm>
            <a:off x="839788" y="457200"/>
            <a:ext cx="3932237" cy="1600200"/>
          </a:xfrm>
        </p:spPr>
        <p:txBody>
          <a:bodyPr anchor="b"/>
          <a:lstStyle>
            <a:lvl1pPr>
              <a:defRPr sz="3200"/>
            </a:lvl1pPr>
          </a:lstStyle>
          <a:p>
            <a:r>
              <a:rPr lang="sk-SK"/>
              <a:t>Kliknutím upravte štýl predlohy nadpisu</a:t>
            </a:r>
          </a:p>
        </p:txBody>
      </p:sp>
      <p:sp>
        <p:nvSpPr>
          <p:cNvPr id="3" name="Zástupný objekt pre obsah 2">
            <a:extLst>
              <a:ext uri="{FF2B5EF4-FFF2-40B4-BE49-F238E27FC236}">
                <a16:creationId xmlns:a16="http://schemas.microsoft.com/office/drawing/2014/main" id="{29CCD5D7-06D4-FD27-28EC-F8DA1FC81FE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Zástupný text 3">
            <a:extLst>
              <a:ext uri="{FF2B5EF4-FFF2-40B4-BE49-F238E27FC236}">
                <a16:creationId xmlns:a16="http://schemas.microsoft.com/office/drawing/2014/main" id="{63AFB5B3-2FB5-7137-BD7C-D9B645DB47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k-SK"/>
              <a:t>Kliknite sem a upravte štýly predlohy textu</a:t>
            </a:r>
          </a:p>
        </p:txBody>
      </p:sp>
      <p:sp>
        <p:nvSpPr>
          <p:cNvPr id="5" name="Zástupný objekt pre dátum 4">
            <a:extLst>
              <a:ext uri="{FF2B5EF4-FFF2-40B4-BE49-F238E27FC236}">
                <a16:creationId xmlns:a16="http://schemas.microsoft.com/office/drawing/2014/main" id="{D9EC2608-9040-E2AC-32F9-B319D601702C}"/>
              </a:ext>
            </a:extLst>
          </p:cNvPr>
          <p:cNvSpPr>
            <a:spLocks noGrp="1"/>
          </p:cNvSpPr>
          <p:nvPr>
            <p:ph type="dt" sz="half" idx="10"/>
          </p:nvPr>
        </p:nvSpPr>
        <p:spPr/>
        <p:txBody>
          <a:bodyPr/>
          <a:lstStyle/>
          <a:p>
            <a:fld id="{6683F431-ADA4-4F8A-9F7A-807F5271F004}" type="datetime1">
              <a:rPr lang="sk-SK" smtClean="0"/>
              <a:t>26. 1. 2026</a:t>
            </a:fld>
            <a:endParaRPr lang="sk-SK"/>
          </a:p>
        </p:txBody>
      </p:sp>
      <p:sp>
        <p:nvSpPr>
          <p:cNvPr id="6" name="Zástupný objekt pre pätu 5">
            <a:extLst>
              <a:ext uri="{FF2B5EF4-FFF2-40B4-BE49-F238E27FC236}">
                <a16:creationId xmlns:a16="http://schemas.microsoft.com/office/drawing/2014/main" id="{E3B6C63F-91C3-3C09-E99A-BD694D7EC3BF}"/>
              </a:ext>
            </a:extLst>
          </p:cNvPr>
          <p:cNvSpPr>
            <a:spLocks noGrp="1"/>
          </p:cNvSpPr>
          <p:nvPr>
            <p:ph type="ftr" sz="quarter" idx="11"/>
          </p:nvPr>
        </p:nvSpPr>
        <p:spPr/>
        <p:txBody>
          <a:bodyPr/>
          <a:lstStyle/>
          <a:p>
            <a:endParaRPr lang="sk-SK"/>
          </a:p>
        </p:txBody>
      </p:sp>
      <p:sp>
        <p:nvSpPr>
          <p:cNvPr id="7" name="Zástupný objekt pre číslo snímky 6">
            <a:extLst>
              <a:ext uri="{FF2B5EF4-FFF2-40B4-BE49-F238E27FC236}">
                <a16:creationId xmlns:a16="http://schemas.microsoft.com/office/drawing/2014/main" id="{20A32739-2B86-2B8E-F9A5-6F8A2293BE79}"/>
              </a:ext>
            </a:extLst>
          </p:cNvPr>
          <p:cNvSpPr>
            <a:spLocks noGrp="1"/>
          </p:cNvSpPr>
          <p:nvPr>
            <p:ph type="sldNum" sz="quarter" idx="12"/>
          </p:nvPr>
        </p:nvSpPr>
        <p:spPr/>
        <p:txBody>
          <a:bodyPr/>
          <a:lstStyle/>
          <a:p>
            <a:fld id="{16CA2D08-B425-46B9-A38C-FA58A167A0F0}" type="slidenum">
              <a:rPr lang="sk-SK" smtClean="0"/>
              <a:t>‹#›</a:t>
            </a:fld>
            <a:endParaRPr lang="sk-SK"/>
          </a:p>
        </p:txBody>
      </p:sp>
    </p:spTree>
    <p:extLst>
      <p:ext uri="{BB962C8B-B14F-4D97-AF65-F5344CB8AC3E}">
        <p14:creationId xmlns:p14="http://schemas.microsoft.com/office/powerpoint/2010/main" val="1737681281"/>
      </p:ext>
    </p:extLst>
  </p:cSld>
  <p:clrMapOvr>
    <a:masterClrMapping/>
  </p:clrMapOvr>
  <p:transition spd="slow">
    <p:randomBar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ok s popisom">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6335693-8315-9BC4-E212-D9DDC8C767D9}"/>
              </a:ext>
            </a:extLst>
          </p:cNvPr>
          <p:cNvSpPr>
            <a:spLocks noGrp="1"/>
          </p:cNvSpPr>
          <p:nvPr>
            <p:ph type="title"/>
          </p:nvPr>
        </p:nvSpPr>
        <p:spPr>
          <a:xfrm>
            <a:off x="839788" y="457200"/>
            <a:ext cx="3932237" cy="1600200"/>
          </a:xfrm>
        </p:spPr>
        <p:txBody>
          <a:bodyPr anchor="b"/>
          <a:lstStyle>
            <a:lvl1pPr>
              <a:defRPr sz="3200"/>
            </a:lvl1pPr>
          </a:lstStyle>
          <a:p>
            <a:r>
              <a:rPr lang="sk-SK"/>
              <a:t>Kliknutím upravte štýl predlohy nadpisu</a:t>
            </a:r>
          </a:p>
        </p:txBody>
      </p:sp>
      <p:sp>
        <p:nvSpPr>
          <p:cNvPr id="3" name="Zástupný objekt pre obrázok 2">
            <a:extLst>
              <a:ext uri="{FF2B5EF4-FFF2-40B4-BE49-F238E27FC236}">
                <a16:creationId xmlns:a16="http://schemas.microsoft.com/office/drawing/2014/main" id="{3CD9C807-771C-66C6-5C21-2B05206A1A7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k-SK"/>
          </a:p>
        </p:txBody>
      </p:sp>
      <p:sp>
        <p:nvSpPr>
          <p:cNvPr id="4" name="Zástupný text 3">
            <a:extLst>
              <a:ext uri="{FF2B5EF4-FFF2-40B4-BE49-F238E27FC236}">
                <a16:creationId xmlns:a16="http://schemas.microsoft.com/office/drawing/2014/main" id="{AF407A5A-02DF-F4BD-6031-AF7F5A7318F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k-SK"/>
              <a:t>Kliknite sem a upravte štýly predlohy textu</a:t>
            </a:r>
          </a:p>
        </p:txBody>
      </p:sp>
      <p:sp>
        <p:nvSpPr>
          <p:cNvPr id="5" name="Zástupný objekt pre dátum 4">
            <a:extLst>
              <a:ext uri="{FF2B5EF4-FFF2-40B4-BE49-F238E27FC236}">
                <a16:creationId xmlns:a16="http://schemas.microsoft.com/office/drawing/2014/main" id="{F3915BD7-7821-8694-EDDF-77488246B9F7}"/>
              </a:ext>
            </a:extLst>
          </p:cNvPr>
          <p:cNvSpPr>
            <a:spLocks noGrp="1"/>
          </p:cNvSpPr>
          <p:nvPr>
            <p:ph type="dt" sz="half" idx="10"/>
          </p:nvPr>
        </p:nvSpPr>
        <p:spPr/>
        <p:txBody>
          <a:bodyPr/>
          <a:lstStyle/>
          <a:p>
            <a:fld id="{B5D612FF-D3D4-4B41-9268-BA0ABA3ABEF4}" type="datetime1">
              <a:rPr lang="sk-SK" smtClean="0"/>
              <a:t>26. 1. 2026</a:t>
            </a:fld>
            <a:endParaRPr lang="sk-SK"/>
          </a:p>
        </p:txBody>
      </p:sp>
      <p:sp>
        <p:nvSpPr>
          <p:cNvPr id="6" name="Zástupný objekt pre pätu 5">
            <a:extLst>
              <a:ext uri="{FF2B5EF4-FFF2-40B4-BE49-F238E27FC236}">
                <a16:creationId xmlns:a16="http://schemas.microsoft.com/office/drawing/2014/main" id="{1D767F1E-AC86-F375-A98E-B2E0ED5F8A45}"/>
              </a:ext>
            </a:extLst>
          </p:cNvPr>
          <p:cNvSpPr>
            <a:spLocks noGrp="1"/>
          </p:cNvSpPr>
          <p:nvPr>
            <p:ph type="ftr" sz="quarter" idx="11"/>
          </p:nvPr>
        </p:nvSpPr>
        <p:spPr/>
        <p:txBody>
          <a:bodyPr/>
          <a:lstStyle/>
          <a:p>
            <a:endParaRPr lang="sk-SK"/>
          </a:p>
        </p:txBody>
      </p:sp>
      <p:sp>
        <p:nvSpPr>
          <p:cNvPr id="7" name="Zástupný objekt pre číslo snímky 6">
            <a:extLst>
              <a:ext uri="{FF2B5EF4-FFF2-40B4-BE49-F238E27FC236}">
                <a16:creationId xmlns:a16="http://schemas.microsoft.com/office/drawing/2014/main" id="{CFFA7CE1-6BBA-1444-21FB-FB79CD8582AA}"/>
              </a:ext>
            </a:extLst>
          </p:cNvPr>
          <p:cNvSpPr>
            <a:spLocks noGrp="1"/>
          </p:cNvSpPr>
          <p:nvPr>
            <p:ph type="sldNum" sz="quarter" idx="12"/>
          </p:nvPr>
        </p:nvSpPr>
        <p:spPr/>
        <p:txBody>
          <a:bodyPr/>
          <a:lstStyle/>
          <a:p>
            <a:fld id="{16CA2D08-B425-46B9-A38C-FA58A167A0F0}" type="slidenum">
              <a:rPr lang="sk-SK" smtClean="0"/>
              <a:t>‹#›</a:t>
            </a:fld>
            <a:endParaRPr lang="sk-SK"/>
          </a:p>
        </p:txBody>
      </p:sp>
    </p:spTree>
    <p:extLst>
      <p:ext uri="{BB962C8B-B14F-4D97-AF65-F5344CB8AC3E}">
        <p14:creationId xmlns:p14="http://schemas.microsoft.com/office/powerpoint/2010/main" val="2230760921"/>
      </p:ext>
    </p:extLst>
  </p:cSld>
  <p:clrMapOvr>
    <a:masterClrMapping/>
  </p:clrMapOvr>
  <p:transition spd="slow">
    <p:randomBar dir="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objekt pre nadpis 1">
            <a:extLst>
              <a:ext uri="{FF2B5EF4-FFF2-40B4-BE49-F238E27FC236}">
                <a16:creationId xmlns:a16="http://schemas.microsoft.com/office/drawing/2014/main" id="{410FCAE8-D8BF-42EA-9CD4-824ABA399E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k-SK"/>
              <a:t>Kliknutím upravte štýl predlohy nadpisu</a:t>
            </a:r>
          </a:p>
        </p:txBody>
      </p:sp>
      <p:sp>
        <p:nvSpPr>
          <p:cNvPr id="3" name="Zástupný text 2">
            <a:extLst>
              <a:ext uri="{FF2B5EF4-FFF2-40B4-BE49-F238E27FC236}">
                <a16:creationId xmlns:a16="http://schemas.microsoft.com/office/drawing/2014/main" id="{654987AA-8763-46CF-496B-5D86F92E2C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Zástupný objekt pre dátum 3">
            <a:extLst>
              <a:ext uri="{FF2B5EF4-FFF2-40B4-BE49-F238E27FC236}">
                <a16:creationId xmlns:a16="http://schemas.microsoft.com/office/drawing/2014/main" id="{ED330900-996A-E259-944F-9A7B19F04AD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8ECF2A-7A64-45C5-8D34-4F2470F521A0}" type="datetime1">
              <a:rPr lang="sk-SK" smtClean="0"/>
              <a:t>26. 1. 2026</a:t>
            </a:fld>
            <a:endParaRPr lang="sk-SK"/>
          </a:p>
        </p:txBody>
      </p:sp>
      <p:sp>
        <p:nvSpPr>
          <p:cNvPr id="5" name="Zástupný objekt pre pätu 4">
            <a:extLst>
              <a:ext uri="{FF2B5EF4-FFF2-40B4-BE49-F238E27FC236}">
                <a16:creationId xmlns:a16="http://schemas.microsoft.com/office/drawing/2014/main" id="{82914A95-9FB3-C07C-1D4F-0264DC13850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k-SK"/>
          </a:p>
        </p:txBody>
      </p:sp>
      <p:sp>
        <p:nvSpPr>
          <p:cNvPr id="6" name="Zástupný objekt pre číslo snímky 5">
            <a:extLst>
              <a:ext uri="{FF2B5EF4-FFF2-40B4-BE49-F238E27FC236}">
                <a16:creationId xmlns:a16="http://schemas.microsoft.com/office/drawing/2014/main" id="{ED9E011B-F03F-3FA7-C716-CB75F6F2AD0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CA2D08-B425-46B9-A38C-FA58A167A0F0}" type="slidenum">
              <a:rPr lang="sk-SK" smtClean="0"/>
              <a:t>‹#›</a:t>
            </a:fld>
            <a:endParaRPr lang="sk-SK"/>
          </a:p>
        </p:txBody>
      </p:sp>
    </p:spTree>
    <p:extLst>
      <p:ext uri="{BB962C8B-B14F-4D97-AF65-F5344CB8AC3E}">
        <p14:creationId xmlns:p14="http://schemas.microsoft.com/office/powerpoint/2010/main" val="39571306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randomBar dir="vert"/>
  </p:transition>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2.png"/><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jpeg"/></Relationships>
</file>

<file path=ppt/slides/_rels/slide1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20.jpeg"/><Relationship Id="rId7"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hyperlink" Target="https://hoax.sk/hoax-facebook-komentar-bff/" TargetMode="External"/><Relationship Id="rId4" Type="http://schemas.openxmlformats.org/officeDocument/2006/relationships/image" Target="../media/image21.png"/><Relationship Id="rId9"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8.jpeg"/><Relationship Id="rId7" Type="http://schemas.openxmlformats.org/officeDocument/2006/relationships/image" Target="../media/image17.jpe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5.png"/><Relationship Id="rId4" Type="http://schemas.openxmlformats.org/officeDocument/2006/relationships/image" Target="../media/image29.jpeg"/></Relationships>
</file>

<file path=ppt/slides/_rels/slide24.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30.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4.png"/><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7.pn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3.xml"/><Relationship Id="rId6" Type="http://schemas.openxmlformats.org/officeDocument/2006/relationships/image" Target="../media/image38.png"/><Relationship Id="rId5" Type="http://schemas.openxmlformats.org/officeDocument/2006/relationships/image" Target="../media/image4.png"/><Relationship Id="rId4" Type="http://schemas.openxmlformats.org/officeDocument/2006/relationships/image" Target="../media/image3.png"/></Relationships>
</file>

<file path=ppt/slides/_rels/slide3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39.jpeg"/><Relationship Id="rId7"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5.xml"/><Relationship Id="rId6" Type="http://schemas.openxmlformats.org/officeDocument/2006/relationships/image" Target="../media/image2.png"/><Relationship Id="rId5" Type="http://schemas.openxmlformats.org/officeDocument/2006/relationships/image" Target="../media/image41.jpeg"/><Relationship Id="rId4" Type="http://schemas.openxmlformats.org/officeDocument/2006/relationships/image" Target="../media/image40.jpeg"/></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42.jpeg"/><Relationship Id="rId5" Type="http://schemas.openxmlformats.org/officeDocument/2006/relationships/image" Target="../media/image4.png"/><Relationship Id="rId4" Type="http://schemas.openxmlformats.org/officeDocument/2006/relationships/image" Target="../media/image3.png"/></Relationships>
</file>

<file path=ppt/slides/_rels/slide37.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2.png"/><Relationship Id="rId7" Type="http://schemas.openxmlformats.org/officeDocument/2006/relationships/image" Target="../media/image44.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png"/><Relationship Id="rId4" Type="http://schemas.openxmlformats.org/officeDocument/2006/relationships/image" Target="../media/image3.png"/></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7.xm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image" Target="../media/image3.png"/></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8.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4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48.jpeg"/></Relationships>
</file>

<file path=ppt/slides/_rels/slide4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4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4.xml"/><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4.png"/><Relationship Id="rId2" Type="http://schemas.openxmlformats.org/officeDocument/2006/relationships/slideLayout" Target="../slideLayouts/slideLayout7.xml"/><Relationship Id="rId1" Type="http://schemas.openxmlformats.org/officeDocument/2006/relationships/video" Target="https://www.youtube.com/embed/dNS2hXKaN5Y?feature=oembed" TargetMode="Externa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10.jpeg"/><Relationship Id="rId2" Type="http://schemas.openxmlformats.org/officeDocument/2006/relationships/slideLayout" Target="../slideLayouts/slideLayout4.xml"/><Relationship Id="rId1" Type="http://schemas.openxmlformats.org/officeDocument/2006/relationships/video" Target="https://www.youtube.com/embed/NstGK2McmKo?feature=oembed" TargetMode="Externa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Nápis &quot;Čítajte medzi riadkami/lžami!&quot; Zdroj: iStockphoto.com">
            <a:extLst>
              <a:ext uri="{FF2B5EF4-FFF2-40B4-BE49-F238E27FC236}">
                <a16:creationId xmlns:a16="http://schemas.microsoft.com/office/drawing/2014/main" id="{4A612D41-F668-576E-FB80-C22EBC909A0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215" y="318807"/>
            <a:ext cx="12378215" cy="7014322"/>
          </a:xfrm>
          <a:prstGeom prst="rect">
            <a:avLst/>
          </a:prstGeom>
          <a:noFill/>
          <a:extLst>
            <a:ext uri="{909E8E84-426E-40DD-AFC4-6F175D3DCCD1}">
              <a14:hiddenFill xmlns:a14="http://schemas.microsoft.com/office/drawing/2010/main">
                <a:solidFill>
                  <a:srgbClr val="FFFFFF"/>
                </a:solidFill>
              </a14:hiddenFill>
            </a:ext>
          </a:extLst>
        </p:spPr>
      </p:pic>
      <p:sp>
        <p:nvSpPr>
          <p:cNvPr id="3" name="Podnadpis 2">
            <a:extLst>
              <a:ext uri="{FF2B5EF4-FFF2-40B4-BE49-F238E27FC236}">
                <a16:creationId xmlns:a16="http://schemas.microsoft.com/office/drawing/2014/main" id="{D2FEB4EA-218C-E99F-C03E-CC84D5980108}"/>
              </a:ext>
            </a:extLst>
          </p:cNvPr>
          <p:cNvSpPr>
            <a:spLocks noGrp="1"/>
          </p:cNvSpPr>
          <p:nvPr>
            <p:ph type="subTitle" idx="1"/>
          </p:nvPr>
        </p:nvSpPr>
        <p:spPr/>
        <p:txBody>
          <a:bodyPr>
            <a:normAutofit/>
          </a:bodyPr>
          <a:lstStyle/>
          <a:p>
            <a:r>
              <a:rPr lang="sk-SK" sz="4000" dirty="0"/>
              <a:t>KRITICKÉ MYSLENIE,</a:t>
            </a:r>
            <a:br>
              <a:rPr lang="sk-SK" sz="4000" dirty="0"/>
            </a:br>
            <a:r>
              <a:rPr lang="sk-SK" sz="4000" dirty="0"/>
              <a:t>FAKE NEWS</a:t>
            </a:r>
          </a:p>
        </p:txBody>
      </p:sp>
      <p:grpSp>
        <p:nvGrpSpPr>
          <p:cNvPr id="2" name="Skupina 1">
            <a:extLst>
              <a:ext uri="{FF2B5EF4-FFF2-40B4-BE49-F238E27FC236}">
                <a16:creationId xmlns:a16="http://schemas.microsoft.com/office/drawing/2014/main" id="{6AB0C4BB-4B57-EABD-D8E4-D2ED579DB967}"/>
              </a:ext>
            </a:extLst>
          </p:cNvPr>
          <p:cNvGrpSpPr>
            <a:grpSpLocks noChangeAspect="1"/>
          </p:cNvGrpSpPr>
          <p:nvPr/>
        </p:nvGrpSpPr>
        <p:grpSpPr>
          <a:xfrm>
            <a:off x="84540" y="440933"/>
            <a:ext cx="5760000" cy="611262"/>
            <a:chOff x="1583127" y="5266469"/>
            <a:chExt cx="7902227" cy="798442"/>
          </a:xfrm>
        </p:grpSpPr>
        <p:pic>
          <p:nvPicPr>
            <p:cNvPr id="4" name="Obrázok 3" descr="Obrázok, na ktorom je text, písmo, logo, symbol&#10;&#10;Obsah vygenerovaný pomocou AI môže byť nesprávny.">
              <a:extLst>
                <a:ext uri="{FF2B5EF4-FFF2-40B4-BE49-F238E27FC236}">
                  <a16:creationId xmlns:a16="http://schemas.microsoft.com/office/drawing/2014/main" id="{2C2C1B32-C10E-04C7-597A-D9A23E9368D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5" name="Obrázok 4" descr="Obrázok, na ktorom je text, písmo, elektrická modrá, snímka obrazovky&#10;&#10;Obsah vygenerovaný pomocou AI môže byť nesprávny.">
              <a:extLst>
                <a:ext uri="{FF2B5EF4-FFF2-40B4-BE49-F238E27FC236}">
                  <a16:creationId xmlns:a16="http://schemas.microsoft.com/office/drawing/2014/main" id="{91A772D8-9351-D76B-AB99-9CE5359F9E5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6" name="Obrázok 5" descr="Obrázok, na ktorom je písmo, grafika, text, logo&#10;&#10;Obsah vygenerovaný pomocou AI môže byť nesprávny.">
              <a:extLst>
                <a:ext uri="{FF2B5EF4-FFF2-40B4-BE49-F238E27FC236}">
                  <a16:creationId xmlns:a16="http://schemas.microsoft.com/office/drawing/2014/main" id="{3630A0A6-CEFB-E8F2-EE7C-CBD26E8B7A8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5029098"/>
      </p:ext>
    </p:extLst>
  </p:cSld>
  <p:clrMapOvr>
    <a:masterClrMapping/>
  </p:clrMapOvr>
  <p:transition spd="slow">
    <p:randomBar dir="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BlokTextu 5">
            <a:extLst>
              <a:ext uri="{FF2B5EF4-FFF2-40B4-BE49-F238E27FC236}">
                <a16:creationId xmlns:a16="http://schemas.microsoft.com/office/drawing/2014/main" id="{2F8E00A6-1078-F564-1880-ADF143E2883F}"/>
              </a:ext>
            </a:extLst>
          </p:cNvPr>
          <p:cNvSpPr txBox="1"/>
          <p:nvPr/>
        </p:nvSpPr>
        <p:spPr>
          <a:xfrm>
            <a:off x="1236323" y="1357265"/>
            <a:ext cx="9719353" cy="1384995"/>
          </a:xfrm>
          <a:prstGeom prst="rect">
            <a:avLst/>
          </a:prstGeom>
          <a:noFill/>
        </p:spPr>
        <p:txBody>
          <a:bodyPr wrap="square" anchor="ctr">
            <a:spAutoFit/>
          </a:bodyPr>
          <a:lstStyle/>
          <a:p>
            <a:pPr algn="ctr"/>
            <a:r>
              <a:rPr lang="sk-SK" sz="2800" dirty="0">
                <a:solidFill>
                  <a:srgbClr val="00B050"/>
                </a:solidFill>
              </a:rPr>
              <a:t>DEEPFAKES sa vytvárajú pomocou veľkých objemov fotografií </a:t>
            </a:r>
          </a:p>
          <a:p>
            <a:pPr algn="ctr"/>
            <a:r>
              <a:rPr lang="sk-SK" sz="2800" dirty="0">
                <a:solidFill>
                  <a:srgbClr val="00B050"/>
                </a:solidFill>
              </a:rPr>
              <a:t>a videí cieľov a subjektov, preto radšej obmedzte množstvo týchto informácií, ktoré zdieľate online - najmä na sociálnych sieťach.</a:t>
            </a:r>
          </a:p>
        </p:txBody>
      </p:sp>
      <p:sp>
        <p:nvSpPr>
          <p:cNvPr id="8" name="BlokTextu 7">
            <a:extLst>
              <a:ext uri="{FF2B5EF4-FFF2-40B4-BE49-F238E27FC236}">
                <a16:creationId xmlns:a16="http://schemas.microsoft.com/office/drawing/2014/main" id="{6901ECAE-89B7-FBEA-0F3B-1351E51A63EB}"/>
              </a:ext>
            </a:extLst>
          </p:cNvPr>
          <p:cNvSpPr txBox="1"/>
          <p:nvPr/>
        </p:nvSpPr>
        <p:spPr>
          <a:xfrm>
            <a:off x="1236323" y="3253966"/>
            <a:ext cx="9719353" cy="2246769"/>
          </a:xfrm>
          <a:prstGeom prst="rect">
            <a:avLst/>
          </a:prstGeom>
          <a:noFill/>
        </p:spPr>
        <p:txBody>
          <a:bodyPr wrap="square">
            <a:spAutoFit/>
          </a:bodyPr>
          <a:lstStyle/>
          <a:p>
            <a:pPr algn="ctr"/>
            <a:r>
              <a:rPr lang="sk-SK" sz="2800" dirty="0">
                <a:solidFill>
                  <a:srgbClr val="08A882"/>
                </a:solidFill>
              </a:rPr>
              <a:t>DEEPFAKE audio a video sa dá ľahko použiť na </a:t>
            </a:r>
            <a:r>
              <a:rPr lang="sk-SK" sz="2800" dirty="0" err="1">
                <a:solidFill>
                  <a:srgbClr val="08A882"/>
                </a:solidFill>
              </a:rPr>
              <a:t>phishingové</a:t>
            </a:r>
            <a:r>
              <a:rPr lang="sk-SK" sz="2800" dirty="0">
                <a:solidFill>
                  <a:srgbClr val="08A882"/>
                </a:solidFill>
              </a:rPr>
              <a:t> útoky, preto nezabúdajte byť ostražití. Ak si nie ste istí, či je video pravé alebo DEEPFAKE, urobte si prieskum - vyhľadajte si ho v Googli alebo sa pozrite, či môžete nájsť zdroj videa na sociálnych sieťach alebo inde.</a:t>
            </a:r>
          </a:p>
        </p:txBody>
      </p:sp>
      <p:sp>
        <p:nvSpPr>
          <p:cNvPr id="3" name="Zástupný objekt pre číslo snímky 2">
            <a:extLst>
              <a:ext uri="{FF2B5EF4-FFF2-40B4-BE49-F238E27FC236}">
                <a16:creationId xmlns:a16="http://schemas.microsoft.com/office/drawing/2014/main" id="{D647AD71-29DF-26C5-75EB-F36DA0DD076A}"/>
              </a:ext>
            </a:extLst>
          </p:cNvPr>
          <p:cNvSpPr>
            <a:spLocks noGrp="1"/>
          </p:cNvSpPr>
          <p:nvPr>
            <p:ph type="sldNum" sz="quarter" idx="12"/>
          </p:nvPr>
        </p:nvSpPr>
        <p:spPr/>
        <p:txBody>
          <a:bodyPr/>
          <a:lstStyle/>
          <a:p>
            <a:fld id="{16CA2D08-B425-46B9-A38C-FA58A167A0F0}" type="slidenum">
              <a:rPr lang="sk-SK" smtClean="0"/>
              <a:t>10</a:t>
            </a:fld>
            <a:endParaRPr lang="sk-SK"/>
          </a:p>
        </p:txBody>
      </p:sp>
      <p:grpSp>
        <p:nvGrpSpPr>
          <p:cNvPr id="4" name="Skupina 3">
            <a:extLst>
              <a:ext uri="{FF2B5EF4-FFF2-40B4-BE49-F238E27FC236}">
                <a16:creationId xmlns:a16="http://schemas.microsoft.com/office/drawing/2014/main" id="{A3CBA2BE-CC0B-78CA-75BF-EBD74DC1AB35}"/>
              </a:ext>
            </a:extLst>
          </p:cNvPr>
          <p:cNvGrpSpPr>
            <a:grpSpLocks noChangeAspect="1"/>
          </p:cNvGrpSpPr>
          <p:nvPr/>
        </p:nvGrpSpPr>
        <p:grpSpPr>
          <a:xfrm>
            <a:off x="336000" y="6110213"/>
            <a:ext cx="5760000" cy="611262"/>
            <a:chOff x="1583127" y="5266469"/>
            <a:chExt cx="7902227" cy="798442"/>
          </a:xfrm>
        </p:grpSpPr>
        <p:pic>
          <p:nvPicPr>
            <p:cNvPr id="5" name="Obrázok 4" descr="Obrázok, na ktorom je text, písmo, logo, symbol&#10;&#10;Obsah vygenerovaný pomocou AI môže byť nesprávny.">
              <a:extLst>
                <a:ext uri="{FF2B5EF4-FFF2-40B4-BE49-F238E27FC236}">
                  <a16:creationId xmlns:a16="http://schemas.microsoft.com/office/drawing/2014/main" id="{84012A28-E7FB-B598-28C4-964A6B1407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7" name="Obrázok 6" descr="Obrázok, na ktorom je text, písmo, elektrická modrá, snímka obrazovky&#10;&#10;Obsah vygenerovaný pomocou AI môže byť nesprávny.">
              <a:extLst>
                <a:ext uri="{FF2B5EF4-FFF2-40B4-BE49-F238E27FC236}">
                  <a16:creationId xmlns:a16="http://schemas.microsoft.com/office/drawing/2014/main" id="{3A33C76C-1E02-B4EE-78FC-859A31B089D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9" name="Obrázok 8" descr="Obrázok, na ktorom je písmo, grafika, text, logo&#10;&#10;Obsah vygenerovaný pomocou AI môže byť nesprávny.">
              <a:extLst>
                <a:ext uri="{FF2B5EF4-FFF2-40B4-BE49-F238E27FC236}">
                  <a16:creationId xmlns:a16="http://schemas.microsoft.com/office/drawing/2014/main" id="{FB89D458-1E80-D8E8-AE09-226D032B48C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3042425059"/>
      </p:ext>
    </p:extLst>
  </p:cSld>
  <p:clrMapOvr>
    <a:masterClrMapping/>
  </p:clrMapOvr>
  <p:transition spd="slow">
    <p:randomBar dir="ver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D80C0F49-7DCF-34E2-ADAC-142AF98D4500}"/>
              </a:ext>
            </a:extLst>
          </p:cNvPr>
          <p:cNvSpPr>
            <a:spLocks noGrp="1"/>
          </p:cNvSpPr>
          <p:nvPr>
            <p:ph type="title"/>
          </p:nvPr>
        </p:nvSpPr>
        <p:spPr/>
        <p:txBody>
          <a:bodyPr/>
          <a:lstStyle/>
          <a:p>
            <a:r>
              <a:rPr lang="sk-SK" sz="4000" b="1" dirty="0"/>
              <a:t>ZHRNUTIE CELKU</a:t>
            </a:r>
          </a:p>
        </p:txBody>
      </p:sp>
      <p:sp>
        <p:nvSpPr>
          <p:cNvPr id="4" name="Zástupný objekt pre obsah 3">
            <a:extLst>
              <a:ext uri="{FF2B5EF4-FFF2-40B4-BE49-F238E27FC236}">
                <a16:creationId xmlns:a16="http://schemas.microsoft.com/office/drawing/2014/main" id="{45A2F1A7-7419-3C53-EF44-A44D943149B9}"/>
              </a:ext>
            </a:extLst>
          </p:cNvPr>
          <p:cNvSpPr>
            <a:spLocks noGrp="1"/>
          </p:cNvSpPr>
          <p:nvPr>
            <p:ph idx="1"/>
          </p:nvPr>
        </p:nvSpPr>
        <p:spPr/>
        <p:txBody>
          <a:bodyPr anchor="ctr"/>
          <a:lstStyle/>
          <a:p>
            <a:pPr marL="0" indent="0" algn="ctr">
              <a:buNone/>
            </a:pPr>
            <a:r>
              <a:rPr lang="sk-SK" dirty="0">
                <a:solidFill>
                  <a:srgbClr val="08A882"/>
                </a:solidFill>
              </a:rPr>
              <a:t>Pri každej informácií, ktorá sa k vám dostane, zvážte jej pravdivosť. </a:t>
            </a:r>
          </a:p>
          <a:p>
            <a:pPr marL="0" indent="0" algn="ctr">
              <a:buNone/>
            </a:pPr>
            <a:r>
              <a:rPr lang="sk-SK" dirty="0">
                <a:solidFill>
                  <a:srgbClr val="08A882"/>
                </a:solidFill>
              </a:rPr>
              <a:t>Pri každom statuse, či článku na internete berte do úvahy zdroj a jeho povesť. Pri každom rozhovore, pri ktorom vás niekto presviedča o nejakej teórií sa ho radšej spýtajte odkiaľ túto informáciu má, ak vám nevie povedať alebo vám povie, že z internetu berte do úvahy, že to nemusí byť pravda.</a:t>
            </a:r>
          </a:p>
          <a:p>
            <a:endParaRPr lang="sk-SK" dirty="0"/>
          </a:p>
        </p:txBody>
      </p:sp>
      <p:sp>
        <p:nvSpPr>
          <p:cNvPr id="5" name="Zástupný objekt pre číslo snímky 4">
            <a:extLst>
              <a:ext uri="{FF2B5EF4-FFF2-40B4-BE49-F238E27FC236}">
                <a16:creationId xmlns:a16="http://schemas.microsoft.com/office/drawing/2014/main" id="{D693C2F0-CEE6-DABA-7696-5E7339BE1100}"/>
              </a:ext>
            </a:extLst>
          </p:cNvPr>
          <p:cNvSpPr>
            <a:spLocks noGrp="1"/>
          </p:cNvSpPr>
          <p:nvPr>
            <p:ph type="sldNum" sz="quarter" idx="12"/>
          </p:nvPr>
        </p:nvSpPr>
        <p:spPr/>
        <p:txBody>
          <a:bodyPr/>
          <a:lstStyle/>
          <a:p>
            <a:fld id="{16CA2D08-B425-46B9-A38C-FA58A167A0F0}" type="slidenum">
              <a:rPr lang="sk-SK" smtClean="0"/>
              <a:t>11</a:t>
            </a:fld>
            <a:endParaRPr lang="sk-SK"/>
          </a:p>
        </p:txBody>
      </p:sp>
      <p:grpSp>
        <p:nvGrpSpPr>
          <p:cNvPr id="6" name="Skupina 5">
            <a:extLst>
              <a:ext uri="{FF2B5EF4-FFF2-40B4-BE49-F238E27FC236}">
                <a16:creationId xmlns:a16="http://schemas.microsoft.com/office/drawing/2014/main" id="{F2422F30-5948-379B-B0D1-D3593F33AF6C}"/>
              </a:ext>
            </a:extLst>
          </p:cNvPr>
          <p:cNvGrpSpPr>
            <a:grpSpLocks noChangeAspect="1"/>
          </p:cNvGrpSpPr>
          <p:nvPr/>
        </p:nvGrpSpPr>
        <p:grpSpPr>
          <a:xfrm>
            <a:off x="336000" y="6110213"/>
            <a:ext cx="5760000" cy="611262"/>
            <a:chOff x="1583127" y="5266469"/>
            <a:chExt cx="7902227" cy="798442"/>
          </a:xfrm>
        </p:grpSpPr>
        <p:pic>
          <p:nvPicPr>
            <p:cNvPr id="7" name="Obrázok 6" descr="Obrázok, na ktorom je text, písmo, logo, symbol&#10;&#10;Obsah vygenerovaný pomocou AI môže byť nesprávny.">
              <a:extLst>
                <a:ext uri="{FF2B5EF4-FFF2-40B4-BE49-F238E27FC236}">
                  <a16:creationId xmlns:a16="http://schemas.microsoft.com/office/drawing/2014/main" id="{29555187-5A56-4DDD-BB11-83403DCCC4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8" name="Obrázok 7" descr="Obrázok, na ktorom je text, písmo, elektrická modrá, snímka obrazovky&#10;&#10;Obsah vygenerovaný pomocou AI môže byť nesprávny.">
              <a:extLst>
                <a:ext uri="{FF2B5EF4-FFF2-40B4-BE49-F238E27FC236}">
                  <a16:creationId xmlns:a16="http://schemas.microsoft.com/office/drawing/2014/main" id="{D67DAF42-355D-5581-19D7-3F621D7BCE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9" name="Obrázok 8" descr="Obrázok, na ktorom je písmo, grafika, text, logo&#10;&#10;Obsah vygenerovaný pomocou AI môže byť nesprávny.">
              <a:extLst>
                <a:ext uri="{FF2B5EF4-FFF2-40B4-BE49-F238E27FC236}">
                  <a16:creationId xmlns:a16="http://schemas.microsoft.com/office/drawing/2014/main" id="{79454010-B203-4C1C-A59C-28C4CA586B9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166173780"/>
      </p:ext>
    </p:extLst>
  </p:cSld>
  <p:clrMapOvr>
    <a:masterClrMapping/>
  </p:clrMapOvr>
  <p:transition spd="slow">
    <p:randomBar dir="vert"/>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6A7B7E08-AF5E-C3EB-156D-1141289A7FEE}"/>
              </a:ext>
            </a:extLst>
          </p:cNvPr>
          <p:cNvSpPr>
            <a:spLocks noGrp="1"/>
          </p:cNvSpPr>
          <p:nvPr>
            <p:ph type="title"/>
          </p:nvPr>
        </p:nvSpPr>
        <p:spPr>
          <a:xfrm>
            <a:off x="645859" y="2420778"/>
            <a:ext cx="5665342" cy="754758"/>
          </a:xfrm>
        </p:spPr>
        <p:txBody>
          <a:bodyPr>
            <a:noAutofit/>
          </a:bodyPr>
          <a:lstStyle/>
          <a:p>
            <a:r>
              <a:rPr lang="sk-SK" b="1" dirty="0">
                <a:solidFill>
                  <a:schemeClr val="tx2"/>
                </a:solidFill>
              </a:rPr>
              <a:t>SOCIÁLNE </a:t>
            </a:r>
            <a:br>
              <a:rPr lang="sk-SK" b="1" dirty="0">
                <a:solidFill>
                  <a:schemeClr val="tx2"/>
                </a:solidFill>
              </a:rPr>
            </a:br>
            <a:r>
              <a:rPr lang="sk-SK" b="1" dirty="0">
                <a:solidFill>
                  <a:schemeClr val="tx2"/>
                </a:solidFill>
              </a:rPr>
              <a:t>INŽINIERSTVO</a:t>
            </a:r>
          </a:p>
        </p:txBody>
      </p:sp>
      <p:pic>
        <p:nvPicPr>
          <p:cNvPr id="4" name="Picture 2" descr="The Art of Social Engineering">
            <a:extLst>
              <a:ext uri="{FF2B5EF4-FFF2-40B4-BE49-F238E27FC236}">
                <a16:creationId xmlns:a16="http://schemas.microsoft.com/office/drawing/2014/main" id="{87C848D8-23EF-81B8-2CE3-F11EE03847F1}"/>
              </a:ext>
            </a:extLst>
          </p:cNvPr>
          <p:cNvPicPr>
            <a:picLocks noGrp="1" noChangeAspect="1" noChangeArrowheads="1"/>
          </p:cNvPicPr>
          <p:nvPr>
            <p:ph idx="1"/>
          </p:nvPr>
        </p:nvPicPr>
        <p:blipFill>
          <a:blip r:embed="rId3">
            <a:extLst>
              <a:ext uri="{BEBA8EAE-BF5A-486C-A8C5-ECC9F3942E4B}">
                <a14:imgProps xmlns:a14="http://schemas.microsoft.com/office/drawing/2010/main">
                  <a14:imgLayer r:embed="rId4">
                    <a14:imgEffect>
                      <a14:colorTemperature colorTemp="5900"/>
                    </a14:imgEffect>
                  </a14:imgLayer>
                </a14:imgProps>
              </a:ext>
              <a:ext uri="{28A0092B-C50C-407E-A947-70E740481C1C}">
                <a14:useLocalDpi xmlns:a14="http://schemas.microsoft.com/office/drawing/2010/main" val="0"/>
              </a:ext>
            </a:extLst>
          </a:blip>
          <a:srcRect/>
          <a:stretch>
            <a:fillRect/>
          </a:stretch>
        </p:blipFill>
        <p:spPr bwMode="auto">
          <a:xfrm>
            <a:off x="4930140" y="0"/>
            <a:ext cx="7261860" cy="5446395"/>
          </a:xfrm>
          <a:prstGeom prst="rect">
            <a:avLst/>
          </a:prstGeom>
          <a:noFill/>
          <a:extLst>
            <a:ext uri="{909E8E84-426E-40DD-AFC4-6F175D3DCCD1}">
              <a14:hiddenFill xmlns:a14="http://schemas.microsoft.com/office/drawing/2010/main">
                <a:solidFill>
                  <a:srgbClr val="FFFFFF"/>
                </a:solidFill>
              </a14:hiddenFill>
            </a:ext>
          </a:extLst>
        </p:spPr>
      </p:pic>
      <p:sp>
        <p:nvSpPr>
          <p:cNvPr id="5" name="Zástupný objekt pre číslo snímky 4">
            <a:extLst>
              <a:ext uri="{FF2B5EF4-FFF2-40B4-BE49-F238E27FC236}">
                <a16:creationId xmlns:a16="http://schemas.microsoft.com/office/drawing/2014/main" id="{58EE32BB-1C84-164F-0126-1A36127DD1EE}"/>
              </a:ext>
            </a:extLst>
          </p:cNvPr>
          <p:cNvSpPr>
            <a:spLocks noGrp="1"/>
          </p:cNvSpPr>
          <p:nvPr>
            <p:ph type="sldNum" sz="quarter" idx="12"/>
          </p:nvPr>
        </p:nvSpPr>
        <p:spPr/>
        <p:txBody>
          <a:bodyPr/>
          <a:lstStyle/>
          <a:p>
            <a:fld id="{16CA2D08-B425-46B9-A38C-FA58A167A0F0}" type="slidenum">
              <a:rPr lang="sk-SK" smtClean="0"/>
              <a:t>12</a:t>
            </a:fld>
            <a:endParaRPr lang="sk-SK"/>
          </a:p>
        </p:txBody>
      </p:sp>
      <p:sp>
        <p:nvSpPr>
          <p:cNvPr id="9" name="BlokTextu 8">
            <a:extLst>
              <a:ext uri="{FF2B5EF4-FFF2-40B4-BE49-F238E27FC236}">
                <a16:creationId xmlns:a16="http://schemas.microsoft.com/office/drawing/2014/main" id="{A3C301B0-44D1-272C-B093-A470993C7764}"/>
              </a:ext>
            </a:extLst>
          </p:cNvPr>
          <p:cNvSpPr txBox="1"/>
          <p:nvPr/>
        </p:nvSpPr>
        <p:spPr>
          <a:xfrm>
            <a:off x="645859" y="3630513"/>
            <a:ext cx="3811841" cy="1815882"/>
          </a:xfrm>
          <a:prstGeom prst="rect">
            <a:avLst/>
          </a:prstGeom>
          <a:noFill/>
        </p:spPr>
        <p:txBody>
          <a:bodyPr wrap="square">
            <a:spAutoFit/>
          </a:bodyPr>
          <a:lstStyle/>
          <a:p>
            <a:r>
              <a:rPr lang="sk-SK" sz="2800" b="0" i="0" dirty="0">
                <a:solidFill>
                  <a:srgbClr val="777777"/>
                </a:solidFill>
                <a:effectLst/>
              </a:rPr>
              <a:t>Zamestnanci predstavujú najcitlivejšiu časť kybernetickej bezpečnosti každej firmy.</a:t>
            </a:r>
            <a:endParaRPr lang="sk-SK" sz="2800" dirty="0"/>
          </a:p>
        </p:txBody>
      </p:sp>
      <p:grpSp>
        <p:nvGrpSpPr>
          <p:cNvPr id="14" name="Skupina 13">
            <a:extLst>
              <a:ext uri="{FF2B5EF4-FFF2-40B4-BE49-F238E27FC236}">
                <a16:creationId xmlns:a16="http://schemas.microsoft.com/office/drawing/2014/main" id="{94FAB973-3B54-EF6B-EA2D-2D1A9DE5B3C7}"/>
              </a:ext>
            </a:extLst>
          </p:cNvPr>
          <p:cNvGrpSpPr>
            <a:grpSpLocks noChangeAspect="1"/>
          </p:cNvGrpSpPr>
          <p:nvPr/>
        </p:nvGrpSpPr>
        <p:grpSpPr>
          <a:xfrm>
            <a:off x="336000" y="6110213"/>
            <a:ext cx="5760000" cy="611262"/>
            <a:chOff x="1583127" y="5266469"/>
            <a:chExt cx="7902227" cy="798442"/>
          </a:xfrm>
        </p:grpSpPr>
        <p:pic>
          <p:nvPicPr>
            <p:cNvPr id="15" name="Obrázok 14" descr="Obrázok, na ktorom je text, písmo, logo, symbol&#10;&#10;Obsah vygenerovaný pomocou AI môže byť nesprávny.">
              <a:extLst>
                <a:ext uri="{FF2B5EF4-FFF2-40B4-BE49-F238E27FC236}">
                  <a16:creationId xmlns:a16="http://schemas.microsoft.com/office/drawing/2014/main" id="{7A6A1C5B-BFE1-FB32-FBD4-DB6905CAAFC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16" name="Obrázok 15" descr="Obrázok, na ktorom je text, písmo, elektrická modrá, snímka obrazovky&#10;&#10;Obsah vygenerovaný pomocou AI môže byť nesprávny.">
              <a:extLst>
                <a:ext uri="{FF2B5EF4-FFF2-40B4-BE49-F238E27FC236}">
                  <a16:creationId xmlns:a16="http://schemas.microsoft.com/office/drawing/2014/main" id="{FB8EF051-2B53-172F-E2F5-0312C829C65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17" name="Obrázok 16" descr="Obrázok, na ktorom je písmo, grafika, text, logo&#10;&#10;Obsah vygenerovaný pomocou AI môže byť nesprávny.">
              <a:extLst>
                <a:ext uri="{FF2B5EF4-FFF2-40B4-BE49-F238E27FC236}">
                  <a16:creationId xmlns:a16="http://schemas.microsoft.com/office/drawing/2014/main" id="{CA8127D1-FE30-6930-84F6-B3E438E70F8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2225114066"/>
      </p:ext>
    </p:extLst>
  </p:cSld>
  <p:clrMapOvr>
    <a:masterClrMapping/>
  </p:clrMapOvr>
  <p:transition spd="slow">
    <p:randomBar dir="vert"/>
  </p:transition>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7DE03385-ADB6-A287-6892-259FBB52E097}"/>
              </a:ext>
            </a:extLst>
          </p:cNvPr>
          <p:cNvSpPr>
            <a:spLocks noGrp="1"/>
          </p:cNvSpPr>
          <p:nvPr>
            <p:ph type="title"/>
          </p:nvPr>
        </p:nvSpPr>
        <p:spPr>
          <a:xfrm>
            <a:off x="838201" y="365125"/>
            <a:ext cx="5251316" cy="1807305"/>
          </a:xfrm>
        </p:spPr>
        <p:txBody>
          <a:bodyPr>
            <a:normAutofit/>
          </a:bodyPr>
          <a:lstStyle/>
          <a:p>
            <a:r>
              <a:rPr lang="sk-SK" sz="4000" b="1" dirty="0">
                <a:solidFill>
                  <a:schemeClr val="tx2"/>
                </a:solidFill>
              </a:rPr>
              <a:t>SOCIÁLNE INŽINIERSTVO</a:t>
            </a:r>
          </a:p>
        </p:txBody>
      </p:sp>
      <p:sp>
        <p:nvSpPr>
          <p:cNvPr id="3" name="Zástupný objekt pre obsah 2">
            <a:extLst>
              <a:ext uri="{FF2B5EF4-FFF2-40B4-BE49-F238E27FC236}">
                <a16:creationId xmlns:a16="http://schemas.microsoft.com/office/drawing/2014/main" id="{70D8BD30-F176-2E1D-824B-FAFCE53C55DB}"/>
              </a:ext>
            </a:extLst>
          </p:cNvPr>
          <p:cNvSpPr>
            <a:spLocks noGrp="1"/>
          </p:cNvSpPr>
          <p:nvPr>
            <p:ph idx="1"/>
          </p:nvPr>
        </p:nvSpPr>
        <p:spPr>
          <a:xfrm>
            <a:off x="838200" y="1839074"/>
            <a:ext cx="8925910" cy="1807305"/>
          </a:xfrm>
        </p:spPr>
        <p:txBody>
          <a:bodyPr>
            <a:normAutofit/>
          </a:bodyPr>
          <a:lstStyle/>
          <a:p>
            <a:r>
              <a:rPr lang="sk-SK" sz="2400" dirty="0"/>
              <a:t>umenie presviedčania</a:t>
            </a:r>
          </a:p>
          <a:p>
            <a:r>
              <a:rPr lang="sk-SK" sz="2400" dirty="0"/>
              <a:t>základná zbraň kybernetických útočníkov </a:t>
            </a:r>
          </a:p>
          <a:p>
            <a:r>
              <a:rPr lang="sk-SK" sz="2400" dirty="0"/>
              <a:t>vydávanie sa za autoritu</a:t>
            </a:r>
          </a:p>
          <a:p>
            <a:r>
              <a:rPr lang="sk-SK" sz="2400" dirty="0"/>
              <a:t>vyvolanie pocitu naliehavosti alebo strachu</a:t>
            </a:r>
          </a:p>
          <a:p>
            <a:endParaRPr lang="sk-SK" sz="1700" dirty="0"/>
          </a:p>
        </p:txBody>
      </p:sp>
      <p:pic>
        <p:nvPicPr>
          <p:cNvPr id="2050" name="Picture 2" descr="Hacker-Hero-a1">
            <a:extLst>
              <a:ext uri="{FF2B5EF4-FFF2-40B4-BE49-F238E27FC236}">
                <a16:creationId xmlns:a16="http://schemas.microsoft.com/office/drawing/2014/main" id="{AFD5FDAC-BDCA-48E4-179E-B437ACD624D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3539" t="-692" r="9666" b="1135"/>
          <a:stretch>
            <a:fillRect/>
          </a:stretch>
        </p:blipFill>
        <p:spPr bwMode="auto">
          <a:xfrm flipH="1">
            <a:off x="6695494" y="365125"/>
            <a:ext cx="6333722" cy="6298239"/>
          </a:xfrm>
          <a:prstGeom prst="rect">
            <a:avLst/>
          </a:prstGeom>
          <a:ln>
            <a:noFill/>
          </a:ln>
          <a:effectLst>
            <a:outerShdw blurRad="292100" dist="139700" dir="2700000" algn="tl" rotWithShape="0">
              <a:srgbClr val="333333">
                <a:alpha val="65000"/>
              </a:srgbClr>
            </a:outerShdw>
            <a:softEdge rad="635000"/>
          </a:effectLst>
          <a:extLst>
            <a:ext uri="{909E8E84-426E-40DD-AFC4-6F175D3DCCD1}">
              <a14:hiddenFill xmlns:a14="http://schemas.microsoft.com/office/drawing/2010/main">
                <a:solidFill>
                  <a:srgbClr val="FFFFFF"/>
                </a:solidFill>
              </a14:hiddenFill>
            </a:ext>
          </a:extLst>
        </p:spPr>
      </p:pic>
      <p:pic>
        <p:nvPicPr>
          <p:cNvPr id="5" name="Obrázok 4">
            <a:extLst>
              <a:ext uri="{FF2B5EF4-FFF2-40B4-BE49-F238E27FC236}">
                <a16:creationId xmlns:a16="http://schemas.microsoft.com/office/drawing/2014/main" id="{ECAC595F-B128-1764-5E90-5FF4E7B496E0}"/>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7308" l="3462" r="97308">
                        <a14:foregroundMark x1="90769" y1="80769" x2="90769" y2="80769"/>
                        <a14:foregroundMark x1="94231" y1="84231" x2="94231" y2="84231"/>
                        <a14:foregroundMark x1="92308" y1="78846" x2="92308" y2="78846"/>
                        <a14:foregroundMark x1="76923" y1="73462" x2="56923" y2="83462"/>
                        <a14:foregroundMark x1="47692" y1="73846" x2="33077" y2="87308"/>
                        <a14:foregroundMark x1="86923" y1="70000" x2="76923" y2="91154"/>
                        <a14:foregroundMark x1="76923" y1="91154" x2="76923" y2="91154"/>
                        <a14:foregroundMark x1="5385" y1="55385" x2="3846" y2="66154"/>
                        <a14:foregroundMark x1="21154" y1="74231" x2="22308" y2="93077"/>
                        <a14:foregroundMark x1="19615" y1="97692" x2="30769" y2="97692"/>
                        <a14:foregroundMark x1="96538" y1="92308" x2="97308" y2="76538"/>
                        <a14:backgroundMark x1="80000" y1="14231" x2="80385" y2="31923"/>
                        <a14:backgroundMark x1="23077" y1="13077" x2="0" y2="38846"/>
                        <a14:backgroundMark x1="0" y1="38846" x2="0" y2="38846"/>
                      </a14:backgroundRemoval>
                    </a14:imgEffect>
                  </a14:imgLayer>
                </a14:imgProps>
              </a:ext>
            </a:extLst>
          </a:blip>
          <a:stretch>
            <a:fillRect/>
          </a:stretch>
        </p:blipFill>
        <p:spPr>
          <a:xfrm>
            <a:off x="838199" y="3429000"/>
            <a:ext cx="2817217" cy="2817217"/>
          </a:xfrm>
          <a:prstGeom prst="rect">
            <a:avLst/>
          </a:prstGeom>
        </p:spPr>
      </p:pic>
      <p:sp>
        <p:nvSpPr>
          <p:cNvPr id="6" name="Zástupný objekt pre číslo snímky 5">
            <a:extLst>
              <a:ext uri="{FF2B5EF4-FFF2-40B4-BE49-F238E27FC236}">
                <a16:creationId xmlns:a16="http://schemas.microsoft.com/office/drawing/2014/main" id="{2B6819D0-5C51-59D1-7DEA-8EB6A55D09C6}"/>
              </a:ext>
            </a:extLst>
          </p:cNvPr>
          <p:cNvSpPr>
            <a:spLocks noGrp="1"/>
          </p:cNvSpPr>
          <p:nvPr>
            <p:ph type="sldNum" sz="quarter" idx="12"/>
          </p:nvPr>
        </p:nvSpPr>
        <p:spPr/>
        <p:txBody>
          <a:bodyPr/>
          <a:lstStyle/>
          <a:p>
            <a:fld id="{16CA2D08-B425-46B9-A38C-FA58A167A0F0}" type="slidenum">
              <a:rPr lang="sk-SK" smtClean="0"/>
              <a:t>13</a:t>
            </a:fld>
            <a:endParaRPr lang="sk-SK"/>
          </a:p>
        </p:txBody>
      </p:sp>
    </p:spTree>
    <p:extLst>
      <p:ext uri="{BB962C8B-B14F-4D97-AF65-F5344CB8AC3E}">
        <p14:creationId xmlns:p14="http://schemas.microsoft.com/office/powerpoint/2010/main" val="1404116388"/>
      </p:ext>
    </p:extLst>
  </p:cSld>
  <p:clrMapOvr>
    <a:masterClrMapping/>
  </p:clrMapOvr>
  <p:transition spd="slow">
    <p:randomBar dir="ver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a:extLst>
              <a:ext uri="{FF2B5EF4-FFF2-40B4-BE49-F238E27FC236}">
                <a16:creationId xmlns:a16="http://schemas.microsoft.com/office/drawing/2014/main" id="{8E7B614B-9D23-610D-3EEC-9A8799E2E28C}"/>
              </a:ext>
            </a:extLst>
          </p:cNvPr>
          <p:cNvSpPr>
            <a:spLocks noGrp="1"/>
          </p:cNvSpPr>
          <p:nvPr>
            <p:ph type="title"/>
          </p:nvPr>
        </p:nvSpPr>
        <p:spPr>
          <a:xfrm>
            <a:off x="838200" y="365125"/>
            <a:ext cx="2552272" cy="1325563"/>
          </a:xfrm>
        </p:spPr>
        <p:txBody>
          <a:bodyPr/>
          <a:lstStyle/>
          <a:p>
            <a:r>
              <a:rPr lang="sk-SK" sz="4000" b="1" dirty="0">
                <a:solidFill>
                  <a:schemeClr val="tx2"/>
                </a:solidFill>
              </a:rPr>
              <a:t>Ukážka 1</a:t>
            </a:r>
          </a:p>
        </p:txBody>
      </p:sp>
      <p:pic>
        <p:nvPicPr>
          <p:cNvPr id="5" name="Picture 4" descr="Falošný email podvod EUROPOL">
            <a:extLst>
              <a:ext uri="{FF2B5EF4-FFF2-40B4-BE49-F238E27FC236}">
                <a16:creationId xmlns:a16="http://schemas.microsoft.com/office/drawing/2014/main" id="{CD05046A-E199-C832-23E9-8A3F9E5FAEE8}"/>
              </a:ext>
            </a:extLst>
          </p:cNvPr>
          <p:cNvPicPr>
            <a:picLocks noGrp="1" noChangeAspect="1" noChangeArrowheads="1"/>
          </p:cNvPicPr>
          <p:nvPr>
            <p:ph sz="half" idx="4294967295"/>
          </p:nvPr>
        </p:nvPicPr>
        <p:blipFill rotWithShape="1">
          <a:blip r:embed="rId3">
            <a:extLst>
              <a:ext uri="{28A0092B-C50C-407E-A947-70E740481C1C}">
                <a14:useLocalDpi xmlns:a14="http://schemas.microsoft.com/office/drawing/2010/main" val="0"/>
              </a:ext>
            </a:extLst>
          </a:blip>
          <a:srcRect t="28660" b="18597"/>
          <a:stretch>
            <a:fillRect/>
          </a:stretch>
        </p:blipFill>
        <p:spPr bwMode="auto">
          <a:xfrm>
            <a:off x="838200" y="4880224"/>
            <a:ext cx="4908479" cy="1436222"/>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
        <p:nvSpPr>
          <p:cNvPr id="3" name="BlokTextu 2">
            <a:extLst>
              <a:ext uri="{FF2B5EF4-FFF2-40B4-BE49-F238E27FC236}">
                <a16:creationId xmlns:a16="http://schemas.microsoft.com/office/drawing/2014/main" id="{ACCB9FBC-E156-7F63-E948-F02D85AAD0AF}"/>
              </a:ext>
            </a:extLst>
          </p:cNvPr>
          <p:cNvSpPr txBox="1"/>
          <p:nvPr/>
        </p:nvSpPr>
        <p:spPr>
          <a:xfrm>
            <a:off x="5869694" y="181957"/>
            <a:ext cx="5181600" cy="6494085"/>
          </a:xfrm>
          <a:prstGeom prst="rect">
            <a:avLst/>
          </a:prstGeom>
          <a:noFill/>
        </p:spPr>
        <p:txBody>
          <a:bodyPr wrap="square" rtlCol="0">
            <a:spAutoFit/>
          </a:bodyPr>
          <a:lstStyle/>
          <a:p>
            <a:r>
              <a:rPr lang="sk-SK" sz="1600" i="1" dirty="0"/>
              <a:t>Som _________, podplukovník odboru kriminálnej polície v spolupráci s Európskym policajným úradom (EUROPOL) Vám zasielame túto výzvu po zaistení počítača prostredníctvom kybernetickej infiltrácie (oprávnenej najmä v oblasti </a:t>
            </a:r>
            <a:r>
              <a:rPr lang="sk-SK" sz="1600" i="1" dirty="0" err="1"/>
              <a:t>kyberkriminality</a:t>
            </a:r>
            <a:r>
              <a:rPr lang="sk-SK" sz="1600" i="1" dirty="0"/>
              <a:t>, od roku 2016), aby sme Vás informovali, že ste predmetom viacerých právnych konaní podľa platného Trestného poriadku v oblasti kybernetickej kriminality. Skutočnosti sú nasledovné:</a:t>
            </a:r>
          </a:p>
          <a:p>
            <a:r>
              <a:rPr lang="sk-SK" sz="1600" i="1" dirty="0"/>
              <a:t>______ - ___________ - _________ - _________ - ______</a:t>
            </a:r>
            <a:endParaRPr lang="sk-SK" sz="1600" dirty="0"/>
          </a:p>
          <a:p>
            <a:r>
              <a:rPr lang="sk-SK" sz="1600" i="1" dirty="0"/>
              <a:t>Upozorňujeme, že zákon z marca 2020 sprísňuje tresty v prípade, že k návrhu, ____, ____, ____mohlo dôjsť prostredníctvom internetu a vy ste sa uvedených trestných činov dopustili po tom, ako sa na vás zameral náš kybernetický strážnik prostredníctvom toku vašich internetových údajov, ktorý predstavuje dôkaz o vašich trestných činoch.</a:t>
            </a:r>
            <a:endParaRPr lang="sk-SK" sz="1600" dirty="0"/>
          </a:p>
          <a:p>
            <a:endParaRPr lang="sk-SK" sz="1600" i="1" dirty="0"/>
          </a:p>
          <a:p>
            <a:r>
              <a:rPr lang="sk-SK" sz="1600" i="1" dirty="0"/>
              <a:t>Preto vás žiadame, aby ste sa vyjadrili e-mailom a napísali nám svoje odôvodnenia, aby sme ich mohli preskúmať a overiť s cieľom posúdiť sankcie, a to v prísne stanovenej lehote 72 hodín. Po uplynutí tejto lehoty budeme povinní odovzdať našu správu kancelárii zástupcu prokurátora súdu prvého stupňa v </a:t>
            </a:r>
            <a:r>
              <a:rPr lang="sk-SK" sz="1600" i="1" dirty="0" err="1"/>
              <a:t>Créteil</a:t>
            </a:r>
            <a:r>
              <a:rPr lang="sk-SK" sz="1600" i="1" dirty="0"/>
              <a:t>, špecialistu na počítačovú kriminalitu, s cieľom vypracovať príkaz na vaše zatknutie, ktorý bude postúpený žandárskej stanici v najbližšom mieste vášho bydliska. ...</a:t>
            </a:r>
            <a:endParaRPr lang="sk-SK" sz="1600" dirty="0"/>
          </a:p>
        </p:txBody>
      </p:sp>
      <p:pic>
        <p:nvPicPr>
          <p:cNvPr id="8" name="Zástupný objekt pre obsah 7" descr="Obrázok, na ktorom je text, snímka obrazovky, písmo, list&#10;&#10;Obsah vygenerovaný pomocou AI môže byť nesprávny.">
            <a:extLst>
              <a:ext uri="{FF2B5EF4-FFF2-40B4-BE49-F238E27FC236}">
                <a16:creationId xmlns:a16="http://schemas.microsoft.com/office/drawing/2014/main" id="{2CC51E5E-0FF8-6734-BE8F-C185548901D5}"/>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838200" y="1510185"/>
            <a:ext cx="3194988" cy="3023087"/>
          </a:xfrm>
        </p:spPr>
      </p:pic>
      <p:sp>
        <p:nvSpPr>
          <p:cNvPr id="6" name="Zástupný objekt pre číslo snímky 5">
            <a:extLst>
              <a:ext uri="{FF2B5EF4-FFF2-40B4-BE49-F238E27FC236}">
                <a16:creationId xmlns:a16="http://schemas.microsoft.com/office/drawing/2014/main" id="{D4630DB7-5850-AFD6-3C06-E066898A182D}"/>
              </a:ext>
            </a:extLst>
          </p:cNvPr>
          <p:cNvSpPr>
            <a:spLocks noGrp="1"/>
          </p:cNvSpPr>
          <p:nvPr>
            <p:ph type="sldNum" sz="quarter" idx="12"/>
          </p:nvPr>
        </p:nvSpPr>
        <p:spPr/>
        <p:txBody>
          <a:bodyPr/>
          <a:lstStyle/>
          <a:p>
            <a:fld id="{16CA2D08-B425-46B9-A38C-FA58A167A0F0}" type="slidenum">
              <a:rPr lang="sk-SK" smtClean="0"/>
              <a:t>14</a:t>
            </a:fld>
            <a:endParaRPr lang="sk-SK"/>
          </a:p>
        </p:txBody>
      </p:sp>
    </p:spTree>
    <p:extLst>
      <p:ext uri="{BB962C8B-B14F-4D97-AF65-F5344CB8AC3E}">
        <p14:creationId xmlns:p14="http://schemas.microsoft.com/office/powerpoint/2010/main" val="2178935203"/>
      </p:ext>
    </p:extLst>
  </p:cSld>
  <p:clrMapOvr>
    <a:masterClrMapping/>
  </p:clrMapOvr>
  <p:transition spd="slow">
    <p:randomBar dir="ver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DF3BD7B-7D69-8B46-093E-8081BF5A789F}"/>
              </a:ext>
            </a:extLst>
          </p:cNvPr>
          <p:cNvSpPr>
            <a:spLocks noGrp="1"/>
          </p:cNvSpPr>
          <p:nvPr>
            <p:ph type="title"/>
          </p:nvPr>
        </p:nvSpPr>
        <p:spPr/>
        <p:txBody>
          <a:bodyPr>
            <a:normAutofit/>
          </a:bodyPr>
          <a:lstStyle/>
          <a:p>
            <a:r>
              <a:rPr lang="sk-SK" sz="4000" b="1" dirty="0">
                <a:solidFill>
                  <a:schemeClr val="tx2"/>
                </a:solidFill>
              </a:rPr>
              <a:t>Ukážka 2</a:t>
            </a:r>
            <a:endParaRPr lang="sk-SK" sz="4000" dirty="0"/>
          </a:p>
        </p:txBody>
      </p:sp>
      <p:pic>
        <p:nvPicPr>
          <p:cNvPr id="6" name="Zástupný objekt pre obsah 5">
            <a:extLst>
              <a:ext uri="{FF2B5EF4-FFF2-40B4-BE49-F238E27FC236}">
                <a16:creationId xmlns:a16="http://schemas.microsoft.com/office/drawing/2014/main" id="{AAD3D272-ABAE-8C84-A742-03C22ACC88B2}"/>
              </a:ext>
            </a:extLst>
          </p:cNvPr>
          <p:cNvPicPr>
            <a:picLocks noGrp="1" noChangeAspect="1"/>
          </p:cNvPicPr>
          <p:nvPr>
            <p:ph sz="half" idx="1"/>
          </p:nvPr>
        </p:nvPicPr>
        <p:blipFill rotWithShape="1">
          <a:blip r:embed="rId3"/>
          <a:srcRect l="33798" t="46741" r="30257" b="1008"/>
          <a:stretch>
            <a:fillRect/>
          </a:stretch>
        </p:blipFill>
        <p:spPr>
          <a:xfrm>
            <a:off x="7612117" y="3303881"/>
            <a:ext cx="3741683" cy="3059455"/>
          </a:xfrm>
        </p:spPr>
      </p:pic>
      <p:pic>
        <p:nvPicPr>
          <p:cNvPr id="3" name="Picture 4" descr="smishing podvodna sprava">
            <a:extLst>
              <a:ext uri="{FF2B5EF4-FFF2-40B4-BE49-F238E27FC236}">
                <a16:creationId xmlns:a16="http://schemas.microsoft.com/office/drawing/2014/main" id="{05FDB368-7224-DB7B-6F2A-24B5F01E679B}"/>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79" t="16014" r="24552" b="8641"/>
          <a:stretch>
            <a:fillRect/>
          </a:stretch>
        </p:blipFill>
        <p:spPr bwMode="auto">
          <a:xfrm>
            <a:off x="8277549" y="1213758"/>
            <a:ext cx="2632359" cy="1040857"/>
          </a:xfrm>
          <a:prstGeom prst="rect">
            <a:avLst/>
          </a:prstGeom>
          <a:noFill/>
          <a:extLst>
            <a:ext uri="{909E8E84-426E-40DD-AFC4-6F175D3DCCD1}">
              <a14:hiddenFill xmlns:a14="http://schemas.microsoft.com/office/drawing/2010/main">
                <a:solidFill>
                  <a:srgbClr val="FFFFFF"/>
                </a:solidFill>
              </a14:hiddenFill>
            </a:ext>
          </a:extLst>
        </p:spPr>
      </p:pic>
      <p:pic>
        <p:nvPicPr>
          <p:cNvPr id="11" name="Obrázok 10" descr="Obrázok, na ktorom je text, snímka obrazovky, číslo, písmo&#10;&#10;Obsah vygenerovaný pomocou AI môže byť nesprávny.">
            <a:extLst>
              <a:ext uri="{FF2B5EF4-FFF2-40B4-BE49-F238E27FC236}">
                <a16:creationId xmlns:a16="http://schemas.microsoft.com/office/drawing/2014/main" id="{A5FF3A82-AF8B-3EE8-5C68-357D000FEF3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7943" y="1547092"/>
            <a:ext cx="4173576" cy="4508020"/>
          </a:xfrm>
          <a:prstGeom prst="rect">
            <a:avLst/>
          </a:prstGeom>
        </p:spPr>
      </p:pic>
      <p:pic>
        <p:nvPicPr>
          <p:cNvPr id="15" name="Obrázok 14" descr="Obrázok, na ktorom je text, písmo, snímka obrazovky, grafika&#10;&#10;Obsah vygenerovaný pomocou AI môže byť nesprávny.">
            <a:extLst>
              <a:ext uri="{FF2B5EF4-FFF2-40B4-BE49-F238E27FC236}">
                <a16:creationId xmlns:a16="http://schemas.microsoft.com/office/drawing/2014/main" id="{4A60D03D-4208-5EA2-7737-5515DFF04D6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57917" y="3801102"/>
            <a:ext cx="2346895" cy="1830248"/>
          </a:xfrm>
          <a:prstGeom prst="rect">
            <a:avLst/>
          </a:prstGeom>
          <a:ln>
            <a:solidFill>
              <a:srgbClr val="0070C0"/>
            </a:solidFill>
          </a:ln>
        </p:spPr>
      </p:pic>
      <p:sp>
        <p:nvSpPr>
          <p:cNvPr id="16" name="BlokTextu 15">
            <a:extLst>
              <a:ext uri="{FF2B5EF4-FFF2-40B4-BE49-F238E27FC236}">
                <a16:creationId xmlns:a16="http://schemas.microsoft.com/office/drawing/2014/main" id="{4AE39D42-F41B-6D43-BA9A-F20582699AF3}"/>
              </a:ext>
            </a:extLst>
          </p:cNvPr>
          <p:cNvSpPr txBox="1"/>
          <p:nvPr/>
        </p:nvSpPr>
        <p:spPr>
          <a:xfrm>
            <a:off x="4829072" y="1027906"/>
            <a:ext cx="3004585" cy="2462213"/>
          </a:xfrm>
          <a:prstGeom prst="rect">
            <a:avLst/>
          </a:prstGeom>
          <a:noFill/>
          <a:ln>
            <a:solidFill>
              <a:schemeClr val="tx1"/>
            </a:solidFill>
          </a:ln>
        </p:spPr>
        <p:txBody>
          <a:bodyPr wrap="square" rtlCol="0">
            <a:spAutoFit/>
          </a:bodyPr>
          <a:lstStyle/>
          <a:p>
            <a:r>
              <a:rPr lang="sk-SK" sz="1400" dirty="0">
                <a:latin typeface="Aptos" panose="020B0004020202020204" pitchFamily="34" charset="0"/>
              </a:rPr>
              <a:t>Ahoj, volám sa Ivan Kováč. </a:t>
            </a:r>
          </a:p>
          <a:p>
            <a:r>
              <a:rPr lang="sk-SK" sz="1400" dirty="0">
                <a:latin typeface="Aptos" panose="020B0004020202020204" pitchFamily="34" charset="0"/>
              </a:rPr>
              <a:t>Kontaktujem vás ohľadom vášho účtu na Instagrame</a:t>
            </a:r>
          </a:p>
          <a:p>
            <a:r>
              <a:rPr lang="sk-SK" sz="1400" dirty="0">
                <a:latin typeface="Aptos" panose="020B0004020202020204" pitchFamily="34" charset="0"/>
              </a:rPr>
              <a:t>Mám príležitosť získať pre vás nových, SKUTOČNÝCH followerov - záruka prírastku </a:t>
            </a:r>
            <a:r>
              <a:rPr lang="sk-SK" sz="1400" b="1" dirty="0">
                <a:latin typeface="Aptos" panose="020B0004020202020204" pitchFamily="34" charset="0"/>
              </a:rPr>
              <a:t>až 1200 mesačne</a:t>
            </a:r>
            <a:r>
              <a:rPr lang="sk-SK" sz="1400" dirty="0">
                <a:latin typeface="Aptos" panose="020B0004020202020204" pitchFamily="34" charset="0"/>
              </a:rPr>
              <a:t>! </a:t>
            </a:r>
          </a:p>
          <a:p>
            <a:r>
              <a:rPr lang="sk-SK" sz="1400" dirty="0">
                <a:latin typeface="Aptos" panose="020B0004020202020204" pitchFamily="34" charset="0"/>
              </a:rPr>
              <a:t>Ak sa chcete dozvedieť viac, kliknite na našu webovú stránku: </a:t>
            </a:r>
          </a:p>
          <a:p>
            <a:r>
              <a:rPr lang="sk-SK" sz="1400" u="sng" dirty="0">
                <a:solidFill>
                  <a:schemeClr val="accent1"/>
                </a:solidFill>
                <a:latin typeface="Aptos" panose="020B0004020202020204" pitchFamily="34" charset="0"/>
              </a:rPr>
              <a:t>more-followers.eu</a:t>
            </a:r>
            <a:r>
              <a:rPr lang="sk-SK" sz="1400" dirty="0">
                <a:latin typeface="Aptos" panose="020B0004020202020204" pitchFamily="34" charset="0"/>
              </a:rPr>
              <a:t>. </a:t>
            </a:r>
          </a:p>
          <a:p>
            <a:r>
              <a:rPr lang="sk-SK" sz="1400" dirty="0">
                <a:latin typeface="Aptos" panose="020B0004020202020204" pitchFamily="34" charset="0"/>
              </a:rPr>
              <a:t>Tam si môžete vybrať balík, ktorý vám najlepšie vyhovuje.</a:t>
            </a:r>
          </a:p>
        </p:txBody>
      </p:sp>
      <p:sp>
        <p:nvSpPr>
          <p:cNvPr id="5" name="Zástupný objekt pre číslo snímky 4">
            <a:extLst>
              <a:ext uri="{FF2B5EF4-FFF2-40B4-BE49-F238E27FC236}">
                <a16:creationId xmlns:a16="http://schemas.microsoft.com/office/drawing/2014/main" id="{77E760E0-C3EB-4A69-779A-8BB7D12E717B}"/>
              </a:ext>
            </a:extLst>
          </p:cNvPr>
          <p:cNvSpPr>
            <a:spLocks noGrp="1"/>
          </p:cNvSpPr>
          <p:nvPr>
            <p:ph type="sldNum" sz="quarter" idx="12"/>
          </p:nvPr>
        </p:nvSpPr>
        <p:spPr/>
        <p:txBody>
          <a:bodyPr/>
          <a:lstStyle/>
          <a:p>
            <a:fld id="{16CA2D08-B425-46B9-A38C-FA58A167A0F0}" type="slidenum">
              <a:rPr lang="sk-SK" smtClean="0"/>
              <a:t>15</a:t>
            </a:fld>
            <a:endParaRPr lang="sk-SK"/>
          </a:p>
        </p:txBody>
      </p:sp>
    </p:spTree>
    <p:extLst>
      <p:ext uri="{BB962C8B-B14F-4D97-AF65-F5344CB8AC3E}">
        <p14:creationId xmlns:p14="http://schemas.microsoft.com/office/powerpoint/2010/main" val="1464489542"/>
      </p:ext>
    </p:extLst>
  </p:cSld>
  <p:clrMapOvr>
    <a:masterClrMapping/>
  </p:clrMapOvr>
  <p:transition spd="slow">
    <p:randomBar dir="ver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F979C009-E21D-53FA-0AEB-FADC714934DB}"/>
              </a:ext>
            </a:extLst>
          </p:cNvPr>
          <p:cNvSpPr>
            <a:spLocks noGrp="1"/>
          </p:cNvSpPr>
          <p:nvPr>
            <p:ph type="title"/>
          </p:nvPr>
        </p:nvSpPr>
        <p:spPr/>
        <p:txBody>
          <a:bodyPr>
            <a:normAutofit/>
          </a:bodyPr>
          <a:lstStyle/>
          <a:p>
            <a:r>
              <a:rPr lang="sk-SK" sz="4000" b="1" dirty="0">
                <a:solidFill>
                  <a:schemeClr val="tx2"/>
                </a:solidFill>
              </a:rPr>
              <a:t>Ukážka 3</a:t>
            </a:r>
          </a:p>
        </p:txBody>
      </p:sp>
      <p:pic>
        <p:nvPicPr>
          <p:cNvPr id="1026" name="Picture 2" descr="Zneužitý Marek Hamšík">
            <a:extLst>
              <a:ext uri="{FF2B5EF4-FFF2-40B4-BE49-F238E27FC236}">
                <a16:creationId xmlns:a16="http://schemas.microsoft.com/office/drawing/2014/main" id="{BAF75262-A606-687B-3F74-07246E7AA984}"/>
              </a:ext>
            </a:extLst>
          </p:cNvPr>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l="4969" r="56886"/>
          <a:stretch>
            <a:fillRect/>
          </a:stretch>
        </p:blipFill>
        <p:spPr bwMode="auto">
          <a:xfrm>
            <a:off x="4904197" y="1480389"/>
            <a:ext cx="2383605" cy="4337325"/>
          </a:xfrm>
          <a:prstGeom prst="rect">
            <a:avLst/>
          </a:prstGeom>
          <a:noFill/>
          <a:extLst>
            <a:ext uri="{909E8E84-426E-40DD-AFC4-6F175D3DCCD1}">
              <a14:hiddenFill xmlns:a14="http://schemas.microsoft.com/office/drawing/2010/main">
                <a:solidFill>
                  <a:srgbClr val="FFFFFF"/>
                </a:solidFill>
              </a14:hiddenFill>
            </a:ext>
          </a:extLst>
        </p:spPr>
      </p:pic>
      <p:pic>
        <p:nvPicPr>
          <p:cNvPr id="4" name="Obrázok 3" descr="Obrázok, na ktorom je text, snímka obrazovky, ošatenie, osoba&#10;&#10;Obsah vygenerovaný pomocou AI môže byť nesprávny.">
            <a:extLst>
              <a:ext uri="{FF2B5EF4-FFF2-40B4-BE49-F238E27FC236}">
                <a16:creationId xmlns:a16="http://schemas.microsoft.com/office/drawing/2014/main" id="{9F1F1BED-6420-E17B-FF24-3853A3FAE2E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13486" y="1480389"/>
            <a:ext cx="3337400" cy="3035583"/>
          </a:xfrm>
          <a:prstGeom prst="rect">
            <a:avLst/>
          </a:prstGeom>
        </p:spPr>
      </p:pic>
      <p:pic>
        <p:nvPicPr>
          <p:cNvPr id="3" name="Picture 2" descr="Mark Zuckenberg a HOAX s textom BFF">
            <a:hlinkClick r:id="rId5"/>
            <a:extLst>
              <a:ext uri="{FF2B5EF4-FFF2-40B4-BE49-F238E27FC236}">
                <a16:creationId xmlns:a16="http://schemas.microsoft.com/office/drawing/2014/main" id="{A0175916-4412-4F3A-E09E-73083C854575}"/>
              </a:ext>
            </a:extLst>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838200" y="1466376"/>
            <a:ext cx="3603782" cy="4351338"/>
          </a:xfrm>
          <a:prstGeom prst="rect">
            <a:avLst/>
          </a:prstGeom>
          <a:noFill/>
          <a:extLst>
            <a:ext uri="{909E8E84-426E-40DD-AFC4-6F175D3DCCD1}">
              <a14:hiddenFill xmlns:a14="http://schemas.microsoft.com/office/drawing/2010/main">
                <a:solidFill>
                  <a:srgbClr val="FFFFFF"/>
                </a:solidFill>
              </a14:hiddenFill>
            </a:ext>
          </a:extLst>
        </p:spPr>
      </p:pic>
      <p:sp>
        <p:nvSpPr>
          <p:cNvPr id="6" name="Zástupný objekt pre číslo snímky 5">
            <a:extLst>
              <a:ext uri="{FF2B5EF4-FFF2-40B4-BE49-F238E27FC236}">
                <a16:creationId xmlns:a16="http://schemas.microsoft.com/office/drawing/2014/main" id="{CA9DC855-8C74-2E43-CE65-EF7A28C49FF2}"/>
              </a:ext>
            </a:extLst>
          </p:cNvPr>
          <p:cNvSpPr>
            <a:spLocks noGrp="1"/>
          </p:cNvSpPr>
          <p:nvPr>
            <p:ph type="sldNum" sz="quarter" idx="12"/>
          </p:nvPr>
        </p:nvSpPr>
        <p:spPr/>
        <p:txBody>
          <a:bodyPr/>
          <a:lstStyle/>
          <a:p>
            <a:fld id="{16CA2D08-B425-46B9-A38C-FA58A167A0F0}" type="slidenum">
              <a:rPr lang="sk-SK" smtClean="0"/>
              <a:t>16</a:t>
            </a:fld>
            <a:endParaRPr lang="sk-SK"/>
          </a:p>
        </p:txBody>
      </p:sp>
      <p:grpSp>
        <p:nvGrpSpPr>
          <p:cNvPr id="11" name="Skupina 10">
            <a:extLst>
              <a:ext uri="{FF2B5EF4-FFF2-40B4-BE49-F238E27FC236}">
                <a16:creationId xmlns:a16="http://schemas.microsoft.com/office/drawing/2014/main" id="{2CC9F661-5A8E-6FF5-3BF2-0F419D0D0ABA}"/>
              </a:ext>
            </a:extLst>
          </p:cNvPr>
          <p:cNvGrpSpPr>
            <a:grpSpLocks noChangeAspect="1"/>
          </p:cNvGrpSpPr>
          <p:nvPr/>
        </p:nvGrpSpPr>
        <p:grpSpPr>
          <a:xfrm>
            <a:off x="336000" y="6110213"/>
            <a:ext cx="5760000" cy="611262"/>
            <a:chOff x="1583127" y="5266469"/>
            <a:chExt cx="7902227" cy="798442"/>
          </a:xfrm>
        </p:grpSpPr>
        <p:pic>
          <p:nvPicPr>
            <p:cNvPr id="12" name="Obrázok 11" descr="Obrázok, na ktorom je text, písmo, logo, symbol&#10;&#10;Obsah vygenerovaný pomocou AI môže byť nesprávny.">
              <a:extLst>
                <a:ext uri="{FF2B5EF4-FFF2-40B4-BE49-F238E27FC236}">
                  <a16:creationId xmlns:a16="http://schemas.microsoft.com/office/drawing/2014/main" id="{2F18BDF5-6425-E63F-A33C-898D47D6501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13" name="Obrázok 12" descr="Obrázok, na ktorom je text, písmo, elektrická modrá, snímka obrazovky&#10;&#10;Obsah vygenerovaný pomocou AI môže byť nesprávny.">
              <a:extLst>
                <a:ext uri="{FF2B5EF4-FFF2-40B4-BE49-F238E27FC236}">
                  <a16:creationId xmlns:a16="http://schemas.microsoft.com/office/drawing/2014/main" id="{CBAAD2A2-5C20-2261-A14F-C639CBB5230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14" name="Obrázok 13" descr="Obrázok, na ktorom je písmo, grafika, text, logo&#10;&#10;Obsah vygenerovaný pomocou AI môže byť nesprávny.">
              <a:extLst>
                <a:ext uri="{FF2B5EF4-FFF2-40B4-BE49-F238E27FC236}">
                  <a16:creationId xmlns:a16="http://schemas.microsoft.com/office/drawing/2014/main" id="{DC3C485D-B01D-52AA-1222-964A0187ECC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1593821015"/>
      </p:ext>
    </p:extLst>
  </p:cSld>
  <p:clrMapOvr>
    <a:masterClrMapping/>
  </p:clrMapOvr>
  <p:transition spd="slow">
    <p:randomBar dir="ver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F1DFFB5F-68C2-C178-7D1B-06C1D68311BC}"/>
              </a:ext>
            </a:extLst>
          </p:cNvPr>
          <p:cNvSpPr>
            <a:spLocks noGrp="1"/>
          </p:cNvSpPr>
          <p:nvPr>
            <p:ph type="title"/>
          </p:nvPr>
        </p:nvSpPr>
        <p:spPr/>
        <p:txBody>
          <a:bodyPr/>
          <a:lstStyle/>
          <a:p>
            <a:r>
              <a:rPr lang="sk-SK" sz="4000" b="1" dirty="0">
                <a:solidFill>
                  <a:schemeClr val="tx2"/>
                </a:solidFill>
              </a:rPr>
              <a:t>Čo je cieľom útočníkov?</a:t>
            </a:r>
          </a:p>
        </p:txBody>
      </p:sp>
      <p:sp>
        <p:nvSpPr>
          <p:cNvPr id="3" name="Zástupný objekt pre obsah 2">
            <a:extLst>
              <a:ext uri="{FF2B5EF4-FFF2-40B4-BE49-F238E27FC236}">
                <a16:creationId xmlns:a16="http://schemas.microsoft.com/office/drawing/2014/main" id="{13085A92-3982-FDFE-1B90-F714EB9E942B}"/>
              </a:ext>
            </a:extLst>
          </p:cNvPr>
          <p:cNvSpPr>
            <a:spLocks noGrp="1"/>
          </p:cNvSpPr>
          <p:nvPr>
            <p:ph idx="1"/>
          </p:nvPr>
        </p:nvSpPr>
        <p:spPr/>
        <p:txBody>
          <a:bodyPr/>
          <a:lstStyle/>
          <a:p>
            <a:pPr marL="533400" indent="-495300"/>
            <a:r>
              <a:rPr lang="sk-SK" dirty="0"/>
              <a:t>získať peniaze</a:t>
            </a:r>
          </a:p>
          <a:p>
            <a:pPr marL="533400" indent="-495300"/>
            <a:r>
              <a:rPr lang="sk-SK" dirty="0"/>
              <a:t>zvýšiť návštevnosť webovej stránky útočníka (návštevnosť=zisk)</a:t>
            </a:r>
          </a:p>
          <a:p>
            <a:pPr marL="533400" indent="-495300"/>
            <a:r>
              <a:rPr lang="sk-SK" dirty="0"/>
              <a:t>zahltenie internetu</a:t>
            </a:r>
          </a:p>
          <a:p>
            <a:pPr marL="533400" indent="-495300"/>
            <a:r>
              <a:rPr lang="sk-SK" dirty="0"/>
              <a:t>krádež a zneužitie osobných údajov</a:t>
            </a:r>
          </a:p>
          <a:p>
            <a:pPr marL="533400" indent="-495300"/>
            <a:r>
              <a:rPr lang="sk-SK" dirty="0"/>
              <a:t>infikovanie zariadenia obete vírusom</a:t>
            </a:r>
          </a:p>
          <a:p>
            <a:pPr marL="533400" indent="-495300"/>
            <a:r>
              <a:rPr lang="sk-SK" dirty="0"/>
              <a:t>kradnúť výkon počítača obete</a:t>
            </a:r>
          </a:p>
          <a:p>
            <a:pPr marL="533400" indent="-495300"/>
            <a:r>
              <a:rPr lang="sk-SK" dirty="0"/>
              <a:t>...</a:t>
            </a:r>
          </a:p>
          <a:p>
            <a:endParaRPr lang="sk-SK" dirty="0"/>
          </a:p>
        </p:txBody>
      </p:sp>
      <p:sp>
        <p:nvSpPr>
          <p:cNvPr id="5" name="Zástupný objekt pre číslo snímky 4">
            <a:extLst>
              <a:ext uri="{FF2B5EF4-FFF2-40B4-BE49-F238E27FC236}">
                <a16:creationId xmlns:a16="http://schemas.microsoft.com/office/drawing/2014/main" id="{CC0F8287-270F-CF43-7536-5DBB3BAC012D}"/>
              </a:ext>
            </a:extLst>
          </p:cNvPr>
          <p:cNvSpPr>
            <a:spLocks noGrp="1"/>
          </p:cNvSpPr>
          <p:nvPr>
            <p:ph type="sldNum" sz="quarter" idx="12"/>
          </p:nvPr>
        </p:nvSpPr>
        <p:spPr/>
        <p:txBody>
          <a:bodyPr/>
          <a:lstStyle/>
          <a:p>
            <a:fld id="{16CA2D08-B425-46B9-A38C-FA58A167A0F0}" type="slidenum">
              <a:rPr lang="sk-SK" smtClean="0"/>
              <a:t>17</a:t>
            </a:fld>
            <a:endParaRPr lang="sk-SK"/>
          </a:p>
        </p:txBody>
      </p:sp>
      <p:grpSp>
        <p:nvGrpSpPr>
          <p:cNvPr id="10" name="Skupina 9">
            <a:extLst>
              <a:ext uri="{FF2B5EF4-FFF2-40B4-BE49-F238E27FC236}">
                <a16:creationId xmlns:a16="http://schemas.microsoft.com/office/drawing/2014/main" id="{D5FDDF57-C322-A2BF-98DD-9FE7695DDB8D}"/>
              </a:ext>
            </a:extLst>
          </p:cNvPr>
          <p:cNvGrpSpPr>
            <a:grpSpLocks noChangeAspect="1"/>
          </p:cNvGrpSpPr>
          <p:nvPr/>
        </p:nvGrpSpPr>
        <p:grpSpPr>
          <a:xfrm>
            <a:off x="336000" y="6110213"/>
            <a:ext cx="5760000" cy="611262"/>
            <a:chOff x="1583127" y="5266469"/>
            <a:chExt cx="7902227" cy="798442"/>
          </a:xfrm>
        </p:grpSpPr>
        <p:pic>
          <p:nvPicPr>
            <p:cNvPr id="11" name="Obrázok 10" descr="Obrázok, na ktorom je text, písmo, logo, symbol&#10;&#10;Obsah vygenerovaný pomocou AI môže byť nesprávny.">
              <a:extLst>
                <a:ext uri="{FF2B5EF4-FFF2-40B4-BE49-F238E27FC236}">
                  <a16:creationId xmlns:a16="http://schemas.microsoft.com/office/drawing/2014/main" id="{2C494E34-554E-C867-50A2-6EDE58895B9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12" name="Obrázok 11" descr="Obrázok, na ktorom je text, písmo, elektrická modrá, snímka obrazovky&#10;&#10;Obsah vygenerovaný pomocou AI môže byť nesprávny.">
              <a:extLst>
                <a:ext uri="{FF2B5EF4-FFF2-40B4-BE49-F238E27FC236}">
                  <a16:creationId xmlns:a16="http://schemas.microsoft.com/office/drawing/2014/main" id="{049DC66B-180F-23DD-40B6-D083B76898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13" name="Obrázok 12" descr="Obrázok, na ktorom je písmo, grafika, text, logo&#10;&#10;Obsah vygenerovaný pomocou AI môže byť nesprávny.">
              <a:extLst>
                <a:ext uri="{FF2B5EF4-FFF2-40B4-BE49-F238E27FC236}">
                  <a16:creationId xmlns:a16="http://schemas.microsoft.com/office/drawing/2014/main" id="{58396D4F-E26B-2ED8-FF4F-A1021D9EA95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4279057773"/>
      </p:ext>
    </p:extLst>
  </p:cSld>
  <p:clrMapOvr>
    <a:masterClrMapping/>
  </p:clrMapOvr>
  <p:transition spd="slow">
    <p:randomBar dir="ver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7A69415C-10B0-C148-E877-8E1AA35FA9B3}"/>
              </a:ext>
            </a:extLst>
          </p:cNvPr>
          <p:cNvSpPr>
            <a:spLocks noGrp="1"/>
          </p:cNvSpPr>
          <p:nvPr>
            <p:ph type="title"/>
          </p:nvPr>
        </p:nvSpPr>
        <p:spPr/>
        <p:txBody>
          <a:bodyPr>
            <a:normAutofit/>
          </a:bodyPr>
          <a:lstStyle/>
          <a:p>
            <a:r>
              <a:rPr lang="sk-SK" sz="4000" b="1" dirty="0">
                <a:solidFill>
                  <a:schemeClr val="tx2"/>
                </a:solidFill>
              </a:rPr>
              <a:t>Techniky sociálneho inžinierstva</a:t>
            </a:r>
          </a:p>
        </p:txBody>
      </p:sp>
      <p:sp>
        <p:nvSpPr>
          <p:cNvPr id="3" name="Zástupný objekt pre obsah 2">
            <a:extLst>
              <a:ext uri="{FF2B5EF4-FFF2-40B4-BE49-F238E27FC236}">
                <a16:creationId xmlns:a16="http://schemas.microsoft.com/office/drawing/2014/main" id="{EED2D0FD-C7C7-DE72-72DF-E97AD6F5339E}"/>
              </a:ext>
            </a:extLst>
          </p:cNvPr>
          <p:cNvSpPr>
            <a:spLocks noGrp="1"/>
          </p:cNvSpPr>
          <p:nvPr>
            <p:ph idx="1"/>
          </p:nvPr>
        </p:nvSpPr>
        <p:spPr>
          <a:xfrm>
            <a:off x="838199" y="1825625"/>
            <a:ext cx="10360231" cy="4351338"/>
          </a:xfrm>
        </p:spPr>
        <p:txBody>
          <a:bodyPr>
            <a:normAutofit/>
          </a:bodyPr>
          <a:lstStyle/>
          <a:p>
            <a:pPr marL="0" indent="0">
              <a:buNone/>
            </a:pPr>
            <a:r>
              <a:rPr lang="sk-SK" sz="2400" b="1" dirty="0">
                <a:solidFill>
                  <a:srgbClr val="7030A0"/>
                </a:solidFill>
              </a:rPr>
              <a:t>PHISHING</a:t>
            </a:r>
            <a:r>
              <a:rPr lang="sk-SK" sz="2400" b="1" dirty="0">
                <a:solidFill>
                  <a:schemeClr val="tx2"/>
                </a:solidFill>
              </a:rPr>
              <a:t> </a:t>
            </a:r>
          </a:p>
          <a:p>
            <a:r>
              <a:rPr lang="sk-SK" sz="2400" dirty="0"/>
              <a:t>druh kybernetického útoku kedy útočník rozošle veľké množstvo podvodných e-mailov a čaká, </a:t>
            </a:r>
            <a:r>
              <a:rPr lang="sk-SK" sz="2400" i="1" dirty="0"/>
              <a:t>„kto sa chytí“</a:t>
            </a:r>
          </a:p>
          <a:p>
            <a:pPr algn="l"/>
            <a:r>
              <a:rPr lang="sk-SK" sz="2400" dirty="0"/>
              <a:t>útočník sa vydáva za dôveryhodnú organizáciu, osobu alebo systém</a:t>
            </a:r>
          </a:p>
          <a:p>
            <a:pPr algn="l"/>
            <a:r>
              <a:rPr lang="sk-SK" sz="2400" dirty="0"/>
              <a:t>cieľom je získať od obete citlivé dáta (platobné údaje, heslá, ...)</a:t>
            </a:r>
          </a:p>
          <a:p>
            <a:pPr algn="l"/>
            <a:r>
              <a:rPr lang="sk-SK" sz="2400" dirty="0"/>
              <a:t>využívanie e-mailu, telefónu alebo textovej správy</a:t>
            </a:r>
          </a:p>
          <a:p>
            <a:pPr algn="l"/>
            <a:r>
              <a:rPr lang="sk-SK" sz="2400" dirty="0"/>
              <a:t>vzbudenie strachu alebo zvedavosť u obete</a:t>
            </a:r>
          </a:p>
          <a:p>
            <a:pPr algn="l"/>
            <a:r>
              <a:rPr lang="sk-SK" sz="2400" dirty="0"/>
              <a:t>inštrukcia ku kliknutí na odkaz, zavolaní na číslo alebo stiahnutie súboru</a:t>
            </a:r>
          </a:p>
        </p:txBody>
      </p:sp>
      <p:sp>
        <p:nvSpPr>
          <p:cNvPr id="5" name="Zástupný objekt pre číslo snímky 4">
            <a:extLst>
              <a:ext uri="{FF2B5EF4-FFF2-40B4-BE49-F238E27FC236}">
                <a16:creationId xmlns:a16="http://schemas.microsoft.com/office/drawing/2014/main" id="{C2528ECC-2912-A380-B80C-B7C2BFECF0D9}"/>
              </a:ext>
            </a:extLst>
          </p:cNvPr>
          <p:cNvSpPr>
            <a:spLocks noGrp="1"/>
          </p:cNvSpPr>
          <p:nvPr>
            <p:ph type="sldNum" sz="quarter" idx="12"/>
          </p:nvPr>
        </p:nvSpPr>
        <p:spPr/>
        <p:txBody>
          <a:bodyPr/>
          <a:lstStyle/>
          <a:p>
            <a:fld id="{16CA2D08-B425-46B9-A38C-FA58A167A0F0}" type="slidenum">
              <a:rPr lang="sk-SK" smtClean="0"/>
              <a:t>18</a:t>
            </a:fld>
            <a:endParaRPr lang="sk-SK"/>
          </a:p>
        </p:txBody>
      </p:sp>
      <p:grpSp>
        <p:nvGrpSpPr>
          <p:cNvPr id="10" name="Skupina 9">
            <a:extLst>
              <a:ext uri="{FF2B5EF4-FFF2-40B4-BE49-F238E27FC236}">
                <a16:creationId xmlns:a16="http://schemas.microsoft.com/office/drawing/2014/main" id="{B0F69E3D-3127-1A6D-05F2-7B3322343212}"/>
              </a:ext>
            </a:extLst>
          </p:cNvPr>
          <p:cNvGrpSpPr>
            <a:grpSpLocks noChangeAspect="1"/>
          </p:cNvGrpSpPr>
          <p:nvPr/>
        </p:nvGrpSpPr>
        <p:grpSpPr>
          <a:xfrm>
            <a:off x="336000" y="6110213"/>
            <a:ext cx="5760000" cy="611262"/>
            <a:chOff x="1583127" y="5266469"/>
            <a:chExt cx="7902227" cy="798442"/>
          </a:xfrm>
        </p:grpSpPr>
        <p:pic>
          <p:nvPicPr>
            <p:cNvPr id="11" name="Obrázok 10" descr="Obrázok, na ktorom je text, písmo, logo, symbol&#10;&#10;Obsah vygenerovaný pomocou AI môže byť nesprávny.">
              <a:extLst>
                <a:ext uri="{FF2B5EF4-FFF2-40B4-BE49-F238E27FC236}">
                  <a16:creationId xmlns:a16="http://schemas.microsoft.com/office/drawing/2014/main" id="{52299C07-558A-372C-CDF4-758CA947A7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12" name="Obrázok 11" descr="Obrázok, na ktorom je text, písmo, elektrická modrá, snímka obrazovky&#10;&#10;Obsah vygenerovaný pomocou AI môže byť nesprávny.">
              <a:extLst>
                <a:ext uri="{FF2B5EF4-FFF2-40B4-BE49-F238E27FC236}">
                  <a16:creationId xmlns:a16="http://schemas.microsoft.com/office/drawing/2014/main" id="{4DA43CF3-BEE6-4BAD-18B7-6ABB86A5AC1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13" name="Obrázok 12" descr="Obrázok, na ktorom je písmo, grafika, text, logo&#10;&#10;Obsah vygenerovaný pomocou AI môže byť nesprávny.">
              <a:extLst>
                <a:ext uri="{FF2B5EF4-FFF2-40B4-BE49-F238E27FC236}">
                  <a16:creationId xmlns:a16="http://schemas.microsoft.com/office/drawing/2014/main" id="{7A38A5F1-CB22-28F5-29F6-D042BC2BD70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3521641743"/>
      </p:ext>
    </p:extLst>
  </p:cSld>
  <p:clrMapOvr>
    <a:masterClrMapping/>
  </p:clrMapOvr>
  <p:transition spd="slow">
    <p:randomBar dir="ver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6EC5BF3-3E68-7F07-0E1E-DA36DB828A77}"/>
              </a:ext>
            </a:extLst>
          </p:cNvPr>
          <p:cNvSpPr>
            <a:spLocks noGrp="1"/>
          </p:cNvSpPr>
          <p:nvPr>
            <p:ph type="title"/>
          </p:nvPr>
        </p:nvSpPr>
        <p:spPr/>
        <p:txBody>
          <a:bodyPr/>
          <a:lstStyle/>
          <a:p>
            <a:r>
              <a:rPr lang="sk-SK" sz="4000" b="1" dirty="0">
                <a:solidFill>
                  <a:srgbClr val="7030A0"/>
                </a:solidFill>
              </a:rPr>
              <a:t>TOP 10 techník phishingu</a:t>
            </a:r>
          </a:p>
        </p:txBody>
      </p:sp>
      <p:pic>
        <p:nvPicPr>
          <p:cNvPr id="4" name="Obrázok 3" descr="Obrázok, na ktorom je grafika, písmo, grafický dizajn, symbol&#10;&#10;Obsah vygenerovaný pomocou AI môže byť nesprávny.">
            <a:extLst>
              <a:ext uri="{FF2B5EF4-FFF2-40B4-BE49-F238E27FC236}">
                <a16:creationId xmlns:a16="http://schemas.microsoft.com/office/drawing/2014/main" id="{74BC9204-47A6-A966-EE05-30CC05187C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97194" y="1576408"/>
            <a:ext cx="8397612" cy="4644888"/>
          </a:xfrm>
          <a:prstGeom prst="rect">
            <a:avLst/>
          </a:prstGeom>
        </p:spPr>
      </p:pic>
      <p:sp>
        <p:nvSpPr>
          <p:cNvPr id="3" name="Obdĺžnik: zaoblené rohy 2">
            <a:extLst>
              <a:ext uri="{FF2B5EF4-FFF2-40B4-BE49-F238E27FC236}">
                <a16:creationId xmlns:a16="http://schemas.microsoft.com/office/drawing/2014/main" id="{CC3D7C9F-736C-41CE-8911-9FB1C3195D45}"/>
              </a:ext>
            </a:extLst>
          </p:cNvPr>
          <p:cNvSpPr/>
          <p:nvPr/>
        </p:nvSpPr>
        <p:spPr>
          <a:xfrm>
            <a:off x="5189517" y="3811980"/>
            <a:ext cx="5213267" cy="2553195"/>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6" name="Zástupný objekt pre číslo snímky 5">
            <a:extLst>
              <a:ext uri="{FF2B5EF4-FFF2-40B4-BE49-F238E27FC236}">
                <a16:creationId xmlns:a16="http://schemas.microsoft.com/office/drawing/2014/main" id="{3EBAAC76-D93C-3F63-E204-4C10F67DB4EE}"/>
              </a:ext>
            </a:extLst>
          </p:cNvPr>
          <p:cNvSpPr>
            <a:spLocks noGrp="1"/>
          </p:cNvSpPr>
          <p:nvPr>
            <p:ph type="sldNum" sz="quarter" idx="12"/>
          </p:nvPr>
        </p:nvSpPr>
        <p:spPr/>
        <p:txBody>
          <a:bodyPr/>
          <a:lstStyle/>
          <a:p>
            <a:fld id="{16CA2D08-B425-46B9-A38C-FA58A167A0F0}" type="slidenum">
              <a:rPr lang="sk-SK" smtClean="0"/>
              <a:t>19</a:t>
            </a:fld>
            <a:endParaRPr lang="sk-SK"/>
          </a:p>
        </p:txBody>
      </p:sp>
      <p:grpSp>
        <p:nvGrpSpPr>
          <p:cNvPr id="11" name="Skupina 10">
            <a:extLst>
              <a:ext uri="{FF2B5EF4-FFF2-40B4-BE49-F238E27FC236}">
                <a16:creationId xmlns:a16="http://schemas.microsoft.com/office/drawing/2014/main" id="{A65F7307-20D9-24DE-99D7-36BEA3E5F5B8}"/>
              </a:ext>
            </a:extLst>
          </p:cNvPr>
          <p:cNvGrpSpPr>
            <a:grpSpLocks noChangeAspect="1"/>
          </p:cNvGrpSpPr>
          <p:nvPr/>
        </p:nvGrpSpPr>
        <p:grpSpPr>
          <a:xfrm>
            <a:off x="336000" y="6110213"/>
            <a:ext cx="5760000" cy="611262"/>
            <a:chOff x="1583127" y="5266469"/>
            <a:chExt cx="7902227" cy="798442"/>
          </a:xfrm>
        </p:grpSpPr>
        <p:pic>
          <p:nvPicPr>
            <p:cNvPr id="12" name="Obrázok 11" descr="Obrázok, na ktorom je text, písmo, logo, symbol&#10;&#10;Obsah vygenerovaný pomocou AI môže byť nesprávny.">
              <a:extLst>
                <a:ext uri="{FF2B5EF4-FFF2-40B4-BE49-F238E27FC236}">
                  <a16:creationId xmlns:a16="http://schemas.microsoft.com/office/drawing/2014/main" id="{74AAA95E-8980-3D57-E55C-8A21D0B3E5D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13" name="Obrázok 12" descr="Obrázok, na ktorom je text, písmo, elektrická modrá, snímka obrazovky&#10;&#10;Obsah vygenerovaný pomocou AI môže byť nesprávny.">
              <a:extLst>
                <a:ext uri="{FF2B5EF4-FFF2-40B4-BE49-F238E27FC236}">
                  <a16:creationId xmlns:a16="http://schemas.microsoft.com/office/drawing/2014/main" id="{D65BB972-4D30-ACEB-0CB4-213DDBF7004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14" name="Obrázok 13" descr="Obrázok, na ktorom je písmo, grafika, text, logo&#10;&#10;Obsah vygenerovaný pomocou AI môže byť nesprávny.">
              <a:extLst>
                <a:ext uri="{FF2B5EF4-FFF2-40B4-BE49-F238E27FC236}">
                  <a16:creationId xmlns:a16="http://schemas.microsoft.com/office/drawing/2014/main" id="{15045CEE-30AC-2AF2-2C6E-C9DF198798B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2918473364"/>
      </p:ext>
    </p:extLst>
  </p:cSld>
  <p:clrMapOvr>
    <a:masterClrMapping/>
  </p:clrMapOvr>
  <p:transition spd="slow">
    <p:randomBar dir="ver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ástupný objekt pre číslo snímky 5">
            <a:extLst>
              <a:ext uri="{FF2B5EF4-FFF2-40B4-BE49-F238E27FC236}">
                <a16:creationId xmlns:a16="http://schemas.microsoft.com/office/drawing/2014/main" id="{0C03D2D2-9541-FA61-C430-999371C4C09B}"/>
              </a:ext>
            </a:extLst>
          </p:cNvPr>
          <p:cNvSpPr>
            <a:spLocks noGrp="1"/>
          </p:cNvSpPr>
          <p:nvPr>
            <p:ph type="sldNum" sz="quarter" idx="12"/>
          </p:nvPr>
        </p:nvSpPr>
        <p:spPr/>
        <p:txBody>
          <a:bodyPr/>
          <a:lstStyle/>
          <a:p>
            <a:fld id="{16CA2D08-B425-46B9-A38C-FA58A167A0F0}" type="slidenum">
              <a:rPr lang="sk-SK" smtClean="0"/>
              <a:t>2</a:t>
            </a:fld>
            <a:endParaRPr lang="sk-SK"/>
          </a:p>
        </p:txBody>
      </p:sp>
      <p:pic>
        <p:nvPicPr>
          <p:cNvPr id="8" name="Obrázok 7" descr="Obrázok, na ktorom je ľudská tvár, chlap, poháre, snímka obrazovky&#10;&#10;Obsah vygenerovaný pomocou AI môže byť nesprávny.">
            <a:extLst>
              <a:ext uri="{FF2B5EF4-FFF2-40B4-BE49-F238E27FC236}">
                <a16:creationId xmlns:a16="http://schemas.microsoft.com/office/drawing/2014/main" id="{A643DD4E-D157-465D-4813-514476FB14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181" y="136525"/>
            <a:ext cx="11977638" cy="6240874"/>
          </a:xfrm>
          <a:prstGeom prst="rect">
            <a:avLst/>
          </a:prstGeom>
        </p:spPr>
      </p:pic>
    </p:spTree>
    <p:extLst>
      <p:ext uri="{BB962C8B-B14F-4D97-AF65-F5344CB8AC3E}">
        <p14:creationId xmlns:p14="http://schemas.microsoft.com/office/powerpoint/2010/main" val="3555311972"/>
      </p:ext>
    </p:extLst>
  </p:cSld>
  <p:clrMapOvr>
    <a:masterClrMapping/>
  </p:clrMapOvr>
  <p:transition spd="slow">
    <p:randomBar dir="ver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80CBE89-33C4-E72D-2852-6C00F10BA5DD}"/>
              </a:ext>
            </a:extLst>
          </p:cNvPr>
          <p:cNvSpPr>
            <a:spLocks noGrp="1"/>
          </p:cNvSpPr>
          <p:nvPr>
            <p:ph type="title"/>
          </p:nvPr>
        </p:nvSpPr>
        <p:spPr/>
        <p:txBody>
          <a:bodyPr/>
          <a:lstStyle/>
          <a:p>
            <a:r>
              <a:rPr lang="sk-SK" sz="4000" b="1" dirty="0">
                <a:solidFill>
                  <a:srgbClr val="7030A0"/>
                </a:solidFill>
              </a:rPr>
              <a:t>Techniky PHISHINGU</a:t>
            </a:r>
          </a:p>
        </p:txBody>
      </p:sp>
      <p:sp>
        <p:nvSpPr>
          <p:cNvPr id="3" name="Zástupný objekt pre obsah 2">
            <a:extLst>
              <a:ext uri="{FF2B5EF4-FFF2-40B4-BE49-F238E27FC236}">
                <a16:creationId xmlns:a16="http://schemas.microsoft.com/office/drawing/2014/main" id="{D1A581A5-3451-8448-E1FA-B89FC95DEA9C}"/>
              </a:ext>
            </a:extLst>
          </p:cNvPr>
          <p:cNvSpPr>
            <a:spLocks noGrp="1"/>
          </p:cNvSpPr>
          <p:nvPr>
            <p:ph idx="1"/>
          </p:nvPr>
        </p:nvSpPr>
        <p:spPr>
          <a:xfrm>
            <a:off x="838200" y="1601713"/>
            <a:ext cx="10515600" cy="4351338"/>
          </a:xfrm>
        </p:spPr>
        <p:txBody>
          <a:bodyPr>
            <a:normAutofit/>
          </a:bodyPr>
          <a:lstStyle/>
          <a:p>
            <a:pPr>
              <a:lnSpc>
                <a:spcPct val="100000"/>
              </a:lnSpc>
            </a:pPr>
            <a:r>
              <a:rPr lang="sk-SK" sz="2400" b="1" i="0" dirty="0">
                <a:solidFill>
                  <a:srgbClr val="32323B"/>
                </a:solidFill>
                <a:effectLst/>
              </a:rPr>
              <a:t>Email phishing</a:t>
            </a:r>
          </a:p>
          <a:p>
            <a:pPr>
              <a:lnSpc>
                <a:spcPct val="100000"/>
              </a:lnSpc>
            </a:pPr>
            <a:r>
              <a:rPr lang="sk-SK" sz="2400" b="1" dirty="0"/>
              <a:t>HTTPS phishing</a:t>
            </a:r>
            <a:endParaRPr lang="sk-SK" sz="2400" b="1" i="0" dirty="0">
              <a:solidFill>
                <a:srgbClr val="32323B"/>
              </a:solidFill>
              <a:effectLst/>
            </a:endParaRPr>
          </a:p>
          <a:p>
            <a:pPr>
              <a:lnSpc>
                <a:spcPct val="100000"/>
              </a:lnSpc>
            </a:pPr>
            <a:r>
              <a:rPr lang="sk-SK" sz="2400" b="1" i="0" dirty="0">
                <a:solidFill>
                  <a:srgbClr val="32323B"/>
                </a:solidFill>
                <a:effectLst/>
              </a:rPr>
              <a:t>SMISHING </a:t>
            </a:r>
            <a:r>
              <a:rPr lang="sk-SK" sz="2400" i="0" dirty="0">
                <a:solidFill>
                  <a:srgbClr val="32323B"/>
                </a:solidFill>
                <a:effectLst/>
              </a:rPr>
              <a:t>(</a:t>
            </a:r>
            <a:r>
              <a:rPr lang="sk-SK" sz="2400" dirty="0">
                <a:solidFill>
                  <a:srgbClr val="32323B"/>
                </a:solidFill>
              </a:rPr>
              <a:t>SMS phishing)</a:t>
            </a:r>
            <a:endParaRPr lang="sk-SK" sz="2400" i="0" dirty="0">
              <a:solidFill>
                <a:srgbClr val="32323B"/>
              </a:solidFill>
              <a:effectLst/>
            </a:endParaRPr>
          </a:p>
          <a:p>
            <a:pPr>
              <a:lnSpc>
                <a:spcPct val="100000"/>
              </a:lnSpc>
            </a:pPr>
            <a:r>
              <a:rPr lang="sk-SK" sz="2400" b="1" dirty="0">
                <a:solidFill>
                  <a:srgbClr val="32323B"/>
                </a:solidFill>
              </a:rPr>
              <a:t>VISHING </a:t>
            </a:r>
            <a:r>
              <a:rPr lang="sk-SK" sz="2400" dirty="0">
                <a:solidFill>
                  <a:srgbClr val="32323B"/>
                </a:solidFill>
              </a:rPr>
              <a:t>(</a:t>
            </a:r>
            <a:r>
              <a:rPr lang="sk-SK" sz="2400" dirty="0" err="1">
                <a:solidFill>
                  <a:srgbClr val="32323B"/>
                </a:solidFill>
              </a:rPr>
              <a:t>voice</a:t>
            </a:r>
            <a:r>
              <a:rPr lang="sk-SK" sz="2400" dirty="0">
                <a:solidFill>
                  <a:srgbClr val="32323B"/>
                </a:solidFill>
              </a:rPr>
              <a:t> phishing)</a:t>
            </a:r>
          </a:p>
          <a:p>
            <a:pPr>
              <a:lnSpc>
                <a:spcPct val="100000"/>
              </a:lnSpc>
            </a:pPr>
            <a:r>
              <a:rPr lang="sk-SK" sz="2400" b="1" dirty="0"/>
              <a:t>ANGLER phishing </a:t>
            </a:r>
            <a:r>
              <a:rPr lang="sk-SK" sz="2400" dirty="0"/>
              <a:t>(</a:t>
            </a:r>
            <a:r>
              <a:rPr lang="sk-SK" sz="2400" dirty="0" err="1"/>
              <a:t>Social</a:t>
            </a:r>
            <a:r>
              <a:rPr lang="sk-SK" sz="2400" dirty="0"/>
              <a:t> </a:t>
            </a:r>
            <a:r>
              <a:rPr lang="sk-SK" sz="2400" dirty="0" err="1"/>
              <a:t>Media</a:t>
            </a:r>
            <a:r>
              <a:rPr lang="sk-SK" sz="2400" dirty="0"/>
              <a:t> Phishing)</a:t>
            </a:r>
          </a:p>
          <a:p>
            <a:pPr>
              <a:lnSpc>
                <a:spcPct val="100000"/>
              </a:lnSpc>
            </a:pPr>
            <a:r>
              <a:rPr lang="sk-SK" sz="2400" b="1" dirty="0"/>
              <a:t>EVIL TWIN phishing </a:t>
            </a:r>
            <a:r>
              <a:rPr lang="sk-SK" sz="2400" dirty="0"/>
              <a:t>(WI-FI Phishing)</a:t>
            </a:r>
          </a:p>
          <a:p>
            <a:pPr>
              <a:lnSpc>
                <a:spcPct val="100000"/>
              </a:lnSpc>
            </a:pPr>
            <a:r>
              <a:rPr lang="sk-SK" sz="2400" b="1" dirty="0"/>
              <a:t>CLONE phishing </a:t>
            </a:r>
            <a:r>
              <a:rPr lang="sk-SK" sz="2400" dirty="0"/>
              <a:t>- zasielanie kópií neškodných e-mailov s prílohou obsahujúcou </a:t>
            </a:r>
            <a:r>
              <a:rPr lang="sk-SK" sz="2400" dirty="0" err="1"/>
              <a:t>malvér</a:t>
            </a:r>
            <a:r>
              <a:rPr lang="sk-SK" sz="2400" dirty="0"/>
              <a:t> alebo vírus</a:t>
            </a:r>
          </a:p>
          <a:p>
            <a:pPr>
              <a:lnSpc>
                <a:spcPct val="100000"/>
              </a:lnSpc>
            </a:pPr>
            <a:r>
              <a:rPr lang="sk-SK" sz="2400" b="1" dirty="0"/>
              <a:t>QUISHING</a:t>
            </a:r>
            <a:r>
              <a:rPr lang="sk-SK" sz="2400" dirty="0"/>
              <a:t> (QR </a:t>
            </a:r>
            <a:r>
              <a:rPr lang="sk-SK" sz="2400" dirty="0" err="1"/>
              <a:t>Code</a:t>
            </a:r>
            <a:r>
              <a:rPr lang="sk-SK" sz="2400" dirty="0"/>
              <a:t> Phishing)</a:t>
            </a:r>
            <a:endParaRPr lang="sk-SK" sz="2400" u="sng" dirty="0"/>
          </a:p>
          <a:p>
            <a:pPr lvl="1"/>
            <a:endParaRPr lang="sk-SK" dirty="0"/>
          </a:p>
          <a:p>
            <a:endParaRPr lang="sk-SK" dirty="0"/>
          </a:p>
        </p:txBody>
      </p:sp>
      <p:sp>
        <p:nvSpPr>
          <p:cNvPr id="5" name="Zástupný objekt pre číslo snímky 4">
            <a:extLst>
              <a:ext uri="{FF2B5EF4-FFF2-40B4-BE49-F238E27FC236}">
                <a16:creationId xmlns:a16="http://schemas.microsoft.com/office/drawing/2014/main" id="{EA8C5735-9F86-6957-5146-A014B83B2131}"/>
              </a:ext>
            </a:extLst>
          </p:cNvPr>
          <p:cNvSpPr>
            <a:spLocks noGrp="1"/>
          </p:cNvSpPr>
          <p:nvPr>
            <p:ph type="sldNum" sz="quarter" idx="12"/>
          </p:nvPr>
        </p:nvSpPr>
        <p:spPr/>
        <p:txBody>
          <a:bodyPr/>
          <a:lstStyle/>
          <a:p>
            <a:fld id="{16CA2D08-B425-46B9-A38C-FA58A167A0F0}" type="slidenum">
              <a:rPr lang="sk-SK" smtClean="0"/>
              <a:t>20</a:t>
            </a:fld>
            <a:endParaRPr lang="sk-SK"/>
          </a:p>
        </p:txBody>
      </p:sp>
      <p:grpSp>
        <p:nvGrpSpPr>
          <p:cNvPr id="10" name="Skupina 9">
            <a:extLst>
              <a:ext uri="{FF2B5EF4-FFF2-40B4-BE49-F238E27FC236}">
                <a16:creationId xmlns:a16="http://schemas.microsoft.com/office/drawing/2014/main" id="{7225F996-B149-D449-1E76-D79F180C57F4}"/>
              </a:ext>
            </a:extLst>
          </p:cNvPr>
          <p:cNvGrpSpPr>
            <a:grpSpLocks noChangeAspect="1"/>
          </p:cNvGrpSpPr>
          <p:nvPr/>
        </p:nvGrpSpPr>
        <p:grpSpPr>
          <a:xfrm>
            <a:off x="336000" y="6110213"/>
            <a:ext cx="5760000" cy="611262"/>
            <a:chOff x="1583127" y="5266469"/>
            <a:chExt cx="7902227" cy="798442"/>
          </a:xfrm>
        </p:grpSpPr>
        <p:pic>
          <p:nvPicPr>
            <p:cNvPr id="11" name="Obrázok 10" descr="Obrázok, na ktorom je text, písmo, logo, symbol&#10;&#10;Obsah vygenerovaný pomocou AI môže byť nesprávny.">
              <a:extLst>
                <a:ext uri="{FF2B5EF4-FFF2-40B4-BE49-F238E27FC236}">
                  <a16:creationId xmlns:a16="http://schemas.microsoft.com/office/drawing/2014/main" id="{4A0DB826-75B7-467B-DA57-FFF19759AC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12" name="Obrázok 11" descr="Obrázok, na ktorom je text, písmo, elektrická modrá, snímka obrazovky&#10;&#10;Obsah vygenerovaný pomocou AI môže byť nesprávny.">
              <a:extLst>
                <a:ext uri="{FF2B5EF4-FFF2-40B4-BE49-F238E27FC236}">
                  <a16:creationId xmlns:a16="http://schemas.microsoft.com/office/drawing/2014/main" id="{CF44E2AB-AA26-C3BC-DA05-32CDDB9B277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13" name="Obrázok 12" descr="Obrázok, na ktorom je písmo, grafika, text, logo&#10;&#10;Obsah vygenerovaný pomocou AI môže byť nesprávny.">
              <a:extLst>
                <a:ext uri="{FF2B5EF4-FFF2-40B4-BE49-F238E27FC236}">
                  <a16:creationId xmlns:a16="http://schemas.microsoft.com/office/drawing/2014/main" id="{2C0DC3F2-5A72-F8A1-C4B5-FF45CC8D891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134019668"/>
      </p:ext>
    </p:extLst>
  </p:cSld>
  <p:clrMapOvr>
    <a:masterClrMapping/>
  </p:clrMapOvr>
  <p:transition spd="slow">
    <p:randomBar dir="vert"/>
  </p:transition>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7DED3C6-0CB2-83E7-6B8C-64AE9FB7718C}"/>
              </a:ext>
            </a:extLst>
          </p:cNvPr>
          <p:cNvSpPr>
            <a:spLocks noGrp="1"/>
          </p:cNvSpPr>
          <p:nvPr>
            <p:ph type="title"/>
          </p:nvPr>
        </p:nvSpPr>
        <p:spPr/>
        <p:txBody>
          <a:bodyPr>
            <a:normAutofit/>
          </a:bodyPr>
          <a:lstStyle/>
          <a:p>
            <a:r>
              <a:rPr lang="sk-SK" sz="4000" b="1" dirty="0">
                <a:solidFill>
                  <a:srgbClr val="7030A0"/>
                </a:solidFill>
              </a:rPr>
              <a:t>Email phishing</a:t>
            </a:r>
          </a:p>
        </p:txBody>
      </p:sp>
      <p:grpSp>
        <p:nvGrpSpPr>
          <p:cNvPr id="19" name="Skupina 18">
            <a:extLst>
              <a:ext uri="{FF2B5EF4-FFF2-40B4-BE49-F238E27FC236}">
                <a16:creationId xmlns:a16="http://schemas.microsoft.com/office/drawing/2014/main" id="{FA0BCE14-24BA-E756-CEE1-CCBD311C1008}"/>
              </a:ext>
            </a:extLst>
          </p:cNvPr>
          <p:cNvGrpSpPr/>
          <p:nvPr/>
        </p:nvGrpSpPr>
        <p:grpSpPr>
          <a:xfrm>
            <a:off x="134605" y="1859921"/>
            <a:ext cx="5556718" cy="1325563"/>
            <a:chOff x="134605" y="1859921"/>
            <a:chExt cx="5556718" cy="1325563"/>
          </a:xfrm>
        </p:grpSpPr>
        <p:pic>
          <p:nvPicPr>
            <p:cNvPr id="3" name="Zástupný objekt pre obsah 4" descr="Obrázok, na ktorom je text&#10;&#10;Automaticky generovaný popis">
              <a:extLst>
                <a:ext uri="{FF2B5EF4-FFF2-40B4-BE49-F238E27FC236}">
                  <a16:creationId xmlns:a16="http://schemas.microsoft.com/office/drawing/2014/main" id="{F69D4C42-AAC5-F0AC-96A7-DB2B77C79AF0}"/>
                </a:ext>
              </a:extLst>
            </p:cNvPr>
            <p:cNvPicPr>
              <a:picLocks noChangeAspect="1"/>
            </p:cNvPicPr>
            <p:nvPr/>
          </p:nvPicPr>
          <p:blipFill rotWithShape="1">
            <a:blip r:embed="rId3">
              <a:extLst>
                <a:ext uri="{28A0092B-C50C-407E-A947-70E740481C1C}">
                  <a14:useLocalDpi xmlns:a14="http://schemas.microsoft.com/office/drawing/2010/main" val="0"/>
                </a:ext>
              </a:extLst>
            </a:blip>
            <a:srcRect l="1366" t="10239" r="48426" b="77219"/>
            <a:stretch>
              <a:fillRect/>
            </a:stretch>
          </p:blipFill>
          <p:spPr>
            <a:xfrm>
              <a:off x="134605" y="1859921"/>
              <a:ext cx="5556718" cy="1325563"/>
            </a:xfrm>
            <a:prstGeom prst="rect">
              <a:avLst/>
            </a:prstGeom>
            <a:effectLst/>
          </p:spPr>
        </p:pic>
        <p:sp>
          <p:nvSpPr>
            <p:cNvPr id="10" name="Ovál 9">
              <a:extLst>
                <a:ext uri="{FF2B5EF4-FFF2-40B4-BE49-F238E27FC236}">
                  <a16:creationId xmlns:a16="http://schemas.microsoft.com/office/drawing/2014/main" id="{E5EA58DC-235F-43F6-9714-C81843954E3E}"/>
                </a:ext>
              </a:extLst>
            </p:cNvPr>
            <p:cNvSpPr>
              <a:spLocks/>
            </p:cNvSpPr>
            <p:nvPr/>
          </p:nvSpPr>
          <p:spPr>
            <a:xfrm>
              <a:off x="1975574" y="2367646"/>
              <a:ext cx="2267894" cy="539203"/>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pic>
          <p:nvPicPr>
            <p:cNvPr id="8" name="Obrázok 7">
              <a:extLst>
                <a:ext uri="{FF2B5EF4-FFF2-40B4-BE49-F238E27FC236}">
                  <a16:creationId xmlns:a16="http://schemas.microsoft.com/office/drawing/2014/main" id="{EBCD31D7-EB0E-C565-1BD4-C8470F273304}"/>
                </a:ext>
              </a:extLst>
            </p:cNvPr>
            <p:cNvPicPr>
              <a:picLocks noChangeAspect="1"/>
            </p:cNvPicPr>
            <p:nvPr/>
          </p:nvPicPr>
          <p:blipFill>
            <a:blip r:embed="rId4"/>
            <a:stretch>
              <a:fillRect/>
            </a:stretch>
          </p:blipFill>
          <p:spPr>
            <a:xfrm>
              <a:off x="4243468" y="2457247"/>
              <a:ext cx="360000" cy="360000"/>
            </a:xfrm>
            <a:prstGeom prst="rect">
              <a:avLst/>
            </a:prstGeom>
          </p:spPr>
        </p:pic>
      </p:grpSp>
      <p:pic>
        <p:nvPicPr>
          <p:cNvPr id="5" name="Zástupný objekt pre obsah 4" descr="Obrázok, na ktorom je text&#10;&#10;Automaticky generovaný popis">
            <a:extLst>
              <a:ext uri="{FF2B5EF4-FFF2-40B4-BE49-F238E27FC236}">
                <a16:creationId xmlns:a16="http://schemas.microsoft.com/office/drawing/2014/main" id="{E72C6B26-8555-BB8D-FD9E-C10620B42A5A}"/>
              </a:ext>
            </a:extLst>
          </p:cNvPr>
          <p:cNvPicPr>
            <a:picLocks noChangeAspect="1"/>
          </p:cNvPicPr>
          <p:nvPr/>
        </p:nvPicPr>
        <p:blipFill rotWithShape="1">
          <a:blip r:embed="rId3">
            <a:extLst>
              <a:ext uri="{28A0092B-C50C-407E-A947-70E740481C1C}">
                <a14:useLocalDpi xmlns:a14="http://schemas.microsoft.com/office/drawing/2010/main" val="0"/>
              </a:ext>
            </a:extLst>
          </a:blip>
          <a:srcRect l="20075" t="28209" r="4418" b="3379"/>
          <a:stretch>
            <a:fillRect/>
          </a:stretch>
        </p:blipFill>
        <p:spPr>
          <a:xfrm>
            <a:off x="5691323" y="810488"/>
            <a:ext cx="6500677" cy="5624669"/>
          </a:xfrm>
          <a:prstGeom prst="rect">
            <a:avLst/>
          </a:prstGeom>
          <a:effectLst/>
        </p:spPr>
      </p:pic>
      <p:grpSp>
        <p:nvGrpSpPr>
          <p:cNvPr id="16" name="Skupina 15">
            <a:extLst>
              <a:ext uri="{FF2B5EF4-FFF2-40B4-BE49-F238E27FC236}">
                <a16:creationId xmlns:a16="http://schemas.microsoft.com/office/drawing/2014/main" id="{316B8AA2-DD4B-A24D-4D22-DC4BF572FE06}"/>
              </a:ext>
            </a:extLst>
          </p:cNvPr>
          <p:cNvGrpSpPr/>
          <p:nvPr/>
        </p:nvGrpSpPr>
        <p:grpSpPr>
          <a:xfrm>
            <a:off x="6779178" y="3442823"/>
            <a:ext cx="2732813" cy="1687568"/>
            <a:chOff x="6779178" y="3442823"/>
            <a:chExt cx="2732813" cy="1687568"/>
          </a:xfrm>
        </p:grpSpPr>
        <p:sp>
          <p:nvSpPr>
            <p:cNvPr id="12" name="Ovál 11">
              <a:extLst>
                <a:ext uri="{FF2B5EF4-FFF2-40B4-BE49-F238E27FC236}">
                  <a16:creationId xmlns:a16="http://schemas.microsoft.com/office/drawing/2014/main" id="{9312E69E-7380-7E43-7A88-A7D145501710}"/>
                </a:ext>
              </a:extLst>
            </p:cNvPr>
            <p:cNvSpPr/>
            <p:nvPr/>
          </p:nvSpPr>
          <p:spPr>
            <a:xfrm>
              <a:off x="6779178" y="4590173"/>
              <a:ext cx="2283398" cy="540218"/>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15" name="Ovál 14">
              <a:extLst>
                <a:ext uri="{FF2B5EF4-FFF2-40B4-BE49-F238E27FC236}">
                  <a16:creationId xmlns:a16="http://schemas.microsoft.com/office/drawing/2014/main" id="{C9CA0460-D5BF-7306-17B7-832C0062F5EE}"/>
                </a:ext>
              </a:extLst>
            </p:cNvPr>
            <p:cNvSpPr/>
            <p:nvPr/>
          </p:nvSpPr>
          <p:spPr>
            <a:xfrm>
              <a:off x="6957308" y="3481168"/>
              <a:ext cx="856656" cy="360000"/>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pic>
          <p:nvPicPr>
            <p:cNvPr id="9" name="Obrázok 8">
              <a:extLst>
                <a:ext uri="{FF2B5EF4-FFF2-40B4-BE49-F238E27FC236}">
                  <a16:creationId xmlns:a16="http://schemas.microsoft.com/office/drawing/2014/main" id="{E9660FAF-ED37-FC75-829D-53A6208042C0}"/>
                </a:ext>
              </a:extLst>
            </p:cNvPr>
            <p:cNvPicPr>
              <a:picLocks noChangeAspect="1"/>
            </p:cNvPicPr>
            <p:nvPr/>
          </p:nvPicPr>
          <p:blipFill>
            <a:blip r:embed="rId4"/>
            <a:stretch>
              <a:fillRect/>
            </a:stretch>
          </p:blipFill>
          <p:spPr>
            <a:xfrm>
              <a:off x="9151991" y="4680282"/>
              <a:ext cx="360000" cy="360000"/>
            </a:xfrm>
            <a:prstGeom prst="rect">
              <a:avLst/>
            </a:prstGeom>
          </p:spPr>
        </p:pic>
        <p:pic>
          <p:nvPicPr>
            <p:cNvPr id="11" name="Obrázok 10">
              <a:extLst>
                <a:ext uri="{FF2B5EF4-FFF2-40B4-BE49-F238E27FC236}">
                  <a16:creationId xmlns:a16="http://schemas.microsoft.com/office/drawing/2014/main" id="{FDEF4095-2BE6-AFA1-A51A-4987499BA043}"/>
                </a:ext>
              </a:extLst>
            </p:cNvPr>
            <p:cNvPicPr>
              <a:picLocks noChangeAspect="1"/>
            </p:cNvPicPr>
            <p:nvPr/>
          </p:nvPicPr>
          <p:blipFill>
            <a:blip r:embed="rId4"/>
            <a:stretch>
              <a:fillRect/>
            </a:stretch>
          </p:blipFill>
          <p:spPr>
            <a:xfrm>
              <a:off x="7920877" y="3442823"/>
              <a:ext cx="360000" cy="360000"/>
            </a:xfrm>
            <a:prstGeom prst="rect">
              <a:avLst/>
            </a:prstGeom>
          </p:spPr>
        </p:pic>
      </p:grpSp>
      <p:sp>
        <p:nvSpPr>
          <p:cNvPr id="6" name="Zástupný objekt pre číslo snímky 5">
            <a:extLst>
              <a:ext uri="{FF2B5EF4-FFF2-40B4-BE49-F238E27FC236}">
                <a16:creationId xmlns:a16="http://schemas.microsoft.com/office/drawing/2014/main" id="{E0E55E58-72D1-E6FD-8AB6-DA87396BDE5B}"/>
              </a:ext>
            </a:extLst>
          </p:cNvPr>
          <p:cNvSpPr>
            <a:spLocks noGrp="1"/>
          </p:cNvSpPr>
          <p:nvPr>
            <p:ph type="sldNum" sz="quarter" idx="12"/>
          </p:nvPr>
        </p:nvSpPr>
        <p:spPr/>
        <p:txBody>
          <a:bodyPr/>
          <a:lstStyle/>
          <a:p>
            <a:fld id="{16CA2D08-B425-46B9-A38C-FA58A167A0F0}" type="slidenum">
              <a:rPr lang="sk-SK" smtClean="0"/>
              <a:t>21</a:t>
            </a:fld>
            <a:endParaRPr lang="sk-SK"/>
          </a:p>
        </p:txBody>
      </p:sp>
    </p:spTree>
    <p:extLst>
      <p:ext uri="{BB962C8B-B14F-4D97-AF65-F5344CB8AC3E}">
        <p14:creationId xmlns:p14="http://schemas.microsoft.com/office/powerpoint/2010/main" val="2900890696"/>
      </p:ext>
    </p:extLst>
  </p:cSld>
  <p:clrMapOvr>
    <a:masterClrMapping/>
  </p:clrMapOvr>
  <p:transition spd="slow">
    <p:randomBar dir="ver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A9614F-F637-DB5D-5E45-F99134A995B5}"/>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0DDA8BBD-85DB-63CC-D005-DB02F0D16921}"/>
              </a:ext>
            </a:extLst>
          </p:cNvPr>
          <p:cNvSpPr>
            <a:spLocks noGrp="1"/>
          </p:cNvSpPr>
          <p:nvPr>
            <p:ph type="title"/>
          </p:nvPr>
        </p:nvSpPr>
        <p:spPr/>
        <p:txBody>
          <a:bodyPr/>
          <a:lstStyle/>
          <a:p>
            <a:r>
              <a:rPr lang="sk-SK" b="1" dirty="0">
                <a:solidFill>
                  <a:srgbClr val="7030A0"/>
                </a:solidFill>
              </a:rPr>
              <a:t>HTTPS phishing</a:t>
            </a:r>
            <a:endParaRPr lang="sk-SK" dirty="0"/>
          </a:p>
        </p:txBody>
      </p:sp>
      <p:pic>
        <p:nvPicPr>
          <p:cNvPr id="2050" name="Picture 2" descr="phishing mail">
            <a:extLst>
              <a:ext uri="{FF2B5EF4-FFF2-40B4-BE49-F238E27FC236}">
                <a16:creationId xmlns:a16="http://schemas.microsoft.com/office/drawing/2014/main" id="{8B33CE33-CAAD-3167-846B-9849C79965AD}"/>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096000" y="291681"/>
            <a:ext cx="5551209" cy="6201194"/>
          </a:xfrm>
          <a:prstGeom prst="rect">
            <a:avLst/>
          </a:prstGeom>
          <a:noFill/>
          <a:ln>
            <a:solidFill>
              <a:srgbClr val="002060"/>
            </a:solidFill>
          </a:ln>
          <a:extLst>
            <a:ext uri="{909E8E84-426E-40DD-AFC4-6F175D3DCCD1}">
              <a14:hiddenFill xmlns:a14="http://schemas.microsoft.com/office/drawing/2010/main">
                <a:solidFill>
                  <a:srgbClr val="FFFFFF"/>
                </a:solidFill>
              </a14:hiddenFill>
            </a:ext>
          </a:extLst>
        </p:spPr>
      </p:pic>
      <p:pic>
        <p:nvPicPr>
          <p:cNvPr id="2052" name="Picture 4" descr="phishing mail">
            <a:extLst>
              <a:ext uri="{FF2B5EF4-FFF2-40B4-BE49-F238E27FC236}">
                <a16:creationId xmlns:a16="http://schemas.microsoft.com/office/drawing/2014/main" id="{4812C70B-F04A-D3F1-8FD7-88FF2D6921A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4791" y="2325421"/>
            <a:ext cx="4984348" cy="3532721"/>
          </a:xfrm>
          <a:prstGeom prst="rect">
            <a:avLst/>
          </a:prstGeom>
          <a:noFill/>
          <a:ln>
            <a:solidFill>
              <a:srgbClr val="002060"/>
            </a:solidFill>
          </a:ln>
          <a:extLst>
            <a:ext uri="{909E8E84-426E-40DD-AFC4-6F175D3DCCD1}">
              <a14:hiddenFill xmlns:a14="http://schemas.microsoft.com/office/drawing/2010/main">
                <a:solidFill>
                  <a:srgbClr val="FFFFFF"/>
                </a:solidFill>
              </a14:hiddenFill>
            </a:ext>
          </a:extLst>
        </p:spPr>
      </p:pic>
      <p:sp>
        <p:nvSpPr>
          <p:cNvPr id="5" name="Ovál 4">
            <a:extLst>
              <a:ext uri="{FF2B5EF4-FFF2-40B4-BE49-F238E27FC236}">
                <a16:creationId xmlns:a16="http://schemas.microsoft.com/office/drawing/2014/main" id="{4711DD05-CA4D-F86A-7D77-E74E8605C165}"/>
              </a:ext>
            </a:extLst>
          </p:cNvPr>
          <p:cNvSpPr>
            <a:spLocks/>
          </p:cNvSpPr>
          <p:nvPr/>
        </p:nvSpPr>
        <p:spPr>
          <a:xfrm>
            <a:off x="1713191" y="4780646"/>
            <a:ext cx="2267894" cy="539203"/>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pic>
        <p:nvPicPr>
          <p:cNvPr id="6" name="Obrázok 5">
            <a:extLst>
              <a:ext uri="{FF2B5EF4-FFF2-40B4-BE49-F238E27FC236}">
                <a16:creationId xmlns:a16="http://schemas.microsoft.com/office/drawing/2014/main" id="{3927E638-D0E8-6F09-35B0-BB84230D59E7}"/>
              </a:ext>
            </a:extLst>
          </p:cNvPr>
          <p:cNvPicPr>
            <a:picLocks noChangeAspect="1"/>
          </p:cNvPicPr>
          <p:nvPr/>
        </p:nvPicPr>
        <p:blipFill>
          <a:blip r:embed="rId5"/>
          <a:stretch>
            <a:fillRect/>
          </a:stretch>
        </p:blipFill>
        <p:spPr>
          <a:xfrm>
            <a:off x="3981085" y="4870247"/>
            <a:ext cx="360000" cy="360000"/>
          </a:xfrm>
          <a:prstGeom prst="rect">
            <a:avLst/>
          </a:prstGeom>
        </p:spPr>
      </p:pic>
      <p:sp>
        <p:nvSpPr>
          <p:cNvPr id="4" name="Zástupný objekt pre číslo snímky 3">
            <a:extLst>
              <a:ext uri="{FF2B5EF4-FFF2-40B4-BE49-F238E27FC236}">
                <a16:creationId xmlns:a16="http://schemas.microsoft.com/office/drawing/2014/main" id="{24DB4DE6-F9E1-8BBC-6B84-0902BA82F569}"/>
              </a:ext>
            </a:extLst>
          </p:cNvPr>
          <p:cNvSpPr>
            <a:spLocks noGrp="1"/>
          </p:cNvSpPr>
          <p:nvPr>
            <p:ph type="sldNum" sz="quarter" idx="12"/>
          </p:nvPr>
        </p:nvSpPr>
        <p:spPr/>
        <p:txBody>
          <a:bodyPr/>
          <a:lstStyle/>
          <a:p>
            <a:fld id="{16CA2D08-B425-46B9-A38C-FA58A167A0F0}" type="slidenum">
              <a:rPr lang="sk-SK" smtClean="0"/>
              <a:t>22</a:t>
            </a:fld>
            <a:endParaRPr lang="sk-SK"/>
          </a:p>
        </p:txBody>
      </p:sp>
    </p:spTree>
    <p:extLst>
      <p:ext uri="{BB962C8B-B14F-4D97-AF65-F5344CB8AC3E}">
        <p14:creationId xmlns:p14="http://schemas.microsoft.com/office/powerpoint/2010/main" val="2254334744"/>
      </p:ext>
    </p:extLst>
  </p:cSld>
  <p:clrMapOvr>
    <a:masterClrMapping/>
  </p:clrMapOvr>
  <p:transition spd="slow">
    <p:randomBar dir="vert"/>
  </p:transition>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104" name="Picture 8" descr="SMS">
            <a:extLst>
              <a:ext uri="{FF2B5EF4-FFF2-40B4-BE49-F238E27FC236}">
                <a16:creationId xmlns:a16="http://schemas.microsoft.com/office/drawing/2014/main" id="{816762B6-9449-9587-21F2-4BFE86AD5DE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2032" t="38020" r="10750" b="13163"/>
          <a:stretch>
            <a:fillRect/>
          </a:stretch>
        </p:blipFill>
        <p:spPr bwMode="auto">
          <a:xfrm>
            <a:off x="7904610" y="377102"/>
            <a:ext cx="3543203" cy="1170412"/>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podvodná SMS">
            <a:extLst>
              <a:ext uri="{FF2B5EF4-FFF2-40B4-BE49-F238E27FC236}">
                <a16:creationId xmlns:a16="http://schemas.microsoft.com/office/drawing/2014/main" id="{899832AB-A791-AF78-3288-5E9BC3EAD99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39113" r="6961" b="-397"/>
          <a:stretch>
            <a:fillRect/>
          </a:stretch>
        </p:blipFill>
        <p:spPr bwMode="auto">
          <a:xfrm>
            <a:off x="254624" y="1833247"/>
            <a:ext cx="4605379" cy="4834254"/>
          </a:xfrm>
          <a:prstGeom prst="rect">
            <a:avLst/>
          </a:prstGeom>
          <a:noFill/>
          <a:extLst>
            <a:ext uri="{909E8E84-426E-40DD-AFC4-6F175D3DCCD1}">
              <a14:hiddenFill xmlns:a14="http://schemas.microsoft.com/office/drawing/2010/main">
                <a:solidFill>
                  <a:srgbClr val="FFFFFF"/>
                </a:solidFill>
              </a14:hiddenFill>
            </a:ext>
          </a:extLst>
        </p:spPr>
      </p:pic>
      <p:sp>
        <p:nvSpPr>
          <p:cNvPr id="2" name="Nadpis 1">
            <a:extLst>
              <a:ext uri="{FF2B5EF4-FFF2-40B4-BE49-F238E27FC236}">
                <a16:creationId xmlns:a16="http://schemas.microsoft.com/office/drawing/2014/main" id="{94176F76-472F-51DB-67F2-2C7DE132FE13}"/>
              </a:ext>
            </a:extLst>
          </p:cNvPr>
          <p:cNvSpPr>
            <a:spLocks noGrp="1"/>
          </p:cNvSpPr>
          <p:nvPr>
            <p:ph type="title"/>
          </p:nvPr>
        </p:nvSpPr>
        <p:spPr>
          <a:xfrm>
            <a:off x="838200" y="365125"/>
            <a:ext cx="10515600" cy="1325563"/>
          </a:xfrm>
        </p:spPr>
        <p:txBody>
          <a:bodyPr>
            <a:normAutofit/>
          </a:bodyPr>
          <a:lstStyle/>
          <a:p>
            <a:r>
              <a:rPr lang="sk-SK" sz="4000" b="1" dirty="0">
                <a:solidFill>
                  <a:srgbClr val="7030A0"/>
                </a:solidFill>
              </a:rPr>
              <a:t>SMS phishing (SMISHING)</a:t>
            </a:r>
          </a:p>
        </p:txBody>
      </p:sp>
      <p:pic>
        <p:nvPicPr>
          <p:cNvPr id="6" name="Obrázok 5">
            <a:extLst>
              <a:ext uri="{FF2B5EF4-FFF2-40B4-BE49-F238E27FC236}">
                <a16:creationId xmlns:a16="http://schemas.microsoft.com/office/drawing/2014/main" id="{98DD2108-4B60-0CF1-F760-D161927AC7FC}"/>
              </a:ext>
            </a:extLst>
          </p:cNvPr>
          <p:cNvPicPr>
            <a:picLocks noChangeAspect="1"/>
          </p:cNvPicPr>
          <p:nvPr/>
        </p:nvPicPr>
        <p:blipFill>
          <a:blip r:embed="rId5"/>
          <a:stretch>
            <a:fillRect/>
          </a:stretch>
        </p:blipFill>
        <p:spPr>
          <a:xfrm>
            <a:off x="74624" y="3720933"/>
            <a:ext cx="360000" cy="360000"/>
          </a:xfrm>
          <a:prstGeom prst="rect">
            <a:avLst/>
          </a:prstGeom>
        </p:spPr>
      </p:pic>
      <p:grpSp>
        <p:nvGrpSpPr>
          <p:cNvPr id="20" name="Skupina 19">
            <a:extLst>
              <a:ext uri="{FF2B5EF4-FFF2-40B4-BE49-F238E27FC236}">
                <a16:creationId xmlns:a16="http://schemas.microsoft.com/office/drawing/2014/main" id="{0920D561-C8EA-08EA-DE95-DF0F923D7DAC}"/>
              </a:ext>
            </a:extLst>
          </p:cNvPr>
          <p:cNvGrpSpPr/>
          <p:nvPr/>
        </p:nvGrpSpPr>
        <p:grpSpPr>
          <a:xfrm>
            <a:off x="8700716" y="3429000"/>
            <a:ext cx="3440544" cy="2372139"/>
            <a:chOff x="8700716" y="3429000"/>
            <a:chExt cx="3440544" cy="2372139"/>
          </a:xfrm>
        </p:grpSpPr>
        <p:pic>
          <p:nvPicPr>
            <p:cNvPr id="4102" name="Picture 6" descr="priklad podvodnej SMS spravy">
              <a:extLst>
                <a:ext uri="{FF2B5EF4-FFF2-40B4-BE49-F238E27FC236}">
                  <a16:creationId xmlns:a16="http://schemas.microsoft.com/office/drawing/2014/main" id="{E7A105FC-442A-5AB9-75F1-CB190E9195B0}"/>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2" t="38817" r="18922" b="4585"/>
            <a:stretch>
              <a:fillRect/>
            </a:stretch>
          </p:blipFill>
          <p:spPr bwMode="auto">
            <a:xfrm>
              <a:off x="8700716" y="3429000"/>
              <a:ext cx="3236660" cy="2372139"/>
            </a:xfrm>
            <a:prstGeom prst="rect">
              <a:avLst/>
            </a:prstGeom>
            <a:noFill/>
            <a:extLst>
              <a:ext uri="{909E8E84-426E-40DD-AFC4-6F175D3DCCD1}">
                <a14:hiddenFill xmlns:a14="http://schemas.microsoft.com/office/drawing/2010/main">
                  <a:solidFill>
                    <a:srgbClr val="FFFFFF"/>
                  </a:solidFill>
                </a14:hiddenFill>
              </a:ext>
            </a:extLst>
          </p:spPr>
        </p:pic>
        <p:pic>
          <p:nvPicPr>
            <p:cNvPr id="18" name="Obrázok 17">
              <a:extLst>
                <a:ext uri="{FF2B5EF4-FFF2-40B4-BE49-F238E27FC236}">
                  <a16:creationId xmlns:a16="http://schemas.microsoft.com/office/drawing/2014/main" id="{326861DA-4DA3-C764-3A4B-275FEADCE623}"/>
                </a:ext>
              </a:extLst>
            </p:cNvPr>
            <p:cNvPicPr>
              <a:picLocks noChangeAspect="1"/>
            </p:cNvPicPr>
            <p:nvPr/>
          </p:nvPicPr>
          <p:blipFill>
            <a:blip r:embed="rId5"/>
            <a:stretch>
              <a:fillRect/>
            </a:stretch>
          </p:blipFill>
          <p:spPr>
            <a:xfrm>
              <a:off x="11781260" y="4435069"/>
              <a:ext cx="360000" cy="360000"/>
            </a:xfrm>
            <a:prstGeom prst="rect">
              <a:avLst/>
            </a:prstGeom>
          </p:spPr>
        </p:pic>
        <p:cxnSp>
          <p:nvCxnSpPr>
            <p:cNvPr id="10" name="Rovná spojnica 9">
              <a:extLst>
                <a:ext uri="{FF2B5EF4-FFF2-40B4-BE49-F238E27FC236}">
                  <a16:creationId xmlns:a16="http://schemas.microsoft.com/office/drawing/2014/main" id="{136CF3A8-A1B3-E78B-D7EC-D85534DC1056}"/>
                </a:ext>
              </a:extLst>
            </p:cNvPr>
            <p:cNvCxnSpPr>
              <a:cxnSpLocks/>
            </p:cNvCxnSpPr>
            <p:nvPr/>
          </p:nvCxnSpPr>
          <p:spPr>
            <a:xfrm>
              <a:off x="10794670" y="4828717"/>
              <a:ext cx="781791" cy="0"/>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2" name="Rovná spojnica 11">
              <a:extLst>
                <a:ext uri="{FF2B5EF4-FFF2-40B4-BE49-F238E27FC236}">
                  <a16:creationId xmlns:a16="http://schemas.microsoft.com/office/drawing/2014/main" id="{71E00750-D916-FC5D-2917-D17F37B56077}"/>
                </a:ext>
              </a:extLst>
            </p:cNvPr>
            <p:cNvCxnSpPr>
              <a:cxnSpLocks/>
            </p:cNvCxnSpPr>
            <p:nvPr/>
          </p:nvCxnSpPr>
          <p:spPr>
            <a:xfrm>
              <a:off x="8930243" y="5070898"/>
              <a:ext cx="781791" cy="0"/>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grpSp>
      <p:grpSp>
        <p:nvGrpSpPr>
          <p:cNvPr id="22" name="Skupina 21">
            <a:extLst>
              <a:ext uri="{FF2B5EF4-FFF2-40B4-BE49-F238E27FC236}">
                <a16:creationId xmlns:a16="http://schemas.microsoft.com/office/drawing/2014/main" id="{64DBB7D2-554F-7283-ADDF-49490C4170A3}"/>
              </a:ext>
            </a:extLst>
          </p:cNvPr>
          <p:cNvGrpSpPr/>
          <p:nvPr/>
        </p:nvGrpSpPr>
        <p:grpSpPr>
          <a:xfrm>
            <a:off x="5710090" y="1506042"/>
            <a:ext cx="3865079" cy="1528284"/>
            <a:chOff x="5710090" y="1506042"/>
            <a:chExt cx="3865079" cy="1528284"/>
          </a:xfrm>
        </p:grpSpPr>
        <p:pic>
          <p:nvPicPr>
            <p:cNvPr id="4100" name="Picture 4" descr="smishing podvodna sprava">
              <a:extLst>
                <a:ext uri="{FF2B5EF4-FFF2-40B4-BE49-F238E27FC236}">
                  <a16:creationId xmlns:a16="http://schemas.microsoft.com/office/drawing/2014/main" id="{5817539F-61E6-48B7-F215-70786B602782}"/>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179" t="16014" r="24552" b="8641"/>
            <a:stretch>
              <a:fillRect/>
            </a:stretch>
          </p:blipFill>
          <p:spPr bwMode="auto">
            <a:xfrm>
              <a:off x="5710090" y="1506042"/>
              <a:ext cx="3865079" cy="1528284"/>
            </a:xfrm>
            <a:prstGeom prst="rect">
              <a:avLst/>
            </a:prstGeom>
            <a:noFill/>
            <a:extLst>
              <a:ext uri="{909E8E84-426E-40DD-AFC4-6F175D3DCCD1}">
                <a14:hiddenFill xmlns:a14="http://schemas.microsoft.com/office/drawing/2010/main">
                  <a:solidFill>
                    <a:srgbClr val="FFFFFF"/>
                  </a:solidFill>
                </a14:hiddenFill>
              </a:ext>
            </a:extLst>
          </p:spPr>
        </p:pic>
        <p:pic>
          <p:nvPicPr>
            <p:cNvPr id="4" name="Obrázok 3">
              <a:extLst>
                <a:ext uri="{FF2B5EF4-FFF2-40B4-BE49-F238E27FC236}">
                  <a16:creationId xmlns:a16="http://schemas.microsoft.com/office/drawing/2014/main" id="{9D3E7BDF-80FE-4A31-B453-883E1AD6910D}"/>
                </a:ext>
              </a:extLst>
            </p:cNvPr>
            <p:cNvPicPr>
              <a:picLocks noChangeAspect="1"/>
            </p:cNvPicPr>
            <p:nvPr/>
          </p:nvPicPr>
          <p:blipFill>
            <a:blip r:embed="rId5"/>
            <a:stretch>
              <a:fillRect/>
            </a:stretch>
          </p:blipFill>
          <p:spPr>
            <a:xfrm>
              <a:off x="9141138" y="2053809"/>
              <a:ext cx="360000" cy="360000"/>
            </a:xfrm>
            <a:prstGeom prst="rect">
              <a:avLst/>
            </a:prstGeom>
          </p:spPr>
        </p:pic>
        <p:cxnSp>
          <p:nvCxnSpPr>
            <p:cNvPr id="9" name="Rovná spojnica 8">
              <a:extLst>
                <a:ext uri="{FF2B5EF4-FFF2-40B4-BE49-F238E27FC236}">
                  <a16:creationId xmlns:a16="http://schemas.microsoft.com/office/drawing/2014/main" id="{9B0A0B25-4386-97C6-5CBD-273F38F3F4FA}"/>
                </a:ext>
              </a:extLst>
            </p:cNvPr>
            <p:cNvCxnSpPr/>
            <p:nvPr/>
          </p:nvCxnSpPr>
          <p:spPr>
            <a:xfrm>
              <a:off x="7077693" y="2303814"/>
              <a:ext cx="1852550" cy="0"/>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3" name="Rovná spojnica 12">
              <a:extLst>
                <a:ext uri="{FF2B5EF4-FFF2-40B4-BE49-F238E27FC236}">
                  <a16:creationId xmlns:a16="http://schemas.microsoft.com/office/drawing/2014/main" id="{B8C87075-3FC3-39CE-6213-645309362105}"/>
                </a:ext>
              </a:extLst>
            </p:cNvPr>
            <p:cNvCxnSpPr>
              <a:cxnSpLocks/>
            </p:cNvCxnSpPr>
            <p:nvPr/>
          </p:nvCxnSpPr>
          <p:spPr>
            <a:xfrm>
              <a:off x="7513714" y="2553109"/>
              <a:ext cx="781791" cy="0"/>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grpSp>
      <p:grpSp>
        <p:nvGrpSpPr>
          <p:cNvPr id="19" name="Skupina 18">
            <a:extLst>
              <a:ext uri="{FF2B5EF4-FFF2-40B4-BE49-F238E27FC236}">
                <a16:creationId xmlns:a16="http://schemas.microsoft.com/office/drawing/2014/main" id="{A3BBA84A-2685-DD78-048B-827B2046C384}"/>
              </a:ext>
            </a:extLst>
          </p:cNvPr>
          <p:cNvGrpSpPr/>
          <p:nvPr/>
        </p:nvGrpSpPr>
        <p:grpSpPr>
          <a:xfrm>
            <a:off x="4993611" y="3136931"/>
            <a:ext cx="3503221" cy="3546039"/>
            <a:chOff x="4993611" y="3136931"/>
            <a:chExt cx="3503221" cy="3546039"/>
          </a:xfrm>
        </p:grpSpPr>
        <p:pic>
          <p:nvPicPr>
            <p:cNvPr id="4098" name="Picture 2" descr="smshing">
              <a:extLst>
                <a:ext uri="{FF2B5EF4-FFF2-40B4-BE49-F238E27FC236}">
                  <a16:creationId xmlns:a16="http://schemas.microsoft.com/office/drawing/2014/main" id="{4840D3AE-35AB-C03A-0E33-B6200735D8F7}"/>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6369" t="40193" r="34546"/>
            <a:stretch>
              <a:fillRect/>
            </a:stretch>
          </p:blipFill>
          <p:spPr bwMode="auto">
            <a:xfrm>
              <a:off x="4993611" y="3136931"/>
              <a:ext cx="3503221" cy="3546039"/>
            </a:xfrm>
            <a:prstGeom prst="rect">
              <a:avLst/>
            </a:prstGeom>
            <a:noFill/>
            <a:extLst>
              <a:ext uri="{909E8E84-426E-40DD-AFC4-6F175D3DCCD1}">
                <a14:hiddenFill xmlns:a14="http://schemas.microsoft.com/office/drawing/2010/main">
                  <a:solidFill>
                    <a:srgbClr val="FFFFFF"/>
                  </a:solidFill>
                </a14:hiddenFill>
              </a:ext>
            </a:extLst>
          </p:spPr>
        </p:pic>
        <p:cxnSp>
          <p:nvCxnSpPr>
            <p:cNvPr id="14" name="Rovná spojnica 13">
              <a:extLst>
                <a:ext uri="{FF2B5EF4-FFF2-40B4-BE49-F238E27FC236}">
                  <a16:creationId xmlns:a16="http://schemas.microsoft.com/office/drawing/2014/main" id="{BF623B33-9441-8C72-64B2-E9CF36CA975E}"/>
                </a:ext>
              </a:extLst>
            </p:cNvPr>
            <p:cNvCxnSpPr/>
            <p:nvPr/>
          </p:nvCxnSpPr>
          <p:spPr>
            <a:xfrm>
              <a:off x="5577773" y="5070898"/>
              <a:ext cx="1852550" cy="0"/>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5" name="Rovná spojnica 14">
              <a:extLst>
                <a:ext uri="{FF2B5EF4-FFF2-40B4-BE49-F238E27FC236}">
                  <a16:creationId xmlns:a16="http://schemas.microsoft.com/office/drawing/2014/main" id="{B297B2C9-A27E-C042-7DEF-FBCBB2859442}"/>
                </a:ext>
              </a:extLst>
            </p:cNvPr>
            <p:cNvCxnSpPr>
              <a:cxnSpLocks/>
            </p:cNvCxnSpPr>
            <p:nvPr/>
          </p:nvCxnSpPr>
          <p:spPr>
            <a:xfrm>
              <a:off x="6006935" y="5270666"/>
              <a:ext cx="987631" cy="0"/>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grpSp>
      <p:pic>
        <p:nvPicPr>
          <p:cNvPr id="21" name="Obrázok 20">
            <a:extLst>
              <a:ext uri="{FF2B5EF4-FFF2-40B4-BE49-F238E27FC236}">
                <a16:creationId xmlns:a16="http://schemas.microsoft.com/office/drawing/2014/main" id="{82344EAA-0D69-7427-0D9A-EE2D8D6F29BF}"/>
              </a:ext>
            </a:extLst>
          </p:cNvPr>
          <p:cNvPicPr>
            <a:picLocks noChangeAspect="1"/>
          </p:cNvPicPr>
          <p:nvPr/>
        </p:nvPicPr>
        <p:blipFill>
          <a:blip r:embed="rId5"/>
          <a:stretch>
            <a:fillRect/>
          </a:stretch>
        </p:blipFill>
        <p:spPr>
          <a:xfrm>
            <a:off x="7611234" y="4890898"/>
            <a:ext cx="360000" cy="360000"/>
          </a:xfrm>
          <a:prstGeom prst="rect">
            <a:avLst/>
          </a:prstGeom>
        </p:spPr>
      </p:pic>
      <p:cxnSp>
        <p:nvCxnSpPr>
          <p:cNvPr id="24" name="Rovná spojnica 23">
            <a:extLst>
              <a:ext uri="{FF2B5EF4-FFF2-40B4-BE49-F238E27FC236}">
                <a16:creationId xmlns:a16="http://schemas.microsoft.com/office/drawing/2014/main" id="{9516978D-C1B7-B60E-E109-D84921674513}"/>
              </a:ext>
            </a:extLst>
          </p:cNvPr>
          <p:cNvCxnSpPr/>
          <p:nvPr/>
        </p:nvCxnSpPr>
        <p:spPr>
          <a:xfrm>
            <a:off x="558800" y="4080933"/>
            <a:ext cx="19050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 name="Rovná spojnica 24">
            <a:extLst>
              <a:ext uri="{FF2B5EF4-FFF2-40B4-BE49-F238E27FC236}">
                <a16:creationId xmlns:a16="http://schemas.microsoft.com/office/drawing/2014/main" id="{D6391B53-1035-9CFE-C8D9-9B5AB3538830}"/>
              </a:ext>
            </a:extLst>
          </p:cNvPr>
          <p:cNvCxnSpPr>
            <a:cxnSpLocks/>
          </p:cNvCxnSpPr>
          <p:nvPr/>
        </p:nvCxnSpPr>
        <p:spPr>
          <a:xfrm>
            <a:off x="558800" y="5003800"/>
            <a:ext cx="3716867"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5" name="Zástupný objekt pre číslo snímky 4">
            <a:extLst>
              <a:ext uri="{FF2B5EF4-FFF2-40B4-BE49-F238E27FC236}">
                <a16:creationId xmlns:a16="http://schemas.microsoft.com/office/drawing/2014/main" id="{11F47F47-0E8C-16D0-0881-F13DCF7F5354}"/>
              </a:ext>
            </a:extLst>
          </p:cNvPr>
          <p:cNvSpPr>
            <a:spLocks noGrp="1"/>
          </p:cNvSpPr>
          <p:nvPr>
            <p:ph type="sldNum" sz="quarter" idx="12"/>
          </p:nvPr>
        </p:nvSpPr>
        <p:spPr/>
        <p:txBody>
          <a:bodyPr/>
          <a:lstStyle/>
          <a:p>
            <a:fld id="{16CA2D08-B425-46B9-A38C-FA58A167A0F0}" type="slidenum">
              <a:rPr lang="sk-SK" smtClean="0"/>
              <a:t>23</a:t>
            </a:fld>
            <a:endParaRPr lang="sk-SK"/>
          </a:p>
        </p:txBody>
      </p:sp>
    </p:spTree>
    <p:extLst>
      <p:ext uri="{BB962C8B-B14F-4D97-AF65-F5344CB8AC3E}">
        <p14:creationId xmlns:p14="http://schemas.microsoft.com/office/powerpoint/2010/main" val="4248960495"/>
      </p:ext>
    </p:extLst>
  </p:cSld>
  <p:clrMapOvr>
    <a:masterClrMapping/>
  </p:clrMapOvr>
  <p:transition spd="slow">
    <p:randomBar dir="ver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F43200A3-52D2-4401-FCEF-D70ECF50BADF}"/>
              </a:ext>
            </a:extLst>
          </p:cNvPr>
          <p:cNvSpPr>
            <a:spLocks noGrp="1"/>
          </p:cNvSpPr>
          <p:nvPr>
            <p:ph type="title"/>
          </p:nvPr>
        </p:nvSpPr>
        <p:spPr/>
        <p:txBody>
          <a:bodyPr>
            <a:normAutofit/>
          </a:bodyPr>
          <a:lstStyle/>
          <a:p>
            <a:r>
              <a:rPr lang="sk-SK" sz="4000" b="1" dirty="0">
                <a:solidFill>
                  <a:srgbClr val="7030A0"/>
                </a:solidFill>
              </a:rPr>
              <a:t>VISHING</a:t>
            </a:r>
          </a:p>
        </p:txBody>
      </p:sp>
      <p:sp>
        <p:nvSpPr>
          <p:cNvPr id="3" name="Zástupný objekt pre obsah 2">
            <a:extLst>
              <a:ext uri="{FF2B5EF4-FFF2-40B4-BE49-F238E27FC236}">
                <a16:creationId xmlns:a16="http://schemas.microsoft.com/office/drawing/2014/main" id="{86B6624C-24C3-D420-9938-8D4991135238}"/>
              </a:ext>
            </a:extLst>
          </p:cNvPr>
          <p:cNvSpPr>
            <a:spLocks noGrp="1"/>
          </p:cNvSpPr>
          <p:nvPr>
            <p:ph idx="1"/>
          </p:nvPr>
        </p:nvSpPr>
        <p:spPr/>
        <p:txBody>
          <a:bodyPr>
            <a:normAutofit/>
          </a:bodyPr>
          <a:lstStyle/>
          <a:p>
            <a:r>
              <a:rPr lang="sk-SK" sz="2400" dirty="0"/>
              <a:t>hlavnú úlohu zohrávajú telefonáty,</a:t>
            </a:r>
          </a:p>
          <a:p>
            <a:r>
              <a:rPr lang="sk-SK" sz="2400" dirty="0"/>
              <a:t>vydávajú sa za vierohodné organizácie, </a:t>
            </a:r>
          </a:p>
          <a:p>
            <a:r>
              <a:rPr lang="sk-SK" sz="2400" dirty="0"/>
              <a:t>cez tzv. </a:t>
            </a:r>
            <a:r>
              <a:rPr lang="sk-SK" sz="2400" i="1" dirty="0" err="1"/>
              <a:t>spoof</a:t>
            </a:r>
            <a:r>
              <a:rPr lang="sk-SK" sz="2400" i="1" dirty="0"/>
              <a:t> telefónne čísla.</a:t>
            </a:r>
          </a:p>
        </p:txBody>
      </p:sp>
      <p:pic>
        <p:nvPicPr>
          <p:cNvPr id="5" name="Obrázok 4">
            <a:extLst>
              <a:ext uri="{FF2B5EF4-FFF2-40B4-BE49-F238E27FC236}">
                <a16:creationId xmlns:a16="http://schemas.microsoft.com/office/drawing/2014/main" id="{72090BB1-98BD-5D60-CCED-0AF11EDBA5E7}"/>
              </a:ext>
            </a:extLst>
          </p:cNvPr>
          <p:cNvPicPr>
            <a:picLocks noChangeAspect="1"/>
          </p:cNvPicPr>
          <p:nvPr/>
        </p:nvPicPr>
        <p:blipFill rotWithShape="1">
          <a:blip r:embed="rId3">
            <a:extLst>
              <a:ext uri="{28A0092B-C50C-407E-A947-70E740481C1C}">
                <a14:useLocalDpi xmlns:a14="http://schemas.microsoft.com/office/drawing/2010/main" val="0"/>
              </a:ext>
            </a:extLst>
          </a:blip>
          <a:srcRect l="24811" r="24735"/>
          <a:stretch/>
        </p:blipFill>
        <p:spPr>
          <a:xfrm>
            <a:off x="8610600" y="570168"/>
            <a:ext cx="2743200" cy="3044714"/>
          </a:xfrm>
          <a:prstGeom prst="rect">
            <a:avLst/>
          </a:prstGeom>
        </p:spPr>
      </p:pic>
      <p:sp>
        <p:nvSpPr>
          <p:cNvPr id="7" name="BlokTextu 6">
            <a:extLst>
              <a:ext uri="{FF2B5EF4-FFF2-40B4-BE49-F238E27FC236}">
                <a16:creationId xmlns:a16="http://schemas.microsoft.com/office/drawing/2014/main" id="{685EC8BF-EFB2-5129-DE0E-CE980EDAEBA4}"/>
              </a:ext>
            </a:extLst>
          </p:cNvPr>
          <p:cNvSpPr txBox="1"/>
          <p:nvPr/>
        </p:nvSpPr>
        <p:spPr>
          <a:xfrm>
            <a:off x="715616" y="3749819"/>
            <a:ext cx="10638183" cy="1384995"/>
          </a:xfrm>
          <a:prstGeom prst="rect">
            <a:avLst/>
          </a:prstGeom>
          <a:noFill/>
        </p:spPr>
        <p:txBody>
          <a:bodyPr wrap="square">
            <a:spAutoFit/>
          </a:bodyPr>
          <a:lstStyle/>
          <a:p>
            <a:pPr algn="ctr"/>
            <a:r>
              <a:rPr lang="sk-SK" sz="2800" dirty="0">
                <a:solidFill>
                  <a:srgbClr val="08A882"/>
                </a:solidFill>
              </a:rPr>
              <a:t>Banky a ani iné inštitúcia tohto charakteru nikdy nežiadajú o informácie, ako sú údaje z platobných kariet podobne. Na verifikáciu využívajú najčastejšie iné údaje, napríklad rodné číslo, číslo zmluvy a podobne.</a:t>
            </a:r>
          </a:p>
        </p:txBody>
      </p:sp>
      <p:sp>
        <p:nvSpPr>
          <p:cNvPr id="6" name="Zástupný objekt pre číslo snímky 5">
            <a:extLst>
              <a:ext uri="{FF2B5EF4-FFF2-40B4-BE49-F238E27FC236}">
                <a16:creationId xmlns:a16="http://schemas.microsoft.com/office/drawing/2014/main" id="{B7BAE627-D575-A78C-6C3D-1B83A9B66037}"/>
              </a:ext>
            </a:extLst>
          </p:cNvPr>
          <p:cNvSpPr>
            <a:spLocks noGrp="1"/>
          </p:cNvSpPr>
          <p:nvPr>
            <p:ph type="sldNum" sz="quarter" idx="12"/>
          </p:nvPr>
        </p:nvSpPr>
        <p:spPr/>
        <p:txBody>
          <a:bodyPr/>
          <a:lstStyle/>
          <a:p>
            <a:fld id="{16CA2D08-B425-46B9-A38C-FA58A167A0F0}" type="slidenum">
              <a:rPr lang="sk-SK" smtClean="0"/>
              <a:t>24</a:t>
            </a:fld>
            <a:endParaRPr lang="sk-SK"/>
          </a:p>
        </p:txBody>
      </p:sp>
      <p:grpSp>
        <p:nvGrpSpPr>
          <p:cNvPr id="8" name="Skupina 7">
            <a:extLst>
              <a:ext uri="{FF2B5EF4-FFF2-40B4-BE49-F238E27FC236}">
                <a16:creationId xmlns:a16="http://schemas.microsoft.com/office/drawing/2014/main" id="{CA233152-EF28-9DED-C2F1-47D561892B45}"/>
              </a:ext>
            </a:extLst>
          </p:cNvPr>
          <p:cNvGrpSpPr>
            <a:grpSpLocks noChangeAspect="1"/>
          </p:cNvGrpSpPr>
          <p:nvPr/>
        </p:nvGrpSpPr>
        <p:grpSpPr>
          <a:xfrm>
            <a:off x="336000" y="6110213"/>
            <a:ext cx="5760000" cy="611262"/>
            <a:chOff x="1583127" y="5266469"/>
            <a:chExt cx="7902227" cy="798442"/>
          </a:xfrm>
        </p:grpSpPr>
        <p:pic>
          <p:nvPicPr>
            <p:cNvPr id="9" name="Obrázok 8" descr="Obrázok, na ktorom je text, písmo, logo, symbol&#10;&#10;Obsah vygenerovaný pomocou AI môže byť nesprávny.">
              <a:extLst>
                <a:ext uri="{FF2B5EF4-FFF2-40B4-BE49-F238E27FC236}">
                  <a16:creationId xmlns:a16="http://schemas.microsoft.com/office/drawing/2014/main" id="{79BAA13B-ADA3-CD7E-956D-DD6DC9E095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10" name="Obrázok 9" descr="Obrázok, na ktorom je text, písmo, elektrická modrá, snímka obrazovky&#10;&#10;Obsah vygenerovaný pomocou AI môže byť nesprávny.">
              <a:extLst>
                <a:ext uri="{FF2B5EF4-FFF2-40B4-BE49-F238E27FC236}">
                  <a16:creationId xmlns:a16="http://schemas.microsoft.com/office/drawing/2014/main" id="{33F17F8F-0703-E9B0-5F07-2DF9A2DF31A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11" name="Obrázok 10" descr="Obrázok, na ktorom je písmo, grafika, text, logo&#10;&#10;Obsah vygenerovaný pomocou AI môže byť nesprávny.">
              <a:extLst>
                <a:ext uri="{FF2B5EF4-FFF2-40B4-BE49-F238E27FC236}">
                  <a16:creationId xmlns:a16="http://schemas.microsoft.com/office/drawing/2014/main" id="{6FA7D6F0-2B5D-1458-E338-07DB65F19C4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56464344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372EF9-CF1A-5A42-9C43-9E0006E9490D}"/>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706D8055-6D80-1708-7322-5E870D3487B4}"/>
              </a:ext>
            </a:extLst>
          </p:cNvPr>
          <p:cNvSpPr>
            <a:spLocks noGrp="1"/>
          </p:cNvSpPr>
          <p:nvPr>
            <p:ph type="title"/>
          </p:nvPr>
        </p:nvSpPr>
        <p:spPr/>
        <p:txBody>
          <a:bodyPr>
            <a:normAutofit/>
          </a:bodyPr>
          <a:lstStyle/>
          <a:p>
            <a:r>
              <a:rPr lang="sk-SK" sz="4000" b="1" dirty="0">
                <a:solidFill>
                  <a:srgbClr val="7030A0"/>
                </a:solidFill>
              </a:rPr>
              <a:t>ANGLER phishing</a:t>
            </a:r>
          </a:p>
        </p:txBody>
      </p:sp>
      <p:sp>
        <p:nvSpPr>
          <p:cNvPr id="6" name="BlokTextu 5">
            <a:extLst>
              <a:ext uri="{FF2B5EF4-FFF2-40B4-BE49-F238E27FC236}">
                <a16:creationId xmlns:a16="http://schemas.microsoft.com/office/drawing/2014/main" id="{E6287ED9-DFEA-143D-7211-8CA8AD58EB84}"/>
              </a:ext>
            </a:extLst>
          </p:cNvPr>
          <p:cNvSpPr txBox="1"/>
          <p:nvPr/>
        </p:nvSpPr>
        <p:spPr>
          <a:xfrm>
            <a:off x="971465" y="1605601"/>
            <a:ext cx="4399188" cy="2246769"/>
          </a:xfrm>
          <a:prstGeom prst="rect">
            <a:avLst/>
          </a:prstGeom>
          <a:noFill/>
        </p:spPr>
        <p:txBody>
          <a:bodyPr wrap="square" rtlCol="0">
            <a:spAutoFit/>
          </a:bodyPr>
          <a:lstStyle/>
          <a:p>
            <a:pPr algn="just"/>
            <a:r>
              <a:rPr lang="sk-SK" sz="2000" dirty="0">
                <a:solidFill>
                  <a:srgbClr val="002060"/>
                </a:solidFill>
              </a:rPr>
              <a:t>Zákazník sa sťažuje na problémy s prístupom k svojmu bankovému účtu. Keď zákazník spomenie názov spoločnosti, </a:t>
            </a:r>
            <a:r>
              <a:rPr lang="sk-SK" sz="2000" dirty="0">
                <a:solidFill>
                  <a:srgbClr val="FF0000"/>
                </a:solidFill>
              </a:rPr>
              <a:t>útočník si rýchlo vytvorí falošný profil a potom kontaktuje cieľ, </a:t>
            </a:r>
            <a:r>
              <a:rPr lang="sk-SK" sz="2000" dirty="0">
                <a:solidFill>
                  <a:srgbClr val="002060"/>
                </a:solidFill>
              </a:rPr>
              <a:t>pričom sa vydáva za zástupcu zákazníckej podpory a ponúka pomoc.</a:t>
            </a:r>
          </a:p>
        </p:txBody>
      </p:sp>
      <p:sp>
        <p:nvSpPr>
          <p:cNvPr id="8" name="Zástupný objekt pre obsah 7">
            <a:extLst>
              <a:ext uri="{FF2B5EF4-FFF2-40B4-BE49-F238E27FC236}">
                <a16:creationId xmlns:a16="http://schemas.microsoft.com/office/drawing/2014/main" id="{0E14149A-713D-FF23-D07F-665E8A557BB3}"/>
              </a:ext>
            </a:extLst>
          </p:cNvPr>
          <p:cNvSpPr>
            <a:spLocks noGrp="1"/>
          </p:cNvSpPr>
          <p:nvPr>
            <p:ph idx="1"/>
          </p:nvPr>
        </p:nvSpPr>
        <p:spPr>
          <a:xfrm>
            <a:off x="971465" y="4337274"/>
            <a:ext cx="8102953" cy="2028802"/>
          </a:xfrm>
        </p:spPr>
        <p:txBody>
          <a:bodyPr>
            <a:normAutofit/>
          </a:bodyPr>
          <a:lstStyle/>
          <a:p>
            <a:pPr marL="0" indent="0" algn="just">
              <a:buNone/>
            </a:pPr>
            <a:r>
              <a:rPr lang="sk-SK" sz="2000" i="1" dirty="0"/>
              <a:t>„Prepáčte za problém s pripojením! </a:t>
            </a:r>
            <a:r>
              <a:rPr lang="sk-SK" sz="2000" i="1" dirty="0">
                <a:solidFill>
                  <a:srgbClr val="FF0000"/>
                </a:solidFill>
              </a:rPr>
              <a:t>Kliknite sem a overte si svoj účet</a:t>
            </a:r>
            <a:r>
              <a:rPr lang="sk-SK" sz="2000" i="1" dirty="0"/>
              <a:t>.“ </a:t>
            </a:r>
            <a:r>
              <a:rPr lang="sk-SK" sz="2000" dirty="0">
                <a:solidFill>
                  <a:srgbClr val="002060"/>
                </a:solidFill>
              </a:rPr>
              <a:t>Odkaz smeruje na webovú stránku, ktorá vyzerá ako prihlasovací portál poskytovateľa internetu. Používateľ, vďačný za rýchlu pomoc, zadá svoje používateľské meno a heslo. Myslí si, že problém je tým vyriešený. </a:t>
            </a:r>
          </a:p>
          <a:p>
            <a:pPr marL="0" indent="0" algn="just">
              <a:buNone/>
            </a:pPr>
            <a:r>
              <a:rPr lang="sk-SK" sz="2000" dirty="0">
                <a:solidFill>
                  <a:srgbClr val="002060"/>
                </a:solidFill>
              </a:rPr>
              <a:t>Falošná stránka zachytí prihlasovacie údaje používateľa a poskytne útočníkovi plný prístup k jeho účtu. </a:t>
            </a:r>
          </a:p>
        </p:txBody>
      </p:sp>
      <p:pic>
        <p:nvPicPr>
          <p:cNvPr id="9" name="Picture 2">
            <a:extLst>
              <a:ext uri="{FF2B5EF4-FFF2-40B4-BE49-F238E27FC236}">
                <a16:creationId xmlns:a16="http://schemas.microsoft.com/office/drawing/2014/main" id="{21C22729-FEA5-7F35-EC88-A3DA21026B3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908458"/>
            <a:ext cx="5436784" cy="322453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4" name="Zástupný objekt pre číslo snímky 3">
            <a:extLst>
              <a:ext uri="{FF2B5EF4-FFF2-40B4-BE49-F238E27FC236}">
                <a16:creationId xmlns:a16="http://schemas.microsoft.com/office/drawing/2014/main" id="{827293FD-B637-D55C-89A5-D2A3BACBBFC9}"/>
              </a:ext>
            </a:extLst>
          </p:cNvPr>
          <p:cNvSpPr>
            <a:spLocks noGrp="1"/>
          </p:cNvSpPr>
          <p:nvPr>
            <p:ph type="sldNum" sz="quarter" idx="12"/>
          </p:nvPr>
        </p:nvSpPr>
        <p:spPr/>
        <p:txBody>
          <a:bodyPr/>
          <a:lstStyle/>
          <a:p>
            <a:fld id="{16CA2D08-B425-46B9-A38C-FA58A167A0F0}" type="slidenum">
              <a:rPr lang="sk-SK" smtClean="0"/>
              <a:t>25</a:t>
            </a:fld>
            <a:endParaRPr lang="sk-SK"/>
          </a:p>
        </p:txBody>
      </p:sp>
    </p:spTree>
    <p:extLst>
      <p:ext uri="{BB962C8B-B14F-4D97-AF65-F5344CB8AC3E}">
        <p14:creationId xmlns:p14="http://schemas.microsoft.com/office/powerpoint/2010/main" val="1341235883"/>
      </p:ext>
    </p:extLst>
  </p:cSld>
  <p:clrMapOvr>
    <a:masterClrMapping/>
  </p:clrMapOvr>
  <p:transition spd="slow">
    <p:randomBar dir="vert"/>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E853F3-9DFB-A48B-0965-5D71A151C3A7}"/>
            </a:ext>
          </a:extLst>
        </p:cNvPr>
        <p:cNvGrpSpPr/>
        <p:nvPr/>
      </p:nvGrpSpPr>
      <p:grpSpPr>
        <a:xfrm>
          <a:off x="0" y="0"/>
          <a:ext cx="0" cy="0"/>
          <a:chOff x="0" y="0"/>
          <a:chExt cx="0" cy="0"/>
        </a:xfrm>
      </p:grpSpPr>
      <p:pic>
        <p:nvPicPr>
          <p:cNvPr id="5" name="Obrázok 4">
            <a:extLst>
              <a:ext uri="{FF2B5EF4-FFF2-40B4-BE49-F238E27FC236}">
                <a16:creationId xmlns:a16="http://schemas.microsoft.com/office/drawing/2014/main" id="{B2C21B5C-E6CA-413E-37AB-CAFAA6919F93}"/>
              </a:ext>
            </a:extLst>
          </p:cNvPr>
          <p:cNvPicPr>
            <a:picLocks noChangeAspect="1"/>
          </p:cNvPicPr>
          <p:nvPr/>
        </p:nvPicPr>
        <p:blipFill>
          <a:blip r:embed="rId3">
            <a:alphaModFix amt="35000"/>
          </a:blip>
          <a:stretch>
            <a:fillRect/>
          </a:stretch>
        </p:blipFill>
        <p:spPr>
          <a:xfrm>
            <a:off x="9131596" y="356302"/>
            <a:ext cx="2668772" cy="2668772"/>
          </a:xfrm>
          <a:prstGeom prst="rect">
            <a:avLst/>
          </a:prstGeom>
        </p:spPr>
      </p:pic>
      <p:sp>
        <p:nvSpPr>
          <p:cNvPr id="2" name="Nadpis 1">
            <a:extLst>
              <a:ext uri="{FF2B5EF4-FFF2-40B4-BE49-F238E27FC236}">
                <a16:creationId xmlns:a16="http://schemas.microsoft.com/office/drawing/2014/main" id="{47CA4258-9856-6615-0DBF-94BAE3B9F4F9}"/>
              </a:ext>
            </a:extLst>
          </p:cNvPr>
          <p:cNvSpPr>
            <a:spLocks noGrp="1"/>
          </p:cNvSpPr>
          <p:nvPr>
            <p:ph type="title"/>
          </p:nvPr>
        </p:nvSpPr>
        <p:spPr/>
        <p:txBody>
          <a:bodyPr>
            <a:normAutofit/>
          </a:bodyPr>
          <a:lstStyle/>
          <a:p>
            <a:r>
              <a:rPr lang="sk-SK" sz="4000" b="1" dirty="0">
                <a:solidFill>
                  <a:srgbClr val="7030A0"/>
                </a:solidFill>
              </a:rPr>
              <a:t>ANGLER phishing (</a:t>
            </a:r>
            <a:r>
              <a:rPr lang="sk-SK" sz="4000" b="1" dirty="0" err="1">
                <a:solidFill>
                  <a:srgbClr val="7030A0"/>
                </a:solidFill>
              </a:rPr>
              <a:t>Social</a:t>
            </a:r>
            <a:r>
              <a:rPr lang="sk-SK" sz="4000" b="1" dirty="0">
                <a:solidFill>
                  <a:srgbClr val="7030A0"/>
                </a:solidFill>
              </a:rPr>
              <a:t> </a:t>
            </a:r>
            <a:r>
              <a:rPr lang="sk-SK" sz="4000" b="1" dirty="0" err="1">
                <a:solidFill>
                  <a:srgbClr val="7030A0"/>
                </a:solidFill>
              </a:rPr>
              <a:t>Media</a:t>
            </a:r>
            <a:r>
              <a:rPr lang="sk-SK" sz="4000" b="1" dirty="0">
                <a:solidFill>
                  <a:srgbClr val="7030A0"/>
                </a:solidFill>
              </a:rPr>
              <a:t> Phishing)</a:t>
            </a:r>
          </a:p>
        </p:txBody>
      </p:sp>
      <p:sp>
        <p:nvSpPr>
          <p:cNvPr id="3" name="Zástupný objekt pre obsah 2">
            <a:extLst>
              <a:ext uri="{FF2B5EF4-FFF2-40B4-BE49-F238E27FC236}">
                <a16:creationId xmlns:a16="http://schemas.microsoft.com/office/drawing/2014/main" id="{E902BD30-5B9C-04FB-DCE9-5DF8B3FA897F}"/>
              </a:ext>
            </a:extLst>
          </p:cNvPr>
          <p:cNvSpPr>
            <a:spLocks noGrp="1"/>
          </p:cNvSpPr>
          <p:nvPr>
            <p:ph idx="1"/>
          </p:nvPr>
        </p:nvSpPr>
        <p:spPr>
          <a:xfrm>
            <a:off x="838200" y="1690688"/>
            <a:ext cx="9551504" cy="4339051"/>
          </a:xfrm>
        </p:spPr>
        <p:txBody>
          <a:bodyPr>
            <a:normAutofit/>
          </a:bodyPr>
          <a:lstStyle/>
          <a:p>
            <a:pPr marL="0" indent="0">
              <a:buNone/>
            </a:pPr>
            <a:r>
              <a:rPr lang="sk-SK" sz="2400" b="1" dirty="0">
                <a:solidFill>
                  <a:srgbClr val="08A882"/>
                </a:solidFill>
              </a:rPr>
              <a:t>BEZPEČNOSTNÉ OPATRENIA:</a:t>
            </a:r>
          </a:p>
          <a:p>
            <a:pPr marL="457200" indent="-457200">
              <a:buFont typeface="+mj-lt"/>
              <a:buAutoNum type="arabicPeriod"/>
            </a:pPr>
            <a:r>
              <a:rPr lang="sk-SK" sz="2400" b="1" dirty="0"/>
              <a:t>Overte si oficiálne účty </a:t>
            </a:r>
            <a:r>
              <a:rPr lang="sk-SK" sz="2400" dirty="0"/>
              <a:t>- hľadajte overené odznaky alebo porovnajte URL adresy a používateľské mená. V prípade pochybností iniciujte novú žiadosť o podporu prostredníctvom oficiálnej webovej stránky spoločnosti alebo známych kanálov.</a:t>
            </a:r>
          </a:p>
          <a:p>
            <a:pPr marL="457200" indent="-457200">
              <a:buFont typeface="+mj-lt"/>
              <a:buAutoNum type="arabicPeriod"/>
            </a:pPr>
            <a:r>
              <a:rPr lang="sk-SK" sz="2400" b="1" dirty="0"/>
              <a:t>Buďte opatrní s odkazmi a prílohami </a:t>
            </a:r>
            <a:r>
              <a:rPr lang="sk-SK" sz="2400" dirty="0"/>
              <a:t>- namiesto klikania prejdite samostatne na oficiálnu webovú stránku alebo portál podpory. Umiestnite kurzor myši nad odkazy (ak je to možné), aby ste videli skutočnú URL adresu a uistili sa, že sa zhoduje so skutočnou doménou.</a:t>
            </a:r>
          </a:p>
          <a:p>
            <a:pPr marL="457200" indent="-457200">
              <a:buFont typeface="+mj-lt"/>
              <a:buAutoNum type="arabicPeriod"/>
            </a:pPr>
            <a:r>
              <a:rPr lang="sk-SK" sz="2400" b="1" dirty="0"/>
              <a:t>Používajte viacfaktorové overovanie (MFA) pre všetky dôležité účty</a:t>
            </a:r>
          </a:p>
          <a:p>
            <a:pPr marL="457200" indent="-457200">
              <a:buFont typeface="+mj-lt"/>
              <a:buAutoNum type="arabicPeriod"/>
            </a:pPr>
            <a:r>
              <a:rPr lang="sk-SK" sz="2400" b="1" dirty="0"/>
              <a:t>Blokujte a nahláste falošné účty</a:t>
            </a:r>
          </a:p>
        </p:txBody>
      </p:sp>
      <p:sp>
        <p:nvSpPr>
          <p:cNvPr id="6" name="Zástupný objekt pre číslo snímky 5">
            <a:extLst>
              <a:ext uri="{FF2B5EF4-FFF2-40B4-BE49-F238E27FC236}">
                <a16:creationId xmlns:a16="http://schemas.microsoft.com/office/drawing/2014/main" id="{6CA4DEAE-ECB2-6AF5-B07D-53E6C334B5BC}"/>
              </a:ext>
            </a:extLst>
          </p:cNvPr>
          <p:cNvSpPr>
            <a:spLocks noGrp="1"/>
          </p:cNvSpPr>
          <p:nvPr>
            <p:ph type="sldNum" sz="quarter" idx="12"/>
          </p:nvPr>
        </p:nvSpPr>
        <p:spPr/>
        <p:txBody>
          <a:bodyPr/>
          <a:lstStyle/>
          <a:p>
            <a:fld id="{16CA2D08-B425-46B9-A38C-FA58A167A0F0}" type="slidenum">
              <a:rPr lang="sk-SK" smtClean="0"/>
              <a:t>26</a:t>
            </a:fld>
            <a:endParaRPr lang="sk-SK"/>
          </a:p>
        </p:txBody>
      </p:sp>
      <p:grpSp>
        <p:nvGrpSpPr>
          <p:cNvPr id="11" name="Skupina 10">
            <a:extLst>
              <a:ext uri="{FF2B5EF4-FFF2-40B4-BE49-F238E27FC236}">
                <a16:creationId xmlns:a16="http://schemas.microsoft.com/office/drawing/2014/main" id="{AC836402-D641-8E95-333A-740B395D60B0}"/>
              </a:ext>
            </a:extLst>
          </p:cNvPr>
          <p:cNvGrpSpPr>
            <a:grpSpLocks noChangeAspect="1"/>
          </p:cNvGrpSpPr>
          <p:nvPr/>
        </p:nvGrpSpPr>
        <p:grpSpPr>
          <a:xfrm>
            <a:off x="336000" y="6110213"/>
            <a:ext cx="5760000" cy="611262"/>
            <a:chOff x="1583127" y="5266469"/>
            <a:chExt cx="7902227" cy="798442"/>
          </a:xfrm>
        </p:grpSpPr>
        <p:pic>
          <p:nvPicPr>
            <p:cNvPr id="12" name="Obrázok 11" descr="Obrázok, na ktorom je text, písmo, logo, symbol&#10;&#10;Obsah vygenerovaný pomocou AI môže byť nesprávny.">
              <a:extLst>
                <a:ext uri="{FF2B5EF4-FFF2-40B4-BE49-F238E27FC236}">
                  <a16:creationId xmlns:a16="http://schemas.microsoft.com/office/drawing/2014/main" id="{F57D32D9-2A11-A1CC-A04A-6977E553ED9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13" name="Obrázok 12" descr="Obrázok, na ktorom je text, písmo, elektrická modrá, snímka obrazovky&#10;&#10;Obsah vygenerovaný pomocou AI môže byť nesprávny.">
              <a:extLst>
                <a:ext uri="{FF2B5EF4-FFF2-40B4-BE49-F238E27FC236}">
                  <a16:creationId xmlns:a16="http://schemas.microsoft.com/office/drawing/2014/main" id="{C5BD24FB-E098-3B17-B916-0B67FAC2F59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14" name="Obrázok 13" descr="Obrázok, na ktorom je písmo, grafika, text, logo&#10;&#10;Obsah vygenerovaný pomocou AI môže byť nesprávny.">
              <a:extLst>
                <a:ext uri="{FF2B5EF4-FFF2-40B4-BE49-F238E27FC236}">
                  <a16:creationId xmlns:a16="http://schemas.microsoft.com/office/drawing/2014/main" id="{C04BE6B5-BBF3-8FA3-CDF2-E8039D809FC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2341520671"/>
      </p:ext>
    </p:extLst>
  </p:cSld>
  <p:clrMapOvr>
    <a:masterClrMapping/>
  </p:clrMapOvr>
  <p:transition spd="slow">
    <p:randomBar dir="vert"/>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8D25A74-DB65-D7C4-5D30-74EE0BF4233F}"/>
              </a:ext>
            </a:extLst>
          </p:cNvPr>
          <p:cNvSpPr>
            <a:spLocks noGrp="1"/>
          </p:cNvSpPr>
          <p:nvPr>
            <p:ph type="title"/>
          </p:nvPr>
        </p:nvSpPr>
        <p:spPr/>
        <p:txBody>
          <a:bodyPr/>
          <a:lstStyle/>
          <a:p>
            <a:r>
              <a:rPr lang="sk-SK" sz="4000" b="1" dirty="0">
                <a:solidFill>
                  <a:srgbClr val="7030A0"/>
                </a:solidFill>
              </a:rPr>
              <a:t>EVIL TWINS phishing</a:t>
            </a:r>
          </a:p>
        </p:txBody>
      </p:sp>
      <p:sp>
        <p:nvSpPr>
          <p:cNvPr id="4" name="Zástupný objekt pre obsah 3">
            <a:extLst>
              <a:ext uri="{FF2B5EF4-FFF2-40B4-BE49-F238E27FC236}">
                <a16:creationId xmlns:a16="http://schemas.microsoft.com/office/drawing/2014/main" id="{8E1AC9D4-A658-C412-0F94-36D891BEE688}"/>
              </a:ext>
            </a:extLst>
          </p:cNvPr>
          <p:cNvSpPr>
            <a:spLocks noGrp="1"/>
          </p:cNvSpPr>
          <p:nvPr>
            <p:ph idx="1"/>
          </p:nvPr>
        </p:nvSpPr>
        <p:spPr/>
        <p:txBody>
          <a:bodyPr>
            <a:normAutofit/>
          </a:bodyPr>
          <a:lstStyle/>
          <a:p>
            <a:pPr marL="0" indent="0">
              <a:buNone/>
            </a:pPr>
            <a:r>
              <a:rPr lang="sk-SK" sz="2400" b="1" dirty="0">
                <a:solidFill>
                  <a:srgbClr val="08A882"/>
                </a:solidFill>
              </a:rPr>
              <a:t>BEZPEČNOSTNÉ OPATRENIA:</a:t>
            </a:r>
            <a:endParaRPr lang="sk-SK" sz="2400" dirty="0"/>
          </a:p>
          <a:p>
            <a:r>
              <a:rPr lang="sk-SK" sz="2400" dirty="0"/>
              <a:t>nepoužívajte nezabezpečenú WIFI sieť</a:t>
            </a:r>
          </a:p>
          <a:p>
            <a:r>
              <a:rPr lang="sk-SK" sz="2400" dirty="0"/>
              <a:t>používajte VPN (zabezpečené pripojenie)</a:t>
            </a:r>
          </a:p>
          <a:p>
            <a:r>
              <a:rPr lang="sk-SK" sz="2400" dirty="0"/>
              <a:t>HTTP</a:t>
            </a:r>
            <a:r>
              <a:rPr lang="sk-SK" sz="2400" dirty="0">
                <a:solidFill>
                  <a:srgbClr val="FF0000"/>
                </a:solidFill>
              </a:rPr>
              <a:t>S</a:t>
            </a:r>
          </a:p>
          <a:p>
            <a:r>
              <a:rPr lang="sk-SK" sz="2400" b="1" dirty="0"/>
              <a:t>používajte dvojfaktorovú autentifikáciu</a:t>
            </a:r>
          </a:p>
          <a:p>
            <a:r>
              <a:rPr lang="sk-SK" sz="2400" b="1" dirty="0"/>
              <a:t>nepoužívajte súkromné účty vo verejnej WIFI sieti</a:t>
            </a:r>
          </a:p>
          <a:p>
            <a:r>
              <a:rPr lang="sk-SK" sz="2400" dirty="0"/>
              <a:t>vypnite si automatické pripojenie k WIFI sieti</a:t>
            </a:r>
          </a:p>
          <a:p>
            <a:r>
              <a:rPr lang="sk-SK" sz="2400" dirty="0"/>
              <a:t>vytvorte si vlastný </a:t>
            </a:r>
            <a:r>
              <a:rPr lang="sk-SK" sz="2400" dirty="0" err="1"/>
              <a:t>hotspot</a:t>
            </a:r>
            <a:endParaRPr lang="sk-SK" sz="2400" dirty="0"/>
          </a:p>
        </p:txBody>
      </p:sp>
      <p:sp>
        <p:nvSpPr>
          <p:cNvPr id="5" name="Zástupný objekt pre číslo snímky 4">
            <a:extLst>
              <a:ext uri="{FF2B5EF4-FFF2-40B4-BE49-F238E27FC236}">
                <a16:creationId xmlns:a16="http://schemas.microsoft.com/office/drawing/2014/main" id="{021E1F62-0F56-A3D5-8931-40D89DE78B4B}"/>
              </a:ext>
            </a:extLst>
          </p:cNvPr>
          <p:cNvSpPr>
            <a:spLocks noGrp="1"/>
          </p:cNvSpPr>
          <p:nvPr>
            <p:ph type="sldNum" sz="quarter" idx="12"/>
          </p:nvPr>
        </p:nvSpPr>
        <p:spPr/>
        <p:txBody>
          <a:bodyPr/>
          <a:lstStyle/>
          <a:p>
            <a:fld id="{16CA2D08-B425-46B9-A38C-FA58A167A0F0}" type="slidenum">
              <a:rPr lang="sk-SK" smtClean="0"/>
              <a:t>27</a:t>
            </a:fld>
            <a:endParaRPr lang="sk-SK"/>
          </a:p>
        </p:txBody>
      </p:sp>
      <p:grpSp>
        <p:nvGrpSpPr>
          <p:cNvPr id="11" name="Skupina 10">
            <a:extLst>
              <a:ext uri="{FF2B5EF4-FFF2-40B4-BE49-F238E27FC236}">
                <a16:creationId xmlns:a16="http://schemas.microsoft.com/office/drawing/2014/main" id="{9FA078DD-E48E-AF6D-8E4C-1DD5D11BBB2C}"/>
              </a:ext>
            </a:extLst>
          </p:cNvPr>
          <p:cNvGrpSpPr>
            <a:grpSpLocks noChangeAspect="1"/>
          </p:cNvGrpSpPr>
          <p:nvPr/>
        </p:nvGrpSpPr>
        <p:grpSpPr>
          <a:xfrm>
            <a:off x="336000" y="6110213"/>
            <a:ext cx="5760000" cy="611262"/>
            <a:chOff x="1583127" y="5266469"/>
            <a:chExt cx="7902227" cy="798442"/>
          </a:xfrm>
        </p:grpSpPr>
        <p:pic>
          <p:nvPicPr>
            <p:cNvPr id="12" name="Obrázok 11" descr="Obrázok, na ktorom je text, písmo, logo, symbol&#10;&#10;Obsah vygenerovaný pomocou AI môže byť nesprávny.">
              <a:extLst>
                <a:ext uri="{FF2B5EF4-FFF2-40B4-BE49-F238E27FC236}">
                  <a16:creationId xmlns:a16="http://schemas.microsoft.com/office/drawing/2014/main" id="{C0F95B48-815D-358C-5E79-7B6B79AF77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13" name="Obrázok 12" descr="Obrázok, na ktorom je text, písmo, elektrická modrá, snímka obrazovky&#10;&#10;Obsah vygenerovaný pomocou AI môže byť nesprávny.">
              <a:extLst>
                <a:ext uri="{FF2B5EF4-FFF2-40B4-BE49-F238E27FC236}">
                  <a16:creationId xmlns:a16="http://schemas.microsoft.com/office/drawing/2014/main" id="{F5875A4A-547F-8689-94C0-80F3F16B04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14" name="Obrázok 13" descr="Obrázok, na ktorom je písmo, grafika, text, logo&#10;&#10;Obsah vygenerovaný pomocou AI môže byť nesprávny.">
              <a:extLst>
                <a:ext uri="{FF2B5EF4-FFF2-40B4-BE49-F238E27FC236}">
                  <a16:creationId xmlns:a16="http://schemas.microsoft.com/office/drawing/2014/main" id="{BBABB89A-6DB8-36C1-E42B-773D5E06FEE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pic>
        <p:nvPicPr>
          <p:cNvPr id="16" name="Obrázok 15" descr="Obrázok, na ktorom je čierny, temnota&#10;&#10;Obsah vygenerovaný pomocou AI môže byť nesprávny.">
            <a:extLst>
              <a:ext uri="{FF2B5EF4-FFF2-40B4-BE49-F238E27FC236}">
                <a16:creationId xmlns:a16="http://schemas.microsoft.com/office/drawing/2014/main" id="{420FC9E6-EAA7-3D14-2D2D-D59D17493D3B}"/>
              </a:ext>
            </a:extLst>
          </p:cNvPr>
          <p:cNvPicPr>
            <a:picLocks noChangeAspect="1"/>
          </p:cNvPicPr>
          <p:nvPr/>
        </p:nvPicPr>
        <p:blipFill>
          <a:blip r:embed="rId6"/>
          <a:stretch>
            <a:fillRect/>
          </a:stretch>
        </p:blipFill>
        <p:spPr>
          <a:xfrm>
            <a:off x="8810256" y="3688080"/>
            <a:ext cx="2668270" cy="2668270"/>
          </a:xfrm>
          <a:prstGeom prst="rect">
            <a:avLst/>
          </a:prstGeom>
        </p:spPr>
      </p:pic>
      <p:grpSp>
        <p:nvGrpSpPr>
          <p:cNvPr id="19" name="Skupina 18">
            <a:extLst>
              <a:ext uri="{FF2B5EF4-FFF2-40B4-BE49-F238E27FC236}">
                <a16:creationId xmlns:a16="http://schemas.microsoft.com/office/drawing/2014/main" id="{C3AE1A09-5437-5ED9-EC00-95D19216714D}"/>
              </a:ext>
            </a:extLst>
          </p:cNvPr>
          <p:cNvGrpSpPr/>
          <p:nvPr/>
        </p:nvGrpSpPr>
        <p:grpSpPr>
          <a:xfrm>
            <a:off x="7220771" y="1027906"/>
            <a:ext cx="4018729" cy="821381"/>
            <a:chOff x="5950548" y="494009"/>
            <a:chExt cx="4018729" cy="821381"/>
          </a:xfrm>
        </p:grpSpPr>
        <p:sp>
          <p:nvSpPr>
            <p:cNvPr id="17" name="BlokTextu 16">
              <a:extLst>
                <a:ext uri="{FF2B5EF4-FFF2-40B4-BE49-F238E27FC236}">
                  <a16:creationId xmlns:a16="http://schemas.microsoft.com/office/drawing/2014/main" id="{1447E525-A9AF-2D64-B4EC-2CA107F3F404}"/>
                </a:ext>
              </a:extLst>
            </p:cNvPr>
            <p:cNvSpPr txBox="1"/>
            <p:nvPr/>
          </p:nvSpPr>
          <p:spPr>
            <a:xfrm>
              <a:off x="5950548" y="494009"/>
              <a:ext cx="3996415" cy="461665"/>
            </a:xfrm>
            <a:prstGeom prst="rect">
              <a:avLst/>
            </a:prstGeom>
            <a:noFill/>
          </p:spPr>
          <p:txBody>
            <a:bodyPr wrap="none" rtlCol="0">
              <a:spAutoFit/>
            </a:bodyPr>
            <a:lstStyle/>
            <a:p>
              <a:r>
                <a:rPr lang="en-US" sz="2400" u="sng" dirty="0">
                  <a:solidFill>
                    <a:srgbClr val="0070C0"/>
                  </a:solidFill>
                </a:rPr>
                <a:t>amazon.com</a:t>
              </a:r>
              <a:r>
                <a:rPr lang="en-US" sz="2400" dirty="0">
                  <a:solidFill>
                    <a:srgbClr val="0070C0"/>
                  </a:solidFill>
                </a:rPr>
                <a:t> </a:t>
              </a:r>
              <a:r>
                <a:rPr lang="sk-SK" sz="2400" dirty="0">
                  <a:solidFill>
                    <a:srgbClr val="0070C0"/>
                  </a:solidFill>
                </a:rPr>
                <a:t>   </a:t>
              </a:r>
              <a:r>
                <a:rPr lang="en-US" sz="2400" dirty="0">
                  <a:solidFill>
                    <a:srgbClr val="0070C0"/>
                  </a:solidFill>
                </a:rPr>
                <a:t> </a:t>
              </a:r>
              <a:r>
                <a:rPr lang="sk-SK" sz="2400" dirty="0">
                  <a:solidFill>
                    <a:srgbClr val="0070C0"/>
                  </a:solidFill>
                </a:rPr>
                <a:t>   </a:t>
              </a:r>
              <a:r>
                <a:rPr lang="en-US" sz="2400" u="sng" dirty="0">
                  <a:solidFill>
                    <a:srgbClr val="0070C0"/>
                  </a:solidFill>
                </a:rPr>
                <a:t>am</a:t>
              </a:r>
              <a:r>
                <a:rPr lang="sk-SK" sz="2400" u="sng" dirty="0">
                  <a:solidFill>
                    <a:srgbClr val="FF0000"/>
                  </a:solidFill>
                </a:rPr>
                <a:t>o</a:t>
              </a:r>
              <a:r>
                <a:rPr lang="en-US" sz="2400" u="sng" dirty="0">
                  <a:solidFill>
                    <a:srgbClr val="0070C0"/>
                  </a:solidFill>
                </a:rPr>
                <a:t>zon.co</a:t>
              </a:r>
              <a:r>
                <a:rPr lang="sk-SK" sz="2400" u="sng" dirty="0">
                  <a:solidFill>
                    <a:srgbClr val="0070C0"/>
                  </a:solidFill>
                </a:rPr>
                <a:t>m</a:t>
              </a:r>
              <a:r>
                <a:rPr lang="en-US" sz="2400" dirty="0">
                  <a:solidFill>
                    <a:srgbClr val="0070C0"/>
                  </a:solidFill>
                </a:rPr>
                <a:t> </a:t>
              </a:r>
              <a:endParaRPr lang="sk-SK" sz="2400" dirty="0">
                <a:solidFill>
                  <a:srgbClr val="0070C0"/>
                </a:solidFill>
              </a:endParaRPr>
            </a:p>
          </p:txBody>
        </p:sp>
        <p:sp>
          <p:nvSpPr>
            <p:cNvPr id="18" name="BlokTextu 17">
              <a:extLst>
                <a:ext uri="{FF2B5EF4-FFF2-40B4-BE49-F238E27FC236}">
                  <a16:creationId xmlns:a16="http://schemas.microsoft.com/office/drawing/2014/main" id="{0285EC4E-2E94-4618-BB22-07970CB4E19D}"/>
                </a:ext>
              </a:extLst>
            </p:cNvPr>
            <p:cNvSpPr txBox="1"/>
            <p:nvPr/>
          </p:nvSpPr>
          <p:spPr>
            <a:xfrm>
              <a:off x="5950548" y="853725"/>
              <a:ext cx="4018729" cy="461665"/>
            </a:xfrm>
            <a:prstGeom prst="rect">
              <a:avLst/>
            </a:prstGeom>
            <a:noFill/>
          </p:spPr>
          <p:txBody>
            <a:bodyPr wrap="none" rtlCol="0">
              <a:spAutoFit/>
            </a:bodyPr>
            <a:lstStyle/>
            <a:p>
              <a:r>
                <a:rPr lang="sk-SK" sz="2400" u="sng" dirty="0" err="1">
                  <a:solidFill>
                    <a:srgbClr val="0070C0"/>
                  </a:solidFill>
                </a:rPr>
                <a:t>booking</a:t>
              </a:r>
              <a:r>
                <a:rPr lang="en-US" sz="2400" u="sng" dirty="0">
                  <a:solidFill>
                    <a:srgbClr val="0070C0"/>
                  </a:solidFill>
                </a:rPr>
                <a:t>.com</a:t>
              </a:r>
              <a:r>
                <a:rPr lang="en-US" sz="2400" dirty="0">
                  <a:solidFill>
                    <a:srgbClr val="0070C0"/>
                  </a:solidFill>
                </a:rPr>
                <a:t> </a:t>
              </a:r>
              <a:r>
                <a:rPr lang="sk-SK" sz="2400" dirty="0">
                  <a:solidFill>
                    <a:srgbClr val="0070C0"/>
                  </a:solidFill>
                </a:rPr>
                <a:t>   </a:t>
              </a:r>
              <a:r>
                <a:rPr lang="en-US" sz="2400" dirty="0">
                  <a:solidFill>
                    <a:srgbClr val="0070C0"/>
                  </a:solidFill>
                </a:rPr>
                <a:t> </a:t>
              </a:r>
              <a:r>
                <a:rPr lang="sk-SK" sz="2400" dirty="0">
                  <a:solidFill>
                    <a:srgbClr val="0070C0"/>
                  </a:solidFill>
                </a:rPr>
                <a:t>   </a:t>
              </a:r>
              <a:r>
                <a:rPr lang="sk-SK" sz="2400" u="sng" dirty="0">
                  <a:solidFill>
                    <a:srgbClr val="0070C0"/>
                  </a:solidFill>
                </a:rPr>
                <a:t>b</a:t>
              </a:r>
              <a:r>
                <a:rPr lang="sk-SK" sz="2400" u="sng" dirty="0">
                  <a:solidFill>
                    <a:srgbClr val="FF0000"/>
                  </a:solidFill>
                </a:rPr>
                <a:t>00</a:t>
              </a:r>
              <a:r>
                <a:rPr lang="sk-SK" sz="2400" u="sng" dirty="0">
                  <a:solidFill>
                    <a:srgbClr val="0070C0"/>
                  </a:solidFill>
                </a:rPr>
                <a:t>king</a:t>
              </a:r>
              <a:r>
                <a:rPr lang="en-US" sz="2400" u="sng" dirty="0">
                  <a:solidFill>
                    <a:srgbClr val="0070C0"/>
                  </a:solidFill>
                </a:rPr>
                <a:t>.co</a:t>
              </a:r>
              <a:r>
                <a:rPr lang="sk-SK" sz="2400" u="sng" dirty="0">
                  <a:solidFill>
                    <a:srgbClr val="0070C0"/>
                  </a:solidFill>
                </a:rPr>
                <a:t>m</a:t>
              </a:r>
              <a:r>
                <a:rPr lang="en-US" sz="2400" dirty="0"/>
                <a:t> </a:t>
              </a:r>
              <a:endParaRPr lang="sk-SK" sz="2400" dirty="0"/>
            </a:p>
          </p:txBody>
        </p:sp>
        <mc:AlternateContent xmlns:mc="http://schemas.openxmlformats.org/markup-compatibility/2006" xmlns:a14="http://schemas.microsoft.com/office/drawing/2010/main">
          <mc:Choice Requires="a14">
            <p:sp>
              <p:nvSpPr>
                <p:cNvPr id="20" name="BlokTextu 19">
                  <a:extLst>
                    <a:ext uri="{FF2B5EF4-FFF2-40B4-BE49-F238E27FC236}">
                      <a16:creationId xmlns:a16="http://schemas.microsoft.com/office/drawing/2014/main" id="{50977689-C039-AE0B-CB4E-7948D87B16D6}"/>
                    </a:ext>
                  </a:extLst>
                </p:cNvPr>
                <p:cNvSpPr txBox="1"/>
                <p:nvPr/>
              </p:nvSpPr>
              <p:spPr>
                <a:xfrm>
                  <a:off x="7774027" y="740230"/>
                  <a:ext cx="349455" cy="43088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sk-SK" sz="2800" b="1" i="1" smtClean="0">
                            <a:solidFill>
                              <a:srgbClr val="FF0000"/>
                            </a:solidFill>
                            <a:latin typeface="Cambria Math" panose="02040503050406030204" pitchFamily="18" charset="0"/>
                            <a:ea typeface="Cambria Math" panose="02040503050406030204" pitchFamily="18" charset="0"/>
                          </a:rPr>
                          <m:t>≠</m:t>
                        </m:r>
                      </m:oMath>
                    </m:oMathPara>
                  </a14:m>
                  <a:endParaRPr lang="sk-SK" sz="2800" b="1" dirty="0">
                    <a:solidFill>
                      <a:srgbClr val="FF0000"/>
                    </a:solidFill>
                  </a:endParaRPr>
                </a:p>
              </p:txBody>
            </p:sp>
          </mc:Choice>
          <mc:Fallback xmlns="">
            <p:sp>
              <p:nvSpPr>
                <p:cNvPr id="18" name="BlokTextu 17">
                  <a:extLst>
                    <a:ext uri="{FF2B5EF4-FFF2-40B4-BE49-F238E27FC236}">
                      <a16:creationId xmlns:a16="http://schemas.microsoft.com/office/drawing/2014/main" id="{50977689-C039-AE0B-CB4E-7948D87B16D6}"/>
                    </a:ext>
                  </a:extLst>
                </p:cNvPr>
                <p:cNvSpPr txBox="1">
                  <a:spLocks noRot="1" noChangeAspect="1" noMove="1" noResize="1" noEditPoints="1" noAdjustHandles="1" noChangeArrowheads="1" noChangeShapeType="1" noTextEdit="1"/>
                </p:cNvSpPr>
                <p:nvPr/>
              </p:nvSpPr>
              <p:spPr>
                <a:xfrm>
                  <a:off x="7774027" y="740230"/>
                  <a:ext cx="349455" cy="430887"/>
                </a:xfrm>
                <a:prstGeom prst="rect">
                  <a:avLst/>
                </a:prstGeom>
                <a:blipFill>
                  <a:blip r:embed="rId7"/>
                  <a:stretch>
                    <a:fillRect/>
                  </a:stretch>
                </a:blipFill>
              </p:spPr>
              <p:txBody>
                <a:bodyPr/>
                <a:lstStyle/>
                <a:p>
                  <a:r>
                    <a:rPr lang="sk-SK">
                      <a:noFill/>
                    </a:rPr>
                    <a:t> </a:t>
                  </a:r>
                </a:p>
              </p:txBody>
            </p:sp>
          </mc:Fallback>
        </mc:AlternateContent>
      </p:grpSp>
    </p:spTree>
    <p:extLst>
      <p:ext uri="{BB962C8B-B14F-4D97-AF65-F5344CB8AC3E}">
        <p14:creationId xmlns:p14="http://schemas.microsoft.com/office/powerpoint/2010/main" val="3400961943"/>
      </p:ext>
    </p:extLst>
  </p:cSld>
  <p:clrMapOvr>
    <a:masterClrMapping/>
  </p:clrMapOvr>
  <p:transition spd="slow">
    <p:randomBar dir="vert"/>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CF55B2C-EA7E-5C28-F6C5-B30F93F590E7}"/>
              </a:ext>
            </a:extLst>
          </p:cNvPr>
          <p:cNvSpPr>
            <a:spLocks noGrp="1"/>
          </p:cNvSpPr>
          <p:nvPr>
            <p:ph type="title"/>
          </p:nvPr>
        </p:nvSpPr>
        <p:spPr/>
        <p:txBody>
          <a:bodyPr/>
          <a:lstStyle/>
          <a:p>
            <a:r>
              <a:rPr lang="sk-SK" b="1" dirty="0">
                <a:solidFill>
                  <a:srgbClr val="7030A0"/>
                </a:solidFill>
              </a:rPr>
              <a:t>EVIL TWINS phishing</a:t>
            </a:r>
            <a:endParaRPr lang="sk-SK" dirty="0"/>
          </a:p>
        </p:txBody>
      </p:sp>
      <p:pic>
        <p:nvPicPr>
          <p:cNvPr id="13" name="Zástupný objekt pre obsah 12" descr="Obrázok, na ktorom je text, snímka obrazovky, písmo&#10;&#10;Obsah vygenerovaný pomocou AI môže byť nesprávny.">
            <a:extLst>
              <a:ext uri="{FF2B5EF4-FFF2-40B4-BE49-F238E27FC236}">
                <a16:creationId xmlns:a16="http://schemas.microsoft.com/office/drawing/2014/main" id="{111AC17C-35E5-B047-3C36-3ACB99D7C21A}"/>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01985" y="1690062"/>
            <a:ext cx="5853999" cy="4351338"/>
          </a:xfrm>
        </p:spPr>
      </p:pic>
      <p:sp>
        <p:nvSpPr>
          <p:cNvPr id="15" name="BlokTextu 14">
            <a:extLst>
              <a:ext uri="{FF2B5EF4-FFF2-40B4-BE49-F238E27FC236}">
                <a16:creationId xmlns:a16="http://schemas.microsoft.com/office/drawing/2014/main" id="{A0CDA79D-675A-80BC-FB2D-0999B8963EAD}"/>
              </a:ext>
            </a:extLst>
          </p:cNvPr>
          <p:cNvSpPr txBox="1"/>
          <p:nvPr/>
        </p:nvSpPr>
        <p:spPr>
          <a:xfrm>
            <a:off x="6912344" y="1690062"/>
            <a:ext cx="4577671" cy="3477875"/>
          </a:xfrm>
          <a:prstGeom prst="rect">
            <a:avLst/>
          </a:prstGeom>
          <a:noFill/>
        </p:spPr>
        <p:txBody>
          <a:bodyPr wrap="square" rtlCol="0">
            <a:spAutoFit/>
          </a:bodyPr>
          <a:lstStyle/>
          <a:p>
            <a:r>
              <a:rPr lang="sk-SK" sz="2800" dirty="0"/>
              <a:t>HROZBY:</a:t>
            </a:r>
          </a:p>
          <a:p>
            <a:pPr marL="342900" indent="-342900">
              <a:buFont typeface="Arial" panose="020B0604020202020204" pitchFamily="34" charset="0"/>
              <a:buChar char="•"/>
            </a:pPr>
            <a:r>
              <a:rPr lang="sk-SK" sz="2400" dirty="0"/>
              <a:t>sledovanie stránok, ktoré obeť navštevuje, </a:t>
            </a:r>
          </a:p>
          <a:p>
            <a:pPr marL="342900" indent="-342900">
              <a:buFont typeface="Arial" panose="020B0604020202020204" pitchFamily="34" charset="0"/>
              <a:buChar char="•"/>
            </a:pPr>
            <a:r>
              <a:rPr lang="sk-SK" sz="2400" dirty="0"/>
              <a:t>odchytávanie prihlasovacích a iných citlivých údajov, </a:t>
            </a:r>
          </a:p>
          <a:p>
            <a:pPr marL="342900" indent="-342900">
              <a:buFont typeface="Arial" panose="020B0604020202020204" pitchFamily="34" charset="0"/>
              <a:buChar char="•"/>
            </a:pPr>
            <a:r>
              <a:rPr lang="sk-SK" sz="2400" dirty="0"/>
              <a:t>presmerovanie na nebezpečné weby,</a:t>
            </a:r>
          </a:p>
          <a:p>
            <a:pPr marL="342900" indent="-342900">
              <a:buFont typeface="Arial" panose="020B0604020202020204" pitchFamily="34" charset="0"/>
              <a:buChar char="•"/>
            </a:pPr>
            <a:r>
              <a:rPr lang="sk-SK" sz="2400" dirty="0"/>
              <a:t>zásah do komunikácie s vybranými stránkami.</a:t>
            </a:r>
          </a:p>
        </p:txBody>
      </p:sp>
      <p:sp>
        <p:nvSpPr>
          <p:cNvPr id="4" name="Zástupný objekt pre číslo snímky 3">
            <a:extLst>
              <a:ext uri="{FF2B5EF4-FFF2-40B4-BE49-F238E27FC236}">
                <a16:creationId xmlns:a16="http://schemas.microsoft.com/office/drawing/2014/main" id="{1887B23E-E000-9EBC-A874-49607863CC94}"/>
              </a:ext>
            </a:extLst>
          </p:cNvPr>
          <p:cNvSpPr>
            <a:spLocks noGrp="1"/>
          </p:cNvSpPr>
          <p:nvPr>
            <p:ph type="sldNum" sz="quarter" idx="12"/>
          </p:nvPr>
        </p:nvSpPr>
        <p:spPr/>
        <p:txBody>
          <a:bodyPr/>
          <a:lstStyle/>
          <a:p>
            <a:fld id="{16CA2D08-B425-46B9-A38C-FA58A167A0F0}" type="slidenum">
              <a:rPr lang="sk-SK" smtClean="0"/>
              <a:t>28</a:t>
            </a:fld>
            <a:endParaRPr lang="sk-SK"/>
          </a:p>
        </p:txBody>
      </p:sp>
      <p:sp>
        <p:nvSpPr>
          <p:cNvPr id="9" name="Obdĺžnik: zaoblené rohy 8">
            <a:extLst>
              <a:ext uri="{FF2B5EF4-FFF2-40B4-BE49-F238E27FC236}">
                <a16:creationId xmlns:a16="http://schemas.microsoft.com/office/drawing/2014/main" id="{F4DF0DEF-1293-8808-9FFD-FDC9531159F7}"/>
              </a:ext>
            </a:extLst>
          </p:cNvPr>
          <p:cNvSpPr/>
          <p:nvPr/>
        </p:nvSpPr>
        <p:spPr>
          <a:xfrm>
            <a:off x="4400550" y="2011680"/>
            <a:ext cx="2251710" cy="822960"/>
          </a:xfrm>
          <a:prstGeom prst="roundRect">
            <a:avLst/>
          </a:prstGeom>
          <a:noFill/>
          <a:ln w="57150" cap="flat" cmpd="sng" algn="ctr">
            <a:solidFill>
              <a:srgbClr val="FF000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sk-SK"/>
          </a:p>
        </p:txBody>
      </p:sp>
    </p:spTree>
    <p:extLst>
      <p:ext uri="{BB962C8B-B14F-4D97-AF65-F5344CB8AC3E}">
        <p14:creationId xmlns:p14="http://schemas.microsoft.com/office/powerpoint/2010/main" val="670555283"/>
      </p:ext>
    </p:extLst>
  </p:cSld>
  <p:clrMapOvr>
    <a:masterClrMapping/>
  </p:clrMapOvr>
  <p:transition spd="slow">
    <p:randomBar dir="vert"/>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28CE26-C697-027C-1677-F5A9A47B10CA}"/>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FE72FF67-0B54-5488-5C9F-3537EA93DF7F}"/>
              </a:ext>
            </a:extLst>
          </p:cNvPr>
          <p:cNvSpPr>
            <a:spLocks noGrp="1"/>
          </p:cNvSpPr>
          <p:nvPr>
            <p:ph type="title"/>
          </p:nvPr>
        </p:nvSpPr>
        <p:spPr/>
        <p:txBody>
          <a:bodyPr/>
          <a:lstStyle/>
          <a:p>
            <a:r>
              <a:rPr lang="sk-SK" b="1" dirty="0">
                <a:solidFill>
                  <a:srgbClr val="7030A0"/>
                </a:solidFill>
              </a:rPr>
              <a:t>CLONE phishing</a:t>
            </a:r>
            <a:endParaRPr lang="sk-SK" dirty="0"/>
          </a:p>
        </p:txBody>
      </p:sp>
      <p:sp>
        <p:nvSpPr>
          <p:cNvPr id="3" name="Zástupný objekt pre obsah 2">
            <a:extLst>
              <a:ext uri="{FF2B5EF4-FFF2-40B4-BE49-F238E27FC236}">
                <a16:creationId xmlns:a16="http://schemas.microsoft.com/office/drawing/2014/main" id="{5ECB74E7-D524-E373-5633-D9C3FFE4BFD8}"/>
              </a:ext>
            </a:extLst>
          </p:cNvPr>
          <p:cNvSpPr>
            <a:spLocks noGrp="1"/>
          </p:cNvSpPr>
          <p:nvPr>
            <p:ph idx="1"/>
          </p:nvPr>
        </p:nvSpPr>
        <p:spPr/>
        <p:txBody>
          <a:bodyPr>
            <a:normAutofit/>
          </a:bodyPr>
          <a:lstStyle/>
          <a:p>
            <a:r>
              <a:rPr lang="sk-SK" dirty="0"/>
              <a:t>napodobnenie e-mailu autority, ktorý sa už nachádza v doručenej pošte – dvojité prijatie e-mailu</a:t>
            </a:r>
          </a:p>
          <a:p>
            <a:r>
              <a:rPr lang="sk-SK" dirty="0"/>
              <a:t>rozdiel je v odkaze alebo prílohe emailu, ktoré zvyknú obsahovať škodlivý vírus</a:t>
            </a:r>
          </a:p>
          <a:p>
            <a:r>
              <a:rPr lang="sk-SK" dirty="0"/>
              <a:t>môže obsahovať výzvu na „opätovné odoslanie“ aby používateľ nadobudol dojem, že skutočne komunikuje s autoritou</a:t>
            </a:r>
          </a:p>
          <a:p>
            <a:pPr marL="0" indent="0">
              <a:buNone/>
            </a:pPr>
            <a:r>
              <a:rPr lang="sk-SK" b="1" dirty="0">
                <a:solidFill>
                  <a:srgbClr val="08A882"/>
                </a:solidFill>
              </a:rPr>
              <a:t>BEZPEČNOSTNÉ OPATRENIA:</a:t>
            </a:r>
          </a:p>
          <a:p>
            <a:r>
              <a:rPr lang="sk-SK" dirty="0"/>
              <a:t>skontrolujte e-mailovú adresu odosielateľa (je rovnaká, ako adresa z predchádzajúcej komunikácie? Je na nej niečo podozrivé?)</a:t>
            </a:r>
          </a:p>
        </p:txBody>
      </p:sp>
      <p:sp>
        <p:nvSpPr>
          <p:cNvPr id="4" name="BlokTextu 3">
            <a:extLst>
              <a:ext uri="{FF2B5EF4-FFF2-40B4-BE49-F238E27FC236}">
                <a16:creationId xmlns:a16="http://schemas.microsoft.com/office/drawing/2014/main" id="{690BCF8B-3E9E-61D0-1925-BBE66102AC3C}"/>
              </a:ext>
            </a:extLst>
          </p:cNvPr>
          <p:cNvSpPr txBox="1"/>
          <p:nvPr/>
        </p:nvSpPr>
        <p:spPr>
          <a:xfrm>
            <a:off x="5612742" y="508232"/>
            <a:ext cx="6241452" cy="461665"/>
          </a:xfrm>
          <a:prstGeom prst="rect">
            <a:avLst/>
          </a:prstGeom>
          <a:noFill/>
        </p:spPr>
        <p:txBody>
          <a:bodyPr wrap="none" rtlCol="0">
            <a:spAutoFit/>
          </a:bodyPr>
          <a:lstStyle/>
          <a:p>
            <a:r>
              <a:rPr lang="en-US" sz="2400" u="sng" dirty="0">
                <a:solidFill>
                  <a:srgbClr val="0070C0"/>
                </a:solidFill>
              </a:rPr>
              <a:t>support@amazon.com</a:t>
            </a:r>
            <a:r>
              <a:rPr lang="en-US" sz="2400" dirty="0">
                <a:solidFill>
                  <a:srgbClr val="0070C0"/>
                </a:solidFill>
              </a:rPr>
              <a:t> </a:t>
            </a:r>
            <a:r>
              <a:rPr lang="sk-SK" sz="2400" dirty="0">
                <a:solidFill>
                  <a:srgbClr val="0070C0"/>
                </a:solidFill>
              </a:rPr>
              <a:t>   </a:t>
            </a:r>
            <a:r>
              <a:rPr lang="en-US" sz="2400" dirty="0">
                <a:solidFill>
                  <a:srgbClr val="0070C0"/>
                </a:solidFill>
              </a:rPr>
              <a:t> </a:t>
            </a:r>
            <a:r>
              <a:rPr lang="sk-SK" sz="2400" dirty="0">
                <a:solidFill>
                  <a:srgbClr val="0070C0"/>
                </a:solidFill>
              </a:rPr>
              <a:t>   </a:t>
            </a:r>
            <a:r>
              <a:rPr lang="en-US" sz="2400" u="sng" dirty="0">
                <a:solidFill>
                  <a:srgbClr val="0070C0"/>
                </a:solidFill>
              </a:rPr>
              <a:t>supp</a:t>
            </a:r>
            <a:r>
              <a:rPr lang="en-US" sz="2400" u="sng" dirty="0">
                <a:solidFill>
                  <a:srgbClr val="FF0000"/>
                </a:solidFill>
              </a:rPr>
              <a:t>0</a:t>
            </a:r>
            <a:r>
              <a:rPr lang="en-US" sz="2400" u="sng" dirty="0">
                <a:solidFill>
                  <a:srgbClr val="0070C0"/>
                </a:solidFill>
              </a:rPr>
              <a:t>rt@amazon.</a:t>
            </a:r>
            <a:r>
              <a:rPr lang="en-US" sz="2400" u="sng" dirty="0">
                <a:solidFill>
                  <a:srgbClr val="FF0000"/>
                </a:solidFill>
              </a:rPr>
              <a:t>co</a:t>
            </a:r>
            <a:r>
              <a:rPr lang="en-US" sz="2400" dirty="0"/>
              <a:t> </a:t>
            </a:r>
            <a:endParaRPr lang="sk-SK" sz="2400" dirty="0"/>
          </a:p>
        </p:txBody>
      </p:sp>
      <mc:AlternateContent xmlns:mc="http://schemas.openxmlformats.org/markup-compatibility/2006" xmlns:a14="http://schemas.microsoft.com/office/drawing/2010/main">
        <mc:Choice Requires="a14">
          <p:sp>
            <p:nvSpPr>
              <p:cNvPr id="6" name="BlokTextu 5">
                <a:extLst>
                  <a:ext uri="{FF2B5EF4-FFF2-40B4-BE49-F238E27FC236}">
                    <a16:creationId xmlns:a16="http://schemas.microsoft.com/office/drawing/2014/main" id="{4F54D869-1263-8AD2-5314-BE7CB1CDB4B0}"/>
                  </a:ext>
                </a:extLst>
              </p:cNvPr>
              <p:cNvSpPr txBox="1"/>
              <p:nvPr/>
            </p:nvSpPr>
            <p:spPr>
              <a:xfrm>
                <a:off x="8626118" y="562809"/>
                <a:ext cx="349455" cy="43088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sk-SK" sz="2800" b="1" i="1" smtClean="0">
                          <a:solidFill>
                            <a:srgbClr val="FF0000"/>
                          </a:solidFill>
                          <a:latin typeface="Cambria Math" panose="02040503050406030204" pitchFamily="18" charset="0"/>
                          <a:ea typeface="Cambria Math" panose="02040503050406030204" pitchFamily="18" charset="0"/>
                        </a:rPr>
                        <m:t>≠</m:t>
                      </m:r>
                    </m:oMath>
                  </m:oMathPara>
                </a14:m>
                <a:endParaRPr lang="sk-SK" sz="2800" b="1" dirty="0">
                  <a:solidFill>
                    <a:srgbClr val="FF0000"/>
                  </a:solidFill>
                </a:endParaRPr>
              </a:p>
            </p:txBody>
          </p:sp>
        </mc:Choice>
        <mc:Fallback xmlns="">
          <p:sp>
            <p:nvSpPr>
              <p:cNvPr id="6" name="BlokTextu 5">
                <a:extLst>
                  <a:ext uri="{FF2B5EF4-FFF2-40B4-BE49-F238E27FC236}">
                    <a16:creationId xmlns:a16="http://schemas.microsoft.com/office/drawing/2014/main" id="{4F54D869-1263-8AD2-5314-BE7CB1CDB4B0}"/>
                  </a:ext>
                </a:extLst>
              </p:cNvPr>
              <p:cNvSpPr txBox="1">
                <a:spLocks noRot="1" noChangeAspect="1" noMove="1" noResize="1" noEditPoints="1" noAdjustHandles="1" noChangeArrowheads="1" noChangeShapeType="1" noTextEdit="1"/>
              </p:cNvSpPr>
              <p:nvPr/>
            </p:nvSpPr>
            <p:spPr>
              <a:xfrm>
                <a:off x="8626118" y="562809"/>
                <a:ext cx="349455" cy="430887"/>
              </a:xfrm>
              <a:prstGeom prst="rect">
                <a:avLst/>
              </a:prstGeom>
              <a:blipFill>
                <a:blip r:embed="rId3"/>
                <a:stretch>
                  <a:fillRect/>
                </a:stretch>
              </a:blipFill>
            </p:spPr>
            <p:txBody>
              <a:bodyPr/>
              <a:lstStyle/>
              <a:p>
                <a:r>
                  <a:rPr lang="sk-SK">
                    <a:noFill/>
                  </a:rPr>
                  <a:t> </a:t>
                </a:r>
              </a:p>
            </p:txBody>
          </p:sp>
        </mc:Fallback>
      </mc:AlternateContent>
      <p:sp>
        <p:nvSpPr>
          <p:cNvPr id="7" name="Zástupný objekt pre číslo snímky 6">
            <a:extLst>
              <a:ext uri="{FF2B5EF4-FFF2-40B4-BE49-F238E27FC236}">
                <a16:creationId xmlns:a16="http://schemas.microsoft.com/office/drawing/2014/main" id="{DA1EEAA7-415A-290F-35C6-88BF1EACEE10}"/>
              </a:ext>
            </a:extLst>
          </p:cNvPr>
          <p:cNvSpPr>
            <a:spLocks noGrp="1"/>
          </p:cNvSpPr>
          <p:nvPr>
            <p:ph type="sldNum" sz="quarter" idx="12"/>
          </p:nvPr>
        </p:nvSpPr>
        <p:spPr/>
        <p:txBody>
          <a:bodyPr/>
          <a:lstStyle/>
          <a:p>
            <a:fld id="{16CA2D08-B425-46B9-A38C-FA58A167A0F0}" type="slidenum">
              <a:rPr lang="sk-SK" smtClean="0"/>
              <a:t>29</a:t>
            </a:fld>
            <a:endParaRPr lang="sk-SK"/>
          </a:p>
        </p:txBody>
      </p:sp>
      <p:grpSp>
        <p:nvGrpSpPr>
          <p:cNvPr id="12" name="Skupina 11">
            <a:extLst>
              <a:ext uri="{FF2B5EF4-FFF2-40B4-BE49-F238E27FC236}">
                <a16:creationId xmlns:a16="http://schemas.microsoft.com/office/drawing/2014/main" id="{1822C0A8-AF97-67EE-C824-B85DE8C1E3D5}"/>
              </a:ext>
            </a:extLst>
          </p:cNvPr>
          <p:cNvGrpSpPr>
            <a:grpSpLocks noChangeAspect="1"/>
          </p:cNvGrpSpPr>
          <p:nvPr/>
        </p:nvGrpSpPr>
        <p:grpSpPr>
          <a:xfrm>
            <a:off x="336000" y="6110213"/>
            <a:ext cx="5760000" cy="611262"/>
            <a:chOff x="1583127" y="5266469"/>
            <a:chExt cx="7902227" cy="798442"/>
          </a:xfrm>
        </p:grpSpPr>
        <p:pic>
          <p:nvPicPr>
            <p:cNvPr id="13" name="Obrázok 12" descr="Obrázok, na ktorom je text, písmo, logo, symbol&#10;&#10;Obsah vygenerovaný pomocou AI môže byť nesprávny.">
              <a:extLst>
                <a:ext uri="{FF2B5EF4-FFF2-40B4-BE49-F238E27FC236}">
                  <a16:creationId xmlns:a16="http://schemas.microsoft.com/office/drawing/2014/main" id="{E08561A0-82B6-E7F7-43C2-ED9A4C78EB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14" name="Obrázok 13" descr="Obrázok, na ktorom je text, písmo, elektrická modrá, snímka obrazovky&#10;&#10;Obsah vygenerovaný pomocou AI môže byť nesprávny.">
              <a:extLst>
                <a:ext uri="{FF2B5EF4-FFF2-40B4-BE49-F238E27FC236}">
                  <a16:creationId xmlns:a16="http://schemas.microsoft.com/office/drawing/2014/main" id="{0DACF056-4820-DBD2-450A-03E7DC135A2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15" name="Obrázok 14" descr="Obrázok, na ktorom je písmo, grafika, text, logo&#10;&#10;Obsah vygenerovaný pomocou AI môže byť nesprávny.">
              <a:extLst>
                <a:ext uri="{FF2B5EF4-FFF2-40B4-BE49-F238E27FC236}">
                  <a16:creationId xmlns:a16="http://schemas.microsoft.com/office/drawing/2014/main" id="{29B1FEF9-CD54-6F8A-024D-36673714517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223592782"/>
      </p:ext>
    </p:extLst>
  </p:cSld>
  <p:clrMapOvr>
    <a:masterClrMapping/>
  </p:clrMapOvr>
  <p:transition spd="slow">
    <p:randomBar dir="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81DD04-063C-EC6A-52A7-F46417CE08F8}"/>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231D045A-09DA-6648-6F81-BA31504C9106}"/>
              </a:ext>
            </a:extLst>
          </p:cNvPr>
          <p:cNvSpPr>
            <a:spLocks noGrp="1"/>
          </p:cNvSpPr>
          <p:nvPr>
            <p:ph type="title"/>
          </p:nvPr>
        </p:nvSpPr>
        <p:spPr/>
        <p:txBody>
          <a:bodyPr>
            <a:normAutofit/>
          </a:bodyPr>
          <a:lstStyle/>
          <a:p>
            <a:r>
              <a:rPr lang="sk-SK" sz="4000" dirty="0">
                <a:solidFill>
                  <a:srgbClr val="00B050"/>
                </a:solidFill>
                <a:latin typeface="+mn-lt"/>
              </a:rPr>
              <a:t>AKO ROZPOZNAŤ DEZINFORMÁCIE/FAKE NEWS?</a:t>
            </a:r>
          </a:p>
        </p:txBody>
      </p:sp>
      <p:sp>
        <p:nvSpPr>
          <p:cNvPr id="3" name="Zástupný objekt pre obsah 2">
            <a:extLst>
              <a:ext uri="{FF2B5EF4-FFF2-40B4-BE49-F238E27FC236}">
                <a16:creationId xmlns:a16="http://schemas.microsoft.com/office/drawing/2014/main" id="{76CFDAAB-AEEA-0039-EF14-0ECEE49BB6B3}"/>
              </a:ext>
            </a:extLst>
          </p:cNvPr>
          <p:cNvSpPr>
            <a:spLocks noGrp="1"/>
          </p:cNvSpPr>
          <p:nvPr>
            <p:ph idx="1"/>
          </p:nvPr>
        </p:nvSpPr>
        <p:spPr>
          <a:xfrm>
            <a:off x="838200" y="1639453"/>
            <a:ext cx="10515600" cy="4351338"/>
          </a:xfrm>
        </p:spPr>
        <p:txBody>
          <a:bodyPr>
            <a:normAutofit/>
          </a:bodyPr>
          <a:lstStyle/>
          <a:p>
            <a:pPr algn="l">
              <a:buFont typeface="Arial" panose="020B0604020202020204" pitchFamily="34" charset="0"/>
              <a:buChar char="•"/>
            </a:pPr>
            <a:r>
              <a:rPr lang="sk-SK" i="0" dirty="0">
                <a:solidFill>
                  <a:srgbClr val="152035"/>
                </a:solidFill>
                <a:effectLst/>
              </a:rPr>
              <a:t>zvážte zdroj</a:t>
            </a:r>
          </a:p>
          <a:p>
            <a:pPr algn="l">
              <a:buFont typeface="Arial" panose="020B0604020202020204" pitchFamily="34" charset="0"/>
              <a:buChar char="•"/>
            </a:pPr>
            <a:r>
              <a:rPr lang="sk-SK" i="0" dirty="0">
                <a:solidFill>
                  <a:srgbClr val="152035"/>
                </a:solidFill>
                <a:effectLst/>
              </a:rPr>
              <a:t>preverte si autora</a:t>
            </a:r>
          </a:p>
          <a:p>
            <a:pPr algn="l">
              <a:buFont typeface="Arial" panose="020B0604020202020204" pitchFamily="34" charset="0"/>
              <a:buChar char="•"/>
            </a:pPr>
            <a:r>
              <a:rPr lang="sk-SK" i="0" dirty="0">
                <a:solidFill>
                  <a:srgbClr val="152035"/>
                </a:solidFill>
                <a:effectLst/>
              </a:rPr>
              <a:t>skontrolujte si dátum</a:t>
            </a:r>
          </a:p>
          <a:p>
            <a:pPr algn="l">
              <a:buFont typeface="Arial" panose="020B0604020202020204" pitchFamily="34" charset="0"/>
              <a:buChar char="•"/>
            </a:pPr>
            <a:r>
              <a:rPr lang="sk-SK" i="0" dirty="0">
                <a:solidFill>
                  <a:srgbClr val="152035"/>
                </a:solidFill>
                <a:effectLst/>
              </a:rPr>
              <a:t>zamyslite sa, či nie ste zaujatí</a:t>
            </a:r>
          </a:p>
          <a:p>
            <a:pPr algn="l">
              <a:buFont typeface="Arial" panose="020B0604020202020204" pitchFamily="34" charset="0"/>
              <a:buChar char="•"/>
            </a:pPr>
            <a:r>
              <a:rPr lang="sk-SK" i="0" dirty="0">
                <a:solidFill>
                  <a:srgbClr val="152035"/>
                </a:solidFill>
                <a:effectLst/>
              </a:rPr>
              <a:t>čítajte celú správu, nielen nadpis </a:t>
            </a:r>
          </a:p>
          <a:p>
            <a:pPr algn="l">
              <a:buFont typeface="Arial" panose="020B0604020202020204" pitchFamily="34" charset="0"/>
              <a:buChar char="•"/>
            </a:pPr>
            <a:r>
              <a:rPr lang="sk-SK" i="0" dirty="0">
                <a:solidFill>
                  <a:srgbClr val="152035"/>
                </a:solidFill>
                <a:effectLst/>
              </a:rPr>
              <a:t>pozrite si kvalitu zdrojov</a:t>
            </a:r>
            <a:endParaRPr lang="sk-SK" dirty="0">
              <a:solidFill>
                <a:srgbClr val="152035"/>
              </a:solidFill>
            </a:endParaRPr>
          </a:p>
          <a:p>
            <a:pPr algn="l">
              <a:buFont typeface="Arial" panose="020B0604020202020204" pitchFamily="34" charset="0"/>
              <a:buChar char="•"/>
            </a:pPr>
            <a:r>
              <a:rPr lang="sk-SK" i="0" dirty="0">
                <a:solidFill>
                  <a:srgbClr val="152035"/>
                </a:solidFill>
                <a:effectLst/>
              </a:rPr>
              <a:t>zamyslite sa, či nejde o vtip</a:t>
            </a:r>
            <a:endParaRPr lang="sk-SK" dirty="0">
              <a:solidFill>
                <a:srgbClr val="152035"/>
              </a:solidFill>
            </a:endParaRPr>
          </a:p>
          <a:p>
            <a:pPr algn="l">
              <a:buFont typeface="Arial" panose="020B0604020202020204" pitchFamily="34" charset="0"/>
              <a:buChar char="•"/>
            </a:pPr>
            <a:r>
              <a:rPr lang="sk-SK" i="0" dirty="0">
                <a:solidFill>
                  <a:srgbClr val="152035"/>
                </a:solidFill>
                <a:effectLst/>
              </a:rPr>
              <a:t>spýtajte sa experta</a:t>
            </a:r>
            <a:endParaRPr lang="sk-SK" dirty="0"/>
          </a:p>
        </p:txBody>
      </p:sp>
      <p:sp>
        <p:nvSpPr>
          <p:cNvPr id="4" name="Zástupný objekt pre obsah 2">
            <a:extLst>
              <a:ext uri="{FF2B5EF4-FFF2-40B4-BE49-F238E27FC236}">
                <a16:creationId xmlns:a16="http://schemas.microsoft.com/office/drawing/2014/main" id="{F5C142F6-E253-5666-4A32-6708BCC80DA2}"/>
              </a:ext>
            </a:extLst>
          </p:cNvPr>
          <p:cNvSpPr txBox="1">
            <a:spLocks/>
          </p:cNvSpPr>
          <p:nvPr/>
        </p:nvSpPr>
        <p:spPr>
          <a:xfrm>
            <a:off x="6096000" y="2144279"/>
            <a:ext cx="5749636" cy="3341687"/>
          </a:xfrm>
          <a:prstGeom prst="rect">
            <a:avLst/>
          </a:prstGeom>
          <a:noFill/>
          <a:ln w="9525"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sk-SK" sz="2400" i="1" dirty="0">
              <a:solidFill>
                <a:srgbClr val="152035"/>
              </a:solidFill>
              <a:latin typeface="Barlow" panose="00000500000000000000" pitchFamily="2" charset="-18"/>
            </a:endParaRPr>
          </a:p>
          <a:p>
            <a:pPr marL="0" indent="0" algn="ctr">
              <a:lnSpc>
                <a:spcPct val="100000"/>
              </a:lnSpc>
              <a:spcBef>
                <a:spcPts val="600"/>
              </a:spcBef>
              <a:buFont typeface="Arial" panose="020B0604020202020204" pitchFamily="34" charset="0"/>
              <a:buNone/>
            </a:pPr>
            <a:r>
              <a:rPr lang="sk-SK" sz="2400" i="1" dirty="0">
                <a:solidFill>
                  <a:srgbClr val="00B050"/>
                </a:solidFill>
                <a:latin typeface="Verdana" panose="020B0604030504040204" pitchFamily="34" charset="0"/>
                <a:ea typeface="Verdana" panose="020B0604030504040204" pitchFamily="34" charset="0"/>
              </a:rPr>
              <a:t>Buďte ostražití a všetko dôkladne preskúmajte, najmä preto, že sociálne médiá sú zaplavené príspevkami trollov, </a:t>
            </a:r>
          </a:p>
          <a:p>
            <a:pPr marL="0" indent="0" algn="ctr">
              <a:lnSpc>
                <a:spcPct val="100000"/>
              </a:lnSpc>
              <a:spcBef>
                <a:spcPts val="600"/>
              </a:spcBef>
              <a:buFont typeface="Arial" panose="020B0604020202020204" pitchFamily="34" charset="0"/>
              <a:buNone/>
            </a:pPr>
            <a:r>
              <a:rPr lang="sk-SK" sz="2400" i="1" dirty="0">
                <a:solidFill>
                  <a:srgbClr val="00B050"/>
                </a:solidFill>
                <a:latin typeface="Verdana" panose="020B0604030504040204" pitchFamily="34" charset="0"/>
                <a:ea typeface="Verdana" panose="020B0604030504040204" pitchFamily="34" charset="0"/>
              </a:rPr>
              <a:t>od falošných správ z neoverených zdrojov až po rôzne podvody.</a:t>
            </a:r>
          </a:p>
        </p:txBody>
      </p:sp>
      <p:sp>
        <p:nvSpPr>
          <p:cNvPr id="6" name="Zástupný objekt pre číslo snímky 5">
            <a:extLst>
              <a:ext uri="{FF2B5EF4-FFF2-40B4-BE49-F238E27FC236}">
                <a16:creationId xmlns:a16="http://schemas.microsoft.com/office/drawing/2014/main" id="{105F5F27-D0CB-0FDE-02E3-64EB6800ADE1}"/>
              </a:ext>
            </a:extLst>
          </p:cNvPr>
          <p:cNvSpPr>
            <a:spLocks noGrp="1"/>
          </p:cNvSpPr>
          <p:nvPr>
            <p:ph type="sldNum" sz="quarter" idx="12"/>
          </p:nvPr>
        </p:nvSpPr>
        <p:spPr/>
        <p:txBody>
          <a:bodyPr/>
          <a:lstStyle/>
          <a:p>
            <a:fld id="{16CA2D08-B425-46B9-A38C-FA58A167A0F0}" type="slidenum">
              <a:rPr lang="sk-SK" smtClean="0"/>
              <a:t>3</a:t>
            </a:fld>
            <a:endParaRPr lang="sk-SK"/>
          </a:p>
        </p:txBody>
      </p:sp>
      <p:grpSp>
        <p:nvGrpSpPr>
          <p:cNvPr id="7" name="Skupina 6">
            <a:extLst>
              <a:ext uri="{FF2B5EF4-FFF2-40B4-BE49-F238E27FC236}">
                <a16:creationId xmlns:a16="http://schemas.microsoft.com/office/drawing/2014/main" id="{BA287AEA-9E76-4179-ADAD-A581DC37BC87}"/>
              </a:ext>
            </a:extLst>
          </p:cNvPr>
          <p:cNvGrpSpPr>
            <a:grpSpLocks noChangeAspect="1"/>
          </p:cNvGrpSpPr>
          <p:nvPr/>
        </p:nvGrpSpPr>
        <p:grpSpPr>
          <a:xfrm>
            <a:off x="336000" y="6110213"/>
            <a:ext cx="5760000" cy="611262"/>
            <a:chOff x="1583127" y="5266469"/>
            <a:chExt cx="7902227" cy="798442"/>
          </a:xfrm>
        </p:grpSpPr>
        <p:pic>
          <p:nvPicPr>
            <p:cNvPr id="8" name="Obrázok 7" descr="Obrázok, na ktorom je text, písmo, logo, symbol&#10;&#10;Obsah vygenerovaný pomocou AI môže byť nesprávny.">
              <a:extLst>
                <a:ext uri="{FF2B5EF4-FFF2-40B4-BE49-F238E27FC236}">
                  <a16:creationId xmlns:a16="http://schemas.microsoft.com/office/drawing/2014/main" id="{A252E184-E07F-0829-526D-3CB94232A1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9" name="Obrázok 8" descr="Obrázok, na ktorom je text, písmo, elektrická modrá, snímka obrazovky&#10;&#10;Obsah vygenerovaný pomocou AI môže byť nesprávny.">
              <a:extLst>
                <a:ext uri="{FF2B5EF4-FFF2-40B4-BE49-F238E27FC236}">
                  <a16:creationId xmlns:a16="http://schemas.microsoft.com/office/drawing/2014/main" id="{6A048F2A-73DB-BC81-D334-2669611532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10" name="Obrázok 9" descr="Obrázok, na ktorom je písmo, grafika, text, logo&#10;&#10;Obsah vygenerovaný pomocou AI môže byť nesprávny.">
              <a:extLst>
                <a:ext uri="{FF2B5EF4-FFF2-40B4-BE49-F238E27FC236}">
                  <a16:creationId xmlns:a16="http://schemas.microsoft.com/office/drawing/2014/main" id="{F094D1BE-D441-E9A7-A543-7EB75C11741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3581818645"/>
      </p:ext>
    </p:extLst>
  </p:cSld>
  <p:clrMapOvr>
    <a:masterClrMapping/>
  </p:clrMapOvr>
  <p:transition spd="slow">
    <p:randomBar dir="vert"/>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668C82CE-F36B-88DD-9F8D-BD62034E112B}"/>
              </a:ext>
            </a:extLst>
          </p:cNvPr>
          <p:cNvSpPr>
            <a:spLocks noGrp="1"/>
          </p:cNvSpPr>
          <p:nvPr>
            <p:ph type="title"/>
          </p:nvPr>
        </p:nvSpPr>
        <p:spPr/>
        <p:txBody>
          <a:bodyPr>
            <a:normAutofit/>
          </a:bodyPr>
          <a:lstStyle/>
          <a:p>
            <a:r>
              <a:rPr lang="sk-SK" b="1" dirty="0">
                <a:solidFill>
                  <a:srgbClr val="08A882"/>
                </a:solidFill>
              </a:rPr>
              <a:t>Čo robiť keď dostanem phishing správu?</a:t>
            </a:r>
          </a:p>
        </p:txBody>
      </p:sp>
      <p:sp>
        <p:nvSpPr>
          <p:cNvPr id="3" name="Zástupný objekt pre obsah 2">
            <a:extLst>
              <a:ext uri="{FF2B5EF4-FFF2-40B4-BE49-F238E27FC236}">
                <a16:creationId xmlns:a16="http://schemas.microsoft.com/office/drawing/2014/main" id="{4E18DC1C-7BC8-90A8-A0F6-F7C4F924999B}"/>
              </a:ext>
            </a:extLst>
          </p:cNvPr>
          <p:cNvSpPr>
            <a:spLocks noGrp="1"/>
          </p:cNvSpPr>
          <p:nvPr>
            <p:ph idx="1"/>
          </p:nvPr>
        </p:nvSpPr>
        <p:spPr/>
        <p:txBody>
          <a:bodyPr>
            <a:normAutofit/>
          </a:bodyPr>
          <a:lstStyle/>
          <a:p>
            <a:pPr marL="536575" indent="-536575" algn="just">
              <a:buFont typeface="Wingdings" panose="05000000000000000000" pitchFamily="2" charset="2"/>
              <a:buChar char="ü"/>
            </a:pPr>
            <a:r>
              <a:rPr lang="sk-SK" dirty="0"/>
              <a:t>neodpovedajte, nereagujte, neklikajte na odkazy</a:t>
            </a:r>
          </a:p>
          <a:p>
            <a:pPr marL="536575" indent="-536575" algn="just">
              <a:buFont typeface="Wingdings" panose="05000000000000000000" pitchFamily="2" charset="2"/>
              <a:buChar char="ü"/>
            </a:pPr>
            <a:r>
              <a:rPr lang="sk-SK" dirty="0"/>
              <a:t>zamyslite sa nad tým, či je správa relevantná</a:t>
            </a:r>
          </a:p>
          <a:p>
            <a:pPr marL="536575" indent="-536575" algn="just">
              <a:buFont typeface="Wingdings" panose="05000000000000000000" pitchFamily="2" charset="2"/>
              <a:buChar char="ü"/>
            </a:pPr>
            <a:r>
              <a:rPr lang="sk-SK" dirty="0"/>
              <a:t>nikdy neposkytujte cez SMS alebo cez odkazy v nich svoje osobné a finančné údaje</a:t>
            </a:r>
          </a:p>
          <a:p>
            <a:pPr marL="536575" indent="-536575" algn="just">
              <a:buFont typeface="Wingdings" panose="05000000000000000000" pitchFamily="2" charset="2"/>
              <a:buChar char="ü"/>
            </a:pPr>
            <a:r>
              <a:rPr lang="sk-SK" dirty="0"/>
              <a:t>overte si, či vám naozaj píše daná inštitúcia</a:t>
            </a:r>
          </a:p>
          <a:p>
            <a:pPr marL="536575" indent="-536575" algn="just">
              <a:buFont typeface="Wingdings" panose="05000000000000000000" pitchFamily="2" charset="2"/>
              <a:buChar char="ü"/>
            </a:pPr>
            <a:r>
              <a:rPr lang="sk-SK" dirty="0"/>
              <a:t>môžete ju nahlásiť na polícii alebo kontaktovať organizáciu, za ktorú sa útočník vydáva</a:t>
            </a:r>
          </a:p>
          <a:p>
            <a:endParaRPr lang="sk-SK" dirty="0"/>
          </a:p>
        </p:txBody>
      </p:sp>
      <p:sp>
        <p:nvSpPr>
          <p:cNvPr id="5" name="Zástupný objekt pre číslo snímky 4">
            <a:extLst>
              <a:ext uri="{FF2B5EF4-FFF2-40B4-BE49-F238E27FC236}">
                <a16:creationId xmlns:a16="http://schemas.microsoft.com/office/drawing/2014/main" id="{7097461E-7416-DD91-A8B2-8048B8515CAB}"/>
              </a:ext>
            </a:extLst>
          </p:cNvPr>
          <p:cNvSpPr>
            <a:spLocks noGrp="1"/>
          </p:cNvSpPr>
          <p:nvPr>
            <p:ph type="sldNum" sz="quarter" idx="12"/>
          </p:nvPr>
        </p:nvSpPr>
        <p:spPr/>
        <p:txBody>
          <a:bodyPr/>
          <a:lstStyle/>
          <a:p>
            <a:fld id="{16CA2D08-B425-46B9-A38C-FA58A167A0F0}" type="slidenum">
              <a:rPr lang="sk-SK" smtClean="0"/>
              <a:t>30</a:t>
            </a:fld>
            <a:endParaRPr lang="sk-SK"/>
          </a:p>
        </p:txBody>
      </p:sp>
      <p:grpSp>
        <p:nvGrpSpPr>
          <p:cNvPr id="6" name="Skupina 5">
            <a:extLst>
              <a:ext uri="{FF2B5EF4-FFF2-40B4-BE49-F238E27FC236}">
                <a16:creationId xmlns:a16="http://schemas.microsoft.com/office/drawing/2014/main" id="{C643DAF3-2855-1A76-8FAB-C30D35DC1C0F}"/>
              </a:ext>
            </a:extLst>
          </p:cNvPr>
          <p:cNvGrpSpPr>
            <a:grpSpLocks noChangeAspect="1"/>
          </p:cNvGrpSpPr>
          <p:nvPr/>
        </p:nvGrpSpPr>
        <p:grpSpPr>
          <a:xfrm>
            <a:off x="336000" y="6110213"/>
            <a:ext cx="5760000" cy="611262"/>
            <a:chOff x="1583127" y="5266469"/>
            <a:chExt cx="7902227" cy="798442"/>
          </a:xfrm>
        </p:grpSpPr>
        <p:pic>
          <p:nvPicPr>
            <p:cNvPr id="7" name="Obrázok 6" descr="Obrázok, na ktorom je text, písmo, logo, symbol&#10;&#10;Obsah vygenerovaný pomocou AI môže byť nesprávny.">
              <a:extLst>
                <a:ext uri="{FF2B5EF4-FFF2-40B4-BE49-F238E27FC236}">
                  <a16:creationId xmlns:a16="http://schemas.microsoft.com/office/drawing/2014/main" id="{81A6CF81-0D57-F021-E42D-B1B8A773E5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8" name="Obrázok 7" descr="Obrázok, na ktorom je text, písmo, elektrická modrá, snímka obrazovky&#10;&#10;Obsah vygenerovaný pomocou AI môže byť nesprávny.">
              <a:extLst>
                <a:ext uri="{FF2B5EF4-FFF2-40B4-BE49-F238E27FC236}">
                  <a16:creationId xmlns:a16="http://schemas.microsoft.com/office/drawing/2014/main" id="{2480FB20-5398-0849-CDD6-44D27A4ED67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9" name="Obrázok 8" descr="Obrázok, na ktorom je písmo, grafika, text, logo&#10;&#10;Obsah vygenerovaný pomocou AI môže byť nesprávny.">
              <a:extLst>
                <a:ext uri="{FF2B5EF4-FFF2-40B4-BE49-F238E27FC236}">
                  <a16:creationId xmlns:a16="http://schemas.microsoft.com/office/drawing/2014/main" id="{D351D9CE-2DAC-1EFB-C138-6CDB20C2BE2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409233086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B0F5C816-CF1C-F230-F4E0-9C795A1223FA}"/>
              </a:ext>
            </a:extLst>
          </p:cNvPr>
          <p:cNvSpPr>
            <a:spLocks noGrp="1"/>
          </p:cNvSpPr>
          <p:nvPr>
            <p:ph type="title"/>
          </p:nvPr>
        </p:nvSpPr>
        <p:spPr/>
        <p:txBody>
          <a:bodyPr>
            <a:normAutofit/>
          </a:bodyPr>
          <a:lstStyle/>
          <a:p>
            <a:r>
              <a:rPr lang="sk-SK" b="1" dirty="0">
                <a:solidFill>
                  <a:srgbClr val="08A882"/>
                </a:solidFill>
              </a:rPr>
              <a:t>Čo robiť ak mi ukradnú platobné údaje?</a:t>
            </a:r>
          </a:p>
        </p:txBody>
      </p:sp>
      <p:sp>
        <p:nvSpPr>
          <p:cNvPr id="3" name="Zástupný objekt pre obsah 2">
            <a:extLst>
              <a:ext uri="{FF2B5EF4-FFF2-40B4-BE49-F238E27FC236}">
                <a16:creationId xmlns:a16="http://schemas.microsoft.com/office/drawing/2014/main" id="{EC324093-12B1-C765-1E22-033A882884B8}"/>
              </a:ext>
            </a:extLst>
          </p:cNvPr>
          <p:cNvSpPr>
            <a:spLocks noGrp="1"/>
          </p:cNvSpPr>
          <p:nvPr>
            <p:ph idx="1"/>
          </p:nvPr>
        </p:nvSpPr>
        <p:spPr>
          <a:xfrm>
            <a:off x="838200" y="1825626"/>
            <a:ext cx="10515600" cy="2282912"/>
          </a:xfrm>
        </p:spPr>
        <p:txBody>
          <a:bodyPr>
            <a:normAutofit/>
          </a:bodyPr>
          <a:lstStyle/>
          <a:p>
            <a:pPr marL="450850" indent="-450850">
              <a:buFont typeface="Wingdings" panose="05000000000000000000" pitchFamily="2" charset="2"/>
              <a:buChar char="ü"/>
            </a:pPr>
            <a:r>
              <a:rPr lang="sk-SK" dirty="0"/>
              <a:t>skontrolujte si pohyby na účte a zablokujte si platobnú kartu </a:t>
            </a:r>
          </a:p>
          <a:p>
            <a:pPr marL="450850" indent="0">
              <a:buNone/>
            </a:pPr>
            <a:r>
              <a:rPr lang="sk-SK" dirty="0"/>
              <a:t>v internetovom bankovníctve</a:t>
            </a:r>
          </a:p>
          <a:p>
            <a:pPr marL="450850" indent="-450850">
              <a:buFont typeface="Wingdings" panose="05000000000000000000" pitchFamily="2" charset="2"/>
              <a:buChar char="ü"/>
            </a:pPr>
            <a:r>
              <a:rPr lang="sk-SK" dirty="0"/>
              <a:t>kontaktujte vašu banku a dohodnite sa s ňou na ďalšom postupe (pravdepodobne na vystavení novej platobnej karty)</a:t>
            </a:r>
          </a:p>
          <a:p>
            <a:pPr>
              <a:buFont typeface="Wingdings" panose="05000000000000000000" pitchFamily="2" charset="2"/>
              <a:buChar char="ü"/>
            </a:pPr>
            <a:endParaRPr lang="sk-SK" dirty="0"/>
          </a:p>
          <a:p>
            <a:pPr marL="0" indent="0">
              <a:buNone/>
            </a:pPr>
            <a:endParaRPr lang="sk-SK" dirty="0"/>
          </a:p>
          <a:p>
            <a:pPr marL="0" indent="0">
              <a:buNone/>
            </a:pPr>
            <a:endParaRPr lang="sk-SK" dirty="0"/>
          </a:p>
        </p:txBody>
      </p:sp>
      <p:sp>
        <p:nvSpPr>
          <p:cNvPr id="5" name="Zástupný objekt pre číslo snímky 4">
            <a:extLst>
              <a:ext uri="{FF2B5EF4-FFF2-40B4-BE49-F238E27FC236}">
                <a16:creationId xmlns:a16="http://schemas.microsoft.com/office/drawing/2014/main" id="{51E648B4-C6A1-488E-5606-0E994778D488}"/>
              </a:ext>
            </a:extLst>
          </p:cNvPr>
          <p:cNvSpPr>
            <a:spLocks noGrp="1"/>
          </p:cNvSpPr>
          <p:nvPr>
            <p:ph type="sldNum" sz="quarter" idx="12"/>
          </p:nvPr>
        </p:nvSpPr>
        <p:spPr/>
        <p:txBody>
          <a:bodyPr/>
          <a:lstStyle/>
          <a:p>
            <a:fld id="{16CA2D08-B425-46B9-A38C-FA58A167A0F0}" type="slidenum">
              <a:rPr lang="sk-SK" smtClean="0"/>
              <a:t>31</a:t>
            </a:fld>
            <a:endParaRPr lang="sk-SK"/>
          </a:p>
        </p:txBody>
      </p:sp>
      <p:grpSp>
        <p:nvGrpSpPr>
          <p:cNvPr id="6" name="Skupina 5">
            <a:extLst>
              <a:ext uri="{FF2B5EF4-FFF2-40B4-BE49-F238E27FC236}">
                <a16:creationId xmlns:a16="http://schemas.microsoft.com/office/drawing/2014/main" id="{B10A1E4E-9EC7-55E9-F812-309FF4C6EB75}"/>
              </a:ext>
            </a:extLst>
          </p:cNvPr>
          <p:cNvGrpSpPr>
            <a:grpSpLocks noChangeAspect="1"/>
          </p:cNvGrpSpPr>
          <p:nvPr/>
        </p:nvGrpSpPr>
        <p:grpSpPr>
          <a:xfrm>
            <a:off x="336000" y="6110213"/>
            <a:ext cx="5760000" cy="611262"/>
            <a:chOff x="1583127" y="5266469"/>
            <a:chExt cx="7902227" cy="798442"/>
          </a:xfrm>
        </p:grpSpPr>
        <p:pic>
          <p:nvPicPr>
            <p:cNvPr id="7" name="Obrázok 6" descr="Obrázok, na ktorom je text, písmo, logo, symbol&#10;&#10;Obsah vygenerovaný pomocou AI môže byť nesprávny.">
              <a:extLst>
                <a:ext uri="{FF2B5EF4-FFF2-40B4-BE49-F238E27FC236}">
                  <a16:creationId xmlns:a16="http://schemas.microsoft.com/office/drawing/2014/main" id="{21F0CF79-FAD3-3BB1-6A4B-F5716EF438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8" name="Obrázok 7" descr="Obrázok, na ktorom je text, písmo, elektrická modrá, snímka obrazovky&#10;&#10;Obsah vygenerovaný pomocou AI môže byť nesprávny.">
              <a:extLst>
                <a:ext uri="{FF2B5EF4-FFF2-40B4-BE49-F238E27FC236}">
                  <a16:creationId xmlns:a16="http://schemas.microsoft.com/office/drawing/2014/main" id="{9653F9BD-A85C-3BB9-E021-8FDE68F4358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9" name="Obrázok 8" descr="Obrázok, na ktorom je písmo, grafika, text, logo&#10;&#10;Obsah vygenerovaný pomocou AI môže byť nesprávny.">
              <a:extLst>
                <a:ext uri="{FF2B5EF4-FFF2-40B4-BE49-F238E27FC236}">
                  <a16:creationId xmlns:a16="http://schemas.microsoft.com/office/drawing/2014/main" id="{5D342AF3-E648-1B64-C308-D74DB7B28B3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
        <p:nvSpPr>
          <p:cNvPr id="11" name="Bublina reči: obdĺžnik so zaoblenými rohmi 10">
            <a:extLst>
              <a:ext uri="{FF2B5EF4-FFF2-40B4-BE49-F238E27FC236}">
                <a16:creationId xmlns:a16="http://schemas.microsoft.com/office/drawing/2014/main" id="{67031B02-EA1A-2F53-4DC7-3F8D36F08B14}"/>
              </a:ext>
            </a:extLst>
          </p:cNvPr>
          <p:cNvSpPr/>
          <p:nvPr/>
        </p:nvSpPr>
        <p:spPr>
          <a:xfrm>
            <a:off x="5210827" y="3938499"/>
            <a:ext cx="5899759" cy="1961259"/>
          </a:xfrm>
          <a:prstGeom prst="wedgeRoundRectCallout">
            <a:avLst>
              <a:gd name="adj1" fmla="val -19134"/>
              <a:gd name="adj2" fmla="val 60779"/>
              <a:gd name="adj3" fmla="val 16667"/>
            </a:avLst>
          </a:prstGeom>
          <a:solidFill>
            <a:schemeClr val="accent3">
              <a:lumMod val="20000"/>
              <a:lumOff val="80000"/>
            </a:schemeClr>
          </a:solidFill>
          <a:ln>
            <a:solidFill>
              <a:srgbClr val="7030A0"/>
            </a:solidFill>
          </a:ln>
        </p:spPr>
        <p:style>
          <a:lnRef idx="1">
            <a:schemeClr val="accent3"/>
          </a:lnRef>
          <a:fillRef idx="2">
            <a:schemeClr val="accent3"/>
          </a:fillRef>
          <a:effectRef idx="1">
            <a:schemeClr val="accent3"/>
          </a:effectRef>
          <a:fontRef idx="minor">
            <a:schemeClr val="dk1"/>
          </a:fontRef>
        </p:style>
        <p:txBody>
          <a:bodyPr rtlCol="0" anchor="ctr"/>
          <a:lstStyle/>
          <a:p>
            <a:r>
              <a:rPr lang="sk-SK" sz="2400" i="1" dirty="0">
                <a:latin typeface="+mj-lt"/>
              </a:rPr>
              <a:t>Najčastejšie sa s phishingom stretnú Slováci a Slovenky vo veku od 25 do 34 rokov, pričom muži uveria skôr e -mailovému phishingu a ženy SMS phishingu. </a:t>
            </a:r>
            <a:r>
              <a:rPr lang="sk-SK" sz="1400" i="1" dirty="0">
                <a:latin typeface="+mj-lt"/>
              </a:rPr>
              <a:t>(zdroj: </a:t>
            </a:r>
            <a:r>
              <a:rPr lang="sk-SK" sz="1400" i="1" dirty="0" err="1">
                <a:latin typeface="+mj-lt"/>
              </a:rPr>
              <a:t>Avast</a:t>
            </a:r>
            <a:r>
              <a:rPr lang="sk-SK" sz="1400" i="1" dirty="0">
                <a:latin typeface="+mj-lt"/>
              </a:rPr>
              <a:t>)</a:t>
            </a:r>
            <a:endParaRPr lang="sk-SK" sz="2400" i="1" dirty="0">
              <a:latin typeface="+mj-lt"/>
            </a:endParaRPr>
          </a:p>
        </p:txBody>
      </p:sp>
    </p:spTree>
    <p:extLst>
      <p:ext uri="{BB962C8B-B14F-4D97-AF65-F5344CB8AC3E}">
        <p14:creationId xmlns:p14="http://schemas.microsoft.com/office/powerpoint/2010/main" val="203848645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4F21C7-CFA6-1287-60CD-5F15BE976574}"/>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C7A822D2-2CC3-C7BD-4B17-A221387B4BD9}"/>
              </a:ext>
            </a:extLst>
          </p:cNvPr>
          <p:cNvSpPr>
            <a:spLocks noGrp="1"/>
          </p:cNvSpPr>
          <p:nvPr>
            <p:ph type="title"/>
          </p:nvPr>
        </p:nvSpPr>
        <p:spPr/>
        <p:txBody>
          <a:bodyPr>
            <a:normAutofit/>
          </a:bodyPr>
          <a:lstStyle/>
          <a:p>
            <a:r>
              <a:rPr lang="sk-SK" b="1" dirty="0">
                <a:solidFill>
                  <a:srgbClr val="7030A0"/>
                </a:solidFill>
              </a:rPr>
              <a:t>ZHRNUTIE CELKU phishing</a:t>
            </a:r>
          </a:p>
        </p:txBody>
      </p:sp>
      <p:sp>
        <p:nvSpPr>
          <p:cNvPr id="4" name="Zástupný objekt pre obsah 3">
            <a:extLst>
              <a:ext uri="{FF2B5EF4-FFF2-40B4-BE49-F238E27FC236}">
                <a16:creationId xmlns:a16="http://schemas.microsoft.com/office/drawing/2014/main" id="{D198F637-F823-65C1-6A98-1FB73D748FEE}"/>
              </a:ext>
            </a:extLst>
          </p:cNvPr>
          <p:cNvSpPr>
            <a:spLocks noGrp="1"/>
          </p:cNvSpPr>
          <p:nvPr>
            <p:ph idx="1"/>
          </p:nvPr>
        </p:nvSpPr>
        <p:spPr>
          <a:xfrm>
            <a:off x="838200" y="1825625"/>
            <a:ext cx="5854700" cy="2632075"/>
          </a:xfrm>
        </p:spPr>
        <p:txBody>
          <a:bodyPr anchor="ctr"/>
          <a:lstStyle/>
          <a:p>
            <a:pPr marL="0" indent="0" algn="ctr">
              <a:buNone/>
            </a:pPr>
            <a:r>
              <a:rPr lang="sk-SK" dirty="0">
                <a:solidFill>
                  <a:srgbClr val="08A882"/>
                </a:solidFill>
              </a:rPr>
              <a:t>Každá výzva, ktorá podnecuje k okamžitej reakcii formou zaslania citlivých údajov či peňazí, hoci sa tvári ako správa oficiálnej inštitúcie, bude pravdepodobne falošná.</a:t>
            </a:r>
          </a:p>
        </p:txBody>
      </p:sp>
      <p:pic>
        <p:nvPicPr>
          <p:cNvPr id="3" name="Zástupný objekt pre obsah 5">
            <a:extLst>
              <a:ext uri="{FF2B5EF4-FFF2-40B4-BE49-F238E27FC236}">
                <a16:creationId xmlns:a16="http://schemas.microsoft.com/office/drawing/2014/main" id="{82672F1E-FED5-7AC5-E494-484234F7B222}"/>
              </a:ext>
            </a:extLst>
          </p:cNvPr>
          <p:cNvPicPr>
            <a:picLocks noChangeAspect="1"/>
          </p:cNvPicPr>
          <p:nvPr/>
        </p:nvPicPr>
        <p:blipFill>
          <a:blip r:embed="rId2"/>
          <a:srcRect t="12805"/>
          <a:stretch>
            <a:fillRect/>
          </a:stretch>
        </p:blipFill>
        <p:spPr>
          <a:xfrm>
            <a:off x="7361191" y="2247900"/>
            <a:ext cx="3688874" cy="3794126"/>
          </a:xfrm>
          <a:prstGeom prst="rect">
            <a:avLst/>
          </a:prstGeom>
        </p:spPr>
      </p:pic>
      <p:sp>
        <p:nvSpPr>
          <p:cNvPr id="5" name="BlokTextu 4">
            <a:extLst>
              <a:ext uri="{FF2B5EF4-FFF2-40B4-BE49-F238E27FC236}">
                <a16:creationId xmlns:a16="http://schemas.microsoft.com/office/drawing/2014/main" id="{654FB71C-653B-37D5-2E75-41E5930DE3C0}"/>
              </a:ext>
            </a:extLst>
          </p:cNvPr>
          <p:cNvSpPr txBox="1"/>
          <p:nvPr/>
        </p:nvSpPr>
        <p:spPr>
          <a:xfrm>
            <a:off x="7620774" y="1564015"/>
            <a:ext cx="2711448" cy="523220"/>
          </a:xfrm>
          <a:prstGeom prst="rect">
            <a:avLst/>
          </a:prstGeom>
          <a:noFill/>
        </p:spPr>
        <p:txBody>
          <a:bodyPr wrap="none" rtlCol="0">
            <a:spAutoFit/>
          </a:bodyPr>
          <a:lstStyle/>
          <a:p>
            <a:r>
              <a:rPr lang="sk-SK" sz="2800" b="1" dirty="0"/>
              <a:t>Riziká a následky</a:t>
            </a:r>
          </a:p>
        </p:txBody>
      </p:sp>
      <p:sp>
        <p:nvSpPr>
          <p:cNvPr id="7" name="Zástupný objekt pre číslo snímky 6">
            <a:extLst>
              <a:ext uri="{FF2B5EF4-FFF2-40B4-BE49-F238E27FC236}">
                <a16:creationId xmlns:a16="http://schemas.microsoft.com/office/drawing/2014/main" id="{DAF3CF94-2688-15E6-D397-6510CAA67F1A}"/>
              </a:ext>
            </a:extLst>
          </p:cNvPr>
          <p:cNvSpPr>
            <a:spLocks noGrp="1"/>
          </p:cNvSpPr>
          <p:nvPr>
            <p:ph type="sldNum" sz="quarter" idx="12"/>
          </p:nvPr>
        </p:nvSpPr>
        <p:spPr/>
        <p:txBody>
          <a:bodyPr/>
          <a:lstStyle/>
          <a:p>
            <a:fld id="{16CA2D08-B425-46B9-A38C-FA58A167A0F0}" type="slidenum">
              <a:rPr lang="sk-SK" smtClean="0"/>
              <a:t>32</a:t>
            </a:fld>
            <a:endParaRPr lang="sk-SK"/>
          </a:p>
        </p:txBody>
      </p:sp>
      <p:grpSp>
        <p:nvGrpSpPr>
          <p:cNvPr id="8" name="Skupina 7">
            <a:extLst>
              <a:ext uri="{FF2B5EF4-FFF2-40B4-BE49-F238E27FC236}">
                <a16:creationId xmlns:a16="http://schemas.microsoft.com/office/drawing/2014/main" id="{D24EDFA9-4D42-9DF4-DB72-82A33A28619B}"/>
              </a:ext>
            </a:extLst>
          </p:cNvPr>
          <p:cNvGrpSpPr>
            <a:grpSpLocks noChangeAspect="1"/>
          </p:cNvGrpSpPr>
          <p:nvPr/>
        </p:nvGrpSpPr>
        <p:grpSpPr>
          <a:xfrm>
            <a:off x="336000" y="6110213"/>
            <a:ext cx="5760000" cy="611262"/>
            <a:chOff x="1583127" y="5266469"/>
            <a:chExt cx="7902227" cy="798442"/>
          </a:xfrm>
        </p:grpSpPr>
        <p:pic>
          <p:nvPicPr>
            <p:cNvPr id="9" name="Obrázok 8" descr="Obrázok, na ktorom je text, písmo, logo, symbol&#10;&#10;Obsah vygenerovaný pomocou AI môže byť nesprávny.">
              <a:extLst>
                <a:ext uri="{FF2B5EF4-FFF2-40B4-BE49-F238E27FC236}">
                  <a16:creationId xmlns:a16="http://schemas.microsoft.com/office/drawing/2014/main" id="{32976F80-17B9-73B1-645E-0E2247AD0F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10" name="Obrázok 9" descr="Obrázok, na ktorom je text, písmo, elektrická modrá, snímka obrazovky&#10;&#10;Obsah vygenerovaný pomocou AI môže byť nesprávny.">
              <a:extLst>
                <a:ext uri="{FF2B5EF4-FFF2-40B4-BE49-F238E27FC236}">
                  <a16:creationId xmlns:a16="http://schemas.microsoft.com/office/drawing/2014/main" id="{FCDD652B-F12D-EE4D-6D53-AA964FA408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11" name="Obrázok 10" descr="Obrázok, na ktorom je písmo, grafika, text, logo&#10;&#10;Obsah vygenerovaný pomocou AI môže byť nesprávny.">
              <a:extLst>
                <a:ext uri="{FF2B5EF4-FFF2-40B4-BE49-F238E27FC236}">
                  <a16:creationId xmlns:a16="http://schemas.microsoft.com/office/drawing/2014/main" id="{6698BF58-5FEC-7957-4E2C-03FDA8EA700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99491132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Nadpis 4">
            <a:extLst>
              <a:ext uri="{FF2B5EF4-FFF2-40B4-BE49-F238E27FC236}">
                <a16:creationId xmlns:a16="http://schemas.microsoft.com/office/drawing/2014/main" id="{54E71DA3-A868-FD34-0A8E-85C10B5AFA63}"/>
              </a:ext>
            </a:extLst>
          </p:cNvPr>
          <p:cNvSpPr>
            <a:spLocks noGrp="1"/>
          </p:cNvSpPr>
          <p:nvPr>
            <p:ph type="title"/>
          </p:nvPr>
        </p:nvSpPr>
        <p:spPr/>
        <p:txBody>
          <a:bodyPr/>
          <a:lstStyle/>
          <a:p>
            <a:r>
              <a:rPr lang="sk-SK" dirty="0">
                <a:solidFill>
                  <a:srgbClr val="08A882"/>
                </a:solidFill>
              </a:rPr>
              <a:t>Phishing zameraný na firmu</a:t>
            </a:r>
          </a:p>
        </p:txBody>
      </p:sp>
      <p:sp>
        <p:nvSpPr>
          <p:cNvPr id="3" name="BlokTextu 2">
            <a:extLst>
              <a:ext uri="{FF2B5EF4-FFF2-40B4-BE49-F238E27FC236}">
                <a16:creationId xmlns:a16="http://schemas.microsoft.com/office/drawing/2014/main" id="{1104CC11-2D01-4700-06BC-1D89D03C4C77}"/>
              </a:ext>
            </a:extLst>
          </p:cNvPr>
          <p:cNvSpPr txBox="1"/>
          <p:nvPr/>
        </p:nvSpPr>
        <p:spPr>
          <a:xfrm>
            <a:off x="6341825" y="4562475"/>
            <a:ext cx="5126275" cy="369332"/>
          </a:xfrm>
          <a:prstGeom prst="rect">
            <a:avLst/>
          </a:prstGeom>
          <a:noFill/>
        </p:spPr>
        <p:txBody>
          <a:bodyPr wrap="none" rtlCol="0">
            <a:spAutoFit/>
          </a:bodyPr>
          <a:lstStyle/>
          <a:p>
            <a:r>
              <a:rPr lang="sk-SK" dirty="0">
                <a:solidFill>
                  <a:srgbClr val="0070C0"/>
                </a:solidFill>
                <a:latin typeface="Calibri" panose="020F0502020204030204" pitchFamily="34" charset="0"/>
                <a:cs typeface="Calibri" panose="020F0502020204030204" pitchFamily="34" charset="0"/>
              </a:rPr>
              <a:t>Stačí jeden slabý článok, aby sa celý reťazec rozpadol</a:t>
            </a:r>
          </a:p>
        </p:txBody>
      </p:sp>
      <p:sp>
        <p:nvSpPr>
          <p:cNvPr id="4" name="Zástupný objekt pre číslo snímky 3">
            <a:extLst>
              <a:ext uri="{FF2B5EF4-FFF2-40B4-BE49-F238E27FC236}">
                <a16:creationId xmlns:a16="http://schemas.microsoft.com/office/drawing/2014/main" id="{984EA35C-77B7-D25D-4A09-2FBDE90EEB7D}"/>
              </a:ext>
            </a:extLst>
          </p:cNvPr>
          <p:cNvSpPr>
            <a:spLocks noGrp="1"/>
          </p:cNvSpPr>
          <p:nvPr>
            <p:ph type="sldNum" sz="quarter" idx="12"/>
          </p:nvPr>
        </p:nvSpPr>
        <p:spPr/>
        <p:txBody>
          <a:bodyPr/>
          <a:lstStyle/>
          <a:p>
            <a:fld id="{16CA2D08-B425-46B9-A38C-FA58A167A0F0}" type="slidenum">
              <a:rPr lang="sk-SK" smtClean="0"/>
              <a:t>33</a:t>
            </a:fld>
            <a:endParaRPr lang="sk-SK"/>
          </a:p>
        </p:txBody>
      </p:sp>
      <p:grpSp>
        <p:nvGrpSpPr>
          <p:cNvPr id="7" name="Skupina 6">
            <a:extLst>
              <a:ext uri="{FF2B5EF4-FFF2-40B4-BE49-F238E27FC236}">
                <a16:creationId xmlns:a16="http://schemas.microsoft.com/office/drawing/2014/main" id="{BB7FB408-E35D-F991-1FC8-61B3B15C9C8D}"/>
              </a:ext>
            </a:extLst>
          </p:cNvPr>
          <p:cNvGrpSpPr>
            <a:grpSpLocks noChangeAspect="1"/>
          </p:cNvGrpSpPr>
          <p:nvPr/>
        </p:nvGrpSpPr>
        <p:grpSpPr>
          <a:xfrm>
            <a:off x="336000" y="6110213"/>
            <a:ext cx="5760000" cy="611262"/>
            <a:chOff x="1583127" y="5266469"/>
            <a:chExt cx="7902227" cy="798442"/>
          </a:xfrm>
        </p:grpSpPr>
        <p:pic>
          <p:nvPicPr>
            <p:cNvPr id="8" name="Obrázok 7" descr="Obrázok, na ktorom je text, písmo, logo, symbol&#10;&#10;Obsah vygenerovaný pomocou AI môže byť nesprávny.">
              <a:extLst>
                <a:ext uri="{FF2B5EF4-FFF2-40B4-BE49-F238E27FC236}">
                  <a16:creationId xmlns:a16="http://schemas.microsoft.com/office/drawing/2014/main" id="{EB4A16F3-EF2E-4E3B-2126-A8938183E5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9" name="Obrázok 8" descr="Obrázok, na ktorom je text, písmo, elektrická modrá, snímka obrazovky&#10;&#10;Obsah vygenerovaný pomocou AI môže byť nesprávny.">
              <a:extLst>
                <a:ext uri="{FF2B5EF4-FFF2-40B4-BE49-F238E27FC236}">
                  <a16:creationId xmlns:a16="http://schemas.microsoft.com/office/drawing/2014/main" id="{E289D4E6-39B2-86C3-6F28-DB6108FD71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10" name="Obrázok 9" descr="Obrázok, na ktorom je písmo, grafika, text, logo&#10;&#10;Obsah vygenerovaný pomocou AI môže byť nesprávny.">
              <a:extLst>
                <a:ext uri="{FF2B5EF4-FFF2-40B4-BE49-F238E27FC236}">
                  <a16:creationId xmlns:a16="http://schemas.microsoft.com/office/drawing/2014/main" id="{508CB758-E120-9499-CD85-E6D5DDF2183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2990363997"/>
      </p:ext>
    </p:extLst>
  </p:cSld>
  <p:clrMapOvr>
    <a:masterClrMapping/>
  </p:clrMapOvr>
  <p:transition spd="slow">
    <p:randomBar dir="vert"/>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Nadpis 9">
            <a:extLst>
              <a:ext uri="{FF2B5EF4-FFF2-40B4-BE49-F238E27FC236}">
                <a16:creationId xmlns:a16="http://schemas.microsoft.com/office/drawing/2014/main" id="{2D00EDC2-3FD5-A7E2-AE4B-535F49F7BC82}"/>
              </a:ext>
            </a:extLst>
          </p:cNvPr>
          <p:cNvSpPr>
            <a:spLocks noGrp="1"/>
          </p:cNvSpPr>
          <p:nvPr>
            <p:ph type="title"/>
          </p:nvPr>
        </p:nvSpPr>
        <p:spPr>
          <a:xfrm>
            <a:off x="1828800" y="850605"/>
            <a:ext cx="2305624" cy="1139788"/>
          </a:xfrm>
        </p:spPr>
        <p:txBody>
          <a:bodyPr/>
          <a:lstStyle/>
          <a:p>
            <a:r>
              <a:rPr lang="sk-SK" sz="4400" dirty="0">
                <a:solidFill>
                  <a:srgbClr val="08A882"/>
                </a:solidFill>
              </a:rPr>
              <a:t>Štatistika</a:t>
            </a:r>
          </a:p>
        </p:txBody>
      </p:sp>
      <p:sp>
        <p:nvSpPr>
          <p:cNvPr id="9" name="Zástupný objekt pre obsah 8">
            <a:extLst>
              <a:ext uri="{FF2B5EF4-FFF2-40B4-BE49-F238E27FC236}">
                <a16:creationId xmlns:a16="http://schemas.microsoft.com/office/drawing/2014/main" id="{79AA2CBA-2C5A-8E41-A44E-157C1DB3C453}"/>
              </a:ext>
            </a:extLst>
          </p:cNvPr>
          <p:cNvSpPr>
            <a:spLocks noGrp="1"/>
          </p:cNvSpPr>
          <p:nvPr>
            <p:ph type="body" idx="1"/>
          </p:nvPr>
        </p:nvSpPr>
        <p:spPr>
          <a:xfrm>
            <a:off x="4561367" y="850605"/>
            <a:ext cx="6786083" cy="5239045"/>
          </a:xfrm>
        </p:spPr>
        <p:txBody>
          <a:bodyPr>
            <a:normAutofit/>
          </a:bodyPr>
          <a:lstStyle/>
          <a:p>
            <a:pPr marL="446088" indent="-446088" algn="just">
              <a:buFont typeface="Wingdings" panose="05000000000000000000" pitchFamily="2" charset="2"/>
              <a:buChar char="ü"/>
            </a:pPr>
            <a:r>
              <a:rPr lang="sk-SK" sz="2000" i="1" dirty="0">
                <a:solidFill>
                  <a:srgbClr val="0070C0"/>
                </a:solidFill>
                <a:latin typeface="+mj-lt"/>
              </a:rPr>
              <a:t>95% všetkých bezpečnostných incidentov je zapríčinených ľudskou chybou..</a:t>
            </a:r>
          </a:p>
          <a:p>
            <a:pPr marL="446088" indent="-446088" algn="just">
              <a:buFont typeface="Wingdings" panose="05000000000000000000" pitchFamily="2" charset="2"/>
              <a:buChar char="ü"/>
            </a:pPr>
            <a:r>
              <a:rPr lang="sk-SK" sz="2000" i="1" dirty="0">
                <a:solidFill>
                  <a:srgbClr val="08A882"/>
                </a:solidFill>
                <a:latin typeface="+mj-lt"/>
              </a:rPr>
              <a:t>Až 88% firiem sa aspoň raz stretlo s cieleným phishingom..</a:t>
            </a:r>
          </a:p>
          <a:p>
            <a:pPr marL="446088" indent="-446088" algn="just">
              <a:buFont typeface="Wingdings" panose="05000000000000000000" pitchFamily="2" charset="2"/>
              <a:buChar char="ü"/>
            </a:pPr>
            <a:r>
              <a:rPr lang="sk-SK" sz="2000" i="1" dirty="0">
                <a:solidFill>
                  <a:srgbClr val="0070C0"/>
                </a:solidFill>
                <a:latin typeface="+mj-lt"/>
              </a:rPr>
              <a:t>V roku 2020 bolo odcudzených viac ako 36 miliárd záznamov s citlivými alebo osobnými údajmi..</a:t>
            </a:r>
          </a:p>
          <a:p>
            <a:pPr marL="446088" indent="-446088" algn="just">
              <a:buFont typeface="Wingdings" panose="05000000000000000000" pitchFamily="2" charset="2"/>
              <a:buChar char="ü"/>
            </a:pPr>
            <a:r>
              <a:rPr lang="sk-SK" sz="2000" i="1" dirty="0">
                <a:solidFill>
                  <a:srgbClr val="08A882"/>
                </a:solidFill>
                <a:latin typeface="+mj-lt"/>
              </a:rPr>
              <a:t>Priemerná výška požadovaného výkupného za rok 2020 pri </a:t>
            </a:r>
            <a:r>
              <a:rPr lang="sk-SK" sz="2000" i="1" dirty="0" err="1">
                <a:solidFill>
                  <a:srgbClr val="08A882"/>
                </a:solidFill>
                <a:latin typeface="+mj-lt"/>
              </a:rPr>
              <a:t>ransomware</a:t>
            </a:r>
            <a:r>
              <a:rPr lang="sk-SK" sz="2000" i="1" dirty="0">
                <a:solidFill>
                  <a:srgbClr val="08A882"/>
                </a:solidFill>
                <a:latin typeface="+mj-lt"/>
              </a:rPr>
              <a:t> útokoch vzrástla na 94 000 eur..</a:t>
            </a:r>
          </a:p>
          <a:p>
            <a:pPr marL="446088" indent="-446088" algn="just">
              <a:buFont typeface="Wingdings" panose="05000000000000000000" pitchFamily="2" charset="2"/>
              <a:buChar char="ü"/>
            </a:pPr>
            <a:r>
              <a:rPr lang="sk-SK" sz="2000" i="1" dirty="0">
                <a:solidFill>
                  <a:srgbClr val="0070C0"/>
                </a:solidFill>
                <a:latin typeface="+mj-lt"/>
              </a:rPr>
              <a:t>Priemerný výpadok služieb poskytovaných firmami, ktoré zasiahol </a:t>
            </a:r>
            <a:r>
              <a:rPr lang="sk-SK" sz="2000" i="1" dirty="0" err="1">
                <a:solidFill>
                  <a:srgbClr val="0070C0"/>
                </a:solidFill>
                <a:latin typeface="+mj-lt"/>
              </a:rPr>
              <a:t>ransomware</a:t>
            </a:r>
            <a:r>
              <a:rPr lang="sk-SK" sz="2000" i="1" dirty="0">
                <a:solidFill>
                  <a:srgbClr val="0070C0"/>
                </a:solidFill>
                <a:latin typeface="+mj-lt"/>
              </a:rPr>
              <a:t> útok, je až 21 dní..</a:t>
            </a:r>
          </a:p>
          <a:p>
            <a:pPr marL="446088" indent="-446088" algn="just">
              <a:buFont typeface="Wingdings" panose="05000000000000000000" pitchFamily="2" charset="2"/>
              <a:buChar char="ü"/>
            </a:pPr>
            <a:r>
              <a:rPr lang="sk-SK" sz="2000" i="1" dirty="0">
                <a:solidFill>
                  <a:srgbClr val="08A882"/>
                </a:solidFill>
                <a:latin typeface="+mj-lt"/>
              </a:rPr>
              <a:t>Až 56% firiem zasiahnutých </a:t>
            </a:r>
            <a:r>
              <a:rPr lang="sk-SK" sz="2000" i="1" dirty="0" err="1">
                <a:solidFill>
                  <a:srgbClr val="08A882"/>
                </a:solidFill>
                <a:latin typeface="+mj-lt"/>
              </a:rPr>
              <a:t>ransomware</a:t>
            </a:r>
            <a:r>
              <a:rPr lang="sk-SK" sz="2000" i="1" dirty="0">
                <a:solidFill>
                  <a:srgbClr val="08A882"/>
                </a:solidFill>
                <a:latin typeface="+mj-lt"/>
              </a:rPr>
              <a:t> útokom zaplatí požadované výkupné, ale len 29% dokáže obnoviť zašifrované dáta..</a:t>
            </a:r>
          </a:p>
          <a:p>
            <a:pPr marL="446088" indent="-446088" algn="just">
              <a:buFont typeface="Wingdings" panose="05000000000000000000" pitchFamily="2" charset="2"/>
              <a:buChar char="ü"/>
            </a:pPr>
            <a:r>
              <a:rPr lang="sk-SK" sz="2000" i="1" dirty="0">
                <a:solidFill>
                  <a:srgbClr val="0070C0"/>
                </a:solidFill>
                <a:latin typeface="+mj-lt"/>
              </a:rPr>
              <a:t>Počas pandémie COVID-19 vzrástol počet škodlivých, infikovaných a </a:t>
            </a:r>
            <a:r>
              <a:rPr lang="sk-SK" sz="2000" i="1" dirty="0" err="1">
                <a:solidFill>
                  <a:srgbClr val="0070C0"/>
                </a:solidFill>
                <a:latin typeface="+mj-lt"/>
              </a:rPr>
              <a:t>phishingových</a:t>
            </a:r>
            <a:r>
              <a:rPr lang="sk-SK" sz="2000" i="1" dirty="0">
                <a:solidFill>
                  <a:srgbClr val="0070C0"/>
                </a:solidFill>
                <a:latin typeface="+mj-lt"/>
              </a:rPr>
              <a:t> emailov o viac ako 600%..</a:t>
            </a:r>
          </a:p>
        </p:txBody>
      </p:sp>
      <p:sp>
        <p:nvSpPr>
          <p:cNvPr id="7" name="Zástupný objekt pre číslo snímky 6">
            <a:extLst>
              <a:ext uri="{FF2B5EF4-FFF2-40B4-BE49-F238E27FC236}">
                <a16:creationId xmlns:a16="http://schemas.microsoft.com/office/drawing/2014/main" id="{3A025BC3-AD5F-0E3F-7E8D-3F9F946F1B30}"/>
              </a:ext>
            </a:extLst>
          </p:cNvPr>
          <p:cNvSpPr>
            <a:spLocks noGrp="1"/>
          </p:cNvSpPr>
          <p:nvPr>
            <p:ph type="sldNum" sz="quarter" idx="12"/>
          </p:nvPr>
        </p:nvSpPr>
        <p:spPr/>
        <p:txBody>
          <a:bodyPr/>
          <a:lstStyle/>
          <a:p>
            <a:fld id="{16CA2D08-B425-46B9-A38C-FA58A167A0F0}" type="slidenum">
              <a:rPr lang="sk-SK" smtClean="0"/>
              <a:t>34</a:t>
            </a:fld>
            <a:endParaRPr lang="sk-SK"/>
          </a:p>
        </p:txBody>
      </p:sp>
      <p:grpSp>
        <p:nvGrpSpPr>
          <p:cNvPr id="11" name="Skupina 10">
            <a:extLst>
              <a:ext uri="{FF2B5EF4-FFF2-40B4-BE49-F238E27FC236}">
                <a16:creationId xmlns:a16="http://schemas.microsoft.com/office/drawing/2014/main" id="{F2AF38B4-7279-F83D-7A33-79E6517B370F}"/>
              </a:ext>
            </a:extLst>
          </p:cNvPr>
          <p:cNvGrpSpPr>
            <a:grpSpLocks noChangeAspect="1"/>
          </p:cNvGrpSpPr>
          <p:nvPr/>
        </p:nvGrpSpPr>
        <p:grpSpPr>
          <a:xfrm>
            <a:off x="336000" y="6110213"/>
            <a:ext cx="5760000" cy="611262"/>
            <a:chOff x="1583127" y="5266469"/>
            <a:chExt cx="7902227" cy="798442"/>
          </a:xfrm>
        </p:grpSpPr>
        <p:pic>
          <p:nvPicPr>
            <p:cNvPr id="12" name="Obrázok 11" descr="Obrázok, na ktorom je text, písmo, logo, symbol&#10;&#10;Obsah vygenerovaný pomocou AI môže byť nesprávny.">
              <a:extLst>
                <a:ext uri="{FF2B5EF4-FFF2-40B4-BE49-F238E27FC236}">
                  <a16:creationId xmlns:a16="http://schemas.microsoft.com/office/drawing/2014/main" id="{071626E9-7AD3-52A4-876B-5C826CB431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13" name="Obrázok 12" descr="Obrázok, na ktorom je text, písmo, elektrická modrá, snímka obrazovky&#10;&#10;Obsah vygenerovaný pomocou AI môže byť nesprávny.">
              <a:extLst>
                <a:ext uri="{FF2B5EF4-FFF2-40B4-BE49-F238E27FC236}">
                  <a16:creationId xmlns:a16="http://schemas.microsoft.com/office/drawing/2014/main" id="{C0EE2EAF-1E7A-B148-33B7-A2204AE869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14" name="Obrázok 13" descr="Obrázok, na ktorom je písmo, grafika, text, logo&#10;&#10;Obsah vygenerovaný pomocou AI môže byť nesprávny.">
              <a:extLst>
                <a:ext uri="{FF2B5EF4-FFF2-40B4-BE49-F238E27FC236}">
                  <a16:creationId xmlns:a16="http://schemas.microsoft.com/office/drawing/2014/main" id="{F54ACCF8-13C9-9481-8EE1-A4440B1B9A2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pic>
        <p:nvPicPr>
          <p:cNvPr id="16" name="Obrázok 15" descr="Obrázok, na ktorom je čierny, temnota&#10;&#10;Obsah vygenerovaný pomocou AI môže byť nesprávny.">
            <a:extLst>
              <a:ext uri="{FF2B5EF4-FFF2-40B4-BE49-F238E27FC236}">
                <a16:creationId xmlns:a16="http://schemas.microsoft.com/office/drawing/2014/main" id="{ECACECD4-61C7-3A3E-15F2-2C4D48BA469E}"/>
              </a:ext>
            </a:extLst>
          </p:cNvPr>
          <p:cNvPicPr>
            <a:picLocks noChangeAspect="1"/>
          </p:cNvPicPr>
          <p:nvPr/>
        </p:nvPicPr>
        <p:blipFill>
          <a:blip r:embed="rId6"/>
          <a:stretch>
            <a:fillRect/>
          </a:stretch>
        </p:blipFill>
        <p:spPr>
          <a:xfrm>
            <a:off x="988590" y="1007232"/>
            <a:ext cx="826534" cy="826534"/>
          </a:xfrm>
          <a:prstGeom prst="rect">
            <a:avLst/>
          </a:prstGeom>
        </p:spPr>
      </p:pic>
    </p:spTree>
    <p:extLst>
      <p:ext uri="{BB962C8B-B14F-4D97-AF65-F5344CB8AC3E}">
        <p14:creationId xmlns:p14="http://schemas.microsoft.com/office/powerpoint/2010/main" val="152383405"/>
      </p:ext>
    </p:extLst>
  </p:cSld>
  <p:clrMapOvr>
    <a:masterClrMapping/>
  </p:clrMapOvr>
  <p:transition spd="slow">
    <p:randomBar dir="vert"/>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a:extLst>
              <a:ext uri="{FF2B5EF4-FFF2-40B4-BE49-F238E27FC236}">
                <a16:creationId xmlns:a16="http://schemas.microsoft.com/office/drawing/2014/main" id="{5EAC0E05-4435-2726-6418-BDA89C5CB32A}"/>
              </a:ext>
            </a:extLst>
          </p:cNvPr>
          <p:cNvSpPr>
            <a:spLocks noGrp="1"/>
          </p:cNvSpPr>
          <p:nvPr>
            <p:ph type="title"/>
          </p:nvPr>
        </p:nvSpPr>
        <p:spPr/>
        <p:txBody>
          <a:bodyPr>
            <a:noAutofit/>
          </a:bodyPr>
          <a:lstStyle/>
          <a:p>
            <a:r>
              <a:rPr lang="sk-SK" dirty="0">
                <a:solidFill>
                  <a:srgbClr val="08A882"/>
                </a:solidFill>
              </a:rPr>
              <a:t>Aktuálne </a:t>
            </a:r>
            <a:r>
              <a:rPr lang="sk-SK" dirty="0" err="1">
                <a:solidFill>
                  <a:srgbClr val="08A882"/>
                </a:solidFill>
              </a:rPr>
              <a:t>kyberútoky</a:t>
            </a:r>
            <a:r>
              <a:rPr lang="sk-SK" dirty="0">
                <a:solidFill>
                  <a:srgbClr val="08A882"/>
                </a:solidFill>
              </a:rPr>
              <a:t> na organizácie </a:t>
            </a:r>
          </a:p>
        </p:txBody>
      </p:sp>
      <p:sp>
        <p:nvSpPr>
          <p:cNvPr id="2" name="Zástupný text 1">
            <a:extLst>
              <a:ext uri="{FF2B5EF4-FFF2-40B4-BE49-F238E27FC236}">
                <a16:creationId xmlns:a16="http://schemas.microsoft.com/office/drawing/2014/main" id="{CC0EA17D-325F-3FA3-0188-702CAB8482C3}"/>
              </a:ext>
            </a:extLst>
          </p:cNvPr>
          <p:cNvSpPr>
            <a:spLocks noGrp="1"/>
          </p:cNvSpPr>
          <p:nvPr>
            <p:ph type="body" idx="1"/>
          </p:nvPr>
        </p:nvSpPr>
        <p:spPr/>
        <p:txBody>
          <a:bodyPr/>
          <a:lstStyle/>
          <a:p>
            <a:r>
              <a:rPr lang="sk-SK" dirty="0" err="1"/>
              <a:t>Jaguar</a:t>
            </a:r>
            <a:r>
              <a:rPr lang="sk-SK" dirty="0"/>
              <a:t> </a:t>
            </a:r>
            <a:r>
              <a:rPr lang="sk-SK" dirty="0" err="1"/>
              <a:t>Land</a:t>
            </a:r>
            <a:r>
              <a:rPr lang="sk-SK" dirty="0"/>
              <a:t> Rover</a:t>
            </a:r>
          </a:p>
        </p:txBody>
      </p:sp>
      <p:sp>
        <p:nvSpPr>
          <p:cNvPr id="5" name="Zástupný objekt pre obsah 4">
            <a:extLst>
              <a:ext uri="{FF2B5EF4-FFF2-40B4-BE49-F238E27FC236}">
                <a16:creationId xmlns:a16="http://schemas.microsoft.com/office/drawing/2014/main" id="{6495CDDF-32FF-793E-AA8A-A8DCA6C1DB8E}"/>
              </a:ext>
            </a:extLst>
          </p:cNvPr>
          <p:cNvSpPr>
            <a:spLocks noGrp="1"/>
          </p:cNvSpPr>
          <p:nvPr>
            <p:ph sz="half" idx="2"/>
          </p:nvPr>
        </p:nvSpPr>
        <p:spPr>
          <a:xfrm>
            <a:off x="839789" y="2505075"/>
            <a:ext cx="4739078" cy="3684588"/>
          </a:xfrm>
        </p:spPr>
        <p:txBody>
          <a:bodyPr>
            <a:normAutofit lnSpcReduction="10000"/>
          </a:bodyPr>
          <a:lstStyle/>
          <a:p>
            <a:pPr>
              <a:lnSpc>
                <a:spcPct val="100000"/>
              </a:lnSpc>
            </a:pPr>
            <a:r>
              <a:rPr lang="sk-SK" sz="2400" dirty="0"/>
              <a:t>napadnutá databáza obsahovala informácie o zákazníkoch, ktoré majú hodnotu na </a:t>
            </a:r>
            <a:r>
              <a:rPr lang="sk-SK" sz="2400" dirty="0" err="1"/>
              <a:t>dark</a:t>
            </a:r>
            <a:r>
              <a:rPr lang="sk-SK" sz="2400" dirty="0"/>
              <a:t> webe a môžu byť použité aj pri krádeži identity a cielených útokoch</a:t>
            </a:r>
          </a:p>
          <a:p>
            <a:pPr>
              <a:lnSpc>
                <a:spcPct val="100000"/>
              </a:lnSpc>
            </a:pPr>
            <a:r>
              <a:rPr lang="sk-SK" sz="2400" dirty="0"/>
              <a:t>sofistikovaný </a:t>
            </a:r>
            <a:r>
              <a:rPr lang="sk-SK" sz="2400" dirty="0" err="1"/>
              <a:t>ransomware</a:t>
            </a:r>
            <a:endParaRPr lang="sk-SK" sz="2400" dirty="0"/>
          </a:p>
          <a:p>
            <a:pPr>
              <a:lnSpc>
                <a:spcPct val="100000"/>
              </a:lnSpc>
            </a:pPr>
            <a:r>
              <a:rPr lang="sk-SK" sz="2400" dirty="0"/>
              <a:t>dlhodobé prerušenie výroby, poškodenie reputácie</a:t>
            </a:r>
          </a:p>
          <a:p>
            <a:pPr>
              <a:lnSpc>
                <a:spcPct val="100000"/>
              </a:lnSpc>
            </a:pPr>
            <a:r>
              <a:rPr lang="sk-SK" sz="2400" dirty="0"/>
              <a:t>ohrozenie celého reťazca výroby</a:t>
            </a:r>
          </a:p>
        </p:txBody>
      </p:sp>
      <p:sp>
        <p:nvSpPr>
          <p:cNvPr id="3" name="Zástupný text 2">
            <a:extLst>
              <a:ext uri="{FF2B5EF4-FFF2-40B4-BE49-F238E27FC236}">
                <a16:creationId xmlns:a16="http://schemas.microsoft.com/office/drawing/2014/main" id="{D736E1D5-C05D-15CC-F45F-9D919BE8AF93}"/>
              </a:ext>
            </a:extLst>
          </p:cNvPr>
          <p:cNvSpPr>
            <a:spLocks noGrp="1"/>
          </p:cNvSpPr>
          <p:nvPr>
            <p:ph type="body" sz="quarter" idx="3"/>
          </p:nvPr>
        </p:nvSpPr>
        <p:spPr>
          <a:xfrm>
            <a:off x="5578865" y="1727052"/>
            <a:ext cx="5183188" cy="823912"/>
          </a:xfrm>
        </p:spPr>
        <p:txBody>
          <a:bodyPr/>
          <a:lstStyle/>
          <a:p>
            <a:r>
              <a:rPr lang="sk-SK" dirty="0"/>
              <a:t>Kataster SR</a:t>
            </a:r>
          </a:p>
        </p:txBody>
      </p:sp>
      <p:sp>
        <p:nvSpPr>
          <p:cNvPr id="6" name="Zástupný objekt pre obsah 5">
            <a:extLst>
              <a:ext uri="{FF2B5EF4-FFF2-40B4-BE49-F238E27FC236}">
                <a16:creationId xmlns:a16="http://schemas.microsoft.com/office/drawing/2014/main" id="{2D2AE863-D02A-0220-6126-89D42A085AE3}"/>
              </a:ext>
            </a:extLst>
          </p:cNvPr>
          <p:cNvSpPr>
            <a:spLocks noGrp="1"/>
          </p:cNvSpPr>
          <p:nvPr>
            <p:ph sz="quarter" idx="4"/>
          </p:nvPr>
        </p:nvSpPr>
        <p:spPr>
          <a:xfrm>
            <a:off x="5578866" y="2505075"/>
            <a:ext cx="4035231" cy="3684588"/>
          </a:xfrm>
        </p:spPr>
        <p:txBody>
          <a:bodyPr>
            <a:normAutofit lnSpcReduction="10000"/>
          </a:bodyPr>
          <a:lstStyle/>
          <a:p>
            <a:pPr>
              <a:lnSpc>
                <a:spcPct val="110000"/>
              </a:lnSpc>
            </a:pPr>
            <a:r>
              <a:rPr lang="sk-SK" sz="2400" dirty="0"/>
              <a:t>vážne narušil bežný chod a každodenné činnosti samospráv</a:t>
            </a:r>
          </a:p>
          <a:p>
            <a:pPr marL="0" indent="0">
              <a:lnSpc>
                <a:spcPct val="110000"/>
              </a:lnSpc>
              <a:buNone/>
            </a:pPr>
            <a:r>
              <a:rPr lang="sk-SK" sz="2400" b="1" dirty="0"/>
              <a:t>Letiská</a:t>
            </a:r>
          </a:p>
          <a:p>
            <a:pPr>
              <a:lnSpc>
                <a:spcPct val="110000"/>
              </a:lnSpc>
            </a:pPr>
            <a:r>
              <a:rPr lang="sk-SK" sz="2400" dirty="0"/>
              <a:t>Rozsiahly kybernetický útok na systém odbavovania cestujúcich</a:t>
            </a:r>
          </a:p>
          <a:p>
            <a:pPr>
              <a:lnSpc>
                <a:spcPct val="110000"/>
              </a:lnSpc>
            </a:pPr>
            <a:r>
              <a:rPr lang="sk-SK" sz="2400" dirty="0"/>
              <a:t>Brusel, Berlín, Londýn</a:t>
            </a:r>
          </a:p>
        </p:txBody>
      </p:sp>
      <p:pic>
        <p:nvPicPr>
          <p:cNvPr id="2050" name="Picture 2" descr="logo, company name">
            <a:extLst>
              <a:ext uri="{FF2B5EF4-FFF2-40B4-BE49-F238E27FC236}">
                <a16:creationId xmlns:a16="http://schemas.microsoft.com/office/drawing/2014/main" id="{F9D33206-35DC-F88D-6677-8711CE736980}"/>
              </a:ext>
            </a:extLst>
          </p:cNvPr>
          <p:cNvPicPr>
            <a:picLocks noChangeAspect="1" noChangeArrowheads="1"/>
          </p:cNvPicPr>
          <p:nvPr/>
        </p:nvPicPr>
        <p:blipFill>
          <a:blip r:embed="rId3">
            <a:alphaModFix amt="70000"/>
            <a:extLst>
              <a:ext uri="{28A0092B-C50C-407E-A947-70E740481C1C}">
                <a14:useLocalDpi xmlns:a14="http://schemas.microsoft.com/office/drawing/2010/main" val="0"/>
              </a:ext>
            </a:extLst>
          </a:blip>
          <a:srcRect/>
          <a:stretch>
            <a:fillRect/>
          </a:stretch>
        </p:blipFill>
        <p:spPr bwMode="auto">
          <a:xfrm>
            <a:off x="9788722" y="365124"/>
            <a:ext cx="2160000" cy="1595622"/>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Kataster nehnuteľností, ako zistiť majiteľa pozemku - TUTS.sk">
            <a:extLst>
              <a:ext uri="{FF2B5EF4-FFF2-40B4-BE49-F238E27FC236}">
                <a16:creationId xmlns:a16="http://schemas.microsoft.com/office/drawing/2014/main" id="{893AB0C5-18B4-A92D-CFC5-7E07C1CFECE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9327" r="18047" b="12679"/>
          <a:stretch>
            <a:fillRect/>
          </a:stretch>
        </p:blipFill>
        <p:spPr bwMode="auto">
          <a:xfrm>
            <a:off x="9788722" y="2018021"/>
            <a:ext cx="2160000" cy="137512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Kybernetické útoky zasiahli letiská v Berlíne, Londýne a Bruseli, sú  problémy s odbavovaním cestujúcich - Svet - Správy - Pravda">
            <a:extLst>
              <a:ext uri="{FF2B5EF4-FFF2-40B4-BE49-F238E27FC236}">
                <a16:creationId xmlns:a16="http://schemas.microsoft.com/office/drawing/2014/main" id="{7BE08A30-BDC2-F358-8742-B690C8122A36}"/>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8135" r="11325"/>
          <a:stretch>
            <a:fillRect/>
          </a:stretch>
        </p:blipFill>
        <p:spPr bwMode="auto">
          <a:xfrm flipH="1">
            <a:off x="9788722" y="3429063"/>
            <a:ext cx="2160000" cy="1722177"/>
          </a:xfrm>
          <a:prstGeom prst="rect">
            <a:avLst/>
          </a:prstGeom>
          <a:noFill/>
          <a:extLst>
            <a:ext uri="{909E8E84-426E-40DD-AFC4-6F175D3DCCD1}">
              <a14:hiddenFill xmlns:a14="http://schemas.microsoft.com/office/drawing/2010/main">
                <a:solidFill>
                  <a:srgbClr val="FFFFFF"/>
                </a:solidFill>
              </a14:hiddenFill>
            </a:ext>
          </a:extLst>
        </p:spPr>
      </p:pic>
      <p:sp>
        <p:nvSpPr>
          <p:cNvPr id="8" name="Zástupný objekt pre číslo snímky 7">
            <a:extLst>
              <a:ext uri="{FF2B5EF4-FFF2-40B4-BE49-F238E27FC236}">
                <a16:creationId xmlns:a16="http://schemas.microsoft.com/office/drawing/2014/main" id="{2417707E-8023-4AF8-0989-77FDEC06EA26}"/>
              </a:ext>
            </a:extLst>
          </p:cNvPr>
          <p:cNvSpPr>
            <a:spLocks noGrp="1"/>
          </p:cNvSpPr>
          <p:nvPr>
            <p:ph type="sldNum" sz="quarter" idx="12"/>
          </p:nvPr>
        </p:nvSpPr>
        <p:spPr/>
        <p:txBody>
          <a:bodyPr/>
          <a:lstStyle/>
          <a:p>
            <a:fld id="{16CA2D08-B425-46B9-A38C-FA58A167A0F0}" type="slidenum">
              <a:rPr lang="sk-SK" smtClean="0"/>
              <a:t>35</a:t>
            </a:fld>
            <a:endParaRPr lang="sk-SK"/>
          </a:p>
        </p:txBody>
      </p:sp>
      <p:grpSp>
        <p:nvGrpSpPr>
          <p:cNvPr id="9" name="Skupina 8">
            <a:extLst>
              <a:ext uri="{FF2B5EF4-FFF2-40B4-BE49-F238E27FC236}">
                <a16:creationId xmlns:a16="http://schemas.microsoft.com/office/drawing/2014/main" id="{ACABDB97-702E-0D0A-D922-58E1527B6708}"/>
              </a:ext>
            </a:extLst>
          </p:cNvPr>
          <p:cNvGrpSpPr>
            <a:grpSpLocks noChangeAspect="1"/>
          </p:cNvGrpSpPr>
          <p:nvPr/>
        </p:nvGrpSpPr>
        <p:grpSpPr>
          <a:xfrm>
            <a:off x="336000" y="6110213"/>
            <a:ext cx="5760000" cy="611262"/>
            <a:chOff x="1583127" y="5266469"/>
            <a:chExt cx="7902227" cy="798442"/>
          </a:xfrm>
        </p:grpSpPr>
        <p:pic>
          <p:nvPicPr>
            <p:cNvPr id="10" name="Obrázok 9" descr="Obrázok, na ktorom je text, písmo, logo, symbol&#10;&#10;Obsah vygenerovaný pomocou AI môže byť nesprávny.">
              <a:extLst>
                <a:ext uri="{FF2B5EF4-FFF2-40B4-BE49-F238E27FC236}">
                  <a16:creationId xmlns:a16="http://schemas.microsoft.com/office/drawing/2014/main" id="{B02E00FE-FDAD-94EB-4F07-1C42F621802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11" name="Obrázok 10" descr="Obrázok, na ktorom je text, písmo, elektrická modrá, snímka obrazovky&#10;&#10;Obsah vygenerovaný pomocou AI môže byť nesprávny.">
              <a:extLst>
                <a:ext uri="{FF2B5EF4-FFF2-40B4-BE49-F238E27FC236}">
                  <a16:creationId xmlns:a16="http://schemas.microsoft.com/office/drawing/2014/main" id="{53DA5ADD-F9C1-EE7D-D002-CF1525822FE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12" name="Obrázok 11" descr="Obrázok, na ktorom je písmo, grafika, text, logo&#10;&#10;Obsah vygenerovaný pomocou AI môže byť nesprávny.">
              <a:extLst>
                <a:ext uri="{FF2B5EF4-FFF2-40B4-BE49-F238E27FC236}">
                  <a16:creationId xmlns:a16="http://schemas.microsoft.com/office/drawing/2014/main" id="{945FA05A-F41A-CF2F-E5F9-D47A094B7F8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3193825250"/>
      </p:ext>
    </p:extLst>
  </p:cSld>
  <p:clrMapOvr>
    <a:masterClrMapping/>
  </p:clrMapOvr>
  <p:transition spd="slow">
    <p:randomBar dir="vert"/>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694DCFB2-857C-BA5F-C244-72ABC11E1791}"/>
              </a:ext>
            </a:extLst>
          </p:cNvPr>
          <p:cNvSpPr>
            <a:spLocks noGrp="1"/>
          </p:cNvSpPr>
          <p:nvPr>
            <p:ph type="title"/>
          </p:nvPr>
        </p:nvSpPr>
        <p:spPr/>
        <p:txBody>
          <a:bodyPr/>
          <a:lstStyle/>
          <a:p>
            <a:r>
              <a:rPr lang="sk-SK" dirty="0">
                <a:solidFill>
                  <a:srgbClr val="08A882"/>
                </a:solidFill>
              </a:rPr>
              <a:t>SPEAR phishing</a:t>
            </a:r>
          </a:p>
        </p:txBody>
      </p:sp>
      <p:sp>
        <p:nvSpPr>
          <p:cNvPr id="5" name="Zástupný objekt pre obsah 4">
            <a:extLst>
              <a:ext uri="{FF2B5EF4-FFF2-40B4-BE49-F238E27FC236}">
                <a16:creationId xmlns:a16="http://schemas.microsoft.com/office/drawing/2014/main" id="{1BB77086-1D41-0E38-6667-EF1CAB87A3C7}"/>
              </a:ext>
            </a:extLst>
          </p:cNvPr>
          <p:cNvSpPr>
            <a:spLocks noGrp="1"/>
          </p:cNvSpPr>
          <p:nvPr>
            <p:ph idx="1"/>
          </p:nvPr>
        </p:nvSpPr>
        <p:spPr>
          <a:xfrm>
            <a:off x="838199" y="1825625"/>
            <a:ext cx="10714463" cy="4127914"/>
          </a:xfrm>
        </p:spPr>
        <p:txBody>
          <a:bodyPr>
            <a:normAutofit/>
          </a:bodyPr>
          <a:lstStyle/>
          <a:p>
            <a:pPr>
              <a:lnSpc>
                <a:spcPct val="100000"/>
              </a:lnSpc>
            </a:pPr>
            <a:r>
              <a:rPr lang="sk-SK" sz="2400" b="1" dirty="0"/>
              <a:t>personalizované</a:t>
            </a:r>
            <a:r>
              <a:rPr lang="sk-SK" sz="2400" dirty="0"/>
              <a:t> a presvedčivé </a:t>
            </a:r>
          </a:p>
          <a:p>
            <a:pPr>
              <a:lnSpc>
                <a:spcPct val="100000"/>
              </a:lnSpc>
            </a:pPr>
            <a:r>
              <a:rPr lang="sk-SK" sz="2400" dirty="0"/>
              <a:t>útočníci si častokrát pred útokom zbierajú podrobné informácie o obeti</a:t>
            </a:r>
            <a:r>
              <a:rPr lang="sk-SK" sz="2400" b="1" dirty="0"/>
              <a:t> </a:t>
            </a:r>
            <a:r>
              <a:rPr lang="sk-SK" sz="2400" dirty="0"/>
              <a:t>aby zvýšili dôveryhodnosť e-mailu a tým aj pravdepodobnosť, že obeť na e-mail odpovie alebo vykoná požadovanú akciu</a:t>
            </a:r>
          </a:p>
          <a:p>
            <a:pPr>
              <a:lnSpc>
                <a:spcPct val="100000"/>
              </a:lnSpc>
            </a:pPr>
            <a:r>
              <a:rPr lang="sk-SK" sz="2400" dirty="0"/>
              <a:t>cieľom útoku je získať prístup k citlivým údajom, infikovať zariadenie škodlivým softvérom alebo inak poškodiť obeť</a:t>
            </a:r>
          </a:p>
          <a:p>
            <a:pPr>
              <a:lnSpc>
                <a:spcPct val="100000"/>
              </a:lnSpc>
            </a:pPr>
            <a:r>
              <a:rPr lang="sk-SK" sz="2400" dirty="0"/>
              <a:t>radový zamestnanci aj vedenie</a:t>
            </a:r>
          </a:p>
          <a:p>
            <a:pPr>
              <a:lnSpc>
                <a:spcPct val="100000"/>
              </a:lnSpc>
            </a:pPr>
            <a:r>
              <a:rPr lang="sk-SK" sz="2400" dirty="0"/>
              <a:t>nemocnice, univerzity, školy, finančné inštitúcie</a:t>
            </a:r>
          </a:p>
          <a:p>
            <a:pPr>
              <a:lnSpc>
                <a:spcPct val="100000"/>
              </a:lnSpc>
            </a:pPr>
            <a:endParaRPr lang="sk-SK" sz="2000" dirty="0"/>
          </a:p>
        </p:txBody>
      </p:sp>
      <p:sp>
        <p:nvSpPr>
          <p:cNvPr id="6" name="Zástupný objekt pre číslo snímky 5">
            <a:extLst>
              <a:ext uri="{FF2B5EF4-FFF2-40B4-BE49-F238E27FC236}">
                <a16:creationId xmlns:a16="http://schemas.microsoft.com/office/drawing/2014/main" id="{806FF4EB-4679-BD55-AD0D-A26FB13918F7}"/>
              </a:ext>
            </a:extLst>
          </p:cNvPr>
          <p:cNvSpPr>
            <a:spLocks noGrp="1"/>
          </p:cNvSpPr>
          <p:nvPr>
            <p:ph type="sldNum" sz="quarter" idx="12"/>
          </p:nvPr>
        </p:nvSpPr>
        <p:spPr/>
        <p:txBody>
          <a:bodyPr/>
          <a:lstStyle/>
          <a:p>
            <a:fld id="{16CA2D08-B425-46B9-A38C-FA58A167A0F0}" type="slidenum">
              <a:rPr lang="sk-SK" smtClean="0"/>
              <a:t>36</a:t>
            </a:fld>
            <a:endParaRPr lang="sk-SK"/>
          </a:p>
        </p:txBody>
      </p:sp>
      <p:grpSp>
        <p:nvGrpSpPr>
          <p:cNvPr id="3" name="Skupina 2">
            <a:extLst>
              <a:ext uri="{FF2B5EF4-FFF2-40B4-BE49-F238E27FC236}">
                <a16:creationId xmlns:a16="http://schemas.microsoft.com/office/drawing/2014/main" id="{FD3DDAE8-0A09-3435-8A9E-C13649DE91EA}"/>
              </a:ext>
            </a:extLst>
          </p:cNvPr>
          <p:cNvGrpSpPr>
            <a:grpSpLocks noChangeAspect="1"/>
          </p:cNvGrpSpPr>
          <p:nvPr/>
        </p:nvGrpSpPr>
        <p:grpSpPr>
          <a:xfrm>
            <a:off x="336000" y="6110213"/>
            <a:ext cx="5760000" cy="611262"/>
            <a:chOff x="1583127" y="5266469"/>
            <a:chExt cx="7902227" cy="798442"/>
          </a:xfrm>
        </p:grpSpPr>
        <p:pic>
          <p:nvPicPr>
            <p:cNvPr id="7" name="Obrázok 6" descr="Obrázok, na ktorom je text, písmo, logo, symbol&#10;&#10;Obsah vygenerovaný pomocou AI môže byť nesprávny.">
              <a:extLst>
                <a:ext uri="{FF2B5EF4-FFF2-40B4-BE49-F238E27FC236}">
                  <a16:creationId xmlns:a16="http://schemas.microsoft.com/office/drawing/2014/main" id="{6D8EA9F6-AB76-543E-44E9-8E3D5F206B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8" name="Obrázok 7" descr="Obrázok, na ktorom je text, písmo, elektrická modrá, snímka obrazovky&#10;&#10;Obsah vygenerovaný pomocou AI môže byť nesprávny.">
              <a:extLst>
                <a:ext uri="{FF2B5EF4-FFF2-40B4-BE49-F238E27FC236}">
                  <a16:creationId xmlns:a16="http://schemas.microsoft.com/office/drawing/2014/main" id="{99B312B1-E6F1-5884-C659-BE60896C04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9" name="Obrázok 8" descr="Obrázok, na ktorom je písmo, grafika, text, logo&#10;&#10;Obsah vygenerovaný pomocou AI môže byť nesprávny.">
              <a:extLst>
                <a:ext uri="{FF2B5EF4-FFF2-40B4-BE49-F238E27FC236}">
                  <a16:creationId xmlns:a16="http://schemas.microsoft.com/office/drawing/2014/main" id="{642F6877-A2F9-DB7D-09B2-2CE7DAEC500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pic>
        <p:nvPicPr>
          <p:cNvPr id="1026" name="Picture 2" descr="Phishing, Spear-phishing and Whale-phishing">
            <a:extLst>
              <a:ext uri="{FF2B5EF4-FFF2-40B4-BE49-F238E27FC236}">
                <a16:creationId xmlns:a16="http://schemas.microsoft.com/office/drawing/2014/main" id="{1277EED3-F8AE-8206-D8EA-9DDEA2879B4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56864" y="3951327"/>
            <a:ext cx="4296936" cy="22242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7522500"/>
      </p:ext>
    </p:extLst>
  </p:cSld>
  <p:clrMapOvr>
    <a:masterClrMapping/>
  </p:clrMapOvr>
  <p:transition spd="slow">
    <p:randomBar dir="vert"/>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6DC346FD-093A-78A7-FF7A-B08C43C5ACB2}"/>
              </a:ext>
            </a:extLst>
          </p:cNvPr>
          <p:cNvSpPr>
            <a:spLocks noGrp="1"/>
          </p:cNvSpPr>
          <p:nvPr>
            <p:ph type="title"/>
          </p:nvPr>
        </p:nvSpPr>
        <p:spPr/>
        <p:txBody>
          <a:bodyPr/>
          <a:lstStyle/>
          <a:p>
            <a:r>
              <a:rPr lang="sk-SK" dirty="0">
                <a:solidFill>
                  <a:srgbClr val="08A882"/>
                </a:solidFill>
              </a:rPr>
              <a:t>BAITING</a:t>
            </a:r>
          </a:p>
        </p:txBody>
      </p:sp>
      <p:sp>
        <p:nvSpPr>
          <p:cNvPr id="3" name="Zástupný objekt pre obsah 2">
            <a:extLst>
              <a:ext uri="{FF2B5EF4-FFF2-40B4-BE49-F238E27FC236}">
                <a16:creationId xmlns:a16="http://schemas.microsoft.com/office/drawing/2014/main" id="{98885DAF-7A7E-FE46-4D59-C14649EC284B}"/>
              </a:ext>
            </a:extLst>
          </p:cNvPr>
          <p:cNvSpPr>
            <a:spLocks noGrp="1"/>
          </p:cNvSpPr>
          <p:nvPr>
            <p:ph idx="1"/>
          </p:nvPr>
        </p:nvSpPr>
        <p:spPr>
          <a:xfrm>
            <a:off x="838200" y="1825625"/>
            <a:ext cx="10373139" cy="4351338"/>
          </a:xfrm>
        </p:spPr>
        <p:txBody>
          <a:bodyPr>
            <a:normAutofit/>
          </a:bodyPr>
          <a:lstStyle/>
          <a:p>
            <a:r>
              <a:rPr lang="sk-SK" sz="2400" dirty="0"/>
              <a:t>fyzická forma SPEAR phishingu</a:t>
            </a:r>
          </a:p>
          <a:p>
            <a:r>
              <a:rPr lang="sk-SK" sz="2400" b="1" dirty="0"/>
              <a:t>infikovaný USB kľúč alebo CD</a:t>
            </a:r>
          </a:p>
          <a:p>
            <a:r>
              <a:rPr lang="sk-SK" sz="2400" dirty="0"/>
              <a:t>bežná lokalita (výťah, toaleta, chodník, parkovisko alebo spoločná kuchynka)</a:t>
            </a:r>
            <a:endParaRPr lang="sk-SK" sz="2400" b="1" dirty="0"/>
          </a:p>
          <a:p>
            <a:r>
              <a:rPr lang="sk-SK" sz="2400" dirty="0"/>
              <a:t>menej častý útok, ale vo väčšine prípadov účinný</a:t>
            </a:r>
          </a:p>
          <a:p>
            <a:r>
              <a:rPr lang="sk-SK" sz="2400" dirty="0"/>
              <a:t>atraktívny názov</a:t>
            </a:r>
          </a:p>
          <a:p>
            <a:r>
              <a:rPr lang="sk-SK" sz="2400" dirty="0"/>
              <a:t>spolieha na ľudskú zvedavosť</a:t>
            </a:r>
          </a:p>
          <a:p>
            <a:r>
              <a:rPr lang="sk-SK" sz="2400" dirty="0"/>
              <a:t>pripojenie zariadenia do pracovného počítača –</a:t>
            </a:r>
            <a:r>
              <a:rPr lang="en-GB" sz="2400" dirty="0"/>
              <a:t>&gt;</a:t>
            </a:r>
            <a:r>
              <a:rPr lang="sk-SK" sz="2400" dirty="0"/>
              <a:t> inštalácia škodlivého SW –</a:t>
            </a:r>
            <a:r>
              <a:rPr lang="en-GB" sz="2400" dirty="0"/>
              <a:t>&gt;</a:t>
            </a:r>
            <a:r>
              <a:rPr lang="sk-SK" sz="2400" dirty="0"/>
              <a:t> prístup útočníka do firemnej počítačovej siete</a:t>
            </a:r>
          </a:p>
        </p:txBody>
      </p:sp>
      <p:sp>
        <p:nvSpPr>
          <p:cNvPr id="5" name="Zástupný objekt pre číslo snímky 4">
            <a:extLst>
              <a:ext uri="{FF2B5EF4-FFF2-40B4-BE49-F238E27FC236}">
                <a16:creationId xmlns:a16="http://schemas.microsoft.com/office/drawing/2014/main" id="{71BAAB48-6202-1E2E-CD47-34E6B79CCE0B}"/>
              </a:ext>
            </a:extLst>
          </p:cNvPr>
          <p:cNvSpPr>
            <a:spLocks noGrp="1"/>
          </p:cNvSpPr>
          <p:nvPr>
            <p:ph type="sldNum" sz="quarter" idx="12"/>
          </p:nvPr>
        </p:nvSpPr>
        <p:spPr/>
        <p:txBody>
          <a:bodyPr/>
          <a:lstStyle/>
          <a:p>
            <a:fld id="{16CA2D08-B425-46B9-A38C-FA58A167A0F0}" type="slidenum">
              <a:rPr lang="sk-SK" smtClean="0"/>
              <a:t>37</a:t>
            </a:fld>
            <a:endParaRPr lang="sk-SK"/>
          </a:p>
        </p:txBody>
      </p:sp>
      <p:grpSp>
        <p:nvGrpSpPr>
          <p:cNvPr id="6" name="Skupina 5">
            <a:extLst>
              <a:ext uri="{FF2B5EF4-FFF2-40B4-BE49-F238E27FC236}">
                <a16:creationId xmlns:a16="http://schemas.microsoft.com/office/drawing/2014/main" id="{DCD4B0A4-4458-BE6E-A8DB-C9A354D0538E}"/>
              </a:ext>
            </a:extLst>
          </p:cNvPr>
          <p:cNvGrpSpPr>
            <a:grpSpLocks noChangeAspect="1"/>
          </p:cNvGrpSpPr>
          <p:nvPr/>
        </p:nvGrpSpPr>
        <p:grpSpPr>
          <a:xfrm>
            <a:off x="336000" y="6110213"/>
            <a:ext cx="5760000" cy="611262"/>
            <a:chOff x="1583127" y="5266469"/>
            <a:chExt cx="7902227" cy="798442"/>
          </a:xfrm>
        </p:grpSpPr>
        <p:pic>
          <p:nvPicPr>
            <p:cNvPr id="7" name="Obrázok 6" descr="Obrázok, na ktorom je text, písmo, logo, symbol&#10;&#10;Obsah vygenerovaný pomocou AI môže byť nesprávny.">
              <a:extLst>
                <a:ext uri="{FF2B5EF4-FFF2-40B4-BE49-F238E27FC236}">
                  <a16:creationId xmlns:a16="http://schemas.microsoft.com/office/drawing/2014/main" id="{6980709F-E608-8124-870A-7BBAC5D98F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8" name="Obrázok 7" descr="Obrázok, na ktorom je text, písmo, elektrická modrá, snímka obrazovky&#10;&#10;Obsah vygenerovaný pomocou AI môže byť nesprávny.">
              <a:extLst>
                <a:ext uri="{FF2B5EF4-FFF2-40B4-BE49-F238E27FC236}">
                  <a16:creationId xmlns:a16="http://schemas.microsoft.com/office/drawing/2014/main" id="{AA7AA810-7227-20F9-4E47-7BD1F3E56C3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9" name="Obrázok 8" descr="Obrázok, na ktorom je písmo, grafika, text, logo&#10;&#10;Obsah vygenerovaný pomocou AI môže byť nesprávny.">
              <a:extLst>
                <a:ext uri="{FF2B5EF4-FFF2-40B4-BE49-F238E27FC236}">
                  <a16:creationId xmlns:a16="http://schemas.microsoft.com/office/drawing/2014/main" id="{E464A393-AF9A-169B-DB21-29BE1D1864D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pic>
        <p:nvPicPr>
          <p:cNvPr id="11" name="Obrázok 10" descr="Obrázok, na ktorom je snímka obrazovky, text, grafika, písmo&#10;&#10;Obsah vygenerovaný pomocou AI môže byť nesprávny.">
            <a:extLst>
              <a:ext uri="{FF2B5EF4-FFF2-40B4-BE49-F238E27FC236}">
                <a16:creationId xmlns:a16="http://schemas.microsoft.com/office/drawing/2014/main" id="{F4FDE880-0188-5EC8-4B81-6BAB724A9BC1}"/>
              </a:ext>
            </a:extLst>
          </p:cNvPr>
          <p:cNvPicPr>
            <a:picLocks noChangeAspect="1"/>
          </p:cNvPicPr>
          <p:nvPr/>
        </p:nvPicPr>
        <p:blipFill>
          <a:blip r:embed="rId6"/>
          <a:stretch>
            <a:fillRect/>
          </a:stretch>
        </p:blipFill>
        <p:spPr>
          <a:xfrm flipH="1">
            <a:off x="8949187" y="1189036"/>
            <a:ext cx="1292224" cy="1292224"/>
          </a:xfrm>
          <a:prstGeom prst="rect">
            <a:avLst/>
          </a:prstGeom>
        </p:spPr>
      </p:pic>
      <p:pic>
        <p:nvPicPr>
          <p:cNvPr id="13" name="Obrázok 12" descr="Obrázok, na ktorom je snímka obrazovky, fleška, dizajn&#10;&#10;Obsah vygenerovaný pomocou AI môže byť nesprávny.">
            <a:extLst>
              <a:ext uri="{FF2B5EF4-FFF2-40B4-BE49-F238E27FC236}">
                <a16:creationId xmlns:a16="http://schemas.microsoft.com/office/drawing/2014/main" id="{BA8FCB35-995B-F6ED-5FB0-8AACBC9175AA}"/>
              </a:ext>
            </a:extLst>
          </p:cNvPr>
          <p:cNvPicPr>
            <a:picLocks noChangeAspect="1"/>
          </p:cNvPicPr>
          <p:nvPr/>
        </p:nvPicPr>
        <p:blipFill>
          <a:blip r:embed="rId7"/>
          <a:stretch>
            <a:fillRect/>
          </a:stretch>
        </p:blipFill>
        <p:spPr>
          <a:xfrm rot="14449812">
            <a:off x="9695634" y="617177"/>
            <a:ext cx="1528763" cy="1528763"/>
          </a:xfrm>
          <a:prstGeom prst="rect">
            <a:avLst/>
          </a:prstGeom>
        </p:spPr>
      </p:pic>
      <p:pic>
        <p:nvPicPr>
          <p:cNvPr id="15" name="Obrázok 14" descr="Obrázok, na ktorom je fleška, snímka obrazovky, smartfón&#10;&#10;Obsah vygenerovaný pomocou AI môže byť nesprávny.">
            <a:extLst>
              <a:ext uri="{FF2B5EF4-FFF2-40B4-BE49-F238E27FC236}">
                <a16:creationId xmlns:a16="http://schemas.microsoft.com/office/drawing/2014/main" id="{668E5B46-6A12-3FA6-E8F1-A7379EB0C736}"/>
              </a:ext>
            </a:extLst>
          </p:cNvPr>
          <p:cNvPicPr>
            <a:picLocks noChangeAspect="1"/>
          </p:cNvPicPr>
          <p:nvPr/>
        </p:nvPicPr>
        <p:blipFill>
          <a:blip r:embed="rId8"/>
          <a:stretch>
            <a:fillRect/>
          </a:stretch>
        </p:blipFill>
        <p:spPr>
          <a:xfrm rot="1488477" flipV="1">
            <a:off x="10006382" y="1263402"/>
            <a:ext cx="2451254" cy="2451254"/>
          </a:xfrm>
          <a:prstGeom prst="rect">
            <a:avLst/>
          </a:prstGeom>
        </p:spPr>
      </p:pic>
    </p:spTree>
    <p:extLst>
      <p:ext uri="{BB962C8B-B14F-4D97-AF65-F5344CB8AC3E}">
        <p14:creationId xmlns:p14="http://schemas.microsoft.com/office/powerpoint/2010/main" val="2063343016"/>
      </p:ext>
    </p:extLst>
  </p:cSld>
  <p:clrMapOvr>
    <a:masterClrMapping/>
  </p:clrMapOvr>
  <p:transition spd="slow">
    <p:randomBar dir="vert"/>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E15AE14-DBF4-50CF-DE26-1618302EA3BB}"/>
              </a:ext>
            </a:extLst>
          </p:cNvPr>
          <p:cNvSpPr>
            <a:spLocks noGrp="1"/>
          </p:cNvSpPr>
          <p:nvPr>
            <p:ph type="title"/>
          </p:nvPr>
        </p:nvSpPr>
        <p:spPr>
          <a:xfrm>
            <a:off x="841513" y="355186"/>
            <a:ext cx="10515600" cy="1325563"/>
          </a:xfrm>
        </p:spPr>
        <p:txBody>
          <a:bodyPr/>
          <a:lstStyle/>
          <a:p>
            <a:r>
              <a:rPr lang="sk-SK" dirty="0">
                <a:solidFill>
                  <a:srgbClr val="08A882"/>
                </a:solidFill>
              </a:rPr>
              <a:t>BEC phishing </a:t>
            </a:r>
            <a:r>
              <a:rPr lang="sk-SK" sz="3600" dirty="0">
                <a:solidFill>
                  <a:srgbClr val="08A882"/>
                </a:solidFill>
              </a:rPr>
              <a:t>(</a:t>
            </a:r>
            <a:r>
              <a:rPr lang="sk-SK" sz="3600" i="1" dirty="0">
                <a:solidFill>
                  <a:srgbClr val="08A882"/>
                </a:solidFill>
              </a:rPr>
              <a:t>Business email </a:t>
            </a:r>
            <a:r>
              <a:rPr lang="sk-SK" sz="3600" i="1" dirty="0" err="1">
                <a:solidFill>
                  <a:srgbClr val="08A882"/>
                </a:solidFill>
              </a:rPr>
              <a:t>compromise</a:t>
            </a:r>
            <a:r>
              <a:rPr lang="sk-SK" sz="3600" dirty="0">
                <a:solidFill>
                  <a:srgbClr val="08A882"/>
                </a:solidFill>
              </a:rPr>
              <a:t>)</a:t>
            </a:r>
            <a:endParaRPr lang="sk-SK" dirty="0">
              <a:solidFill>
                <a:srgbClr val="08A882"/>
              </a:solidFill>
            </a:endParaRPr>
          </a:p>
        </p:txBody>
      </p:sp>
      <p:sp>
        <p:nvSpPr>
          <p:cNvPr id="5" name="Zástupný objekt pre obsah 4">
            <a:extLst>
              <a:ext uri="{FF2B5EF4-FFF2-40B4-BE49-F238E27FC236}">
                <a16:creationId xmlns:a16="http://schemas.microsoft.com/office/drawing/2014/main" id="{43F8FA1D-2D3B-6B3F-E263-B960F7452B0A}"/>
              </a:ext>
            </a:extLst>
          </p:cNvPr>
          <p:cNvSpPr>
            <a:spLocks noGrp="1"/>
          </p:cNvSpPr>
          <p:nvPr>
            <p:ph idx="1"/>
          </p:nvPr>
        </p:nvSpPr>
        <p:spPr>
          <a:xfrm>
            <a:off x="838200" y="1461053"/>
            <a:ext cx="10515600" cy="4065104"/>
          </a:xfrm>
        </p:spPr>
        <p:txBody>
          <a:bodyPr>
            <a:normAutofit fontScale="92500" lnSpcReduction="10000"/>
          </a:bodyPr>
          <a:lstStyle/>
          <a:p>
            <a:pPr>
              <a:lnSpc>
                <a:spcPct val="110000"/>
              </a:lnSpc>
            </a:pPr>
            <a:r>
              <a:rPr lang="sk-SK" sz="2400" dirty="0"/>
              <a:t>útočník sa snaží </a:t>
            </a:r>
            <a:r>
              <a:rPr lang="sk-SK" sz="2400" b="1" dirty="0"/>
              <a:t>kompromitovať alebo napodobniť e-mailový účet osoby na vysokej pozícii v spoločnosti </a:t>
            </a:r>
            <a:r>
              <a:rPr lang="sk-SK" sz="2400" dirty="0"/>
              <a:t>(riaditeľa, finančného manažéra)</a:t>
            </a:r>
          </a:p>
          <a:p>
            <a:pPr>
              <a:lnSpc>
                <a:spcPct val="110000"/>
              </a:lnSpc>
            </a:pPr>
            <a:r>
              <a:rPr lang="sk-SK" sz="2400" dirty="0"/>
              <a:t>stavajú na dôvere a autorite</a:t>
            </a:r>
          </a:p>
          <a:p>
            <a:pPr>
              <a:lnSpc>
                <a:spcPct val="110000"/>
              </a:lnSpc>
            </a:pPr>
            <a:r>
              <a:rPr lang="sk-SK" sz="2400" dirty="0"/>
              <a:t>cieľom je presvedčiť zamestnancov, aby vykonali finančné prevody, zdieľali citlivé údaje alebo vykonali iné škodlivé akcie na základe falošných e-mailov</a:t>
            </a:r>
          </a:p>
          <a:p>
            <a:pPr>
              <a:lnSpc>
                <a:spcPct val="110000"/>
              </a:lnSpc>
            </a:pPr>
            <a:r>
              <a:rPr lang="sk-SK" sz="2400" dirty="0"/>
              <a:t>nemusia obsahovať škodlivé odkazy ani prílohy</a:t>
            </a:r>
          </a:p>
          <a:p>
            <a:pPr>
              <a:lnSpc>
                <a:spcPct val="110000"/>
              </a:lnSpc>
            </a:pPr>
            <a:r>
              <a:rPr lang="sk-SK" sz="2400" dirty="0"/>
              <a:t>vďaka dôveryhodnosti dokážu obísť SPAM filter</a:t>
            </a:r>
          </a:p>
          <a:p>
            <a:pPr>
              <a:lnSpc>
                <a:spcPct val="110000"/>
              </a:lnSpc>
            </a:pPr>
            <a:r>
              <a:rPr lang="sk-SK" sz="2400" dirty="0"/>
              <a:t>súčasťou BEC útoku môže byť SPEAR phishing</a:t>
            </a:r>
          </a:p>
          <a:p>
            <a:pPr>
              <a:lnSpc>
                <a:spcPct val="110000"/>
              </a:lnSpc>
            </a:pPr>
            <a:r>
              <a:rPr lang="sk-SK" sz="2400" b="1" dirty="0"/>
              <a:t>Útok na vrcholových manažérov - WHALE phishing (WHALING)</a:t>
            </a:r>
          </a:p>
        </p:txBody>
      </p:sp>
      <p:sp>
        <p:nvSpPr>
          <p:cNvPr id="7" name="Zástupný objekt pre číslo snímky 6">
            <a:extLst>
              <a:ext uri="{FF2B5EF4-FFF2-40B4-BE49-F238E27FC236}">
                <a16:creationId xmlns:a16="http://schemas.microsoft.com/office/drawing/2014/main" id="{404FB395-137C-6DE5-9498-F4DA988AB829}"/>
              </a:ext>
            </a:extLst>
          </p:cNvPr>
          <p:cNvSpPr>
            <a:spLocks noGrp="1"/>
          </p:cNvSpPr>
          <p:nvPr>
            <p:ph type="sldNum" sz="quarter" idx="12"/>
          </p:nvPr>
        </p:nvSpPr>
        <p:spPr/>
        <p:txBody>
          <a:bodyPr/>
          <a:lstStyle/>
          <a:p>
            <a:fld id="{16CA2D08-B425-46B9-A38C-FA58A167A0F0}" type="slidenum">
              <a:rPr lang="sk-SK" smtClean="0"/>
              <a:t>38</a:t>
            </a:fld>
            <a:endParaRPr lang="sk-SK"/>
          </a:p>
        </p:txBody>
      </p:sp>
      <p:grpSp>
        <p:nvGrpSpPr>
          <p:cNvPr id="3" name="Skupina 2">
            <a:extLst>
              <a:ext uri="{FF2B5EF4-FFF2-40B4-BE49-F238E27FC236}">
                <a16:creationId xmlns:a16="http://schemas.microsoft.com/office/drawing/2014/main" id="{48257E1C-EF29-0550-9036-8EF963722321}"/>
              </a:ext>
            </a:extLst>
          </p:cNvPr>
          <p:cNvGrpSpPr>
            <a:grpSpLocks noChangeAspect="1"/>
          </p:cNvGrpSpPr>
          <p:nvPr/>
        </p:nvGrpSpPr>
        <p:grpSpPr>
          <a:xfrm>
            <a:off x="336000" y="6110213"/>
            <a:ext cx="5760000" cy="611262"/>
            <a:chOff x="1583127" y="5266469"/>
            <a:chExt cx="7902227" cy="798442"/>
          </a:xfrm>
        </p:grpSpPr>
        <p:pic>
          <p:nvPicPr>
            <p:cNvPr id="8" name="Obrázok 7" descr="Obrázok, na ktorom je text, písmo, logo, symbol&#10;&#10;Obsah vygenerovaný pomocou AI môže byť nesprávny.">
              <a:extLst>
                <a:ext uri="{FF2B5EF4-FFF2-40B4-BE49-F238E27FC236}">
                  <a16:creationId xmlns:a16="http://schemas.microsoft.com/office/drawing/2014/main" id="{C6F61F5B-C9FA-C59C-83A6-61B493082B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9" name="Obrázok 8" descr="Obrázok, na ktorom je text, písmo, elektrická modrá, snímka obrazovky&#10;&#10;Obsah vygenerovaný pomocou AI môže byť nesprávny.">
              <a:extLst>
                <a:ext uri="{FF2B5EF4-FFF2-40B4-BE49-F238E27FC236}">
                  <a16:creationId xmlns:a16="http://schemas.microsoft.com/office/drawing/2014/main" id="{D5B17B70-1FD5-77FA-066E-B5FF4150ED6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10" name="Obrázok 9" descr="Obrázok, na ktorom je písmo, grafika, text, logo&#10;&#10;Obsah vygenerovaný pomocou AI môže byť nesprávny.">
              <a:extLst>
                <a:ext uri="{FF2B5EF4-FFF2-40B4-BE49-F238E27FC236}">
                  <a16:creationId xmlns:a16="http://schemas.microsoft.com/office/drawing/2014/main" id="{313F6E1C-AA32-DDEB-6E07-A3516CF94F3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729386219"/>
      </p:ext>
    </p:extLst>
  </p:cSld>
  <p:clrMapOvr>
    <a:masterClrMapping/>
  </p:clrMapOvr>
  <p:transition spd="slow">
    <p:randomBar dir="vert"/>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95D0B08-71D3-06B2-C048-AFCE6AD1B845}"/>
              </a:ext>
            </a:extLst>
          </p:cNvPr>
          <p:cNvSpPr>
            <a:spLocks noGrp="1"/>
          </p:cNvSpPr>
          <p:nvPr>
            <p:ph type="title"/>
          </p:nvPr>
        </p:nvSpPr>
        <p:spPr/>
        <p:txBody>
          <a:bodyPr/>
          <a:lstStyle/>
          <a:p>
            <a:r>
              <a:rPr lang="sk-SK" dirty="0">
                <a:solidFill>
                  <a:srgbClr val="08A882"/>
                </a:solidFill>
              </a:rPr>
              <a:t>Bezpečnostné opatrenia</a:t>
            </a:r>
          </a:p>
        </p:txBody>
      </p:sp>
      <p:sp>
        <p:nvSpPr>
          <p:cNvPr id="3" name="Zástupný objekt pre obsah 2">
            <a:extLst>
              <a:ext uri="{FF2B5EF4-FFF2-40B4-BE49-F238E27FC236}">
                <a16:creationId xmlns:a16="http://schemas.microsoft.com/office/drawing/2014/main" id="{C4CA7EE2-A536-F673-B27A-9D93DA1FA608}"/>
              </a:ext>
            </a:extLst>
          </p:cNvPr>
          <p:cNvSpPr>
            <a:spLocks noGrp="1"/>
          </p:cNvSpPr>
          <p:nvPr>
            <p:ph idx="1"/>
          </p:nvPr>
        </p:nvSpPr>
        <p:spPr>
          <a:xfrm>
            <a:off x="838200" y="1825625"/>
            <a:ext cx="10515600" cy="3813175"/>
          </a:xfrm>
        </p:spPr>
        <p:txBody>
          <a:bodyPr>
            <a:normAutofit/>
          </a:bodyPr>
          <a:lstStyle/>
          <a:p>
            <a:r>
              <a:rPr lang="sk-SK" sz="2400" dirty="0"/>
              <a:t>neotvárajte správu od neznámeho odosielateľa</a:t>
            </a:r>
          </a:p>
          <a:p>
            <a:r>
              <a:rPr lang="sk-SK" sz="2400" dirty="0"/>
              <a:t>dávajte si pozor na správy s neosobným pozdravom a gramatickými chybami</a:t>
            </a:r>
          </a:p>
          <a:p>
            <a:r>
              <a:rPr lang="sk-SK" sz="2400" dirty="0"/>
              <a:t>porovnajte tón/štýl správy s predchádzajúcou komunikáciou</a:t>
            </a:r>
          </a:p>
          <a:p>
            <a:r>
              <a:rPr lang="sk-SK" sz="2400" dirty="0"/>
              <a:t>neklikajte na linky od neznámeho odosielateľa, overte si odkaz bez klikania, prípadne navštívte oficiálny web</a:t>
            </a:r>
          </a:p>
          <a:p>
            <a:r>
              <a:rPr lang="sk-SK" sz="2400" dirty="0"/>
              <a:t>neotvárajte prílohy a pop-</a:t>
            </a:r>
            <a:r>
              <a:rPr lang="sk-SK" sz="2400" dirty="0" err="1"/>
              <a:t>up</a:t>
            </a:r>
            <a:r>
              <a:rPr lang="sk-SK" sz="2400" dirty="0"/>
              <a:t> okná od neznámeho odosielateľa</a:t>
            </a:r>
          </a:p>
          <a:p>
            <a:r>
              <a:rPr lang="sk-SK" sz="2400" dirty="0"/>
              <a:t>dávajte si pozor na naliehavý jazyk žiadosť o osobné údaje</a:t>
            </a:r>
          </a:p>
          <a:p>
            <a:r>
              <a:rPr lang="sk-SK" sz="2400" dirty="0"/>
              <a:t>overte podpisy e-mailov</a:t>
            </a:r>
          </a:p>
        </p:txBody>
      </p:sp>
      <p:sp>
        <p:nvSpPr>
          <p:cNvPr id="5" name="Zástupný objekt pre číslo snímky 4">
            <a:extLst>
              <a:ext uri="{FF2B5EF4-FFF2-40B4-BE49-F238E27FC236}">
                <a16:creationId xmlns:a16="http://schemas.microsoft.com/office/drawing/2014/main" id="{725443E2-FCA9-E2FC-B340-4BBFF1E366F3}"/>
              </a:ext>
            </a:extLst>
          </p:cNvPr>
          <p:cNvSpPr>
            <a:spLocks noGrp="1"/>
          </p:cNvSpPr>
          <p:nvPr>
            <p:ph type="sldNum" sz="quarter" idx="12"/>
          </p:nvPr>
        </p:nvSpPr>
        <p:spPr/>
        <p:txBody>
          <a:bodyPr/>
          <a:lstStyle/>
          <a:p>
            <a:fld id="{16CA2D08-B425-46B9-A38C-FA58A167A0F0}" type="slidenum">
              <a:rPr lang="sk-SK" smtClean="0"/>
              <a:t>39</a:t>
            </a:fld>
            <a:endParaRPr lang="sk-SK"/>
          </a:p>
        </p:txBody>
      </p:sp>
      <p:grpSp>
        <p:nvGrpSpPr>
          <p:cNvPr id="6" name="Skupina 5">
            <a:extLst>
              <a:ext uri="{FF2B5EF4-FFF2-40B4-BE49-F238E27FC236}">
                <a16:creationId xmlns:a16="http://schemas.microsoft.com/office/drawing/2014/main" id="{E86EAC18-BECB-80D1-4CD7-B15D1DC1A7F0}"/>
              </a:ext>
            </a:extLst>
          </p:cNvPr>
          <p:cNvGrpSpPr>
            <a:grpSpLocks noChangeAspect="1"/>
          </p:cNvGrpSpPr>
          <p:nvPr/>
        </p:nvGrpSpPr>
        <p:grpSpPr>
          <a:xfrm>
            <a:off x="336000" y="6110213"/>
            <a:ext cx="5760000" cy="611262"/>
            <a:chOff x="1583127" y="5266469"/>
            <a:chExt cx="7902227" cy="798442"/>
          </a:xfrm>
        </p:grpSpPr>
        <p:pic>
          <p:nvPicPr>
            <p:cNvPr id="7" name="Obrázok 6" descr="Obrázok, na ktorom je text, písmo, logo, symbol&#10;&#10;Obsah vygenerovaný pomocou AI môže byť nesprávny.">
              <a:extLst>
                <a:ext uri="{FF2B5EF4-FFF2-40B4-BE49-F238E27FC236}">
                  <a16:creationId xmlns:a16="http://schemas.microsoft.com/office/drawing/2014/main" id="{706F0F29-9A09-585E-163B-1795AD9335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8" name="Obrázok 7" descr="Obrázok, na ktorom je text, písmo, elektrická modrá, snímka obrazovky&#10;&#10;Obsah vygenerovaný pomocou AI môže byť nesprávny.">
              <a:extLst>
                <a:ext uri="{FF2B5EF4-FFF2-40B4-BE49-F238E27FC236}">
                  <a16:creationId xmlns:a16="http://schemas.microsoft.com/office/drawing/2014/main" id="{CA76A111-8A08-24A2-0AB1-91DC1C2A05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9" name="Obrázok 8" descr="Obrázok, na ktorom je písmo, grafika, text, logo&#10;&#10;Obsah vygenerovaný pomocou AI môže byť nesprávny.">
              <a:extLst>
                <a:ext uri="{FF2B5EF4-FFF2-40B4-BE49-F238E27FC236}">
                  <a16:creationId xmlns:a16="http://schemas.microsoft.com/office/drawing/2014/main" id="{09FCCBF2-EF1A-FD32-3148-09AE31989C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4079450967"/>
      </p:ext>
    </p:extLst>
  </p:cSld>
  <p:clrMapOvr>
    <a:masterClrMapping/>
  </p:clrMapOvr>
  <p:transition spd="slow">
    <p:randomBar dir="ver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a:extLst>
              <a:ext uri="{FF2B5EF4-FFF2-40B4-BE49-F238E27FC236}">
                <a16:creationId xmlns:a16="http://schemas.microsoft.com/office/drawing/2014/main" id="{2D8FE3AA-B9BC-C0E0-7275-AB32EF4D426D}"/>
              </a:ext>
            </a:extLst>
          </p:cNvPr>
          <p:cNvSpPr>
            <a:spLocks noGrp="1"/>
          </p:cNvSpPr>
          <p:nvPr>
            <p:ph type="title"/>
          </p:nvPr>
        </p:nvSpPr>
        <p:spPr/>
        <p:txBody>
          <a:bodyPr>
            <a:normAutofit/>
          </a:bodyPr>
          <a:lstStyle/>
          <a:p>
            <a:r>
              <a:rPr lang="sk-SK" sz="4000" dirty="0">
                <a:solidFill>
                  <a:srgbClr val="00B050"/>
                </a:solidFill>
              </a:rPr>
              <a:t>DEEP FAKE</a:t>
            </a:r>
            <a:endParaRPr lang="sk-SK" sz="4000" dirty="0">
              <a:solidFill>
                <a:srgbClr val="0070C0"/>
              </a:solidFill>
            </a:endParaRPr>
          </a:p>
        </p:txBody>
      </p:sp>
      <p:sp>
        <p:nvSpPr>
          <p:cNvPr id="9" name="Zástupný objekt pre obsah 8">
            <a:extLst>
              <a:ext uri="{FF2B5EF4-FFF2-40B4-BE49-F238E27FC236}">
                <a16:creationId xmlns:a16="http://schemas.microsoft.com/office/drawing/2014/main" id="{644CC53C-BA95-FD2E-CA06-10964C5A4FA8}"/>
              </a:ext>
            </a:extLst>
          </p:cNvPr>
          <p:cNvSpPr>
            <a:spLocks noGrp="1"/>
          </p:cNvSpPr>
          <p:nvPr>
            <p:ph sz="half" idx="2"/>
          </p:nvPr>
        </p:nvSpPr>
        <p:spPr>
          <a:xfrm>
            <a:off x="6172202" y="1458632"/>
            <a:ext cx="5181600" cy="4351338"/>
          </a:xfrm>
        </p:spPr>
        <p:txBody>
          <a:bodyPr>
            <a:normAutofit/>
          </a:bodyPr>
          <a:lstStyle/>
          <a:p>
            <a:pPr marL="357188" indent="-357188"/>
            <a:r>
              <a:rPr lang="sk-SK" dirty="0"/>
              <a:t>falošný mediálny materiál vytvorený úpravou existujúceho </a:t>
            </a:r>
            <a:r>
              <a:rPr lang="sk-SK" dirty="0" err="1"/>
              <a:t>videomateriálu</a:t>
            </a:r>
            <a:r>
              <a:rPr lang="sk-SK" dirty="0"/>
              <a:t> alebo zvuku,</a:t>
            </a:r>
          </a:p>
          <a:p>
            <a:pPr marL="357188" indent="-357188"/>
            <a:r>
              <a:rPr lang="sk-SK" dirty="0"/>
              <a:t>vytvorený pomocou umelej inteligencie,</a:t>
            </a:r>
          </a:p>
          <a:p>
            <a:pPr marL="357188" indent="-357188"/>
            <a:r>
              <a:rPr lang="sk-SK" dirty="0"/>
              <a:t>ťažko odlíšiteľný od reality,</a:t>
            </a:r>
          </a:p>
          <a:p>
            <a:pPr marL="357188" indent="-357188"/>
            <a:r>
              <a:rPr lang="sk-SK" b="1" dirty="0"/>
              <a:t>použitie:</a:t>
            </a:r>
            <a:r>
              <a:rPr lang="sk-SK" dirty="0"/>
              <a:t> </a:t>
            </a:r>
            <a:r>
              <a:rPr lang="sk-SK" dirty="0" err="1"/>
              <a:t>meme</a:t>
            </a:r>
            <a:r>
              <a:rPr lang="sk-SK" dirty="0"/>
              <a:t>, filtre sociálnych médií, vytváranie falošných správ, kyberšikana, krádež identity a pod.</a:t>
            </a:r>
          </a:p>
        </p:txBody>
      </p:sp>
      <p:sp>
        <p:nvSpPr>
          <p:cNvPr id="3" name="Zástupný objekt pre číslo snímky 2">
            <a:extLst>
              <a:ext uri="{FF2B5EF4-FFF2-40B4-BE49-F238E27FC236}">
                <a16:creationId xmlns:a16="http://schemas.microsoft.com/office/drawing/2014/main" id="{CA863E42-D463-5C50-CD22-E20BD2C0D458}"/>
              </a:ext>
            </a:extLst>
          </p:cNvPr>
          <p:cNvSpPr>
            <a:spLocks noGrp="1"/>
          </p:cNvSpPr>
          <p:nvPr>
            <p:ph type="sldNum" sz="quarter" idx="12"/>
          </p:nvPr>
        </p:nvSpPr>
        <p:spPr/>
        <p:txBody>
          <a:bodyPr/>
          <a:lstStyle/>
          <a:p>
            <a:fld id="{16CA2D08-B425-46B9-A38C-FA58A167A0F0}" type="slidenum">
              <a:rPr lang="sk-SK" smtClean="0"/>
              <a:t>4</a:t>
            </a:fld>
            <a:endParaRPr lang="sk-SK"/>
          </a:p>
        </p:txBody>
      </p:sp>
      <p:pic>
        <p:nvPicPr>
          <p:cNvPr id="7" name="Picture 2" descr="What is Deepfake? Meaning, Definition and Fraud Prevention">
            <a:extLst>
              <a:ext uri="{FF2B5EF4-FFF2-40B4-BE49-F238E27FC236}">
                <a16:creationId xmlns:a16="http://schemas.microsoft.com/office/drawing/2014/main" id="{7683B399-EA8E-9EBC-BC49-24351BF5B003}"/>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838200" y="1550030"/>
            <a:ext cx="5181600" cy="4027884"/>
          </a:xfrm>
          <a:prstGeom prst="rect">
            <a:avLst/>
          </a:prstGeom>
          <a:noFill/>
          <a:extLst>
            <a:ext uri="{909E8E84-426E-40DD-AFC4-6F175D3DCCD1}">
              <a14:hiddenFill xmlns:a14="http://schemas.microsoft.com/office/drawing/2010/main">
                <a:solidFill>
                  <a:srgbClr val="FFFFFF"/>
                </a:solidFill>
              </a14:hiddenFill>
            </a:ext>
          </a:extLst>
        </p:spPr>
      </p:pic>
      <p:grpSp>
        <p:nvGrpSpPr>
          <p:cNvPr id="5" name="Skupina 4">
            <a:extLst>
              <a:ext uri="{FF2B5EF4-FFF2-40B4-BE49-F238E27FC236}">
                <a16:creationId xmlns:a16="http://schemas.microsoft.com/office/drawing/2014/main" id="{6C298B79-BA03-5938-BCA0-80B71F200488}"/>
              </a:ext>
            </a:extLst>
          </p:cNvPr>
          <p:cNvGrpSpPr>
            <a:grpSpLocks noChangeAspect="1"/>
          </p:cNvGrpSpPr>
          <p:nvPr/>
        </p:nvGrpSpPr>
        <p:grpSpPr>
          <a:xfrm>
            <a:off x="336000" y="6110213"/>
            <a:ext cx="5760000" cy="611262"/>
            <a:chOff x="1583127" y="5266469"/>
            <a:chExt cx="7902227" cy="798442"/>
          </a:xfrm>
        </p:grpSpPr>
        <p:pic>
          <p:nvPicPr>
            <p:cNvPr id="6" name="Obrázok 5" descr="Obrázok, na ktorom je text, písmo, logo, symbol&#10;&#10;Obsah vygenerovaný pomocou AI môže byť nesprávny.">
              <a:extLst>
                <a:ext uri="{FF2B5EF4-FFF2-40B4-BE49-F238E27FC236}">
                  <a16:creationId xmlns:a16="http://schemas.microsoft.com/office/drawing/2014/main" id="{B2713221-6D3D-6D74-7751-DBC62607D1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8" name="Obrázok 7" descr="Obrázok, na ktorom je text, písmo, elektrická modrá, snímka obrazovky&#10;&#10;Obsah vygenerovaný pomocou AI môže byť nesprávny.">
              <a:extLst>
                <a:ext uri="{FF2B5EF4-FFF2-40B4-BE49-F238E27FC236}">
                  <a16:creationId xmlns:a16="http://schemas.microsoft.com/office/drawing/2014/main" id="{95E2F28C-1EC9-7D36-0309-E9B978E9226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10" name="Obrázok 9" descr="Obrázok, na ktorom je písmo, grafika, text, logo&#10;&#10;Obsah vygenerovaný pomocou AI môže byť nesprávny.">
              <a:extLst>
                <a:ext uri="{FF2B5EF4-FFF2-40B4-BE49-F238E27FC236}">
                  <a16:creationId xmlns:a16="http://schemas.microsoft.com/office/drawing/2014/main" id="{0E3BC0BE-4501-0070-6170-EE846EE5829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4118187970"/>
      </p:ext>
    </p:extLst>
  </p:cSld>
  <p:clrMapOvr>
    <a:masterClrMapping/>
  </p:clrMapOvr>
  <p:transition spd="slow">
    <p:randomBar dir="vert"/>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objekt pre obsah 2">
            <a:extLst>
              <a:ext uri="{FF2B5EF4-FFF2-40B4-BE49-F238E27FC236}">
                <a16:creationId xmlns:a16="http://schemas.microsoft.com/office/drawing/2014/main" id="{8FD675A0-94CE-21D1-5B9A-0ACDF53770AA}"/>
              </a:ext>
            </a:extLst>
          </p:cNvPr>
          <p:cNvSpPr>
            <a:spLocks noGrp="1"/>
          </p:cNvSpPr>
          <p:nvPr>
            <p:ph sz="half" idx="1"/>
          </p:nvPr>
        </p:nvSpPr>
        <p:spPr>
          <a:xfrm>
            <a:off x="838199" y="1825625"/>
            <a:ext cx="10333383" cy="4351338"/>
          </a:xfrm>
        </p:spPr>
        <p:txBody>
          <a:bodyPr>
            <a:normAutofit/>
          </a:bodyPr>
          <a:lstStyle/>
          <a:p>
            <a:r>
              <a:rPr lang="pl-PL" sz="2400" dirty="0"/>
              <a:t>VIACFAKTOROVÁ AUTORIZÁCIA, KEDYKOĽVEK JE TO MOŽNÉ (nie len heslo ale napr. aj tel. číslo, bezpečnostná otázka a pod.) </a:t>
            </a:r>
          </a:p>
          <a:p>
            <a:r>
              <a:rPr lang="pl-PL" sz="2400" dirty="0"/>
              <a:t>overenie informácií cez viaceré komunikačné kanály (e-mail + osobne, telefonom, sociálne siete,...)</a:t>
            </a:r>
          </a:p>
          <a:p>
            <a:r>
              <a:rPr lang="pl-PL" sz="2400" dirty="0"/>
              <a:t>nastavte si súkromie na sociálnych sieťach </a:t>
            </a:r>
          </a:p>
          <a:p>
            <a:r>
              <a:rPr lang="sk-SK" sz="2400" dirty="0"/>
              <a:t>zostaňte informovaní</a:t>
            </a:r>
          </a:p>
          <a:p>
            <a:endParaRPr lang="sk-SK" dirty="0"/>
          </a:p>
        </p:txBody>
      </p:sp>
      <p:sp>
        <p:nvSpPr>
          <p:cNvPr id="6" name="Zástupný objekt pre číslo snímky 5">
            <a:extLst>
              <a:ext uri="{FF2B5EF4-FFF2-40B4-BE49-F238E27FC236}">
                <a16:creationId xmlns:a16="http://schemas.microsoft.com/office/drawing/2014/main" id="{E51027A8-D353-596E-DCF6-FF52C7B02E96}"/>
              </a:ext>
            </a:extLst>
          </p:cNvPr>
          <p:cNvSpPr>
            <a:spLocks noGrp="1"/>
          </p:cNvSpPr>
          <p:nvPr>
            <p:ph type="sldNum" sz="quarter" idx="12"/>
          </p:nvPr>
        </p:nvSpPr>
        <p:spPr/>
        <p:txBody>
          <a:bodyPr/>
          <a:lstStyle/>
          <a:p>
            <a:fld id="{16CA2D08-B425-46B9-A38C-FA58A167A0F0}" type="slidenum">
              <a:rPr lang="sk-SK" smtClean="0"/>
              <a:t>40</a:t>
            </a:fld>
            <a:endParaRPr lang="sk-SK"/>
          </a:p>
        </p:txBody>
      </p:sp>
      <p:grpSp>
        <p:nvGrpSpPr>
          <p:cNvPr id="4" name="Skupina 3">
            <a:extLst>
              <a:ext uri="{FF2B5EF4-FFF2-40B4-BE49-F238E27FC236}">
                <a16:creationId xmlns:a16="http://schemas.microsoft.com/office/drawing/2014/main" id="{3ADF15FB-5AEB-1699-1411-30061DC17CDE}"/>
              </a:ext>
            </a:extLst>
          </p:cNvPr>
          <p:cNvGrpSpPr>
            <a:grpSpLocks noChangeAspect="1"/>
          </p:cNvGrpSpPr>
          <p:nvPr/>
        </p:nvGrpSpPr>
        <p:grpSpPr>
          <a:xfrm>
            <a:off x="336000" y="6110213"/>
            <a:ext cx="5760000" cy="611262"/>
            <a:chOff x="1583127" y="5266469"/>
            <a:chExt cx="7902227" cy="798442"/>
          </a:xfrm>
        </p:grpSpPr>
        <p:pic>
          <p:nvPicPr>
            <p:cNvPr id="7" name="Obrázok 6" descr="Obrázok, na ktorom je text, písmo, logo, symbol&#10;&#10;Obsah vygenerovaný pomocou AI môže byť nesprávny.">
              <a:extLst>
                <a:ext uri="{FF2B5EF4-FFF2-40B4-BE49-F238E27FC236}">
                  <a16:creationId xmlns:a16="http://schemas.microsoft.com/office/drawing/2014/main" id="{C7380BB7-2914-420D-A680-295137C705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8" name="Obrázok 7" descr="Obrázok, na ktorom je text, písmo, elektrická modrá, snímka obrazovky&#10;&#10;Obsah vygenerovaný pomocou AI môže byť nesprávny.">
              <a:extLst>
                <a:ext uri="{FF2B5EF4-FFF2-40B4-BE49-F238E27FC236}">
                  <a16:creationId xmlns:a16="http://schemas.microsoft.com/office/drawing/2014/main" id="{3D3F2A1F-635A-B10C-7116-5492EF1F0E9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9" name="Obrázok 8" descr="Obrázok, na ktorom je písmo, grafika, text, logo&#10;&#10;Obsah vygenerovaný pomocou AI môže byť nesprávny.">
              <a:extLst>
                <a:ext uri="{FF2B5EF4-FFF2-40B4-BE49-F238E27FC236}">
                  <a16:creationId xmlns:a16="http://schemas.microsoft.com/office/drawing/2014/main" id="{ECDD7E42-951B-B6C6-9E74-93FBDCD5D8F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
        <p:nvSpPr>
          <p:cNvPr id="11" name="Nadpis 1">
            <a:extLst>
              <a:ext uri="{FF2B5EF4-FFF2-40B4-BE49-F238E27FC236}">
                <a16:creationId xmlns:a16="http://schemas.microsoft.com/office/drawing/2014/main" id="{853A7DE1-2604-949D-DC69-EC35B8928513}"/>
              </a:ext>
            </a:extLst>
          </p:cNvPr>
          <p:cNvSpPr>
            <a:spLocks noGrp="1"/>
          </p:cNvSpPr>
          <p:nvPr>
            <p:ph type="title"/>
          </p:nvPr>
        </p:nvSpPr>
        <p:spPr>
          <a:xfrm>
            <a:off x="838200" y="365125"/>
            <a:ext cx="10515600" cy="1325563"/>
          </a:xfrm>
        </p:spPr>
        <p:txBody>
          <a:bodyPr/>
          <a:lstStyle/>
          <a:p>
            <a:r>
              <a:rPr lang="sk-SK" dirty="0">
                <a:solidFill>
                  <a:srgbClr val="08A882"/>
                </a:solidFill>
              </a:rPr>
              <a:t>Bezpečnostné opatrenia</a:t>
            </a:r>
          </a:p>
        </p:txBody>
      </p:sp>
    </p:spTree>
    <p:extLst>
      <p:ext uri="{BB962C8B-B14F-4D97-AF65-F5344CB8AC3E}">
        <p14:creationId xmlns:p14="http://schemas.microsoft.com/office/powerpoint/2010/main" val="2660201901"/>
      </p:ext>
    </p:extLst>
  </p:cSld>
  <p:clrMapOvr>
    <a:masterClrMapping/>
  </p:clrMapOvr>
  <p:transition spd="slow">
    <p:randomBar dir="vert"/>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objekt pre obsah 2">
            <a:extLst>
              <a:ext uri="{FF2B5EF4-FFF2-40B4-BE49-F238E27FC236}">
                <a16:creationId xmlns:a16="http://schemas.microsoft.com/office/drawing/2014/main" id="{0EFBA1C8-FE67-4D38-993A-D0D2B4DACBB6}"/>
              </a:ext>
            </a:extLst>
          </p:cNvPr>
          <p:cNvSpPr>
            <a:spLocks noGrp="1"/>
          </p:cNvSpPr>
          <p:nvPr>
            <p:ph idx="1"/>
          </p:nvPr>
        </p:nvSpPr>
        <p:spPr>
          <a:xfrm>
            <a:off x="838200" y="2375451"/>
            <a:ext cx="10515600" cy="3801511"/>
          </a:xfrm>
        </p:spPr>
        <p:txBody>
          <a:bodyPr>
            <a:normAutofit/>
          </a:bodyPr>
          <a:lstStyle/>
          <a:p>
            <a:pPr marL="0" indent="0" algn="ctr">
              <a:buNone/>
            </a:pPr>
            <a:r>
              <a:rPr lang="sk-SK" sz="2400" dirty="0">
                <a:solidFill>
                  <a:srgbClr val="0070C0"/>
                </a:solidFill>
                <a:latin typeface="Cavolini" panose="03000502040302020204" pitchFamily="66" charset="0"/>
                <a:cs typeface="Cavolini" panose="03000502040302020204" pitchFamily="66" charset="0"/>
              </a:rPr>
              <a:t>Mnohí z nás používajú mobilné zariadenia na vzdialený prístup a prácu z domu, aplikácia sociálnej siete môže okrem nadmerného zhromažďovania osobných a firemných údajov slúžiť ako vstupná brána do IT infraštruktúry zamestnávateľa.</a:t>
            </a:r>
          </a:p>
        </p:txBody>
      </p:sp>
      <p:sp>
        <p:nvSpPr>
          <p:cNvPr id="6" name="Zástupný objekt pre číslo snímky 5">
            <a:extLst>
              <a:ext uri="{FF2B5EF4-FFF2-40B4-BE49-F238E27FC236}">
                <a16:creationId xmlns:a16="http://schemas.microsoft.com/office/drawing/2014/main" id="{D9422AB9-B8E0-830C-17C6-C8CD4BB8E5F8}"/>
              </a:ext>
            </a:extLst>
          </p:cNvPr>
          <p:cNvSpPr>
            <a:spLocks noGrp="1"/>
          </p:cNvSpPr>
          <p:nvPr>
            <p:ph type="sldNum" sz="quarter" idx="12"/>
          </p:nvPr>
        </p:nvSpPr>
        <p:spPr/>
        <p:txBody>
          <a:bodyPr/>
          <a:lstStyle/>
          <a:p>
            <a:fld id="{16CA2D08-B425-46B9-A38C-FA58A167A0F0}" type="slidenum">
              <a:rPr lang="sk-SK" smtClean="0"/>
              <a:t>41</a:t>
            </a:fld>
            <a:endParaRPr lang="sk-SK"/>
          </a:p>
        </p:txBody>
      </p:sp>
      <p:grpSp>
        <p:nvGrpSpPr>
          <p:cNvPr id="4" name="Skupina 3">
            <a:extLst>
              <a:ext uri="{FF2B5EF4-FFF2-40B4-BE49-F238E27FC236}">
                <a16:creationId xmlns:a16="http://schemas.microsoft.com/office/drawing/2014/main" id="{97572B60-0A6E-E9A2-2BE8-21C34AB9318A}"/>
              </a:ext>
            </a:extLst>
          </p:cNvPr>
          <p:cNvGrpSpPr>
            <a:grpSpLocks noChangeAspect="1"/>
          </p:cNvGrpSpPr>
          <p:nvPr/>
        </p:nvGrpSpPr>
        <p:grpSpPr>
          <a:xfrm>
            <a:off x="336000" y="6110213"/>
            <a:ext cx="5760000" cy="611262"/>
            <a:chOff x="1583127" y="5266469"/>
            <a:chExt cx="7902227" cy="798442"/>
          </a:xfrm>
        </p:grpSpPr>
        <p:pic>
          <p:nvPicPr>
            <p:cNvPr id="7" name="Obrázok 6" descr="Obrázok, na ktorom je text, písmo, logo, symbol&#10;&#10;Obsah vygenerovaný pomocou AI môže byť nesprávny.">
              <a:extLst>
                <a:ext uri="{FF2B5EF4-FFF2-40B4-BE49-F238E27FC236}">
                  <a16:creationId xmlns:a16="http://schemas.microsoft.com/office/drawing/2014/main" id="{1251203A-27FA-D72C-6086-B04D7BB0FD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8" name="Obrázok 7" descr="Obrázok, na ktorom je text, písmo, elektrická modrá, snímka obrazovky&#10;&#10;Obsah vygenerovaný pomocou AI môže byť nesprávny.">
              <a:extLst>
                <a:ext uri="{FF2B5EF4-FFF2-40B4-BE49-F238E27FC236}">
                  <a16:creationId xmlns:a16="http://schemas.microsoft.com/office/drawing/2014/main" id="{4F4E6FCA-79B3-E083-F0F9-DE83077A9D8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9" name="Obrázok 8" descr="Obrázok, na ktorom je písmo, grafika, text, logo&#10;&#10;Obsah vygenerovaný pomocou AI môže byť nesprávny.">
              <a:extLst>
                <a:ext uri="{FF2B5EF4-FFF2-40B4-BE49-F238E27FC236}">
                  <a16:creationId xmlns:a16="http://schemas.microsoft.com/office/drawing/2014/main" id="{F91FBDCE-4A4B-6852-9206-B1AA9ACA305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
        <p:nvSpPr>
          <p:cNvPr id="11" name="Nadpis 1">
            <a:extLst>
              <a:ext uri="{FF2B5EF4-FFF2-40B4-BE49-F238E27FC236}">
                <a16:creationId xmlns:a16="http://schemas.microsoft.com/office/drawing/2014/main" id="{E09ED604-6D0F-24BC-B02B-2A9493277785}"/>
              </a:ext>
            </a:extLst>
          </p:cNvPr>
          <p:cNvSpPr txBox="1">
            <a:spLocks/>
          </p:cNvSpPr>
          <p:nvPr/>
        </p:nvSpPr>
        <p:spPr>
          <a:xfrm>
            <a:off x="990600" y="5175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sk-SK">
                <a:solidFill>
                  <a:srgbClr val="08A882"/>
                </a:solidFill>
              </a:rPr>
              <a:t>Bezpečnostné opatrenia</a:t>
            </a:r>
            <a:endParaRPr lang="sk-SK" dirty="0">
              <a:solidFill>
                <a:srgbClr val="08A882"/>
              </a:solidFill>
            </a:endParaRPr>
          </a:p>
        </p:txBody>
      </p:sp>
    </p:spTree>
    <p:extLst>
      <p:ext uri="{BB962C8B-B14F-4D97-AF65-F5344CB8AC3E}">
        <p14:creationId xmlns:p14="http://schemas.microsoft.com/office/powerpoint/2010/main" val="1298119826"/>
      </p:ext>
    </p:extLst>
  </p:cSld>
  <p:clrMapOvr>
    <a:masterClrMapping/>
  </p:clrMapOvr>
  <p:transition spd="slow">
    <p:randomBar dir="vert"/>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Nadpis 4">
            <a:extLst>
              <a:ext uri="{FF2B5EF4-FFF2-40B4-BE49-F238E27FC236}">
                <a16:creationId xmlns:a16="http://schemas.microsoft.com/office/drawing/2014/main" id="{4D4E97FC-2DD6-A393-0F43-0A39D408047E}"/>
              </a:ext>
            </a:extLst>
          </p:cNvPr>
          <p:cNvSpPr>
            <a:spLocks noGrp="1"/>
          </p:cNvSpPr>
          <p:nvPr>
            <p:ph type="title"/>
          </p:nvPr>
        </p:nvSpPr>
        <p:spPr>
          <a:xfrm>
            <a:off x="516835" y="365125"/>
            <a:ext cx="10277545" cy="1117987"/>
          </a:xfrm>
        </p:spPr>
        <p:txBody>
          <a:bodyPr>
            <a:normAutofit fontScale="90000"/>
          </a:bodyPr>
          <a:lstStyle/>
          <a:p>
            <a:r>
              <a:rPr lang="sk-SK" sz="4000" b="1" u="sng" dirty="0">
                <a:solidFill>
                  <a:srgbClr val="002060"/>
                </a:solidFill>
              </a:rPr>
              <a:t>Aktivita 4:</a:t>
            </a:r>
            <a:r>
              <a:rPr lang="sk-SK" sz="4000" b="1" dirty="0"/>
              <a:t> </a:t>
            </a:r>
            <a:r>
              <a:rPr lang="sk-SK" sz="3600" dirty="0">
                <a:solidFill>
                  <a:srgbClr val="002060"/>
                </a:solidFill>
              </a:rPr>
              <a:t>Viete určiť, či je e-mail skutočný alebo sa jedná o podvod?</a:t>
            </a:r>
            <a:endParaRPr lang="sk-SK" dirty="0">
              <a:solidFill>
                <a:srgbClr val="002060"/>
              </a:solidFill>
            </a:endParaRPr>
          </a:p>
        </p:txBody>
      </p:sp>
      <p:pic>
        <p:nvPicPr>
          <p:cNvPr id="1028" name="Picture 4">
            <a:extLst>
              <a:ext uri="{FF2B5EF4-FFF2-40B4-BE49-F238E27FC236}">
                <a16:creationId xmlns:a16="http://schemas.microsoft.com/office/drawing/2014/main" id="{A98972A4-9284-1E98-D007-17220D0BA446}"/>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438689" y="1404338"/>
            <a:ext cx="8755202" cy="5030787"/>
          </a:xfrm>
          <a:prstGeom prst="rect">
            <a:avLst/>
          </a:prstGeom>
          <a:noFill/>
          <a:ln>
            <a:solidFill>
              <a:schemeClr val="bg1">
                <a:lumMod val="50000"/>
              </a:schemeClr>
            </a:solidFill>
          </a:ln>
          <a:extLst>
            <a:ext uri="{909E8E84-426E-40DD-AFC4-6F175D3DCCD1}">
              <a14:hiddenFill xmlns:a14="http://schemas.microsoft.com/office/drawing/2010/main">
                <a:solidFill>
                  <a:srgbClr val="FFFFFF"/>
                </a:solidFill>
              </a14:hiddenFill>
            </a:ext>
          </a:extLst>
        </p:spPr>
      </p:pic>
      <p:sp>
        <p:nvSpPr>
          <p:cNvPr id="3" name="Zástupný objekt pre číslo snímky 2">
            <a:extLst>
              <a:ext uri="{FF2B5EF4-FFF2-40B4-BE49-F238E27FC236}">
                <a16:creationId xmlns:a16="http://schemas.microsoft.com/office/drawing/2014/main" id="{E15E7C26-C5C1-A8D3-BB19-9E7CDC39ACA6}"/>
              </a:ext>
            </a:extLst>
          </p:cNvPr>
          <p:cNvSpPr>
            <a:spLocks noGrp="1"/>
          </p:cNvSpPr>
          <p:nvPr>
            <p:ph type="sldNum" sz="quarter" idx="12"/>
          </p:nvPr>
        </p:nvSpPr>
        <p:spPr/>
        <p:txBody>
          <a:bodyPr/>
          <a:lstStyle/>
          <a:p>
            <a:fld id="{16CA2D08-B425-46B9-A38C-FA58A167A0F0}" type="slidenum">
              <a:rPr lang="sk-SK" smtClean="0"/>
              <a:t>42</a:t>
            </a:fld>
            <a:endParaRPr lang="sk-SK"/>
          </a:p>
        </p:txBody>
      </p:sp>
    </p:spTree>
    <p:extLst>
      <p:ext uri="{BB962C8B-B14F-4D97-AF65-F5344CB8AC3E}">
        <p14:creationId xmlns:p14="http://schemas.microsoft.com/office/powerpoint/2010/main" val="4294298407"/>
      </p:ext>
    </p:extLst>
  </p:cSld>
  <p:clrMapOvr>
    <a:masterClrMapping/>
  </p:clrMapOvr>
  <p:transition spd="slow">
    <p:randomBar dir="vert"/>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5BFEF13-9692-2BC6-EEBA-BABE2552CCDE}"/>
              </a:ext>
            </a:extLst>
          </p:cNvPr>
          <p:cNvSpPr>
            <a:spLocks noGrp="1"/>
          </p:cNvSpPr>
          <p:nvPr>
            <p:ph type="title"/>
          </p:nvPr>
        </p:nvSpPr>
        <p:spPr>
          <a:xfrm>
            <a:off x="556591" y="365126"/>
            <a:ext cx="10797209" cy="901078"/>
          </a:xfrm>
        </p:spPr>
        <p:txBody>
          <a:bodyPr>
            <a:normAutofit/>
          </a:bodyPr>
          <a:lstStyle/>
          <a:p>
            <a:r>
              <a:rPr lang="sk-SK" sz="3600" b="1" u="sng" dirty="0">
                <a:solidFill>
                  <a:srgbClr val="002060"/>
                </a:solidFill>
              </a:rPr>
              <a:t>Aktivita 4</a:t>
            </a:r>
            <a:endParaRPr lang="sk-SK" sz="3600" dirty="0"/>
          </a:p>
        </p:txBody>
      </p:sp>
      <p:pic>
        <p:nvPicPr>
          <p:cNvPr id="3074" name="Picture 2">
            <a:extLst>
              <a:ext uri="{FF2B5EF4-FFF2-40B4-BE49-F238E27FC236}">
                <a16:creationId xmlns:a16="http://schemas.microsoft.com/office/drawing/2014/main" id="{8CC360F5-9241-BEBC-1D60-DFD2F9DE6A21}"/>
              </a:ext>
            </a:extLst>
          </p:cNvPr>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l="24128" t="1566" b="3208"/>
          <a:stretch>
            <a:fillRect/>
          </a:stretch>
        </p:blipFill>
        <p:spPr bwMode="auto">
          <a:xfrm>
            <a:off x="390293" y="1429328"/>
            <a:ext cx="5447786" cy="4600772"/>
          </a:xfrm>
          <a:prstGeom prst="rect">
            <a:avLst/>
          </a:prstGeom>
          <a:noFill/>
          <a:ln>
            <a:solidFill>
              <a:schemeClr val="accent3"/>
            </a:solidFill>
          </a:ln>
          <a:extLst>
            <a:ext uri="{909E8E84-426E-40DD-AFC4-6F175D3DCCD1}">
              <a14:hiddenFill xmlns:a14="http://schemas.microsoft.com/office/drawing/2010/main">
                <a:solidFill>
                  <a:srgbClr val="FFFFFF"/>
                </a:solidFill>
              </a14:hiddenFill>
            </a:ext>
          </a:extLst>
        </p:spPr>
      </p:pic>
      <p:sp>
        <p:nvSpPr>
          <p:cNvPr id="4" name="Zástupný objekt pre číslo snímky 3">
            <a:extLst>
              <a:ext uri="{FF2B5EF4-FFF2-40B4-BE49-F238E27FC236}">
                <a16:creationId xmlns:a16="http://schemas.microsoft.com/office/drawing/2014/main" id="{D74F0857-0290-0529-4A07-D4AEC5638180}"/>
              </a:ext>
            </a:extLst>
          </p:cNvPr>
          <p:cNvSpPr>
            <a:spLocks noGrp="1"/>
          </p:cNvSpPr>
          <p:nvPr>
            <p:ph type="sldNum" sz="quarter" idx="12"/>
          </p:nvPr>
        </p:nvSpPr>
        <p:spPr/>
        <p:txBody>
          <a:bodyPr/>
          <a:lstStyle/>
          <a:p>
            <a:fld id="{16CA2D08-B425-46B9-A38C-FA58A167A0F0}" type="slidenum">
              <a:rPr lang="sk-SK" smtClean="0"/>
              <a:t>43</a:t>
            </a:fld>
            <a:endParaRPr lang="sk-SK"/>
          </a:p>
        </p:txBody>
      </p:sp>
      <p:pic>
        <p:nvPicPr>
          <p:cNvPr id="2050" name="Picture 2">
            <a:extLst>
              <a:ext uri="{FF2B5EF4-FFF2-40B4-BE49-F238E27FC236}">
                <a16:creationId xmlns:a16="http://schemas.microsoft.com/office/drawing/2014/main" id="{DFAFF27F-07C6-6E4C-747D-2C0DCD033FE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1301" r="11667"/>
          <a:stretch>
            <a:fillRect/>
          </a:stretch>
        </p:blipFill>
        <p:spPr bwMode="auto">
          <a:xfrm>
            <a:off x="6257693" y="152787"/>
            <a:ext cx="5096107" cy="60404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5509783"/>
      </p:ext>
    </p:extLst>
  </p:cSld>
  <p:clrMapOvr>
    <a:masterClrMapping/>
  </p:clrMapOvr>
  <p:transition spd="slow">
    <p:randomBar dir="vert"/>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D8B4BC8-0526-2D3C-C947-1FB86BDC6F91}"/>
              </a:ext>
            </a:extLst>
          </p:cNvPr>
          <p:cNvSpPr>
            <a:spLocks noGrp="1"/>
          </p:cNvSpPr>
          <p:nvPr>
            <p:ph type="title"/>
          </p:nvPr>
        </p:nvSpPr>
        <p:spPr>
          <a:xfrm>
            <a:off x="586409" y="365125"/>
            <a:ext cx="10767391" cy="1325563"/>
          </a:xfrm>
        </p:spPr>
        <p:txBody>
          <a:bodyPr>
            <a:normAutofit/>
          </a:bodyPr>
          <a:lstStyle/>
          <a:p>
            <a:r>
              <a:rPr lang="sk-SK" sz="3600" b="1" u="sng" dirty="0">
                <a:solidFill>
                  <a:srgbClr val="002060"/>
                </a:solidFill>
              </a:rPr>
              <a:t>Aktivita 4</a:t>
            </a:r>
            <a:endParaRPr lang="sk-SK" sz="3600" dirty="0"/>
          </a:p>
        </p:txBody>
      </p:sp>
      <p:pic>
        <p:nvPicPr>
          <p:cNvPr id="4098" name="Picture 2" descr="zneužité Kreatívne centrum, podvodný email">
            <a:extLst>
              <a:ext uri="{FF2B5EF4-FFF2-40B4-BE49-F238E27FC236}">
                <a16:creationId xmlns:a16="http://schemas.microsoft.com/office/drawing/2014/main" id="{36020E0A-D110-87B7-AA6D-4089ACF142B2}"/>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633870" y="826183"/>
            <a:ext cx="9146630" cy="5350779"/>
          </a:xfrm>
          <a:prstGeom prst="rect">
            <a:avLst/>
          </a:prstGeom>
          <a:noFill/>
          <a:ln>
            <a:solidFill>
              <a:schemeClr val="accent3"/>
            </a:solidFill>
          </a:ln>
          <a:extLst>
            <a:ext uri="{909E8E84-426E-40DD-AFC4-6F175D3DCCD1}">
              <a14:hiddenFill xmlns:a14="http://schemas.microsoft.com/office/drawing/2010/main">
                <a:solidFill>
                  <a:srgbClr val="FFFFFF"/>
                </a:solidFill>
              </a14:hiddenFill>
            </a:ext>
          </a:extLst>
        </p:spPr>
      </p:pic>
      <p:sp>
        <p:nvSpPr>
          <p:cNvPr id="4" name="Zástupný objekt pre číslo snímky 3">
            <a:extLst>
              <a:ext uri="{FF2B5EF4-FFF2-40B4-BE49-F238E27FC236}">
                <a16:creationId xmlns:a16="http://schemas.microsoft.com/office/drawing/2014/main" id="{FFF777C4-E050-7137-1240-0D5AB388331F}"/>
              </a:ext>
            </a:extLst>
          </p:cNvPr>
          <p:cNvSpPr>
            <a:spLocks noGrp="1"/>
          </p:cNvSpPr>
          <p:nvPr>
            <p:ph type="sldNum" sz="quarter" idx="12"/>
          </p:nvPr>
        </p:nvSpPr>
        <p:spPr/>
        <p:txBody>
          <a:bodyPr/>
          <a:lstStyle/>
          <a:p>
            <a:fld id="{16CA2D08-B425-46B9-A38C-FA58A167A0F0}" type="slidenum">
              <a:rPr lang="sk-SK" smtClean="0"/>
              <a:t>44</a:t>
            </a:fld>
            <a:endParaRPr lang="sk-SK"/>
          </a:p>
        </p:txBody>
      </p:sp>
    </p:spTree>
    <p:extLst>
      <p:ext uri="{BB962C8B-B14F-4D97-AF65-F5344CB8AC3E}">
        <p14:creationId xmlns:p14="http://schemas.microsoft.com/office/powerpoint/2010/main" val="3160277870"/>
      </p:ext>
    </p:extLst>
  </p:cSld>
  <p:clrMapOvr>
    <a:masterClrMapping/>
  </p:clrMapOvr>
  <p:transition spd="slow">
    <p:randomBar dir="vert"/>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F89E5E2-2915-9AA6-B1B4-51C807C1D4AC}"/>
              </a:ext>
            </a:extLst>
          </p:cNvPr>
          <p:cNvSpPr>
            <a:spLocks noGrp="1"/>
          </p:cNvSpPr>
          <p:nvPr>
            <p:ph type="title"/>
          </p:nvPr>
        </p:nvSpPr>
        <p:spPr/>
        <p:txBody>
          <a:bodyPr/>
          <a:lstStyle/>
          <a:p>
            <a:r>
              <a:rPr lang="sk-SK" dirty="0">
                <a:solidFill>
                  <a:srgbClr val="00B050"/>
                </a:solidFill>
                <a:latin typeface="+mn-lt"/>
              </a:rPr>
              <a:t>PREČO TO FUNGUJE?</a:t>
            </a:r>
          </a:p>
        </p:txBody>
      </p:sp>
      <p:sp>
        <p:nvSpPr>
          <p:cNvPr id="3" name="Zástupný objekt pre obsah 2">
            <a:extLst>
              <a:ext uri="{FF2B5EF4-FFF2-40B4-BE49-F238E27FC236}">
                <a16:creationId xmlns:a16="http://schemas.microsoft.com/office/drawing/2014/main" id="{7741BF81-F460-B8BD-01AD-0FF0E3540096}"/>
              </a:ext>
            </a:extLst>
          </p:cNvPr>
          <p:cNvSpPr>
            <a:spLocks noGrp="1"/>
          </p:cNvSpPr>
          <p:nvPr>
            <p:ph idx="1"/>
          </p:nvPr>
        </p:nvSpPr>
        <p:spPr/>
        <p:txBody>
          <a:bodyPr>
            <a:normAutofit/>
          </a:bodyPr>
          <a:lstStyle/>
          <a:p>
            <a:r>
              <a:rPr lang="sk-SK" sz="2400" dirty="0"/>
              <a:t>zvedavosť, životná situácia</a:t>
            </a:r>
          </a:p>
          <a:p>
            <a:r>
              <a:rPr lang="sk-SK" sz="2400" dirty="0"/>
              <a:t>súlad so svetonázorom čitateľa/používateľa</a:t>
            </a:r>
          </a:p>
          <a:p>
            <a:r>
              <a:rPr lang="sk-SK" sz="2400" dirty="0"/>
              <a:t>strach - keď sa človek bojí o svoje zdravie, zareaguje intuitívne</a:t>
            </a:r>
          </a:p>
          <a:p>
            <a:r>
              <a:rPr lang="sk-SK" sz="2400" dirty="0"/>
              <a:t>mocný skrytý nepriateľ</a:t>
            </a:r>
          </a:p>
          <a:p>
            <a:r>
              <a:rPr lang="sk-SK" sz="2400" dirty="0"/>
              <a:t>nedostatok informácií a skúsenosti</a:t>
            </a:r>
          </a:p>
        </p:txBody>
      </p:sp>
      <p:sp>
        <p:nvSpPr>
          <p:cNvPr id="5" name="BlokTextu 4">
            <a:extLst>
              <a:ext uri="{FF2B5EF4-FFF2-40B4-BE49-F238E27FC236}">
                <a16:creationId xmlns:a16="http://schemas.microsoft.com/office/drawing/2014/main" id="{6A66D95D-A1F0-1D19-9C63-CB0FD42D6533}"/>
              </a:ext>
            </a:extLst>
          </p:cNvPr>
          <p:cNvSpPr txBox="1"/>
          <p:nvPr/>
        </p:nvSpPr>
        <p:spPr>
          <a:xfrm>
            <a:off x="838200" y="4816420"/>
            <a:ext cx="10030692" cy="830997"/>
          </a:xfrm>
          <a:prstGeom prst="rect">
            <a:avLst/>
          </a:prstGeom>
          <a:noFill/>
        </p:spPr>
        <p:txBody>
          <a:bodyPr wrap="square">
            <a:spAutoFit/>
          </a:bodyPr>
          <a:lstStyle/>
          <a:p>
            <a:pPr algn="ctr"/>
            <a:r>
              <a:rPr lang="sk-SK" sz="2400" i="1" dirty="0">
                <a:solidFill>
                  <a:srgbClr val="00B050"/>
                </a:solidFill>
                <a:latin typeface="Verdana" panose="020B0604030504040204" pitchFamily="34" charset="0"/>
                <a:ea typeface="Verdana" panose="020B0604030504040204" pitchFamily="34" charset="0"/>
              </a:rPr>
              <a:t>Uplatňujte logiku a rozum pri svojom uvažovaní a čítaní, aby ste si urobil rozumný úsudok o tom, čo čítate.</a:t>
            </a:r>
            <a:endParaRPr lang="sk-SK" sz="2400" dirty="0">
              <a:solidFill>
                <a:srgbClr val="00B050"/>
              </a:solidFill>
              <a:latin typeface="Verdana" panose="020B0604030504040204" pitchFamily="34" charset="0"/>
              <a:ea typeface="Verdana" panose="020B0604030504040204" pitchFamily="34" charset="0"/>
            </a:endParaRPr>
          </a:p>
        </p:txBody>
      </p:sp>
      <p:sp>
        <p:nvSpPr>
          <p:cNvPr id="6" name="Zástupný objekt pre číslo snímky 5">
            <a:extLst>
              <a:ext uri="{FF2B5EF4-FFF2-40B4-BE49-F238E27FC236}">
                <a16:creationId xmlns:a16="http://schemas.microsoft.com/office/drawing/2014/main" id="{4F185CF6-0FA6-0B3D-DF5C-4720E702B05C}"/>
              </a:ext>
            </a:extLst>
          </p:cNvPr>
          <p:cNvSpPr>
            <a:spLocks noGrp="1"/>
          </p:cNvSpPr>
          <p:nvPr>
            <p:ph type="sldNum" sz="quarter" idx="12"/>
          </p:nvPr>
        </p:nvSpPr>
        <p:spPr/>
        <p:txBody>
          <a:bodyPr/>
          <a:lstStyle/>
          <a:p>
            <a:fld id="{16CA2D08-B425-46B9-A38C-FA58A167A0F0}" type="slidenum">
              <a:rPr lang="sk-SK" smtClean="0"/>
              <a:t>45</a:t>
            </a:fld>
            <a:endParaRPr lang="sk-SK"/>
          </a:p>
        </p:txBody>
      </p:sp>
      <p:grpSp>
        <p:nvGrpSpPr>
          <p:cNvPr id="7" name="Skupina 6">
            <a:extLst>
              <a:ext uri="{FF2B5EF4-FFF2-40B4-BE49-F238E27FC236}">
                <a16:creationId xmlns:a16="http://schemas.microsoft.com/office/drawing/2014/main" id="{8D946FEC-27B9-BD0C-1464-39EF2EB57318}"/>
              </a:ext>
            </a:extLst>
          </p:cNvPr>
          <p:cNvGrpSpPr>
            <a:grpSpLocks noChangeAspect="1"/>
          </p:cNvGrpSpPr>
          <p:nvPr/>
        </p:nvGrpSpPr>
        <p:grpSpPr>
          <a:xfrm>
            <a:off x="336000" y="6110213"/>
            <a:ext cx="5760000" cy="611262"/>
            <a:chOff x="1583127" y="5266469"/>
            <a:chExt cx="7902227" cy="798442"/>
          </a:xfrm>
        </p:grpSpPr>
        <p:pic>
          <p:nvPicPr>
            <p:cNvPr id="8" name="Obrázok 7" descr="Obrázok, na ktorom je text, písmo, logo, symbol&#10;&#10;Obsah vygenerovaný pomocou AI môže byť nesprávny.">
              <a:extLst>
                <a:ext uri="{FF2B5EF4-FFF2-40B4-BE49-F238E27FC236}">
                  <a16:creationId xmlns:a16="http://schemas.microsoft.com/office/drawing/2014/main" id="{C6FCB473-C729-A248-6BF1-9778543BB6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9" name="Obrázok 8" descr="Obrázok, na ktorom je text, písmo, elektrická modrá, snímka obrazovky&#10;&#10;Obsah vygenerovaný pomocou AI môže byť nesprávny.">
              <a:extLst>
                <a:ext uri="{FF2B5EF4-FFF2-40B4-BE49-F238E27FC236}">
                  <a16:creationId xmlns:a16="http://schemas.microsoft.com/office/drawing/2014/main" id="{0DA40416-6C6E-2FC1-09D6-B39F810FBF1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10" name="Obrázok 9" descr="Obrázok, na ktorom je písmo, grafika, text, logo&#10;&#10;Obsah vygenerovaný pomocou AI môže byť nesprávny.">
              <a:extLst>
                <a:ext uri="{FF2B5EF4-FFF2-40B4-BE49-F238E27FC236}">
                  <a16:creationId xmlns:a16="http://schemas.microsoft.com/office/drawing/2014/main" id="{EB7732A9-EADE-66C2-5829-76A5FE2381B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3230363459"/>
      </p:ext>
    </p:extLst>
  </p:cSld>
  <p:clrMapOvr>
    <a:masterClrMapping/>
  </p:clrMapOvr>
  <p:transition spd="slow">
    <p:randomBar dir="vert"/>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C53AD3B-16B3-F61F-1E9B-1EABAC00358F}"/>
              </a:ext>
            </a:extLst>
          </p:cNvPr>
          <p:cNvSpPr>
            <a:spLocks noGrp="1"/>
          </p:cNvSpPr>
          <p:nvPr>
            <p:ph type="title"/>
          </p:nvPr>
        </p:nvSpPr>
        <p:spPr>
          <a:xfrm>
            <a:off x="311279" y="3286163"/>
            <a:ext cx="3123038" cy="1325563"/>
          </a:xfrm>
        </p:spPr>
        <p:txBody>
          <a:bodyPr>
            <a:normAutofit fontScale="90000"/>
          </a:bodyPr>
          <a:lstStyle/>
          <a:p>
            <a:r>
              <a:rPr lang="sk-SK" dirty="0">
                <a:solidFill>
                  <a:srgbClr val="08A882"/>
                </a:solidFill>
              </a:rPr>
              <a:t>Aké bezpečné je Vaše heslo?</a:t>
            </a:r>
          </a:p>
        </p:txBody>
      </p:sp>
      <p:sp>
        <p:nvSpPr>
          <p:cNvPr id="4" name="Zástupný objekt pre číslo snímky 3">
            <a:extLst>
              <a:ext uri="{FF2B5EF4-FFF2-40B4-BE49-F238E27FC236}">
                <a16:creationId xmlns:a16="http://schemas.microsoft.com/office/drawing/2014/main" id="{83BF6EB8-C4FE-9DBB-7772-0F4039955828}"/>
              </a:ext>
            </a:extLst>
          </p:cNvPr>
          <p:cNvSpPr>
            <a:spLocks noGrp="1"/>
          </p:cNvSpPr>
          <p:nvPr>
            <p:ph type="sldNum" sz="quarter" idx="12"/>
          </p:nvPr>
        </p:nvSpPr>
        <p:spPr/>
        <p:txBody>
          <a:bodyPr/>
          <a:lstStyle/>
          <a:p>
            <a:fld id="{16CA2D08-B425-46B9-A38C-FA58A167A0F0}" type="slidenum">
              <a:rPr lang="sk-SK" smtClean="0"/>
              <a:t>46</a:t>
            </a:fld>
            <a:endParaRPr lang="sk-SK"/>
          </a:p>
        </p:txBody>
      </p:sp>
      <p:pic>
        <p:nvPicPr>
          <p:cNvPr id="2050" name="Picture 2">
            <a:extLst>
              <a:ext uri="{FF2B5EF4-FFF2-40B4-BE49-F238E27FC236}">
                <a16:creationId xmlns:a16="http://schemas.microsoft.com/office/drawing/2014/main" id="{E160B7D5-1E33-EE6E-7DEA-9E0FD18E56DE}"/>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576846" y="412972"/>
            <a:ext cx="7692118" cy="5602805"/>
          </a:xfrm>
          <a:prstGeom prst="rect">
            <a:avLst/>
          </a:prstGeom>
          <a:noFill/>
          <a:extLst>
            <a:ext uri="{909E8E84-426E-40DD-AFC4-6F175D3DCCD1}">
              <a14:hiddenFill xmlns:a14="http://schemas.microsoft.com/office/drawing/2010/main">
                <a:solidFill>
                  <a:srgbClr val="FFFFFF"/>
                </a:solidFill>
              </a14:hiddenFill>
            </a:ext>
          </a:extLst>
        </p:spPr>
      </p:pic>
      <p:pic>
        <p:nvPicPr>
          <p:cNvPr id="6" name="Obrázok 5" descr="Obrázok, na ktorom je kovové výrobky, zámok, visiaci zámok&#10;&#10;Obsah vygenerovaný pomocou AI môže byť nesprávny.">
            <a:extLst>
              <a:ext uri="{FF2B5EF4-FFF2-40B4-BE49-F238E27FC236}">
                <a16:creationId xmlns:a16="http://schemas.microsoft.com/office/drawing/2014/main" id="{E3870188-E984-178B-D8D0-85853C839336}"/>
              </a:ext>
            </a:extLst>
          </p:cNvPr>
          <p:cNvPicPr>
            <a:picLocks noChangeAspect="1"/>
          </p:cNvPicPr>
          <p:nvPr/>
        </p:nvPicPr>
        <p:blipFill>
          <a:blip r:embed="rId4"/>
          <a:stretch>
            <a:fillRect/>
          </a:stretch>
        </p:blipFill>
        <p:spPr>
          <a:xfrm rot="20915404">
            <a:off x="276868" y="4693265"/>
            <a:ext cx="1214392" cy="1214392"/>
          </a:xfrm>
          <a:prstGeom prst="rect">
            <a:avLst/>
          </a:prstGeom>
        </p:spPr>
      </p:pic>
    </p:spTree>
    <p:extLst>
      <p:ext uri="{BB962C8B-B14F-4D97-AF65-F5344CB8AC3E}">
        <p14:creationId xmlns:p14="http://schemas.microsoft.com/office/powerpoint/2010/main" val="1109687555"/>
      </p:ext>
    </p:extLst>
  </p:cSld>
  <p:clrMapOvr>
    <a:masterClrMapping/>
  </p:clrMapOvr>
  <p:transition spd="slow">
    <p:randomBar dir="vert"/>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Nadpis 8">
            <a:extLst>
              <a:ext uri="{FF2B5EF4-FFF2-40B4-BE49-F238E27FC236}">
                <a16:creationId xmlns:a16="http://schemas.microsoft.com/office/drawing/2014/main" id="{D6238ADC-2A1C-D129-F46D-56B2ED540C9B}"/>
              </a:ext>
            </a:extLst>
          </p:cNvPr>
          <p:cNvSpPr>
            <a:spLocks noGrp="1"/>
          </p:cNvSpPr>
          <p:nvPr>
            <p:ph type="title"/>
          </p:nvPr>
        </p:nvSpPr>
        <p:spPr/>
        <p:txBody>
          <a:bodyPr/>
          <a:lstStyle/>
          <a:p>
            <a:r>
              <a:rPr lang="sk-SK" b="1" dirty="0">
                <a:solidFill>
                  <a:srgbClr val="00B050"/>
                </a:solidFill>
              </a:rPr>
              <a:t>ĎAKUJEM ZA POZORNOSŤ!</a:t>
            </a:r>
          </a:p>
        </p:txBody>
      </p:sp>
      <p:sp>
        <p:nvSpPr>
          <p:cNvPr id="10" name="Zástupný text 9">
            <a:extLst>
              <a:ext uri="{FF2B5EF4-FFF2-40B4-BE49-F238E27FC236}">
                <a16:creationId xmlns:a16="http://schemas.microsoft.com/office/drawing/2014/main" id="{2DCA6468-BE2A-8239-0AA8-D44D58C79641}"/>
              </a:ext>
            </a:extLst>
          </p:cNvPr>
          <p:cNvSpPr>
            <a:spLocks noGrp="1"/>
          </p:cNvSpPr>
          <p:nvPr>
            <p:ph type="body" idx="1"/>
          </p:nvPr>
        </p:nvSpPr>
        <p:spPr/>
        <p:txBody>
          <a:bodyPr/>
          <a:lstStyle/>
          <a:p>
            <a:endParaRPr lang="sk-SK"/>
          </a:p>
        </p:txBody>
      </p:sp>
      <p:sp>
        <p:nvSpPr>
          <p:cNvPr id="8" name="Zástupný objekt pre číslo snímky 7">
            <a:extLst>
              <a:ext uri="{FF2B5EF4-FFF2-40B4-BE49-F238E27FC236}">
                <a16:creationId xmlns:a16="http://schemas.microsoft.com/office/drawing/2014/main" id="{C91301FE-8B92-6789-58DD-63611A9B501C}"/>
              </a:ext>
            </a:extLst>
          </p:cNvPr>
          <p:cNvSpPr>
            <a:spLocks noGrp="1"/>
          </p:cNvSpPr>
          <p:nvPr>
            <p:ph type="sldNum" sz="quarter" idx="12"/>
          </p:nvPr>
        </p:nvSpPr>
        <p:spPr/>
        <p:txBody>
          <a:bodyPr/>
          <a:lstStyle/>
          <a:p>
            <a:fld id="{16CA2D08-B425-46B9-A38C-FA58A167A0F0}" type="slidenum">
              <a:rPr lang="sk-SK" smtClean="0"/>
              <a:t>47</a:t>
            </a:fld>
            <a:endParaRPr lang="sk-SK"/>
          </a:p>
        </p:txBody>
      </p:sp>
      <p:grpSp>
        <p:nvGrpSpPr>
          <p:cNvPr id="2" name="Skupina 1">
            <a:extLst>
              <a:ext uri="{FF2B5EF4-FFF2-40B4-BE49-F238E27FC236}">
                <a16:creationId xmlns:a16="http://schemas.microsoft.com/office/drawing/2014/main" id="{1E076B3C-5B19-921C-22A3-D023B3A368FF}"/>
              </a:ext>
            </a:extLst>
          </p:cNvPr>
          <p:cNvGrpSpPr>
            <a:grpSpLocks noChangeAspect="1"/>
          </p:cNvGrpSpPr>
          <p:nvPr/>
        </p:nvGrpSpPr>
        <p:grpSpPr>
          <a:xfrm>
            <a:off x="336000" y="6110213"/>
            <a:ext cx="5760000" cy="611262"/>
            <a:chOff x="1583127" y="5266469"/>
            <a:chExt cx="7902227" cy="798442"/>
          </a:xfrm>
        </p:grpSpPr>
        <p:pic>
          <p:nvPicPr>
            <p:cNvPr id="3" name="Obrázok 2" descr="Obrázok, na ktorom je text, písmo, logo, symbol&#10;&#10;Obsah vygenerovaný pomocou AI môže byť nesprávny.">
              <a:extLst>
                <a:ext uri="{FF2B5EF4-FFF2-40B4-BE49-F238E27FC236}">
                  <a16:creationId xmlns:a16="http://schemas.microsoft.com/office/drawing/2014/main" id="{9A3E8A5E-8A9F-5979-DDC5-42D3CCBAC8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4" name="Obrázok 3" descr="Obrázok, na ktorom je text, písmo, elektrická modrá, snímka obrazovky&#10;&#10;Obsah vygenerovaný pomocou AI môže byť nesprávny.">
              <a:extLst>
                <a:ext uri="{FF2B5EF4-FFF2-40B4-BE49-F238E27FC236}">
                  <a16:creationId xmlns:a16="http://schemas.microsoft.com/office/drawing/2014/main" id="{E97EF8D0-1E9F-9776-C86E-BD2B756E09D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5" name="Obrázok 4" descr="Obrázok, na ktorom je písmo, grafika, text, logo&#10;&#10;Obsah vygenerovaný pomocou AI môže byť nesprávny.">
              <a:extLst>
                <a:ext uri="{FF2B5EF4-FFF2-40B4-BE49-F238E27FC236}">
                  <a16:creationId xmlns:a16="http://schemas.microsoft.com/office/drawing/2014/main" id="{55445916-24CE-48F0-4A25-E8FC3B6BA76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144060642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Nadpis 12">
            <a:extLst>
              <a:ext uri="{FF2B5EF4-FFF2-40B4-BE49-F238E27FC236}">
                <a16:creationId xmlns:a16="http://schemas.microsoft.com/office/drawing/2014/main" id="{E90533B2-824D-956A-A877-442915B50648}"/>
              </a:ext>
            </a:extLst>
          </p:cNvPr>
          <p:cNvSpPr>
            <a:spLocks noGrp="1"/>
          </p:cNvSpPr>
          <p:nvPr>
            <p:ph type="title"/>
          </p:nvPr>
        </p:nvSpPr>
        <p:spPr/>
        <p:txBody>
          <a:bodyPr/>
          <a:lstStyle/>
          <a:p>
            <a:r>
              <a:rPr lang="sk-SK" b="1" dirty="0">
                <a:solidFill>
                  <a:srgbClr val="002060"/>
                </a:solidFill>
              </a:rPr>
              <a:t>Aktivita1: </a:t>
            </a:r>
            <a:r>
              <a:rPr lang="sk-SK" dirty="0">
                <a:solidFill>
                  <a:srgbClr val="002060"/>
                </a:solidFill>
              </a:rPr>
              <a:t>Viete odlíšiť fotografiu od AI?</a:t>
            </a:r>
          </a:p>
        </p:txBody>
      </p:sp>
      <p:sp>
        <p:nvSpPr>
          <p:cNvPr id="6" name="Zástupný objekt pre číslo snímky 5">
            <a:extLst>
              <a:ext uri="{FF2B5EF4-FFF2-40B4-BE49-F238E27FC236}">
                <a16:creationId xmlns:a16="http://schemas.microsoft.com/office/drawing/2014/main" id="{05668A33-1893-F6B3-E5A9-711255C058DF}"/>
              </a:ext>
            </a:extLst>
          </p:cNvPr>
          <p:cNvSpPr>
            <a:spLocks noGrp="1"/>
          </p:cNvSpPr>
          <p:nvPr>
            <p:ph type="sldNum" sz="quarter" idx="12"/>
          </p:nvPr>
        </p:nvSpPr>
        <p:spPr/>
        <p:txBody>
          <a:bodyPr/>
          <a:lstStyle/>
          <a:p>
            <a:fld id="{16CA2D08-B425-46B9-A38C-FA58A167A0F0}" type="slidenum">
              <a:rPr lang="sk-SK" smtClean="0"/>
              <a:t>5</a:t>
            </a:fld>
            <a:endParaRPr lang="sk-SK"/>
          </a:p>
        </p:txBody>
      </p:sp>
      <p:grpSp>
        <p:nvGrpSpPr>
          <p:cNvPr id="2" name="Skupina 1">
            <a:extLst>
              <a:ext uri="{FF2B5EF4-FFF2-40B4-BE49-F238E27FC236}">
                <a16:creationId xmlns:a16="http://schemas.microsoft.com/office/drawing/2014/main" id="{93F50368-AC4F-0173-1DF1-9436828615CE}"/>
              </a:ext>
            </a:extLst>
          </p:cNvPr>
          <p:cNvGrpSpPr>
            <a:grpSpLocks noChangeAspect="1"/>
          </p:cNvGrpSpPr>
          <p:nvPr/>
        </p:nvGrpSpPr>
        <p:grpSpPr>
          <a:xfrm>
            <a:off x="336000" y="6110213"/>
            <a:ext cx="5760000" cy="611262"/>
            <a:chOff x="1583127" y="5266469"/>
            <a:chExt cx="7902227" cy="798442"/>
          </a:xfrm>
        </p:grpSpPr>
        <p:pic>
          <p:nvPicPr>
            <p:cNvPr id="3" name="Obrázok 2" descr="Obrázok, na ktorom je text, písmo, logo, symbol&#10;&#10;Obsah vygenerovaný pomocou AI môže byť nesprávny.">
              <a:extLst>
                <a:ext uri="{FF2B5EF4-FFF2-40B4-BE49-F238E27FC236}">
                  <a16:creationId xmlns:a16="http://schemas.microsoft.com/office/drawing/2014/main" id="{A161B0CB-8EBE-E848-93C6-D81D44BF56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4" name="Obrázok 3" descr="Obrázok, na ktorom je text, písmo, elektrická modrá, snímka obrazovky&#10;&#10;Obsah vygenerovaný pomocou AI môže byť nesprávny.">
              <a:extLst>
                <a:ext uri="{FF2B5EF4-FFF2-40B4-BE49-F238E27FC236}">
                  <a16:creationId xmlns:a16="http://schemas.microsoft.com/office/drawing/2014/main" id="{89EEAE3E-601F-B3AC-06F0-B1823385A85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7" name="Obrázok 6" descr="Obrázok, na ktorom je písmo, grafika, text, logo&#10;&#10;Obsah vygenerovaný pomocou AI môže byť nesprávny.">
              <a:extLst>
                <a:ext uri="{FF2B5EF4-FFF2-40B4-BE49-F238E27FC236}">
                  <a16:creationId xmlns:a16="http://schemas.microsoft.com/office/drawing/2014/main" id="{A002D0FA-8B8E-2F38-AD79-32BC9C7494C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pic>
        <p:nvPicPr>
          <p:cNvPr id="9" name="Obrázok 8" descr="Obrázok, na ktorom je záber zblízka, dúhovka, organ, mihalnica&#10;&#10;Obsah vygenerovaný pomocou AI môže byť nesprávny.">
            <a:extLst>
              <a:ext uri="{FF2B5EF4-FFF2-40B4-BE49-F238E27FC236}">
                <a16:creationId xmlns:a16="http://schemas.microsoft.com/office/drawing/2014/main" id="{D59E9C15-0705-2DA2-D4A1-21F26D9ED249}"/>
              </a:ext>
            </a:extLst>
          </p:cNvPr>
          <p:cNvPicPr>
            <a:picLocks noChangeAspect="1"/>
          </p:cNvPicPr>
          <p:nvPr/>
        </p:nvPicPr>
        <p:blipFill>
          <a:blip r:embed="rId6">
            <a:extLst>
              <a:ext uri="{28A0092B-C50C-407E-A947-70E740481C1C}">
                <a14:useLocalDpi xmlns:a14="http://schemas.microsoft.com/office/drawing/2010/main" val="0"/>
              </a:ext>
            </a:extLst>
          </a:blip>
          <a:srcRect r="50424"/>
          <a:stretch>
            <a:fillRect/>
          </a:stretch>
        </p:blipFill>
        <p:spPr>
          <a:xfrm>
            <a:off x="1093785" y="1465400"/>
            <a:ext cx="4863273" cy="4320000"/>
          </a:xfrm>
          <a:prstGeom prst="rect">
            <a:avLst/>
          </a:prstGeom>
        </p:spPr>
      </p:pic>
      <p:pic>
        <p:nvPicPr>
          <p:cNvPr id="10" name="Obrázok 9" descr="Obrázok, na ktorom je záber zblízka, dúhovka, organ, mihalnica&#10;&#10;Obsah vygenerovaný pomocou AI môže byť nesprávny.">
            <a:extLst>
              <a:ext uri="{FF2B5EF4-FFF2-40B4-BE49-F238E27FC236}">
                <a16:creationId xmlns:a16="http://schemas.microsoft.com/office/drawing/2014/main" id="{773CBEB6-7E51-E055-B0EB-B13B5C13562F}"/>
              </a:ext>
            </a:extLst>
          </p:cNvPr>
          <p:cNvPicPr>
            <a:picLocks noChangeAspect="1"/>
          </p:cNvPicPr>
          <p:nvPr/>
        </p:nvPicPr>
        <p:blipFill>
          <a:blip r:embed="rId6">
            <a:extLst>
              <a:ext uri="{28A0092B-C50C-407E-A947-70E740481C1C}">
                <a14:useLocalDpi xmlns:a14="http://schemas.microsoft.com/office/drawing/2010/main" val="0"/>
              </a:ext>
            </a:extLst>
          </a:blip>
          <a:srcRect l="50424"/>
          <a:stretch>
            <a:fillRect/>
          </a:stretch>
        </p:blipFill>
        <p:spPr>
          <a:xfrm>
            <a:off x="6212643" y="1465400"/>
            <a:ext cx="4863273" cy="4320000"/>
          </a:xfrm>
          <a:prstGeom prst="rect">
            <a:avLst/>
          </a:prstGeom>
        </p:spPr>
      </p:pic>
    </p:spTree>
    <p:extLst>
      <p:ext uri="{BB962C8B-B14F-4D97-AF65-F5344CB8AC3E}">
        <p14:creationId xmlns:p14="http://schemas.microsoft.com/office/powerpoint/2010/main" val="3379352122"/>
      </p:ext>
    </p:extLst>
  </p:cSld>
  <p:clrMapOvr>
    <a:masterClrMapping/>
  </p:clrMapOvr>
  <p:transition spd="slow">
    <p:randomBar dir="ver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B884BC-497F-311A-ED6A-48433F797214}"/>
            </a:ext>
          </a:extLst>
        </p:cNvPr>
        <p:cNvGrpSpPr/>
        <p:nvPr/>
      </p:nvGrpSpPr>
      <p:grpSpPr>
        <a:xfrm>
          <a:off x="0" y="0"/>
          <a:ext cx="0" cy="0"/>
          <a:chOff x="0" y="0"/>
          <a:chExt cx="0" cy="0"/>
        </a:xfrm>
      </p:grpSpPr>
      <p:sp>
        <p:nvSpPr>
          <p:cNvPr id="13" name="Nadpis 12">
            <a:extLst>
              <a:ext uri="{FF2B5EF4-FFF2-40B4-BE49-F238E27FC236}">
                <a16:creationId xmlns:a16="http://schemas.microsoft.com/office/drawing/2014/main" id="{03032EE8-286E-BD89-F2DD-7A5ECA19E0BA}"/>
              </a:ext>
            </a:extLst>
          </p:cNvPr>
          <p:cNvSpPr>
            <a:spLocks noGrp="1"/>
          </p:cNvSpPr>
          <p:nvPr>
            <p:ph type="title"/>
          </p:nvPr>
        </p:nvSpPr>
        <p:spPr/>
        <p:txBody>
          <a:bodyPr/>
          <a:lstStyle/>
          <a:p>
            <a:r>
              <a:rPr lang="sk-SK" b="1" dirty="0">
                <a:solidFill>
                  <a:srgbClr val="002060"/>
                </a:solidFill>
              </a:rPr>
              <a:t>Aktivita1: </a:t>
            </a:r>
            <a:r>
              <a:rPr lang="sk-SK" dirty="0">
                <a:solidFill>
                  <a:srgbClr val="002060"/>
                </a:solidFill>
              </a:rPr>
              <a:t>Viete odlíšiť fotografiu od AI?</a:t>
            </a:r>
          </a:p>
        </p:txBody>
      </p:sp>
      <p:sp>
        <p:nvSpPr>
          <p:cNvPr id="6" name="Zástupný objekt pre číslo snímky 5">
            <a:extLst>
              <a:ext uri="{FF2B5EF4-FFF2-40B4-BE49-F238E27FC236}">
                <a16:creationId xmlns:a16="http://schemas.microsoft.com/office/drawing/2014/main" id="{DA4477BC-975A-A5BF-86B6-7EBB3920B9A6}"/>
              </a:ext>
            </a:extLst>
          </p:cNvPr>
          <p:cNvSpPr>
            <a:spLocks noGrp="1"/>
          </p:cNvSpPr>
          <p:nvPr>
            <p:ph type="sldNum" sz="quarter" idx="12"/>
          </p:nvPr>
        </p:nvSpPr>
        <p:spPr/>
        <p:txBody>
          <a:bodyPr/>
          <a:lstStyle/>
          <a:p>
            <a:fld id="{16CA2D08-B425-46B9-A38C-FA58A167A0F0}" type="slidenum">
              <a:rPr lang="sk-SK" smtClean="0"/>
              <a:t>6</a:t>
            </a:fld>
            <a:endParaRPr lang="sk-SK"/>
          </a:p>
        </p:txBody>
      </p:sp>
      <p:grpSp>
        <p:nvGrpSpPr>
          <p:cNvPr id="2" name="Skupina 1">
            <a:extLst>
              <a:ext uri="{FF2B5EF4-FFF2-40B4-BE49-F238E27FC236}">
                <a16:creationId xmlns:a16="http://schemas.microsoft.com/office/drawing/2014/main" id="{BAF318E7-A284-D160-13A5-57FE7A1D7DD1}"/>
              </a:ext>
            </a:extLst>
          </p:cNvPr>
          <p:cNvGrpSpPr>
            <a:grpSpLocks noChangeAspect="1"/>
          </p:cNvGrpSpPr>
          <p:nvPr/>
        </p:nvGrpSpPr>
        <p:grpSpPr>
          <a:xfrm>
            <a:off x="336000" y="6110213"/>
            <a:ext cx="5760000" cy="611262"/>
            <a:chOff x="1583127" y="5266469"/>
            <a:chExt cx="7902227" cy="798442"/>
          </a:xfrm>
        </p:grpSpPr>
        <p:pic>
          <p:nvPicPr>
            <p:cNvPr id="3" name="Obrázok 2" descr="Obrázok, na ktorom je text, písmo, logo, symbol&#10;&#10;Obsah vygenerovaný pomocou AI môže byť nesprávny.">
              <a:extLst>
                <a:ext uri="{FF2B5EF4-FFF2-40B4-BE49-F238E27FC236}">
                  <a16:creationId xmlns:a16="http://schemas.microsoft.com/office/drawing/2014/main" id="{65DC4A9D-5E75-7AD2-E428-3D5AFBE9EB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4" name="Obrázok 3" descr="Obrázok, na ktorom je text, písmo, elektrická modrá, snímka obrazovky&#10;&#10;Obsah vygenerovaný pomocou AI môže byť nesprávny.">
              <a:extLst>
                <a:ext uri="{FF2B5EF4-FFF2-40B4-BE49-F238E27FC236}">
                  <a16:creationId xmlns:a16="http://schemas.microsoft.com/office/drawing/2014/main" id="{81CC7759-DD17-ECC0-B07A-F5231C57CF7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7" name="Obrázok 6" descr="Obrázok, na ktorom je písmo, grafika, text, logo&#10;&#10;Obsah vygenerovaný pomocou AI môže byť nesprávny.">
              <a:extLst>
                <a:ext uri="{FF2B5EF4-FFF2-40B4-BE49-F238E27FC236}">
                  <a16:creationId xmlns:a16="http://schemas.microsoft.com/office/drawing/2014/main" id="{2BE81B91-E47A-C03C-3A07-EE72276CC1B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pic>
        <p:nvPicPr>
          <p:cNvPr id="8" name="Obrázok 7" descr="Obrázok, na ktorom je ľudská tvár, ľudská brada, chlap, ochlpenie tváre&#10;&#10;Obsah vygenerovaný pomocou AI môže byť nesprávny.">
            <a:extLst>
              <a:ext uri="{FF2B5EF4-FFF2-40B4-BE49-F238E27FC236}">
                <a16:creationId xmlns:a16="http://schemas.microsoft.com/office/drawing/2014/main" id="{5449E55A-4935-A694-3BEE-D45EC6EF5FDE}"/>
              </a:ext>
            </a:extLst>
          </p:cNvPr>
          <p:cNvPicPr>
            <a:picLocks noChangeAspect="1"/>
          </p:cNvPicPr>
          <p:nvPr/>
        </p:nvPicPr>
        <p:blipFill>
          <a:blip r:embed="rId6">
            <a:extLst>
              <a:ext uri="{28A0092B-C50C-407E-A947-70E740481C1C}">
                <a14:useLocalDpi xmlns:a14="http://schemas.microsoft.com/office/drawing/2010/main" val="0"/>
              </a:ext>
            </a:extLst>
          </a:blip>
          <a:srcRect r="47820" b="8272"/>
          <a:stretch>
            <a:fillRect/>
          </a:stretch>
        </p:blipFill>
        <p:spPr>
          <a:xfrm>
            <a:off x="6299182" y="1654460"/>
            <a:ext cx="4622835" cy="4320000"/>
          </a:xfrm>
          <a:prstGeom prst="rect">
            <a:avLst/>
          </a:prstGeom>
        </p:spPr>
      </p:pic>
      <p:pic>
        <p:nvPicPr>
          <p:cNvPr id="11" name="Obrázok 10" descr="Obrázok, na ktorom je ľudská tvár, ľudská brada, chlap, ochlpenie tváre&#10;&#10;Obsah vygenerovaný pomocou AI môže byť nesprávny.">
            <a:extLst>
              <a:ext uri="{FF2B5EF4-FFF2-40B4-BE49-F238E27FC236}">
                <a16:creationId xmlns:a16="http://schemas.microsoft.com/office/drawing/2014/main" id="{4DE31DE5-C51A-5F4A-0770-DB7E217CD698}"/>
              </a:ext>
            </a:extLst>
          </p:cNvPr>
          <p:cNvPicPr>
            <a:picLocks noChangeAspect="1"/>
          </p:cNvPicPr>
          <p:nvPr/>
        </p:nvPicPr>
        <p:blipFill>
          <a:blip r:embed="rId6">
            <a:extLst>
              <a:ext uri="{28A0092B-C50C-407E-A947-70E740481C1C}">
                <a14:useLocalDpi xmlns:a14="http://schemas.microsoft.com/office/drawing/2010/main" val="0"/>
              </a:ext>
            </a:extLst>
          </a:blip>
          <a:srcRect l="52718" b="8272"/>
          <a:stretch>
            <a:fillRect/>
          </a:stretch>
        </p:blipFill>
        <p:spPr>
          <a:xfrm>
            <a:off x="1678437" y="1654460"/>
            <a:ext cx="4188962" cy="4320000"/>
          </a:xfrm>
          <a:prstGeom prst="rect">
            <a:avLst/>
          </a:prstGeom>
        </p:spPr>
      </p:pic>
    </p:spTree>
    <p:extLst>
      <p:ext uri="{BB962C8B-B14F-4D97-AF65-F5344CB8AC3E}">
        <p14:creationId xmlns:p14="http://schemas.microsoft.com/office/powerpoint/2010/main" val="2438005845"/>
      </p:ext>
    </p:extLst>
  </p:cSld>
  <p:clrMapOvr>
    <a:masterClrMapping/>
  </p:clrMapOvr>
  <p:transition spd="slow">
    <p:randomBar dir="ver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ástupný objekt pre obsah 5">
            <a:extLst>
              <a:ext uri="{FF2B5EF4-FFF2-40B4-BE49-F238E27FC236}">
                <a16:creationId xmlns:a16="http://schemas.microsoft.com/office/drawing/2014/main" id="{85B33610-B08E-BC2A-23CF-942749B32D76}"/>
              </a:ext>
            </a:extLst>
          </p:cNvPr>
          <p:cNvSpPr>
            <a:spLocks noGrp="1"/>
          </p:cNvSpPr>
          <p:nvPr>
            <p:ph idx="1"/>
          </p:nvPr>
        </p:nvSpPr>
        <p:spPr/>
        <p:txBody>
          <a:bodyPr>
            <a:normAutofit/>
          </a:bodyPr>
          <a:lstStyle/>
          <a:p>
            <a:pPr marL="354013" indent="-354013"/>
            <a:r>
              <a:rPr lang="sk-SK" dirty="0"/>
              <a:t>dátum: </a:t>
            </a:r>
            <a:r>
              <a:rPr lang="sk-SK" b="1" dirty="0"/>
              <a:t>január 2026</a:t>
            </a:r>
          </a:p>
          <a:p>
            <a:pPr marL="354013" indent="-354013"/>
            <a:r>
              <a:rPr lang="sk-SK" dirty="0"/>
              <a:t>miesto: </a:t>
            </a:r>
            <a:r>
              <a:rPr lang="sk-SK" b="1" dirty="0" err="1"/>
              <a:t>Kamčatka</a:t>
            </a:r>
            <a:r>
              <a:rPr lang="sk-SK" b="1" dirty="0"/>
              <a:t>, Rusko</a:t>
            </a:r>
          </a:p>
          <a:p>
            <a:pPr marL="354013" indent="-354013"/>
            <a:r>
              <a:rPr lang="sk-SK" dirty="0"/>
              <a:t>teplota: </a:t>
            </a:r>
            <a:r>
              <a:rPr lang="sk-SK" b="1" dirty="0"/>
              <a:t>−71 °C </a:t>
            </a:r>
          </a:p>
          <a:p>
            <a:pPr marL="0" indent="0">
              <a:buNone/>
            </a:pPr>
            <a:r>
              <a:rPr lang="sk-SK" dirty="0"/>
              <a:t>Obyvatelia ruskej oblasti </a:t>
            </a:r>
            <a:r>
              <a:rPr lang="sk-SK" dirty="0" err="1"/>
              <a:t>Kamčatka</a:t>
            </a:r>
            <a:r>
              <a:rPr lang="sk-SK" dirty="0"/>
              <a:t> bojujú s rekordnými snehovými zrážkami, silné zimné búrky pochovávajú mestá, cesty a vozidlá pod hlbokými vrstvami snehu. Zábery ukazujú miestnych obyvateľov, ako vykopávajú domy a autá, zatiaľ čo hustý sneh naďalej padá.</a:t>
            </a:r>
          </a:p>
        </p:txBody>
      </p:sp>
      <p:sp>
        <p:nvSpPr>
          <p:cNvPr id="4" name="Zástupný objekt pre číslo snímky 3">
            <a:extLst>
              <a:ext uri="{FF2B5EF4-FFF2-40B4-BE49-F238E27FC236}">
                <a16:creationId xmlns:a16="http://schemas.microsoft.com/office/drawing/2014/main" id="{EAF629B0-F8F0-373A-4B0C-352C54BE23AA}"/>
              </a:ext>
            </a:extLst>
          </p:cNvPr>
          <p:cNvSpPr>
            <a:spLocks noGrp="1"/>
          </p:cNvSpPr>
          <p:nvPr>
            <p:ph type="sldNum" sz="quarter" idx="12"/>
          </p:nvPr>
        </p:nvSpPr>
        <p:spPr/>
        <p:txBody>
          <a:bodyPr/>
          <a:lstStyle/>
          <a:p>
            <a:fld id="{16CA2D08-B425-46B9-A38C-FA58A167A0F0}" type="slidenum">
              <a:rPr lang="sk-SK" smtClean="0"/>
              <a:t>7</a:t>
            </a:fld>
            <a:endParaRPr lang="sk-SK"/>
          </a:p>
        </p:txBody>
      </p:sp>
      <p:sp>
        <p:nvSpPr>
          <p:cNvPr id="9" name="Nadpis 12">
            <a:extLst>
              <a:ext uri="{FF2B5EF4-FFF2-40B4-BE49-F238E27FC236}">
                <a16:creationId xmlns:a16="http://schemas.microsoft.com/office/drawing/2014/main" id="{18623400-8929-237E-C17E-CFAC10654AE8}"/>
              </a:ext>
            </a:extLst>
          </p:cNvPr>
          <p:cNvSpPr txBox="1">
            <a:spLocks/>
          </p:cNvSpPr>
          <p:nvPr/>
        </p:nvSpPr>
        <p:spPr>
          <a:xfrm>
            <a:off x="922020" y="500062"/>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sk-SK" b="1" dirty="0">
                <a:solidFill>
                  <a:srgbClr val="002060"/>
                </a:solidFill>
              </a:rPr>
              <a:t>Aktivita2:</a:t>
            </a:r>
            <a:r>
              <a:rPr lang="sk-SK" dirty="0">
                <a:solidFill>
                  <a:srgbClr val="002060"/>
                </a:solidFill>
              </a:rPr>
              <a:t> Viete odhaliť </a:t>
            </a:r>
            <a:r>
              <a:rPr lang="sk-SK" dirty="0" err="1">
                <a:solidFill>
                  <a:srgbClr val="002060"/>
                </a:solidFill>
              </a:rPr>
              <a:t>Deep</a:t>
            </a:r>
            <a:r>
              <a:rPr lang="sk-SK" dirty="0">
                <a:solidFill>
                  <a:srgbClr val="002060"/>
                </a:solidFill>
              </a:rPr>
              <a:t> </a:t>
            </a:r>
            <a:r>
              <a:rPr lang="sk-SK" dirty="0" err="1">
                <a:solidFill>
                  <a:srgbClr val="002060"/>
                </a:solidFill>
              </a:rPr>
              <a:t>Fake</a:t>
            </a:r>
            <a:r>
              <a:rPr lang="sk-SK" dirty="0">
                <a:solidFill>
                  <a:srgbClr val="002060"/>
                </a:solidFill>
              </a:rPr>
              <a:t>?</a:t>
            </a:r>
          </a:p>
        </p:txBody>
      </p:sp>
    </p:spTree>
    <p:extLst>
      <p:ext uri="{BB962C8B-B14F-4D97-AF65-F5344CB8AC3E}">
        <p14:creationId xmlns:p14="http://schemas.microsoft.com/office/powerpoint/2010/main" val="3589992371"/>
      </p:ext>
    </p:extLst>
  </p:cSld>
  <p:clrMapOvr>
    <a:masterClrMapping/>
  </p:clrMapOvr>
  <p:transition spd="slow">
    <p:randomBar dir="ver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ástupný objekt pre číslo snímky 5">
            <a:extLst>
              <a:ext uri="{FF2B5EF4-FFF2-40B4-BE49-F238E27FC236}">
                <a16:creationId xmlns:a16="http://schemas.microsoft.com/office/drawing/2014/main" id="{D9CEADC2-8CF4-8C18-DEBB-9C008CCB3150}"/>
              </a:ext>
            </a:extLst>
          </p:cNvPr>
          <p:cNvSpPr>
            <a:spLocks noGrp="1"/>
          </p:cNvSpPr>
          <p:nvPr>
            <p:ph type="sldNum" sz="quarter" idx="12"/>
          </p:nvPr>
        </p:nvSpPr>
        <p:spPr/>
        <p:txBody>
          <a:bodyPr/>
          <a:lstStyle/>
          <a:p>
            <a:fld id="{16CA2D08-B425-46B9-A38C-FA58A167A0F0}" type="slidenum">
              <a:rPr lang="sk-SK" smtClean="0"/>
              <a:t>8</a:t>
            </a:fld>
            <a:endParaRPr lang="sk-SK"/>
          </a:p>
        </p:txBody>
      </p:sp>
      <p:pic>
        <p:nvPicPr>
          <p:cNvPr id="11" name="Online médium 10" title="Russians Brave Record Snowfall As Kamchatka Buried Under Heavy Winter Storms | APT">
            <a:hlinkClick r:id="" action="ppaction://media"/>
            <a:extLst>
              <a:ext uri="{FF2B5EF4-FFF2-40B4-BE49-F238E27FC236}">
                <a16:creationId xmlns:a16="http://schemas.microsoft.com/office/drawing/2014/main" id="{4CE551C8-9E3A-2984-C4BC-837A95D99FD8}"/>
              </a:ext>
            </a:extLst>
          </p:cNvPr>
          <p:cNvPicPr>
            <a:picLocks noRot="1" noChangeAspect="1"/>
          </p:cNvPicPr>
          <p:nvPr>
            <a:videoFile r:link="rId1"/>
          </p:nvPr>
        </p:nvPicPr>
        <p:blipFill>
          <a:blip r:embed="rId4"/>
          <a:stretch>
            <a:fillRect/>
          </a:stretch>
        </p:blipFill>
        <p:spPr>
          <a:xfrm>
            <a:off x="1056000" y="541670"/>
            <a:ext cx="10080000" cy="5694707"/>
          </a:xfrm>
          <a:prstGeom prst="rect">
            <a:avLst/>
          </a:prstGeom>
        </p:spPr>
      </p:pic>
      <p:grpSp>
        <p:nvGrpSpPr>
          <p:cNvPr id="7" name="Skupina 6">
            <a:extLst>
              <a:ext uri="{FF2B5EF4-FFF2-40B4-BE49-F238E27FC236}">
                <a16:creationId xmlns:a16="http://schemas.microsoft.com/office/drawing/2014/main" id="{5BD645BD-F85C-9475-3272-478C28E6A374}"/>
              </a:ext>
            </a:extLst>
          </p:cNvPr>
          <p:cNvGrpSpPr>
            <a:grpSpLocks noChangeAspect="1"/>
          </p:cNvGrpSpPr>
          <p:nvPr/>
        </p:nvGrpSpPr>
        <p:grpSpPr>
          <a:xfrm>
            <a:off x="336000" y="6110213"/>
            <a:ext cx="5760000" cy="611262"/>
            <a:chOff x="1583127" y="5266469"/>
            <a:chExt cx="7902227" cy="798442"/>
          </a:xfrm>
        </p:grpSpPr>
        <p:pic>
          <p:nvPicPr>
            <p:cNvPr id="8" name="Obrázok 7" descr="Obrázok, na ktorom je text, písmo, logo, symbol&#10;&#10;Obsah vygenerovaný pomocou AI môže byť nesprávny.">
              <a:extLst>
                <a:ext uri="{FF2B5EF4-FFF2-40B4-BE49-F238E27FC236}">
                  <a16:creationId xmlns:a16="http://schemas.microsoft.com/office/drawing/2014/main" id="{F5CB048F-CBC5-8017-85C2-467F0685958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9" name="Obrázok 8" descr="Obrázok, na ktorom je text, písmo, elektrická modrá, snímka obrazovky&#10;&#10;Obsah vygenerovaný pomocou AI môže byť nesprávny.">
              <a:extLst>
                <a:ext uri="{FF2B5EF4-FFF2-40B4-BE49-F238E27FC236}">
                  <a16:creationId xmlns:a16="http://schemas.microsoft.com/office/drawing/2014/main" id="{D7E5EBF6-0403-8846-0CA2-3A34EB9BECD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10" name="Obrázok 9" descr="Obrázok, na ktorom je písmo, grafika, text, logo&#10;&#10;Obsah vygenerovaný pomocou AI môže byť nesprávny.">
              <a:extLst>
                <a:ext uri="{FF2B5EF4-FFF2-40B4-BE49-F238E27FC236}">
                  <a16:creationId xmlns:a16="http://schemas.microsoft.com/office/drawing/2014/main" id="{405F5B4A-F774-D452-DB66-11DA93E7AC5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spTree>
    <p:extLst>
      <p:ext uri="{BB962C8B-B14F-4D97-AF65-F5344CB8AC3E}">
        <p14:creationId xmlns:p14="http://schemas.microsoft.com/office/powerpoint/2010/main" val="131813013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1"/>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1"/>
                                        </p:tgtEl>
                                      </p:cBhvr>
                                    </p:cmd>
                                  </p:childTnLst>
                                </p:cTn>
                              </p:par>
                            </p:childTnLst>
                          </p:cTn>
                        </p:par>
                      </p:childTnLst>
                    </p:cTn>
                  </p:par>
                </p:childTnLst>
              </p:cTn>
              <p:nextCondLst>
                <p:cond evt="onClick" delay="0">
                  <p:tgtEl>
                    <p:spTgt spid="11"/>
                  </p:tgtEl>
                </p:cond>
              </p:nextCondLst>
            </p:seq>
            <p:video>
              <p:cMediaNode vol="80000">
                <p:cTn id="12" fill="hold" display="0">
                  <p:stCondLst>
                    <p:cond delay="indefinite"/>
                  </p:stCondLst>
                </p:cTn>
                <p:tgtEl>
                  <p:spTgt spid="11"/>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Skupina 13">
            <a:extLst>
              <a:ext uri="{FF2B5EF4-FFF2-40B4-BE49-F238E27FC236}">
                <a16:creationId xmlns:a16="http://schemas.microsoft.com/office/drawing/2014/main" id="{BA2BAE31-71F4-3F23-A22E-1D4396C52B55}"/>
              </a:ext>
            </a:extLst>
          </p:cNvPr>
          <p:cNvGrpSpPr>
            <a:grpSpLocks noChangeAspect="1"/>
          </p:cNvGrpSpPr>
          <p:nvPr/>
        </p:nvGrpSpPr>
        <p:grpSpPr>
          <a:xfrm>
            <a:off x="336000" y="6110213"/>
            <a:ext cx="5760000" cy="611262"/>
            <a:chOff x="1583127" y="5266469"/>
            <a:chExt cx="7902227" cy="798442"/>
          </a:xfrm>
        </p:grpSpPr>
        <p:pic>
          <p:nvPicPr>
            <p:cNvPr id="16" name="Obrázok 15" descr="Obrázok, na ktorom je text, písmo, logo, symbol&#10;&#10;Obsah vygenerovaný pomocou AI môže byť nesprávny.">
              <a:extLst>
                <a:ext uri="{FF2B5EF4-FFF2-40B4-BE49-F238E27FC236}">
                  <a16:creationId xmlns:a16="http://schemas.microsoft.com/office/drawing/2014/main" id="{6E0ED520-76A6-88D6-3B73-CADC980F07A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65354" y="5266469"/>
              <a:ext cx="2520000" cy="798442"/>
            </a:xfrm>
            <a:prstGeom prst="rect">
              <a:avLst/>
            </a:prstGeom>
          </p:spPr>
        </p:pic>
        <p:pic>
          <p:nvPicPr>
            <p:cNvPr id="18" name="Obrázok 17" descr="Obrázok, na ktorom je text, písmo, elektrická modrá, snímka obrazovky&#10;&#10;Obsah vygenerovaný pomocou AI môže byť nesprávny.">
              <a:extLst>
                <a:ext uri="{FF2B5EF4-FFF2-40B4-BE49-F238E27FC236}">
                  <a16:creationId xmlns:a16="http://schemas.microsoft.com/office/drawing/2014/main" id="{3AFFAB86-F686-7956-9D61-9FEFCBE0BB5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83127" y="5351909"/>
              <a:ext cx="2520000" cy="713002"/>
            </a:xfrm>
            <a:prstGeom prst="rect">
              <a:avLst/>
            </a:prstGeom>
          </p:spPr>
        </p:pic>
        <p:pic>
          <p:nvPicPr>
            <p:cNvPr id="21" name="Obrázok 20" descr="Obrázok, na ktorom je písmo, grafika, text, logo&#10;&#10;Obsah vygenerovaný pomocou AI môže byť nesprávny.">
              <a:extLst>
                <a:ext uri="{FF2B5EF4-FFF2-40B4-BE49-F238E27FC236}">
                  <a16:creationId xmlns:a16="http://schemas.microsoft.com/office/drawing/2014/main" id="{177F3C2F-8069-16ED-7D57-E8CCD2E32C3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74240" y="5482458"/>
              <a:ext cx="2520000" cy="582453"/>
            </a:xfrm>
            <a:prstGeom prst="rect">
              <a:avLst/>
            </a:prstGeom>
          </p:spPr>
        </p:pic>
      </p:grpSp>
      <p:pic>
        <p:nvPicPr>
          <p:cNvPr id="6" name="Online médium 5" title="Surviving −71°C in Kamchatka During Extreme Snowfall | January 2026">
            <a:hlinkClick r:id="" action="ppaction://media"/>
            <a:extLst>
              <a:ext uri="{FF2B5EF4-FFF2-40B4-BE49-F238E27FC236}">
                <a16:creationId xmlns:a16="http://schemas.microsoft.com/office/drawing/2014/main" id="{AC75746D-5CB1-87B9-CF32-FCA2F1AC14C9}"/>
              </a:ext>
            </a:extLst>
          </p:cNvPr>
          <p:cNvPicPr>
            <a:picLocks noGrp="1" noRot="1" noChangeAspect="1"/>
          </p:cNvPicPr>
          <p:nvPr>
            <p:ph sz="half" idx="1"/>
            <a:videoFile r:link="rId1"/>
          </p:nvPr>
        </p:nvPicPr>
        <p:blipFill>
          <a:blip r:embed="rId7"/>
          <a:stretch>
            <a:fillRect/>
          </a:stretch>
        </p:blipFill>
        <p:spPr>
          <a:xfrm>
            <a:off x="1151283" y="313343"/>
            <a:ext cx="10080000" cy="5695200"/>
          </a:xfrm>
          <a:prstGeom prst="rect">
            <a:avLst/>
          </a:prstGeom>
        </p:spPr>
      </p:pic>
      <p:sp>
        <p:nvSpPr>
          <p:cNvPr id="5" name="Zástupný objekt pre číslo snímky 4">
            <a:extLst>
              <a:ext uri="{FF2B5EF4-FFF2-40B4-BE49-F238E27FC236}">
                <a16:creationId xmlns:a16="http://schemas.microsoft.com/office/drawing/2014/main" id="{443319F0-4131-2DAA-B605-32ECD03370F8}"/>
              </a:ext>
            </a:extLst>
          </p:cNvPr>
          <p:cNvSpPr>
            <a:spLocks noGrp="1"/>
          </p:cNvSpPr>
          <p:nvPr>
            <p:ph type="sldNum" sz="quarter" idx="12"/>
          </p:nvPr>
        </p:nvSpPr>
        <p:spPr/>
        <p:txBody>
          <a:bodyPr/>
          <a:lstStyle/>
          <a:p>
            <a:fld id="{16CA2D08-B425-46B9-A38C-FA58A167A0F0}" type="slidenum">
              <a:rPr lang="sk-SK" smtClean="0"/>
              <a:t>9</a:t>
            </a:fld>
            <a:endParaRPr lang="sk-SK"/>
          </a:p>
        </p:txBody>
      </p:sp>
    </p:spTree>
    <p:extLst>
      <p:ext uri="{BB962C8B-B14F-4D97-AF65-F5344CB8AC3E}">
        <p14:creationId xmlns:p14="http://schemas.microsoft.com/office/powerpoint/2010/main" val="103707660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theme/theme1.xml><?xml version="1.0" encoding="utf-8"?>
<a:theme xmlns:a="http://schemas.openxmlformats.org/drawingml/2006/main" name="Motív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otív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6009</TotalTime>
  <Words>5558</Words>
  <Application>Microsoft Office PowerPoint</Application>
  <PresentationFormat>Širokouhlá</PresentationFormat>
  <Paragraphs>495</Paragraphs>
  <Slides>47</Slides>
  <Notes>44</Notes>
  <HiddenSlides>0</HiddenSlides>
  <MMClips>2</MMClips>
  <ScaleCrop>false</ScaleCrop>
  <HeadingPairs>
    <vt:vector size="6" baseType="variant">
      <vt:variant>
        <vt:lpstr>Použité písma</vt:lpstr>
      </vt:variant>
      <vt:variant>
        <vt:i4>11</vt:i4>
      </vt:variant>
      <vt:variant>
        <vt:lpstr>Motív</vt:lpstr>
      </vt:variant>
      <vt:variant>
        <vt:i4>1</vt:i4>
      </vt:variant>
      <vt:variant>
        <vt:lpstr>Nadpisy snímok</vt:lpstr>
      </vt:variant>
      <vt:variant>
        <vt:i4>47</vt:i4>
      </vt:variant>
    </vt:vector>
  </HeadingPairs>
  <TitlesOfParts>
    <vt:vector size="59" baseType="lpstr">
      <vt:lpstr>Aptos</vt:lpstr>
      <vt:lpstr>Arial</vt:lpstr>
      <vt:lpstr>Barlow</vt:lpstr>
      <vt:lpstr>Calibri</vt:lpstr>
      <vt:lpstr>Calibri Light</vt:lpstr>
      <vt:lpstr>Cambria Math</vt:lpstr>
      <vt:lpstr>Cavolini</vt:lpstr>
      <vt:lpstr>HarmoniaSansPro</vt:lpstr>
      <vt:lpstr>Roboto</vt:lpstr>
      <vt:lpstr>Verdana</vt:lpstr>
      <vt:lpstr>Wingdings</vt:lpstr>
      <vt:lpstr>Motív Office</vt:lpstr>
      <vt:lpstr>Prezentácia programu PowerPoint</vt:lpstr>
      <vt:lpstr>Prezentácia programu PowerPoint</vt:lpstr>
      <vt:lpstr>AKO ROZPOZNAŤ DEZINFORMÁCIE/FAKE NEWS?</vt:lpstr>
      <vt:lpstr>DEEP FAKE</vt:lpstr>
      <vt:lpstr>Aktivita1: Viete odlíšiť fotografiu od AI?</vt:lpstr>
      <vt:lpstr>Aktivita1: Viete odlíšiť fotografiu od AI?</vt:lpstr>
      <vt:lpstr>Prezentácia programu PowerPoint</vt:lpstr>
      <vt:lpstr>Prezentácia programu PowerPoint</vt:lpstr>
      <vt:lpstr>Prezentácia programu PowerPoint</vt:lpstr>
      <vt:lpstr>Prezentácia programu PowerPoint</vt:lpstr>
      <vt:lpstr>ZHRNUTIE CELKU</vt:lpstr>
      <vt:lpstr>SOCIÁLNE  INŽINIERSTVO</vt:lpstr>
      <vt:lpstr>SOCIÁLNE INŽINIERSTVO</vt:lpstr>
      <vt:lpstr>Ukážka 1</vt:lpstr>
      <vt:lpstr>Ukážka 2</vt:lpstr>
      <vt:lpstr>Ukážka 3</vt:lpstr>
      <vt:lpstr>Čo je cieľom útočníkov?</vt:lpstr>
      <vt:lpstr>Techniky sociálneho inžinierstva</vt:lpstr>
      <vt:lpstr>TOP 10 techník phishingu</vt:lpstr>
      <vt:lpstr>Techniky PHISHINGU</vt:lpstr>
      <vt:lpstr>Email phishing</vt:lpstr>
      <vt:lpstr>HTTPS phishing</vt:lpstr>
      <vt:lpstr>SMS phishing (SMISHING)</vt:lpstr>
      <vt:lpstr>VISHING</vt:lpstr>
      <vt:lpstr>ANGLER phishing</vt:lpstr>
      <vt:lpstr>ANGLER phishing (Social Media Phishing)</vt:lpstr>
      <vt:lpstr>EVIL TWINS phishing</vt:lpstr>
      <vt:lpstr>EVIL TWINS phishing</vt:lpstr>
      <vt:lpstr>CLONE phishing</vt:lpstr>
      <vt:lpstr>Čo robiť keď dostanem phishing správu?</vt:lpstr>
      <vt:lpstr>Čo robiť ak mi ukradnú platobné údaje?</vt:lpstr>
      <vt:lpstr>ZHRNUTIE CELKU phishing</vt:lpstr>
      <vt:lpstr>Phishing zameraný na firmu</vt:lpstr>
      <vt:lpstr>Štatistika</vt:lpstr>
      <vt:lpstr>Aktuálne kyberútoky na organizácie </vt:lpstr>
      <vt:lpstr>SPEAR phishing</vt:lpstr>
      <vt:lpstr>BAITING</vt:lpstr>
      <vt:lpstr>BEC phishing (Business email compromise)</vt:lpstr>
      <vt:lpstr>Bezpečnostné opatrenia</vt:lpstr>
      <vt:lpstr>Bezpečnostné opatrenia</vt:lpstr>
      <vt:lpstr>Prezentácia programu PowerPoint</vt:lpstr>
      <vt:lpstr>Aktivita 4: Viete určiť, či je e-mail skutočný alebo sa jedná o podvod?</vt:lpstr>
      <vt:lpstr>Aktivita 4</vt:lpstr>
      <vt:lpstr>Aktivita 4</vt:lpstr>
      <vt:lpstr>PREČO TO FUNGUJE?</vt:lpstr>
      <vt:lpstr>Aké bezpečné je Vaše heslo?</vt:lpstr>
      <vt:lpstr>ĎAKUJEM ZA POZORNOSŤ!</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Prezentácia programu PowerPoint</dc:title>
  <dc:creator>symphonic girl</dc:creator>
  <cp:lastModifiedBy>symphonic girl</cp:lastModifiedBy>
  <cp:revision>127</cp:revision>
  <dcterms:created xsi:type="dcterms:W3CDTF">2022-08-31T10:29:37Z</dcterms:created>
  <dcterms:modified xsi:type="dcterms:W3CDTF">2026-01-26T10:50:54Z</dcterms:modified>
</cp:coreProperties>
</file>