
<file path=[Content_Types].xml><?xml version="1.0" encoding="utf-8"?>
<Types xmlns="http://schemas.openxmlformats.org/package/2006/content-types">
  <Default Extension="bin" ContentType="application/vnd.openxmlformats-officedocument.oleObject"/>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1"/>
  </p:sldMasterIdLst>
  <p:notesMasterIdLst>
    <p:notesMasterId r:id="rId30"/>
  </p:notesMasterIdLst>
  <p:sldIdLst>
    <p:sldId id="256" r:id="rId2"/>
    <p:sldId id="306" r:id="rId3"/>
    <p:sldId id="315" r:id="rId4"/>
    <p:sldId id="307" r:id="rId5"/>
    <p:sldId id="308" r:id="rId6"/>
    <p:sldId id="309" r:id="rId7"/>
    <p:sldId id="313" r:id="rId8"/>
    <p:sldId id="305" r:id="rId9"/>
    <p:sldId id="267" r:id="rId10"/>
    <p:sldId id="317" r:id="rId11"/>
    <p:sldId id="310" r:id="rId12"/>
    <p:sldId id="323" r:id="rId13"/>
    <p:sldId id="311" r:id="rId14"/>
    <p:sldId id="320" r:id="rId15"/>
    <p:sldId id="321" r:id="rId16"/>
    <p:sldId id="329" r:id="rId17"/>
    <p:sldId id="322" r:id="rId18"/>
    <p:sldId id="324" r:id="rId19"/>
    <p:sldId id="325" r:id="rId20"/>
    <p:sldId id="331" r:id="rId21"/>
    <p:sldId id="336" r:id="rId22"/>
    <p:sldId id="335" r:id="rId23"/>
    <p:sldId id="332" r:id="rId24"/>
    <p:sldId id="319" r:id="rId25"/>
    <p:sldId id="333" r:id="rId26"/>
    <p:sldId id="334" r:id="rId27"/>
    <p:sldId id="326" r:id="rId28"/>
    <p:sldId id="278" r:id="rId29"/>
  </p:sldIdLst>
  <p:sldSz cx="9144000" cy="5143500" type="screen16x9"/>
  <p:notesSz cx="6858000" cy="9144000"/>
  <p:embeddedFontLst>
    <p:embeddedFont>
      <p:font typeface="Anaheim" panose="020B0604020202020204" charset="-18"/>
      <p:regular r:id="rId31"/>
      <p:bold r:id="rId32"/>
    </p:embeddedFont>
    <p:embeddedFont>
      <p:font typeface="Bebas Neue" panose="020B0604020202020204" charset="-18"/>
      <p:regular r:id="rId33"/>
    </p:embeddedFont>
    <p:embeddedFont>
      <p:font typeface="Calibri" panose="020F0502020204030204" pitchFamily="34" charset="0"/>
      <p:regular r:id="rId34"/>
      <p:bold r:id="rId35"/>
      <p:italic r:id="rId36"/>
      <p:boldItalic r:id="rId37"/>
    </p:embeddedFont>
    <p:embeddedFont>
      <p:font typeface="Inter" panose="020B0604020202020204" charset="0"/>
      <p:regular r:id="rId38"/>
      <p:bold r:id="rId39"/>
      <p:italic r:id="rId40"/>
      <p:boldItalic r:id="rId41"/>
    </p:embeddedFont>
    <p:embeddedFont>
      <p:font typeface="Lora" pitchFamily="2" charset="-18"/>
      <p:regular r:id="rId42"/>
      <p:bold r:id="rId43"/>
      <p:italic r:id="rId44"/>
      <p:boldItalic r:id="rId45"/>
    </p:embeddedFont>
    <p:embeddedFont>
      <p:font typeface="Montserrat SemiBold" panose="00000700000000000000" pitchFamily="2" charset="-18"/>
      <p:regular r:id="rId46"/>
      <p:bold r:id="rId47"/>
      <p:italic r:id="rId48"/>
      <p:boldItalic r:id="rId49"/>
    </p:embeddedFont>
    <p:embeddedFont>
      <p:font typeface="Nunito Light" pitchFamily="2" charset="-18"/>
      <p:regular r:id="rId50"/>
      <p:italic r:id="rId51"/>
    </p:embeddedFont>
    <p:embeddedFont>
      <p:font typeface="Open Sans" panose="020B0606030504020204" pitchFamily="34" charset="0"/>
      <p:regular r:id="rId52"/>
      <p:bold r:id="rId53"/>
      <p:italic r:id="rId54"/>
      <p:boldItalic r:id="rId55"/>
    </p:embeddedFont>
    <p:embeddedFont>
      <p:font typeface="Segoe UI Historic" panose="020B0502040204020203" pitchFamily="34" charset="0"/>
      <p:regular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9AA0A6"/>
          </p15:clr>
        </p15:guide>
        <p15:guide id="2" pos="504">
          <p15:clr>
            <a:srgbClr val="9AA0A6"/>
          </p15:clr>
        </p15:guide>
        <p15:guide id="3" pos="525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E962AA6-30F6-4719-AC5F-87F70D422F68}">
  <a:tblStyle styleId="{9E962AA6-30F6-4719-AC5F-87F70D422F6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924" autoAdjust="0"/>
  </p:normalViewPr>
  <p:slideViewPr>
    <p:cSldViewPr snapToGrid="0">
      <p:cViewPr varScale="1">
        <p:scale>
          <a:sx n="126" d="100"/>
          <a:sy n="126" d="100"/>
        </p:scale>
        <p:origin x="640" y="76"/>
      </p:cViewPr>
      <p:guideLst>
        <p:guide orient="horz"/>
        <p:guide pos="504"/>
        <p:guide pos="525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font" Target="fonts/font20.fntdata"/><Relationship Id="rId55" Type="http://schemas.openxmlformats.org/officeDocument/2006/relationships/font" Target="fonts/font25.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3" Type="http://schemas.openxmlformats.org/officeDocument/2006/relationships/font" Target="fonts/font23.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56" Type="http://schemas.openxmlformats.org/officeDocument/2006/relationships/font" Target="fonts/font26.fntdata"/><Relationship Id="rId8" Type="http://schemas.openxmlformats.org/officeDocument/2006/relationships/slide" Target="slides/slide7.xml"/><Relationship Id="rId51" Type="http://schemas.openxmlformats.org/officeDocument/2006/relationships/font" Target="fonts/font2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1.fntdata"/><Relationship Id="rId54" Type="http://schemas.openxmlformats.org/officeDocument/2006/relationships/font" Target="fonts/font2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font" Target="fonts/font19.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font" Target="fonts/font22.fntdata"/><Relationship Id="rId6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sk.wikipedia.org/wiki/90._roky_20._storo%C4%8Dia"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sk.wikipedia.org/wiki/Chemtrail#cite_note-contrailfacts-4"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r>
              <a:rPr lang="sk-SK" b="0" i="0" dirty="0">
                <a:solidFill>
                  <a:srgbClr val="000000"/>
                </a:solidFill>
                <a:effectLst/>
                <a:latin typeface="Open Sans" panose="020B0606030504020204" pitchFamily="34" charset="0"/>
              </a:rPr>
              <a:t>Pre bližšie vysvetlenie a vyvrátenie alternatívnych teórií, uvádzame odborné stanovisko pána docenta RNDr. Martina </a:t>
            </a:r>
            <a:r>
              <a:rPr lang="sk-SK" b="0" i="0" dirty="0" err="1">
                <a:solidFill>
                  <a:srgbClr val="000000"/>
                </a:solidFill>
                <a:effectLst/>
                <a:latin typeface="Open Sans" panose="020B0606030504020204" pitchFamily="34" charset="0"/>
              </a:rPr>
              <a:t>Geru</a:t>
            </a:r>
            <a:r>
              <a:rPr lang="sk-SK" b="0" i="0" dirty="0">
                <a:solidFill>
                  <a:srgbClr val="000000"/>
                </a:solidFill>
                <a:effectLst/>
                <a:latin typeface="Open Sans" panose="020B0606030504020204" pitchFamily="34" charset="0"/>
              </a:rPr>
              <a:t>, PhD. z Katedry astronómie, fyziky Zeme a meteorológie FMFI Univerzity Komenského v Bratislave, k vzniku kondenzačných stôp:</a:t>
            </a:r>
            <a:br>
              <a:rPr lang="sk-SK" dirty="0"/>
            </a:br>
            <a:r>
              <a:rPr lang="sk-SK" b="0" i="0" dirty="0">
                <a:solidFill>
                  <a:srgbClr val="000000"/>
                </a:solidFill>
                <a:effectLst/>
                <a:latin typeface="Open Sans" panose="020B0606030504020204" pitchFamily="34" charset="0"/>
              </a:rPr>
              <a:t>„V prípade leteckej dopravy ako aj pri iných druhoch dopravy, ktoré využívajú k pohonu proces spaľovania, dochádza k produkcii plynov, ktoré zaťažujú životné prostredie. Medzi hlavné exhaláty patrí CO</a:t>
            </a:r>
            <a:r>
              <a:rPr lang="sk-SK" b="0" i="0" baseline="-25000" dirty="0">
                <a:solidFill>
                  <a:srgbClr val="000000"/>
                </a:solidFill>
                <a:effectLst/>
                <a:latin typeface="Open Sans" panose="020B0606030504020204" pitchFamily="34" charset="0"/>
              </a:rPr>
              <a:t>2</a:t>
            </a:r>
            <a:r>
              <a:rPr lang="sk-SK" b="0" i="0" dirty="0">
                <a:solidFill>
                  <a:srgbClr val="000000"/>
                </a:solidFill>
                <a:effectLst/>
                <a:latin typeface="Open Sans" panose="020B0606030504020204" pitchFamily="34" charset="0"/>
              </a:rPr>
              <a:t>, </a:t>
            </a:r>
            <a:r>
              <a:rPr lang="sk-SK" b="0" i="0" dirty="0" err="1">
                <a:solidFill>
                  <a:srgbClr val="000000"/>
                </a:solidFill>
                <a:effectLst/>
                <a:latin typeface="Open Sans" panose="020B0606030504020204" pitchFamily="34" charset="0"/>
              </a:rPr>
              <a:t>NO</a:t>
            </a:r>
            <a:r>
              <a:rPr lang="sk-SK" b="0" i="0" baseline="-25000" dirty="0" err="1">
                <a:solidFill>
                  <a:srgbClr val="000000"/>
                </a:solidFill>
                <a:effectLst/>
                <a:latin typeface="Open Sans" panose="020B0606030504020204" pitchFamily="34" charset="0"/>
              </a:rPr>
              <a:t>x</a:t>
            </a:r>
            <a:r>
              <a:rPr lang="sk-SK" b="0" i="0" dirty="0">
                <a:solidFill>
                  <a:srgbClr val="000000"/>
                </a:solidFill>
                <a:effectLst/>
                <a:latin typeface="Open Sans" panose="020B0606030504020204" pitchFamily="34" charset="0"/>
              </a:rPr>
              <a:t>, CO, emisie častíc PM</a:t>
            </a:r>
            <a:r>
              <a:rPr lang="sk-SK" b="0" i="0" baseline="-25000" dirty="0">
                <a:solidFill>
                  <a:srgbClr val="000000"/>
                </a:solidFill>
                <a:effectLst/>
                <a:latin typeface="Open Sans" panose="020B0606030504020204" pitchFamily="34" charset="0"/>
              </a:rPr>
              <a:t>10</a:t>
            </a:r>
            <a:r>
              <a:rPr lang="sk-SK" b="0" i="0" dirty="0">
                <a:solidFill>
                  <a:srgbClr val="000000"/>
                </a:solidFill>
                <a:effectLst/>
                <a:latin typeface="Open Sans" panose="020B0606030504020204" pitchFamily="34" charset="0"/>
              </a:rPr>
              <a:t> a PM</a:t>
            </a:r>
            <a:r>
              <a:rPr lang="sk-SK" b="0" i="0" baseline="-25000" dirty="0">
                <a:solidFill>
                  <a:srgbClr val="000000"/>
                </a:solidFill>
                <a:effectLst/>
                <a:latin typeface="Open Sans" panose="020B0606030504020204" pitchFamily="34" charset="0"/>
              </a:rPr>
              <a:t>2,5 </a:t>
            </a:r>
            <a:r>
              <a:rPr lang="sk-SK" b="0" i="0" dirty="0">
                <a:solidFill>
                  <a:srgbClr val="000000"/>
                </a:solidFill>
                <a:effectLst/>
                <a:latin typeface="Open Sans" panose="020B0606030504020204" pitchFamily="34" charset="0"/>
              </a:rPr>
              <a:t>a vodná para. Tvorba bielych pruhov za lietadlom je ale čisto fyzikálny proces, ktorý je veľmi podobný tvorbe oblaku. Vzhľadom na to, že lietadlá sa pohybujú aj vo veľkých výškach, kde teplota vzduchu je aj pod - 50 °C a relatívna vlhkosť je blízka 100 %, hoci absolútna vlhkosť je nízka, dochádza za lietadlom k spusteniu reťazovej reakcie tvorby kryštálikov ľadu. Prispieva k tomu uvoľnená vodná para a kondenzačné jadrá. Vodná para v závislosti od okolitej atmosféry </a:t>
            </a:r>
            <a:r>
              <a:rPr lang="sk-SK" b="0" i="0" dirty="0" err="1">
                <a:solidFill>
                  <a:srgbClr val="000000"/>
                </a:solidFill>
                <a:effectLst/>
                <a:latin typeface="Open Sans" panose="020B0606030504020204" pitchFamily="34" charset="0"/>
              </a:rPr>
              <a:t>desublimuje</a:t>
            </a:r>
            <a:r>
              <a:rPr lang="sk-SK" b="0" i="0" dirty="0">
                <a:solidFill>
                  <a:srgbClr val="000000"/>
                </a:solidFill>
                <a:effectLst/>
                <a:latin typeface="Open Sans" panose="020B0606030504020204" pitchFamily="34" charset="0"/>
              </a:rPr>
              <a:t> a tvorí zmes kryštálikov, ktorú vnímame ako biely pás za lietadlom. Pri nízkej vlhkosti, alebo vyššej teplote vzduchu sa dané kryštáliky pomerne rýchlo vyparia a čiara rýchlo zaniká. V opačnom prípade, môže nastať situácia, že sa daná čiara rozšíri na väčšiu časť oblohy a vznikne z nej oblak </a:t>
            </a:r>
            <a:r>
              <a:rPr lang="sk-SK" b="0" i="0" dirty="0" err="1">
                <a:solidFill>
                  <a:srgbClr val="000000"/>
                </a:solidFill>
                <a:effectLst/>
                <a:latin typeface="Open Sans" panose="020B0606030504020204" pitchFamily="34" charset="0"/>
              </a:rPr>
              <a:t>Cirrostratus</a:t>
            </a:r>
            <a:r>
              <a:rPr lang="sk-SK" b="0" i="0" dirty="0">
                <a:solidFill>
                  <a:srgbClr val="000000"/>
                </a:solidFill>
                <a:effectLst/>
                <a:latin typeface="Open Sans" panose="020B0606030504020204" pitchFamily="34" charset="0"/>
              </a:rPr>
              <a:t>, prípadne daná čiara v ovzduší môže zotrvať aj niekoľko hodín. Okrem tohto mechanizmu, môže nastať situácia, kedy za lietadlom vzniká podtlak vzduchu, ktorý vedie k ochladeniu vzduchu a v prípade vysokej relatívnej vlhkosti vzduchu, môže dochádzať aj k tvorbe kryštálikov ľadu aj za krídlami a inými časťami lietadla ako len za motormi. Tento proces teda nijako nesúvisí s vypúšťaním neznámych škodlivých látok do ovzdušia. Ide o fyzikálny a jasne vysvetliteľný jav.“</a:t>
            </a:r>
            <a:endParaRPr lang="en-US" dirty="0"/>
          </a:p>
        </p:txBody>
      </p:sp>
    </p:spTree>
    <p:extLst>
      <p:ext uri="{BB962C8B-B14F-4D97-AF65-F5344CB8AC3E}">
        <p14:creationId xmlns:p14="http://schemas.microsoft.com/office/powerpoint/2010/main" val="1820999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sk-SK" dirty="0"/>
              <a:t>Zdroj: https://pmc.ncbi.nlm.nih.gov/articles/PMC8220986/</a:t>
            </a:r>
            <a:endParaRPr lang="en-US" dirty="0"/>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sk-SK" dirty="0"/>
              <a:t>S týmto sa šíri aj „</a:t>
            </a:r>
            <a:r>
              <a:rPr lang="sk-SK" dirty="0" err="1"/>
              <a:t>infodémia</a:t>
            </a:r>
            <a:r>
              <a:rPr lang="sk-SK" dirty="0"/>
              <a:t>“, teda záplava dezinformácií šírených cez sociálne siete, čo predstavuje vážny problém.</a:t>
            </a:r>
            <a:endParaRPr lang="en-US" dirty="0"/>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dirty="0"/>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sk-SK" dirty="0"/>
              <a:t>Štúdie zistili, že </a:t>
            </a:r>
            <a:r>
              <a:rPr lang="sk-SK" b="1" dirty="0"/>
              <a:t>nízka zdravotná gramotnosť, nižšie vzdelanie, obavy o účinnosť a bezpečnosť vakcíny, nízka dôvera vo vládu a nízky príjem</a:t>
            </a:r>
            <a:r>
              <a:rPr lang="sk-SK" dirty="0"/>
              <a:t> sú spojené s váhaním pri očkovaní.</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dirty="0"/>
          </a:p>
        </p:txBody>
      </p:sp>
    </p:spTree>
    <p:extLst>
      <p:ext uri="{BB962C8B-B14F-4D97-AF65-F5344CB8AC3E}">
        <p14:creationId xmlns:p14="http://schemas.microsoft.com/office/powerpoint/2010/main" val="1769472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dirty="0"/>
          </a:p>
        </p:txBody>
      </p:sp>
    </p:spTree>
    <p:extLst>
      <p:ext uri="{BB962C8B-B14F-4D97-AF65-F5344CB8AC3E}">
        <p14:creationId xmlns:p14="http://schemas.microsoft.com/office/powerpoint/2010/main" val="2075282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sk-SK" b="0" i="0" dirty="0">
                <a:solidFill>
                  <a:srgbClr val="E2E5E9"/>
                </a:solidFill>
                <a:effectLst/>
                <a:latin typeface="Segoe UI Historic" panose="020B0502040204020203" pitchFamily="34" charset="0"/>
              </a:rPr>
              <a:t>Prvý známy pokus je starý takmer 2250 rokov, spravil ho </a:t>
            </a:r>
            <a:r>
              <a:rPr lang="sk-SK" b="0" i="0" dirty="0" err="1">
                <a:solidFill>
                  <a:srgbClr val="E2E5E9"/>
                </a:solidFill>
                <a:effectLst/>
                <a:latin typeface="Segoe UI Historic" panose="020B0502040204020203" pitchFamily="34" charset="0"/>
              </a:rPr>
              <a:t>Eratosthenes</a:t>
            </a:r>
            <a:r>
              <a:rPr lang="sk-SK" b="0" i="0" dirty="0">
                <a:solidFill>
                  <a:srgbClr val="E2E5E9"/>
                </a:solidFill>
                <a:effectLst/>
                <a:latin typeface="Segoe UI Historic" panose="020B0502040204020203" pitchFamily="34" charset="0"/>
              </a:rPr>
              <a:t> z </a:t>
            </a:r>
            <a:r>
              <a:rPr lang="sk-SK" b="0" i="0" dirty="0" err="1">
                <a:solidFill>
                  <a:srgbClr val="E2E5E9"/>
                </a:solidFill>
                <a:effectLst/>
                <a:latin typeface="Segoe UI Historic" panose="020B0502040204020203" pitchFamily="34" charset="0"/>
              </a:rPr>
              <a:t>Kyrény</a:t>
            </a:r>
            <a:r>
              <a:rPr lang="sk-SK" b="0" i="0" dirty="0">
                <a:solidFill>
                  <a:srgbClr val="E2E5E9"/>
                </a:solidFill>
                <a:effectLst/>
                <a:latin typeface="Segoe UI Historic" panose="020B0502040204020203" pitchFamily="34" charset="0"/>
              </a:rPr>
              <a:t>. Všimol si, že ak zapichne rovnako dlhé tyče v dvoch rôznych mestách, na pravé poludnie budú vrhať rôzne dlhé tiene (predstavte si </a:t>
            </a:r>
            <a:r>
              <a:rPr lang="sk-SK" b="0" i="0" dirty="0" err="1">
                <a:solidFill>
                  <a:srgbClr val="E2E5E9"/>
                </a:solidFill>
                <a:effectLst/>
                <a:latin typeface="Segoe UI Historic" panose="020B0502040204020203" pitchFamily="34" charset="0"/>
              </a:rPr>
              <a:t>špáratká</a:t>
            </a:r>
            <a:r>
              <a:rPr lang="sk-SK" b="0" i="0" dirty="0">
                <a:solidFill>
                  <a:srgbClr val="E2E5E9"/>
                </a:solidFill>
                <a:effectLst/>
                <a:latin typeface="Segoe UI Historic" panose="020B0502040204020203" pitchFamily="34" charset="0"/>
              </a:rPr>
              <a:t> na glóbuse na ktorý svietite lampou). S </a:t>
            </a:r>
            <a:r>
              <a:rPr lang="sk-SK" b="0" i="0" dirty="0" err="1">
                <a:solidFill>
                  <a:srgbClr val="E2E5E9"/>
                </a:solidFill>
                <a:effectLst/>
                <a:latin typeface="Segoe UI Historic" panose="020B0502040204020203" pitchFamily="34" charset="0"/>
              </a:rPr>
              <a:t>trouchou</a:t>
            </a:r>
            <a:r>
              <a:rPr lang="sk-SK" b="0" i="0" dirty="0">
                <a:solidFill>
                  <a:srgbClr val="E2E5E9"/>
                </a:solidFill>
                <a:effectLst/>
                <a:latin typeface="Segoe UI Historic" panose="020B0502040204020203" pitchFamily="34" charset="0"/>
              </a:rPr>
              <a:t> geometrie sa mu tak podarilo nielen dokázať, že je Zem guľatá ale aj celkom presne určiť jej polomer.</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sk-SK" b="0" i="0" dirty="0">
                <a:solidFill>
                  <a:srgbClr val="E2E5E9"/>
                </a:solidFill>
                <a:effectLst/>
                <a:latin typeface="Segoe UI Historic" panose="020B0502040204020203" pitchFamily="34" charset="0"/>
              </a:rPr>
              <a:t>Neskôr si ľudia všimli </a:t>
            </a:r>
            <a:r>
              <a:rPr lang="sk-SK" b="0" i="0" dirty="0" err="1">
                <a:solidFill>
                  <a:srgbClr val="E2E5E9"/>
                </a:solidFill>
                <a:effectLst/>
                <a:latin typeface="Segoe UI Historic" panose="020B0502040204020203" pitchFamily="34" charset="0"/>
              </a:rPr>
              <a:t>gulatosť</a:t>
            </a:r>
            <a:r>
              <a:rPr lang="sk-SK" b="0" i="0" dirty="0">
                <a:solidFill>
                  <a:srgbClr val="E2E5E9"/>
                </a:solidFill>
                <a:effectLst/>
                <a:latin typeface="Segoe UI Historic" panose="020B0502040204020203" pitchFamily="34" charset="0"/>
              </a:rPr>
              <a:t> Zeme pri vyzeraní lodí, ktoré prichádzali z ďalekých plavieb. Najprv bolo vidno vrcholy sťažňov, až potom palubu. Podobne, západ Slnka vidno v inom čase ak sa pozeráte z hladiny mora a keď sa </a:t>
            </a:r>
            <a:r>
              <a:rPr lang="sk-SK" b="0" i="0" dirty="0" err="1">
                <a:solidFill>
                  <a:srgbClr val="E2E5E9"/>
                </a:solidFill>
                <a:effectLst/>
                <a:latin typeface="Segoe UI Historic" panose="020B0502040204020203" pitchFamily="34" charset="0"/>
              </a:rPr>
              <a:t>pozerát</a:t>
            </a:r>
            <a:r>
              <a:rPr lang="sk-SK" b="0" i="0" dirty="0">
                <a:solidFill>
                  <a:srgbClr val="E2E5E9"/>
                </a:solidFill>
                <a:effectLst/>
                <a:latin typeface="Segoe UI Historic" panose="020B0502040204020203" pitchFamily="34" charset="0"/>
              </a:rPr>
              <a:t> z vrcholu vysokej budovy, pri mrakodrapoch ide o rozdiel desiatok sekúnd. Mimochodom, aj vy sa takto viete určiť polomer Zeme počas letnej dovolenky.</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sk-SK" b="0" i="0" dirty="0">
                <a:solidFill>
                  <a:srgbClr val="E2E5E9"/>
                </a:solidFill>
                <a:effectLst/>
                <a:latin typeface="Segoe UI Historic" panose="020B0502040204020203" pitchFamily="34" charset="0"/>
              </a:rPr>
              <a:t>Mimochodom, technológií, ktoré pracujú s </a:t>
            </a:r>
            <a:r>
              <a:rPr lang="sk-SK" b="0" i="0" dirty="0" err="1">
                <a:solidFill>
                  <a:srgbClr val="E2E5E9"/>
                </a:solidFill>
                <a:effectLst/>
                <a:latin typeface="Segoe UI Historic" panose="020B0502040204020203" pitchFamily="34" charset="0"/>
              </a:rPr>
              <a:t>gulatosťou</a:t>
            </a:r>
            <a:r>
              <a:rPr lang="sk-SK" b="0" i="0" dirty="0">
                <a:solidFill>
                  <a:srgbClr val="E2E5E9"/>
                </a:solidFill>
                <a:effectLst/>
                <a:latin typeface="Segoe UI Historic" panose="020B0502040204020203" pitchFamily="34" charset="0"/>
              </a:rPr>
              <a:t> Zeme je neúrekom. Z Ameriky sa do Japonska nelieta cez Európu, ale naopak. Pri navigácií používame GPS vďaka satelitom, ktoré krúžia okolo Zeme, podobné zas Zem nafotili z vrchu a vytvorili systém voľne dostupných máp. Tie sa, mimochodom, dajú verne prekresliť na glóbus, nie však na plochú mapu.</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https://cestovanie.pravda.sk/cestovny-ruch/clanok/761072-youtuber-sa-vydal-na-antarktidu-minul-40-000-aby-dokazal-ze-zem-je-plocha/</a:t>
            </a:r>
            <a:endParaRPr lang="sk-SK" b="0" i="0" dirty="0">
              <a:solidFill>
                <a:srgbClr val="E2E5E9"/>
              </a:solidFill>
              <a:effectLst/>
              <a:latin typeface="Segoe UI Historic" panose="020B0502040204020203" pitchFamily="34" charset="0"/>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dirty="0"/>
          </a:p>
        </p:txBody>
      </p:sp>
    </p:spTree>
    <p:extLst>
      <p:ext uri="{BB962C8B-B14F-4D97-AF65-F5344CB8AC3E}">
        <p14:creationId xmlns:p14="http://schemas.microsoft.com/office/powerpoint/2010/main" val="3815353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dirty="0"/>
          </a:p>
        </p:txBody>
      </p:sp>
    </p:spTree>
    <p:extLst>
      <p:ext uri="{BB962C8B-B14F-4D97-AF65-F5344CB8AC3E}">
        <p14:creationId xmlns:p14="http://schemas.microsoft.com/office/powerpoint/2010/main" val="4066972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1224a59d8d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1224a59d8d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4445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r>
              <a:rPr lang="sk-SK" b="1" dirty="0"/>
              <a:t>Úloha pre tím (3–5 ľudí):</a:t>
            </a:r>
            <a:br>
              <a:rPr lang="sk-SK" dirty="0"/>
            </a:br>
            <a:r>
              <a:rPr lang="sk-SK" dirty="0"/>
              <a:t>Z každej kategórie (Osoba – Jav – Nástroj – Špecifiká) si vytiahnite 1 kartičku a vymyslite konšpiračnú teóriu, ktorá všetky spája.</a:t>
            </a:r>
          </a:p>
          <a:p>
            <a:r>
              <a:rPr lang="sk-SK" b="1" dirty="0"/>
              <a:t>🔍 Čo máte vytvoriť:</a:t>
            </a:r>
          </a:p>
          <a:p>
            <a:pPr>
              <a:buFont typeface="+mj-lt"/>
              <a:buAutoNum type="arabicPeriod"/>
            </a:pPr>
            <a:r>
              <a:rPr lang="sk-SK" b="1" dirty="0"/>
              <a:t>Názov konšpiračnej teórie</a:t>
            </a:r>
            <a:endParaRPr lang="sk-SK" dirty="0"/>
          </a:p>
          <a:p>
            <a:pPr>
              <a:buFont typeface="+mj-lt"/>
              <a:buAutoNum type="arabicPeriod"/>
            </a:pPr>
            <a:r>
              <a:rPr lang="sk-SK" b="1" dirty="0"/>
              <a:t>Kto je zapojený</a:t>
            </a:r>
            <a:r>
              <a:rPr lang="sk-SK" dirty="0"/>
              <a:t> (osoba/organizácia)</a:t>
            </a:r>
          </a:p>
          <a:p>
            <a:pPr>
              <a:buFont typeface="+mj-lt"/>
              <a:buAutoNum type="arabicPeriod"/>
            </a:pPr>
            <a:r>
              <a:rPr lang="sk-SK" b="1" dirty="0"/>
              <a:t>Čo chcú ovládať</a:t>
            </a:r>
            <a:r>
              <a:rPr lang="sk-SK" dirty="0"/>
              <a:t> (jav)</a:t>
            </a:r>
          </a:p>
          <a:p>
            <a:pPr>
              <a:buFont typeface="+mj-lt"/>
              <a:buAutoNum type="arabicPeriod"/>
            </a:pPr>
            <a:r>
              <a:rPr lang="sk-SK" b="1" dirty="0"/>
              <a:t>Ako to údajne robia</a:t>
            </a:r>
            <a:r>
              <a:rPr lang="sk-SK" dirty="0"/>
              <a:t> (nástroj)</a:t>
            </a:r>
          </a:p>
          <a:p>
            <a:pPr>
              <a:buFont typeface="+mj-lt"/>
              <a:buAutoNum type="arabicPeriod"/>
            </a:pPr>
            <a:r>
              <a:rPr lang="sk-SK" b="1" dirty="0"/>
              <a:t>Aký je „dôkaz“</a:t>
            </a:r>
            <a:endParaRPr lang="sk-SK" dirty="0"/>
          </a:p>
          <a:p>
            <a:pPr>
              <a:buFont typeface="+mj-lt"/>
              <a:buAutoNum type="arabicPeriod"/>
            </a:pPr>
            <a:r>
              <a:rPr lang="sk-SK" b="1" dirty="0"/>
              <a:t>Ako by sa to šírilo na sociálnych sieťach</a:t>
            </a:r>
            <a:endParaRPr lang="sk-SK" dirty="0"/>
          </a:p>
          <a:p>
            <a:endParaRPr lang="en-US" dirty="0"/>
          </a:p>
        </p:txBody>
      </p:sp>
    </p:spTree>
    <p:extLst>
      <p:ext uri="{BB962C8B-B14F-4D97-AF65-F5344CB8AC3E}">
        <p14:creationId xmlns:p14="http://schemas.microsoft.com/office/powerpoint/2010/main" val="1465648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1224a59d8d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1224a59d8d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059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99698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8017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r>
              <a:rPr lang="sk-SK" b="0" i="0" dirty="0">
                <a:solidFill>
                  <a:srgbClr val="212529"/>
                </a:solidFill>
                <a:effectLst/>
                <a:latin typeface="Lora" panose="020B0604020202020204" pitchFamily="2" charset="-18"/>
              </a:rPr>
              <a:t>Slovo „konšpirácia“ sa stalo módnym pojmom. Ľudia dnes k nemu priraďujú rôzne významy. Konšpirácia je sprisahanie, konšpiračná teória je teda teória o sprisahaní.</a:t>
            </a:r>
          </a:p>
          <a:p>
            <a:r>
              <a:rPr lang="sk-SK" b="0" i="0" dirty="0">
                <a:solidFill>
                  <a:srgbClr val="212529"/>
                </a:solidFill>
                <a:effectLst/>
                <a:latin typeface="Lora" panose="020B0604020202020204" pitchFamily="2" charset="-18"/>
              </a:rPr>
              <a:t>Konšpiračné teórie predstavujú obrovskú škálu tvrdení, predstáv, </a:t>
            </a:r>
            <a:r>
              <a:rPr lang="sk-SK" b="0" i="0" dirty="0" err="1">
                <a:solidFill>
                  <a:srgbClr val="212529"/>
                </a:solidFill>
                <a:effectLst/>
                <a:latin typeface="Lora" panose="020B0604020202020204" pitchFamily="2" charset="-18"/>
              </a:rPr>
              <a:t>naratívov</a:t>
            </a:r>
            <a:r>
              <a:rPr lang="sk-SK" b="0" i="0" dirty="0">
                <a:solidFill>
                  <a:srgbClr val="212529"/>
                </a:solidFill>
                <a:effectLst/>
                <a:latin typeface="Lora" panose="020B0604020202020204" pitchFamily="2" charset="-18"/>
              </a:rPr>
              <a:t>. Na to, aby sme vedeli určiť, čo je pravdivé a čo nie, by sme museli podrobne preskúmať každú konšpiračnú teóriu. V zásade ale ide o tvrdenie, ktoré sa týka verejného záujmu, a hovorí o nekalej činnosti určitej skupinky ľudí, ktorá môže byť utajovaná alebo verejne známa, ale v skutočnosti robí tajné veci.</a:t>
            </a:r>
          </a:p>
          <a:p>
            <a:endParaRPr lang="en-US" dirty="0"/>
          </a:p>
        </p:txBody>
      </p:sp>
    </p:spTree>
    <p:extLst>
      <p:ext uri="{BB962C8B-B14F-4D97-AF65-F5344CB8AC3E}">
        <p14:creationId xmlns:p14="http://schemas.microsoft.com/office/powerpoint/2010/main" val="37573796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74704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65334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sk-SK" sz="1100" dirty="0">
                <a:effectLst/>
                <a:latin typeface="Calibri" panose="020F0502020204030204" pitchFamily="34" charset="0"/>
                <a:ea typeface="Calibri" panose="020F0502020204030204" pitchFamily="34" charset="0"/>
                <a:cs typeface="DokChampa" panose="020B0604020202020204" pitchFamily="34" charset="-34"/>
              </a:rPr>
              <a:t>Dnes sme si ukázali, že kritické myslenie nie je o tom, že musíme všetkému neveriť, ale o tom, že sa pýtame, overujeme si informácie a uvažujeme samostatne. Kritické myslenie je zručnosť, ktorú môžeme rozvíjať každý deň – pri čítaní správ, diskusiách na internete aj v bežnom živote. Konšpiračné teórie môžu byť lákavé, pretože ponúkajú jednoduché vysvetlenia a silné emócie – práve preto je dôležité vedieť ich rozpoznať, pochopiť a nenechať sa nimi manipulovať. </a:t>
            </a:r>
          </a:p>
          <a:p>
            <a:endParaRPr lang="en-US" dirty="0"/>
          </a:p>
        </p:txBody>
      </p:sp>
    </p:spTree>
    <p:extLst>
      <p:ext uri="{BB962C8B-B14F-4D97-AF65-F5344CB8AC3E}">
        <p14:creationId xmlns:p14="http://schemas.microsoft.com/office/powerpoint/2010/main" val="10975674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0"/>
        <p:cNvGrpSpPr/>
        <p:nvPr/>
      </p:nvGrpSpPr>
      <p:grpSpPr>
        <a:xfrm>
          <a:off x="0" y="0"/>
          <a:ext cx="0" cy="0"/>
          <a:chOff x="0" y="0"/>
          <a:chExt cx="0" cy="0"/>
        </a:xfrm>
      </p:grpSpPr>
      <p:sp>
        <p:nvSpPr>
          <p:cNvPr id="981" name="Google Shape;981;g13a15fedc87_0_7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2" name="Google Shape;982;g13a15fedc87_0_7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g13a15fedc87_0_5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2" name="Google Shape;892;g13a15fedc87_0_5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2769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g13a15fedc87_0_5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2" name="Google Shape;892;g13a15fedc87_0_5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005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g13a15fedc87_0_5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2" name="Google Shape;892;g13a15fedc87_0_5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Font typeface="Arial" panose="020B0604020202020204" pitchFamily="34" charset="0"/>
              <a:buChar char="•"/>
            </a:pPr>
            <a:r>
              <a:rPr lang="sk-SK" b="1" dirty="0"/>
              <a:t>Dávajú zmysel zložitým javom</a:t>
            </a:r>
            <a:br>
              <a:rPr lang="sk-SK" dirty="0"/>
            </a:br>
            <a:r>
              <a:rPr lang="sk-SK" dirty="0"/>
              <a:t>→ Pomáhajú ľuďom rýchlo si vysvetliť krízy, katastrofy alebo spoločenské zmeny, ktoré sú inak ťažko pochopiteľné.</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sk-SK" dirty="0"/>
              <a:t>🧩 </a:t>
            </a:r>
            <a:r>
              <a:rPr lang="sk-SK" b="1" dirty="0"/>
              <a:t>Znižujú pocit bezmocnosti</a:t>
            </a:r>
            <a:br>
              <a:rPr lang="sk-SK" dirty="0"/>
            </a:br>
            <a:r>
              <a:rPr lang="sk-SK" dirty="0"/>
              <a:t>→ Aj keď nemôžem situáciu ovplyvniť, aspoň „viem, kto za to môže“.</a:t>
            </a:r>
          </a:p>
          <a:p>
            <a:pPr>
              <a:buFont typeface="Arial" panose="020B0604020202020204" pitchFamily="34" charset="0"/>
              <a:buChar char="•"/>
            </a:pPr>
            <a:r>
              <a:rPr lang="sk-SK" dirty="0"/>
              <a:t>🔐 </a:t>
            </a:r>
            <a:r>
              <a:rPr lang="sk-SK" b="1" dirty="0"/>
              <a:t>Posilňujú pocit výnimočnosti</a:t>
            </a:r>
            <a:br>
              <a:rPr lang="sk-SK" dirty="0"/>
            </a:br>
            <a:r>
              <a:rPr lang="sk-SK" dirty="0"/>
              <a:t>→ Verím niečomu, čo „bežní ľudia nevedia“, som teda „prebudený/á“, patrím k tým, čo vidia pravdu.</a:t>
            </a:r>
          </a:p>
          <a:p>
            <a:pPr>
              <a:buFont typeface="Arial" panose="020B0604020202020204" pitchFamily="34" charset="0"/>
              <a:buChar char="•"/>
            </a:pPr>
            <a:r>
              <a:rPr lang="sk-SK" dirty="0"/>
              <a:t>🤝 </a:t>
            </a:r>
            <a:r>
              <a:rPr lang="sk-SK" b="1" dirty="0"/>
              <a:t>Spájajú ľudí do komunity</a:t>
            </a:r>
            <a:br>
              <a:rPr lang="sk-SK" dirty="0"/>
            </a:br>
            <a:r>
              <a:rPr lang="sk-SK" dirty="0"/>
              <a:t>→ Veriaci v tú istú teóriu často vytvárajú skupiny, v ktorých sa navzájom utvrdzujú.</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3231264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g13a15fedc87_0_5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2" name="Google Shape;892;g13a15fedc87_0_5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Font typeface="Arial" panose="020B0604020202020204" pitchFamily="34" charset="0"/>
              <a:buChar char="•"/>
            </a:pPr>
            <a:r>
              <a:rPr lang="sk-SK" dirty="0"/>
              <a:t>🔥 </a:t>
            </a:r>
            <a:r>
              <a:rPr lang="sk-SK" b="1" dirty="0"/>
              <a:t>Podnecovanie nenávisti</a:t>
            </a:r>
            <a:br>
              <a:rPr lang="sk-SK" dirty="0"/>
            </a:br>
            <a:r>
              <a:rPr lang="sk-SK" dirty="0"/>
              <a:t>→ Konšpirácie často vytvárajú obraz „nepriateľa“ – menšiny, náboženstvá, politické skupiny – čím môžu viesť k nenávistným prejavom alebo dokonca násiliu.</a:t>
            </a:r>
          </a:p>
          <a:p>
            <a:pPr>
              <a:buFont typeface="Arial" panose="020B0604020202020204" pitchFamily="34" charset="0"/>
              <a:buChar char="•"/>
            </a:pPr>
            <a:r>
              <a:rPr lang="sk-SK" dirty="0"/>
              <a:t>🧨 </a:t>
            </a:r>
            <a:r>
              <a:rPr lang="sk-SK" b="1" dirty="0"/>
              <a:t>Podkopávanie dôvery v inštitúcie</a:t>
            </a:r>
            <a:br>
              <a:rPr lang="sk-SK" dirty="0"/>
            </a:br>
            <a:r>
              <a:rPr lang="sk-SK" dirty="0"/>
              <a:t>→ Môžu oslabiť dôveru vo vedu, demokraciu, médiá či zdravotníctvo (napr. odmietanie očkovania počas pandémie).</a:t>
            </a:r>
          </a:p>
          <a:p>
            <a:pPr>
              <a:buFont typeface="Arial" panose="020B0604020202020204" pitchFamily="34" charset="0"/>
              <a:buChar char="•"/>
            </a:pPr>
            <a:r>
              <a:rPr lang="sk-SK" dirty="0"/>
              <a:t>🪙 </a:t>
            </a:r>
            <a:r>
              <a:rPr lang="sk-SK" b="1" dirty="0"/>
              <a:t>Finančné zisky a moc</a:t>
            </a:r>
            <a:br>
              <a:rPr lang="sk-SK" dirty="0"/>
            </a:br>
            <a:r>
              <a:rPr lang="sk-SK" dirty="0"/>
              <a:t>→ Niektorí šíritelia konšpirácií zarábajú na predaji „alternatívnych“ produktov, kníh či plateného obsahu.</a:t>
            </a:r>
            <a:br>
              <a:rPr lang="sk-SK" dirty="0"/>
            </a:br>
            <a:r>
              <a:rPr lang="sk-SK" dirty="0"/>
              <a:t>→ Politici a extrémisti ich využívajú na ovplyvňovanie voličov či šírenie strachu.</a:t>
            </a:r>
          </a:p>
          <a:p>
            <a:pPr>
              <a:buFont typeface="Arial" panose="020B0604020202020204" pitchFamily="34" charset="0"/>
              <a:buChar char="•"/>
            </a:pPr>
            <a:r>
              <a:rPr lang="sk-SK" dirty="0"/>
              <a:t>🧱 </a:t>
            </a:r>
            <a:r>
              <a:rPr lang="sk-SK" b="1" dirty="0"/>
              <a:t>Polarizácia spoločnosti</a:t>
            </a:r>
            <a:br>
              <a:rPr lang="sk-SK" dirty="0"/>
            </a:br>
            <a:r>
              <a:rPr lang="sk-SK" dirty="0"/>
              <a:t>→ Spoločnosť sa triešti – namiesto dialógu vznikajú tábory, ktoré si navzájom neveria.</a:t>
            </a:r>
          </a:p>
          <a:p>
            <a:pPr>
              <a:buFont typeface="Arial" panose="020B0604020202020204" pitchFamily="34" charset="0"/>
              <a:buChar char="•"/>
            </a:pPr>
            <a:endParaRPr lang="sk-SK" dirty="0"/>
          </a:p>
          <a:p>
            <a:pPr>
              <a:buFont typeface="Arial" panose="020B0604020202020204" pitchFamily="34" charset="0"/>
              <a:buChar char="•"/>
            </a:pPr>
            <a:r>
              <a:rPr lang="sk-SK" b="1" dirty="0" err="1"/>
              <a:t>QAnon</a:t>
            </a:r>
            <a:r>
              <a:rPr lang="sk-SK" dirty="0"/>
              <a:t> – konšpirácia využitá na mobilizáciu extrémistov v USA.</a:t>
            </a:r>
          </a:p>
          <a:p>
            <a:pPr>
              <a:buFont typeface="Arial" panose="020B0604020202020204" pitchFamily="34" charset="0"/>
              <a:buChar char="•"/>
            </a:pPr>
            <a:r>
              <a:rPr lang="sk-SK" b="1" dirty="0"/>
              <a:t>Antivax dezinformácie</a:t>
            </a:r>
            <a:r>
              <a:rPr lang="sk-SK" dirty="0"/>
              <a:t> – šírené </a:t>
            </a:r>
            <a:r>
              <a:rPr lang="sk-SK" dirty="0" err="1"/>
              <a:t>influencermi</a:t>
            </a:r>
            <a:r>
              <a:rPr lang="sk-SK" dirty="0"/>
              <a:t> s cieľom predať „alternatívne lieky“.</a:t>
            </a:r>
          </a:p>
          <a:p>
            <a:pPr>
              <a:buFont typeface="Arial" panose="020B0604020202020204" pitchFamily="34" charset="0"/>
              <a:buChar char="•"/>
            </a:pPr>
            <a:r>
              <a:rPr lang="sk-SK" b="1" dirty="0"/>
              <a:t>Ruská propaganda</a:t>
            </a:r>
            <a:r>
              <a:rPr lang="sk-SK" dirty="0"/>
              <a:t> – využíva konšpirácie na destabilizáciu Západu.</a:t>
            </a:r>
          </a:p>
          <a:p>
            <a:pPr>
              <a:buFont typeface="Arial" panose="020B0604020202020204" pitchFamily="34" charset="0"/>
              <a:buChar char="•"/>
            </a:pPr>
            <a:endParaRPr lang="sk-SK"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1629581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1224a59d8d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1224a59d8d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g13a15fedc87_0_5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2" name="Google Shape;892;g13a15fedc87_0_5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Font typeface="Arial" panose="020B0604020202020204" pitchFamily="34" charset="0"/>
              <a:buChar char="•"/>
            </a:pPr>
            <a:r>
              <a:rPr lang="sk-SK" dirty="0"/>
              <a:t>🔥 </a:t>
            </a:r>
            <a:r>
              <a:rPr lang="sk-SK" b="1" dirty="0"/>
              <a:t>Podnecovanie nenávisti</a:t>
            </a:r>
            <a:br>
              <a:rPr lang="sk-SK" dirty="0"/>
            </a:br>
            <a:r>
              <a:rPr lang="sk-SK" dirty="0"/>
              <a:t>→ Konšpirácie často vytvárajú obraz „nepriateľa“ – menšiny, náboženstvá, politické skupiny – čím môžu viesť k nenávistným prejavom alebo dokonca násiliu.</a:t>
            </a:r>
          </a:p>
          <a:p>
            <a:pPr>
              <a:buFont typeface="Arial" panose="020B0604020202020204" pitchFamily="34" charset="0"/>
              <a:buChar char="•"/>
            </a:pPr>
            <a:r>
              <a:rPr lang="sk-SK" dirty="0"/>
              <a:t>🧨 </a:t>
            </a:r>
            <a:r>
              <a:rPr lang="sk-SK" b="1" dirty="0"/>
              <a:t>Podkopávanie dôvery v inštitúcie</a:t>
            </a:r>
            <a:br>
              <a:rPr lang="sk-SK" dirty="0"/>
            </a:br>
            <a:r>
              <a:rPr lang="sk-SK" dirty="0"/>
              <a:t>→ Môžu oslabiť dôveru vo vedu, demokraciu, médiá či zdravotníctvo (napr. odmietanie očkovania počas pandémie).</a:t>
            </a:r>
          </a:p>
          <a:p>
            <a:pPr>
              <a:buFont typeface="Arial" panose="020B0604020202020204" pitchFamily="34" charset="0"/>
              <a:buChar char="•"/>
            </a:pPr>
            <a:r>
              <a:rPr lang="sk-SK" dirty="0"/>
              <a:t>🪙 </a:t>
            </a:r>
            <a:r>
              <a:rPr lang="sk-SK" b="1" dirty="0"/>
              <a:t>Finančné zisky a moc</a:t>
            </a:r>
            <a:br>
              <a:rPr lang="sk-SK" dirty="0"/>
            </a:br>
            <a:r>
              <a:rPr lang="sk-SK" dirty="0"/>
              <a:t>→ Niektorí šíritelia konšpirácií zarábajú na predaji „alternatívnych“ produktov, kníh či plateného obsahu.</a:t>
            </a:r>
            <a:br>
              <a:rPr lang="sk-SK" dirty="0"/>
            </a:br>
            <a:r>
              <a:rPr lang="sk-SK" dirty="0"/>
              <a:t>→ Politici a extrémisti ich využívajú na ovplyvňovanie voličov či šírenie strachu.</a:t>
            </a:r>
          </a:p>
          <a:p>
            <a:pPr>
              <a:buFont typeface="Arial" panose="020B0604020202020204" pitchFamily="34" charset="0"/>
              <a:buChar char="•"/>
            </a:pPr>
            <a:r>
              <a:rPr lang="sk-SK" dirty="0"/>
              <a:t>🧱 </a:t>
            </a:r>
            <a:r>
              <a:rPr lang="sk-SK" b="1" dirty="0"/>
              <a:t>Polarizácia spoločnosti</a:t>
            </a:r>
            <a:br>
              <a:rPr lang="sk-SK" dirty="0"/>
            </a:br>
            <a:r>
              <a:rPr lang="sk-SK" dirty="0"/>
              <a:t>→ Spoločnosť sa triešti – namiesto dialógu vznikajú tábory, ktoré si navzájom neveria.</a:t>
            </a:r>
          </a:p>
          <a:p>
            <a:pPr>
              <a:buFont typeface="Arial" panose="020B0604020202020204" pitchFamily="34" charset="0"/>
              <a:buChar char="•"/>
            </a:pPr>
            <a:endParaRPr lang="sk-SK" dirty="0"/>
          </a:p>
          <a:p>
            <a:pPr>
              <a:buFont typeface="Arial" panose="020B0604020202020204" pitchFamily="34" charset="0"/>
              <a:buChar char="•"/>
            </a:pPr>
            <a:r>
              <a:rPr lang="sk-SK" b="1" dirty="0" err="1"/>
              <a:t>QAnon</a:t>
            </a:r>
            <a:r>
              <a:rPr lang="sk-SK" dirty="0"/>
              <a:t> – konšpirácia využitá na mobilizáciu extrémistov v USA.</a:t>
            </a:r>
          </a:p>
          <a:p>
            <a:pPr>
              <a:buFont typeface="Arial" panose="020B0604020202020204" pitchFamily="34" charset="0"/>
              <a:buChar char="•"/>
            </a:pPr>
            <a:r>
              <a:rPr lang="sk-SK" b="1" dirty="0"/>
              <a:t>Antivax dezinformácie</a:t>
            </a:r>
            <a:r>
              <a:rPr lang="sk-SK" dirty="0"/>
              <a:t> – šírené </a:t>
            </a:r>
            <a:r>
              <a:rPr lang="sk-SK" dirty="0" err="1"/>
              <a:t>influencermi</a:t>
            </a:r>
            <a:r>
              <a:rPr lang="sk-SK" dirty="0"/>
              <a:t> s cieľom predať „alternatívne lieky“.</a:t>
            </a:r>
          </a:p>
          <a:p>
            <a:pPr>
              <a:buFont typeface="Arial" panose="020B0604020202020204" pitchFamily="34" charset="0"/>
              <a:buChar char="•"/>
            </a:pPr>
            <a:r>
              <a:rPr lang="sk-SK" b="1" dirty="0"/>
              <a:t>Ruská propaganda</a:t>
            </a:r>
            <a:r>
              <a:rPr lang="sk-SK" dirty="0"/>
              <a:t> – využíva konšpirácie na destabilizáciu Západu.</a:t>
            </a:r>
          </a:p>
          <a:p>
            <a:pPr>
              <a:buFont typeface="Arial" panose="020B0604020202020204" pitchFamily="34" charset="0"/>
              <a:buChar char="•"/>
            </a:pPr>
            <a:endParaRPr lang="sk-SK"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1740217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dirty="0"/>
              <a:t>V </a:t>
            </a:r>
            <a:r>
              <a:rPr lang="en-US" sz="1100" dirty="0" err="1"/>
              <a:t>skutočnosti</a:t>
            </a:r>
            <a:r>
              <a:rPr lang="en-US" sz="1100" dirty="0"/>
              <a:t> ide o </a:t>
            </a:r>
            <a:r>
              <a:rPr lang="en-US" sz="1100" dirty="0" err="1"/>
              <a:t>dezinformácie</a:t>
            </a:r>
            <a:r>
              <a:rPr lang="en-US" sz="1100" dirty="0"/>
              <a:t> </a:t>
            </a:r>
            <a:r>
              <a:rPr lang="en-US" sz="1100" dirty="0" err="1"/>
              <a:t>vznikajúce</a:t>
            </a:r>
            <a:r>
              <a:rPr lang="en-US" sz="1100" dirty="0"/>
              <a:t> </a:t>
            </a:r>
            <a:r>
              <a:rPr lang="en-US" sz="1100" dirty="0" err="1"/>
              <a:t>nepochopením</a:t>
            </a:r>
            <a:r>
              <a:rPr lang="en-US" sz="1100" dirty="0"/>
              <a:t> </a:t>
            </a:r>
            <a:r>
              <a:rPr lang="en-US" sz="1100" dirty="0" err="1"/>
              <a:t>meteorologických</a:t>
            </a:r>
            <a:r>
              <a:rPr lang="en-US" sz="1100" dirty="0"/>
              <a:t> </a:t>
            </a:r>
            <a:r>
              <a:rPr lang="en-US" sz="1100" dirty="0" err="1"/>
              <a:t>javov</a:t>
            </a:r>
            <a:r>
              <a:rPr lang="en-US" sz="1100" dirty="0"/>
              <a:t> </a:t>
            </a:r>
            <a:r>
              <a:rPr lang="en-US" sz="1100" dirty="0" err="1"/>
              <a:t>vzhľadom</a:t>
            </a:r>
            <a:r>
              <a:rPr lang="en-US" sz="1100" dirty="0"/>
              <a:t> </a:t>
            </a:r>
            <a:r>
              <a:rPr lang="en-US" sz="1100" dirty="0" err="1"/>
              <a:t>na</a:t>
            </a:r>
            <a:r>
              <a:rPr lang="en-US" sz="1100" dirty="0"/>
              <a:t> </a:t>
            </a:r>
            <a:r>
              <a:rPr lang="en-US" sz="1100" dirty="0" err="1"/>
              <a:t>kondenzačné</a:t>
            </a:r>
            <a:r>
              <a:rPr lang="en-US" sz="1100" dirty="0"/>
              <a:t> </a:t>
            </a:r>
            <a:r>
              <a:rPr lang="en-US" sz="1100" dirty="0" err="1"/>
              <a:t>stopy</a:t>
            </a:r>
            <a:r>
              <a:rPr lang="en-US" sz="1100" dirty="0"/>
              <a:t> </a:t>
            </a:r>
            <a:r>
              <a:rPr lang="en-US" sz="1100" dirty="0" err="1"/>
              <a:t>lietadiel</a:t>
            </a:r>
            <a:r>
              <a:rPr lang="en-US" sz="1100" dirty="0"/>
              <a:t>.[1][2]</a:t>
            </a:r>
          </a:p>
          <a:p>
            <a:r>
              <a:rPr lang="sk-SK" b="0" i="0" dirty="0">
                <a:solidFill>
                  <a:srgbClr val="202122"/>
                </a:solidFill>
                <a:effectLst/>
                <a:latin typeface="Arial" panose="020B0604020202020204" pitchFamily="34" charset="0"/>
              </a:rPr>
              <a:t>Teórie o </a:t>
            </a:r>
            <a:r>
              <a:rPr lang="sk-SK" b="0" i="0" dirty="0" err="1">
                <a:solidFill>
                  <a:srgbClr val="202122"/>
                </a:solidFill>
                <a:effectLst/>
                <a:latin typeface="Arial" panose="020B0604020202020204" pitchFamily="34" charset="0"/>
              </a:rPr>
              <a:t>chemtrails</a:t>
            </a:r>
            <a:r>
              <a:rPr lang="sk-SK" b="0" i="0" dirty="0">
                <a:solidFill>
                  <a:srgbClr val="202122"/>
                </a:solidFill>
                <a:effectLst/>
                <a:latin typeface="Arial" panose="020B0604020202020204" pitchFamily="34" charset="0"/>
              </a:rPr>
              <a:t> sa začali objavovať v </a:t>
            </a:r>
            <a:r>
              <a:rPr lang="sk-SK" b="0" i="0" u="none" strike="noStrike" dirty="0">
                <a:solidFill>
                  <a:srgbClr val="3366CC"/>
                </a:solidFill>
                <a:effectLst/>
                <a:latin typeface="Arial" panose="020B0604020202020204" pitchFamily="34" charset="0"/>
                <a:hlinkClick r:id="rId3" tooltip="90. roky 20. storočia"/>
              </a:rPr>
              <a:t>90. rokoch 20. storočia</a:t>
            </a:r>
            <a:r>
              <a:rPr lang="sk-SK" b="0" i="0" dirty="0">
                <a:solidFill>
                  <a:srgbClr val="202122"/>
                </a:solidFill>
                <a:effectLst/>
                <a:latin typeface="Arial" panose="020B0604020202020204" pitchFamily="34" charset="0"/>
              </a:rPr>
              <a:t>.</a:t>
            </a:r>
            <a:r>
              <a:rPr lang="sk-SK" b="0" i="0" u="none" strike="noStrike" baseline="30000" dirty="0">
                <a:solidFill>
                  <a:srgbClr val="3366CC"/>
                </a:solidFill>
                <a:effectLst/>
                <a:latin typeface="Arial" panose="020B0604020202020204" pitchFamily="34" charset="0"/>
                <a:hlinkClick r:id="rId4"/>
              </a:rPr>
              <a:t>[3]</a:t>
            </a:r>
            <a:r>
              <a:rPr lang="sk-SK" b="0" i="0" dirty="0">
                <a:solidFill>
                  <a:srgbClr val="202122"/>
                </a:solidFill>
                <a:effectLst/>
                <a:latin typeface="Arial" panose="020B0604020202020204" pitchFamily="34" charset="0"/>
              </a:rPr>
              <a:t>. Podľa zástancov týchto teórií je cieľom projekt na zmiernenie následkov globálneho otepľovania, tajný program na redukciu civilizácie alebo jej ovládanie. Žiadna z týchto teórií ale nebola potvrdená. Oficiálne inštitúcie a vedecká obec, predovšetkým meteorológovia a letoví technici, tvrdenia </a:t>
            </a:r>
            <a:r>
              <a:rPr lang="sk-SK" b="0" i="0" dirty="0" err="1">
                <a:solidFill>
                  <a:srgbClr val="202122"/>
                </a:solidFill>
                <a:effectLst/>
                <a:latin typeface="Arial" panose="020B0604020202020204" pitchFamily="34" charset="0"/>
              </a:rPr>
              <a:t>proponentov</a:t>
            </a:r>
            <a:r>
              <a:rPr lang="sk-SK" b="0" i="0" dirty="0">
                <a:solidFill>
                  <a:srgbClr val="202122"/>
                </a:solidFill>
                <a:effectLst/>
                <a:latin typeface="Arial" panose="020B0604020202020204" pitchFamily="34" charset="0"/>
              </a:rPr>
              <a:t> tejto konšpiračnej teórie opakovane popiera.</a:t>
            </a:r>
          </a:p>
          <a:p>
            <a:r>
              <a:rPr lang="en-US" dirty="0"/>
              <a:t>https://www.nature.com/articles/s41599-017-0014-3.pdf</a:t>
            </a:r>
          </a:p>
        </p:txBody>
      </p:sp>
    </p:spTree>
    <p:extLst>
      <p:ext uri="{BB962C8B-B14F-4D97-AF65-F5344CB8AC3E}">
        <p14:creationId xmlns:p14="http://schemas.microsoft.com/office/powerpoint/2010/main" val="30943451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2"/>
        </a:solidFill>
        <a:effectLst/>
      </p:bgPr>
    </p:bg>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blip>
          <a:stretch>
            <a:fillRect/>
          </a:stretch>
        </p:blipFill>
        <p:spPr>
          <a:xfrm>
            <a:off x="-11" y="0"/>
            <a:ext cx="9144000" cy="5143500"/>
          </a:xfrm>
          <a:prstGeom prst="rect">
            <a:avLst/>
          </a:prstGeom>
          <a:noFill/>
          <a:ln>
            <a:noFill/>
          </a:ln>
        </p:spPr>
      </p:pic>
      <p:sp>
        <p:nvSpPr>
          <p:cNvPr id="10" name="Google Shape;10;p2"/>
          <p:cNvSpPr txBox="1">
            <a:spLocks noGrp="1"/>
          </p:cNvSpPr>
          <p:nvPr>
            <p:ph type="ctrTitle"/>
          </p:nvPr>
        </p:nvSpPr>
        <p:spPr>
          <a:xfrm>
            <a:off x="3933925" y="954875"/>
            <a:ext cx="4494900" cy="29787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400">
                <a:latin typeface="Bebas Neue"/>
                <a:ea typeface="Bebas Neue"/>
                <a:cs typeface="Bebas Neue"/>
                <a:sym typeface="Bebas Neue"/>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933938" y="3823775"/>
            <a:ext cx="4494900" cy="409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2" name="Google Shape;12;p2"/>
          <p:cNvSpPr txBox="1">
            <a:spLocks noGrp="1"/>
          </p:cNvSpPr>
          <p:nvPr>
            <p:ph type="subTitle" idx="2"/>
          </p:nvPr>
        </p:nvSpPr>
        <p:spPr>
          <a:xfrm>
            <a:off x="293925" y="201275"/>
            <a:ext cx="1491600" cy="2913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3" name="Google Shape;13;p2"/>
          <p:cNvSpPr txBox="1">
            <a:spLocks noGrp="1"/>
          </p:cNvSpPr>
          <p:nvPr>
            <p:ph type="subTitle" idx="3"/>
          </p:nvPr>
        </p:nvSpPr>
        <p:spPr>
          <a:xfrm>
            <a:off x="293925" y="4764125"/>
            <a:ext cx="4498200" cy="281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rgbClr val="000000"/>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 name="Google Shape;14;p2"/>
          <p:cNvSpPr txBox="1">
            <a:spLocks noGrp="1"/>
          </p:cNvSpPr>
          <p:nvPr>
            <p:ph type="subTitle" idx="4"/>
          </p:nvPr>
        </p:nvSpPr>
        <p:spPr>
          <a:xfrm>
            <a:off x="7699875" y="4764125"/>
            <a:ext cx="1150200" cy="281700"/>
          </a:xfrm>
          <a:prstGeom prst="rect">
            <a:avLst/>
          </a:prstGeom>
          <a:ln>
            <a:noFill/>
          </a:ln>
        </p:spPr>
        <p:txBody>
          <a:bodyPr spcFirstLastPara="1" wrap="square" lIns="91425" tIns="91425" rIns="91425" bIns="91425" anchor="b" anchorCtr="0">
            <a:noAutofit/>
          </a:bodyPr>
          <a:lstStyle>
            <a:lvl1pPr lvl="0" algn="r"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2"/>
        </a:solidFill>
        <a:effectLst/>
      </p:bgPr>
    </p:bg>
    <p:spTree>
      <p:nvGrpSpPr>
        <p:cNvPr id="1" name="Shape 15"/>
        <p:cNvGrpSpPr/>
        <p:nvPr/>
      </p:nvGrpSpPr>
      <p:grpSpPr>
        <a:xfrm>
          <a:off x="0" y="0"/>
          <a:ext cx="0" cy="0"/>
          <a:chOff x="0" y="0"/>
          <a:chExt cx="0" cy="0"/>
        </a:xfrm>
      </p:grpSpPr>
      <p:pic>
        <p:nvPicPr>
          <p:cNvPr id="16" name="Google Shape;16;p3"/>
          <p:cNvPicPr preferRelativeResize="0"/>
          <p:nvPr/>
        </p:nvPicPr>
        <p:blipFill>
          <a:blip r:embed="rId2">
            <a:alphaModFix/>
          </a:blip>
          <a:stretch>
            <a:fillRect/>
          </a:stretch>
        </p:blipFill>
        <p:spPr>
          <a:xfrm>
            <a:off x="0" y="0"/>
            <a:ext cx="9144000" cy="5143500"/>
          </a:xfrm>
          <a:prstGeom prst="rect">
            <a:avLst/>
          </a:prstGeom>
          <a:noFill/>
          <a:ln>
            <a:noFill/>
          </a:ln>
        </p:spPr>
      </p:pic>
      <p:sp>
        <p:nvSpPr>
          <p:cNvPr id="17" name="Google Shape;17;p3"/>
          <p:cNvSpPr txBox="1">
            <a:spLocks noGrp="1"/>
          </p:cNvSpPr>
          <p:nvPr>
            <p:ph type="title"/>
          </p:nvPr>
        </p:nvSpPr>
        <p:spPr>
          <a:xfrm>
            <a:off x="2292900" y="2180300"/>
            <a:ext cx="4558200" cy="12891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51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8" name="Google Shape;18;p3"/>
          <p:cNvSpPr txBox="1">
            <a:spLocks noGrp="1"/>
          </p:cNvSpPr>
          <p:nvPr>
            <p:ph type="title" idx="2" hasCustomPrompt="1"/>
          </p:nvPr>
        </p:nvSpPr>
        <p:spPr>
          <a:xfrm>
            <a:off x="2292900" y="780550"/>
            <a:ext cx="4558200" cy="1234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11000" b="1"/>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9" name="Google Shape;19;p3"/>
          <p:cNvSpPr txBox="1">
            <a:spLocks noGrp="1"/>
          </p:cNvSpPr>
          <p:nvPr>
            <p:ph type="subTitle" idx="1"/>
          </p:nvPr>
        </p:nvSpPr>
        <p:spPr>
          <a:xfrm>
            <a:off x="2292900" y="3434450"/>
            <a:ext cx="4558200" cy="37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 name="Google Shape;20;p3"/>
          <p:cNvSpPr txBox="1">
            <a:spLocks noGrp="1"/>
          </p:cNvSpPr>
          <p:nvPr>
            <p:ph type="subTitle" idx="3"/>
          </p:nvPr>
        </p:nvSpPr>
        <p:spPr>
          <a:xfrm>
            <a:off x="293925" y="201275"/>
            <a:ext cx="1491600" cy="2913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1" name="Google Shape;21;p3"/>
          <p:cNvSpPr txBox="1">
            <a:spLocks noGrp="1"/>
          </p:cNvSpPr>
          <p:nvPr>
            <p:ph type="subTitle" idx="4"/>
          </p:nvPr>
        </p:nvSpPr>
        <p:spPr>
          <a:xfrm>
            <a:off x="293925" y="4764125"/>
            <a:ext cx="4498200" cy="281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rgbClr val="000000"/>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2" name="Google Shape;22;p3"/>
          <p:cNvSpPr txBox="1">
            <a:spLocks noGrp="1"/>
          </p:cNvSpPr>
          <p:nvPr>
            <p:ph type="subTitle" idx="5"/>
          </p:nvPr>
        </p:nvSpPr>
        <p:spPr>
          <a:xfrm>
            <a:off x="7699875" y="4764125"/>
            <a:ext cx="1150200" cy="281700"/>
          </a:xfrm>
          <a:prstGeom prst="rect">
            <a:avLst/>
          </a:prstGeom>
          <a:ln>
            <a:noFill/>
          </a:ln>
        </p:spPr>
        <p:txBody>
          <a:bodyPr spcFirstLastPara="1" wrap="square" lIns="91425" tIns="91425" rIns="91425" bIns="91425" anchor="b" anchorCtr="0">
            <a:noAutofit/>
          </a:bodyPr>
          <a:lstStyle>
            <a:lvl1pPr lvl="0" algn="r"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dk2"/>
        </a:solidFill>
        <a:effectLst/>
      </p:bgPr>
    </p:bg>
    <p:spTree>
      <p:nvGrpSpPr>
        <p:cNvPr id="1" name="Shape 66"/>
        <p:cNvGrpSpPr/>
        <p:nvPr/>
      </p:nvGrpSpPr>
      <p:grpSpPr>
        <a:xfrm>
          <a:off x="0" y="0"/>
          <a:ext cx="0" cy="0"/>
          <a:chOff x="0" y="0"/>
          <a:chExt cx="0" cy="0"/>
        </a:xfrm>
      </p:grpSpPr>
      <p:pic>
        <p:nvPicPr>
          <p:cNvPr id="67" name="Google Shape;67;p10"/>
          <p:cNvPicPr preferRelativeResize="0"/>
          <p:nvPr/>
        </p:nvPicPr>
        <p:blipFill>
          <a:blip r:embed="rId2">
            <a:alphaModFix/>
          </a:blip>
          <a:stretch>
            <a:fillRect/>
          </a:stretch>
        </p:blipFill>
        <p:spPr>
          <a:xfrm>
            <a:off x="-11" y="0"/>
            <a:ext cx="9144000" cy="5143500"/>
          </a:xfrm>
          <a:prstGeom prst="rect">
            <a:avLst/>
          </a:prstGeom>
          <a:noFill/>
          <a:ln>
            <a:noFill/>
          </a:ln>
        </p:spPr>
      </p:pic>
      <p:sp>
        <p:nvSpPr>
          <p:cNvPr id="68" name="Google Shape;68;p10"/>
          <p:cNvSpPr txBox="1">
            <a:spLocks noGrp="1"/>
          </p:cNvSpPr>
          <p:nvPr>
            <p:ph type="title"/>
          </p:nvPr>
        </p:nvSpPr>
        <p:spPr>
          <a:xfrm rot="142061">
            <a:off x="2842953" y="1657512"/>
            <a:ext cx="3565544" cy="2202976"/>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48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9" name="Google Shape;69;p10"/>
          <p:cNvSpPr txBox="1">
            <a:spLocks noGrp="1"/>
          </p:cNvSpPr>
          <p:nvPr>
            <p:ph type="subTitle" idx="1"/>
          </p:nvPr>
        </p:nvSpPr>
        <p:spPr>
          <a:xfrm>
            <a:off x="293925" y="201275"/>
            <a:ext cx="1491600" cy="2913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70" name="Google Shape;70;p10"/>
          <p:cNvSpPr txBox="1">
            <a:spLocks noGrp="1"/>
          </p:cNvSpPr>
          <p:nvPr>
            <p:ph type="subTitle" idx="2"/>
          </p:nvPr>
        </p:nvSpPr>
        <p:spPr>
          <a:xfrm>
            <a:off x="293925" y="4764125"/>
            <a:ext cx="4498200" cy="281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rgbClr val="000000"/>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71" name="Google Shape;71;p10"/>
          <p:cNvSpPr txBox="1">
            <a:spLocks noGrp="1"/>
          </p:cNvSpPr>
          <p:nvPr>
            <p:ph type="subTitle" idx="3"/>
          </p:nvPr>
        </p:nvSpPr>
        <p:spPr>
          <a:xfrm>
            <a:off x="7699875" y="4764125"/>
            <a:ext cx="1150200" cy="281700"/>
          </a:xfrm>
          <a:prstGeom prst="rect">
            <a:avLst/>
          </a:prstGeom>
          <a:ln>
            <a:noFill/>
          </a:ln>
        </p:spPr>
        <p:txBody>
          <a:bodyPr spcFirstLastPara="1" wrap="square" lIns="91425" tIns="91425" rIns="91425" bIns="91425" anchor="b" anchorCtr="0">
            <a:noAutofit/>
          </a:bodyPr>
          <a:lstStyle>
            <a:lvl1pPr lvl="0" algn="r"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9"/>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ext 1">
  <p:cSld name="CUSTOM_9_1_1_2">
    <p:bg>
      <p:bgPr>
        <a:solidFill>
          <a:schemeClr val="dk2"/>
        </a:solidFill>
        <a:effectLst/>
      </p:bgPr>
    </p:bg>
    <p:spTree>
      <p:nvGrpSpPr>
        <p:cNvPr id="1" name="Shape 124"/>
        <p:cNvGrpSpPr/>
        <p:nvPr/>
      </p:nvGrpSpPr>
      <p:grpSpPr>
        <a:xfrm>
          <a:off x="0" y="0"/>
          <a:ext cx="0" cy="0"/>
          <a:chOff x="0" y="0"/>
          <a:chExt cx="0" cy="0"/>
        </a:xfrm>
      </p:grpSpPr>
      <p:pic>
        <p:nvPicPr>
          <p:cNvPr id="125" name="Google Shape;125;p17"/>
          <p:cNvPicPr preferRelativeResize="0"/>
          <p:nvPr/>
        </p:nvPicPr>
        <p:blipFill>
          <a:blip r:embed="rId2">
            <a:alphaModFix/>
          </a:blip>
          <a:stretch>
            <a:fillRect/>
          </a:stretch>
        </p:blipFill>
        <p:spPr>
          <a:xfrm>
            <a:off x="-11" y="0"/>
            <a:ext cx="9144000" cy="5143500"/>
          </a:xfrm>
          <a:prstGeom prst="rect">
            <a:avLst/>
          </a:prstGeom>
          <a:noFill/>
          <a:ln>
            <a:noFill/>
          </a:ln>
        </p:spPr>
      </p:pic>
      <p:sp>
        <p:nvSpPr>
          <p:cNvPr id="126" name="Google Shape;126;p17"/>
          <p:cNvSpPr txBox="1">
            <a:spLocks noGrp="1"/>
          </p:cNvSpPr>
          <p:nvPr>
            <p:ph type="subTitle" idx="1"/>
          </p:nvPr>
        </p:nvSpPr>
        <p:spPr>
          <a:xfrm>
            <a:off x="720000" y="1593488"/>
            <a:ext cx="3919500" cy="2365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595959"/>
              </a:buClr>
              <a:buSzPts val="1600"/>
              <a:buFont typeface="Nunito Light"/>
              <a:buChar char="●"/>
              <a:defRPr>
                <a:solidFill>
                  <a:schemeClr val="dk1"/>
                </a:solidFill>
              </a:defRPr>
            </a:lvl1pPr>
            <a:lvl2pPr lvl="1" algn="ctr" rtl="0">
              <a:lnSpc>
                <a:spcPct val="100000"/>
              </a:lnSpc>
              <a:spcBef>
                <a:spcPts val="1600"/>
              </a:spcBef>
              <a:spcAft>
                <a:spcPts val="0"/>
              </a:spcAft>
              <a:buClr>
                <a:srgbClr val="E76A28"/>
              </a:buClr>
              <a:buSzPts val="1600"/>
              <a:buFont typeface="Nunito Light"/>
              <a:buChar char="○"/>
              <a:defRPr sz="2000" b="1">
                <a:solidFill>
                  <a:schemeClr val="dk1"/>
                </a:solidFill>
              </a:defRPr>
            </a:lvl2pPr>
            <a:lvl3pPr lvl="2" algn="ctr" rtl="0">
              <a:lnSpc>
                <a:spcPct val="100000"/>
              </a:lnSpc>
              <a:spcBef>
                <a:spcPts val="0"/>
              </a:spcBef>
              <a:spcAft>
                <a:spcPts val="0"/>
              </a:spcAft>
              <a:buClr>
                <a:srgbClr val="E76A28"/>
              </a:buClr>
              <a:buSzPts val="1500"/>
              <a:buFont typeface="Nunito Light"/>
              <a:buChar char="■"/>
              <a:defRPr sz="2000" b="1">
                <a:solidFill>
                  <a:schemeClr val="dk1"/>
                </a:solidFill>
              </a:defRPr>
            </a:lvl3pPr>
            <a:lvl4pPr lvl="3" algn="ctr" rtl="0">
              <a:lnSpc>
                <a:spcPct val="100000"/>
              </a:lnSpc>
              <a:spcBef>
                <a:spcPts val="0"/>
              </a:spcBef>
              <a:spcAft>
                <a:spcPts val="0"/>
              </a:spcAft>
              <a:buClr>
                <a:srgbClr val="E76A28"/>
              </a:buClr>
              <a:buSzPts val="1500"/>
              <a:buFont typeface="Nunito Light"/>
              <a:buChar char="●"/>
              <a:defRPr sz="2000" b="1">
                <a:solidFill>
                  <a:schemeClr val="dk1"/>
                </a:solidFill>
              </a:defRPr>
            </a:lvl4pPr>
            <a:lvl5pPr lvl="4" algn="ctr" rtl="0">
              <a:lnSpc>
                <a:spcPct val="100000"/>
              </a:lnSpc>
              <a:spcBef>
                <a:spcPts val="0"/>
              </a:spcBef>
              <a:spcAft>
                <a:spcPts val="0"/>
              </a:spcAft>
              <a:buClr>
                <a:srgbClr val="E76A28"/>
              </a:buClr>
              <a:buSzPts val="1400"/>
              <a:buFont typeface="Nunito Light"/>
              <a:buChar char="○"/>
              <a:defRPr sz="2000" b="1">
                <a:solidFill>
                  <a:schemeClr val="dk1"/>
                </a:solidFill>
              </a:defRPr>
            </a:lvl5pPr>
            <a:lvl6pPr lvl="5" algn="ctr" rtl="0">
              <a:lnSpc>
                <a:spcPct val="100000"/>
              </a:lnSpc>
              <a:spcBef>
                <a:spcPts val="0"/>
              </a:spcBef>
              <a:spcAft>
                <a:spcPts val="0"/>
              </a:spcAft>
              <a:buClr>
                <a:srgbClr val="999999"/>
              </a:buClr>
              <a:buSzPts val="1400"/>
              <a:buFont typeface="Nunito Light"/>
              <a:buChar char="■"/>
              <a:defRPr sz="2000" b="1">
                <a:solidFill>
                  <a:schemeClr val="dk1"/>
                </a:solidFill>
              </a:defRPr>
            </a:lvl6pPr>
            <a:lvl7pPr lvl="6" algn="ctr" rtl="0">
              <a:lnSpc>
                <a:spcPct val="100000"/>
              </a:lnSpc>
              <a:spcBef>
                <a:spcPts val="0"/>
              </a:spcBef>
              <a:spcAft>
                <a:spcPts val="0"/>
              </a:spcAft>
              <a:buClr>
                <a:srgbClr val="999999"/>
              </a:buClr>
              <a:buSzPts val="1300"/>
              <a:buFont typeface="Nunito Light"/>
              <a:buChar char="●"/>
              <a:defRPr sz="2000" b="1">
                <a:solidFill>
                  <a:schemeClr val="dk1"/>
                </a:solidFill>
              </a:defRPr>
            </a:lvl7pPr>
            <a:lvl8pPr lvl="7" algn="ctr" rtl="0">
              <a:lnSpc>
                <a:spcPct val="100000"/>
              </a:lnSpc>
              <a:spcBef>
                <a:spcPts val="0"/>
              </a:spcBef>
              <a:spcAft>
                <a:spcPts val="0"/>
              </a:spcAft>
              <a:buClr>
                <a:srgbClr val="999999"/>
              </a:buClr>
              <a:buSzPts val="1300"/>
              <a:buFont typeface="Nunito Light"/>
              <a:buChar char="○"/>
              <a:defRPr sz="2000" b="1">
                <a:solidFill>
                  <a:schemeClr val="dk1"/>
                </a:solidFill>
              </a:defRPr>
            </a:lvl8pPr>
            <a:lvl9pPr lvl="8" algn="ctr" rtl="0">
              <a:lnSpc>
                <a:spcPct val="100000"/>
              </a:lnSpc>
              <a:spcBef>
                <a:spcPts val="0"/>
              </a:spcBef>
              <a:spcAft>
                <a:spcPts val="0"/>
              </a:spcAft>
              <a:buClr>
                <a:srgbClr val="999999"/>
              </a:buClr>
              <a:buSzPts val="1400"/>
              <a:buFont typeface="Nunito Light"/>
              <a:buChar char="■"/>
              <a:defRPr sz="2000" b="1">
                <a:solidFill>
                  <a:schemeClr val="dk1"/>
                </a:solidFill>
              </a:defRPr>
            </a:lvl9pPr>
          </a:lstStyle>
          <a:p>
            <a:endParaRPr/>
          </a:p>
        </p:txBody>
      </p:sp>
      <p:sp>
        <p:nvSpPr>
          <p:cNvPr id="127" name="Google Shape;127;p1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8" name="Google Shape;128;p17"/>
          <p:cNvSpPr txBox="1">
            <a:spLocks noGrp="1"/>
          </p:cNvSpPr>
          <p:nvPr>
            <p:ph type="subTitle" idx="2"/>
          </p:nvPr>
        </p:nvSpPr>
        <p:spPr>
          <a:xfrm>
            <a:off x="293925" y="201275"/>
            <a:ext cx="1491600" cy="2913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29" name="Google Shape;129;p17"/>
          <p:cNvSpPr txBox="1">
            <a:spLocks noGrp="1"/>
          </p:cNvSpPr>
          <p:nvPr>
            <p:ph type="subTitle" idx="3"/>
          </p:nvPr>
        </p:nvSpPr>
        <p:spPr>
          <a:xfrm>
            <a:off x="293925" y="4764125"/>
            <a:ext cx="4498200" cy="281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rgbClr val="000000"/>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30" name="Google Shape;130;p17"/>
          <p:cNvSpPr txBox="1">
            <a:spLocks noGrp="1"/>
          </p:cNvSpPr>
          <p:nvPr>
            <p:ph type="subTitle" idx="4"/>
          </p:nvPr>
        </p:nvSpPr>
        <p:spPr>
          <a:xfrm>
            <a:off x="7699875" y="4764125"/>
            <a:ext cx="1150200" cy="281700"/>
          </a:xfrm>
          <a:prstGeom prst="rect">
            <a:avLst/>
          </a:prstGeom>
          <a:ln>
            <a:noFill/>
          </a:ln>
        </p:spPr>
        <p:txBody>
          <a:bodyPr spcFirstLastPara="1" wrap="square" lIns="91425" tIns="91425" rIns="91425" bIns="91425" anchor="b" anchorCtr="0">
            <a:noAutofit/>
          </a:bodyPr>
          <a:lstStyle>
            <a:lvl1pPr lvl="0" algn="r"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2">
  <p:cSld name="BLANK_1_1_1_1_1_2_1">
    <p:bg>
      <p:bgPr>
        <a:solidFill>
          <a:schemeClr val="dk2"/>
        </a:solidFill>
        <a:effectLst/>
      </p:bgPr>
    </p:bg>
    <p:spTree>
      <p:nvGrpSpPr>
        <p:cNvPr id="1" name="Shape 146"/>
        <p:cNvGrpSpPr/>
        <p:nvPr/>
      </p:nvGrpSpPr>
      <p:grpSpPr>
        <a:xfrm>
          <a:off x="0" y="0"/>
          <a:ext cx="0" cy="0"/>
          <a:chOff x="0" y="0"/>
          <a:chExt cx="0" cy="0"/>
        </a:xfrm>
      </p:grpSpPr>
      <p:pic>
        <p:nvPicPr>
          <p:cNvPr id="147" name="Google Shape;147;p20"/>
          <p:cNvPicPr preferRelativeResize="0"/>
          <p:nvPr/>
        </p:nvPicPr>
        <p:blipFill>
          <a:blip r:embed="rId2">
            <a:alphaModFix/>
          </a:blip>
          <a:stretch>
            <a:fillRect/>
          </a:stretch>
        </p:blipFill>
        <p:spPr>
          <a:xfrm>
            <a:off x="-11" y="0"/>
            <a:ext cx="9144000" cy="5143500"/>
          </a:xfrm>
          <a:prstGeom prst="rect">
            <a:avLst/>
          </a:prstGeom>
          <a:noFill/>
          <a:ln>
            <a:noFill/>
          </a:ln>
        </p:spPr>
      </p:pic>
      <p:sp>
        <p:nvSpPr>
          <p:cNvPr id="148" name="Google Shape;148;p20"/>
          <p:cNvSpPr txBox="1">
            <a:spLocks noGrp="1"/>
          </p:cNvSpPr>
          <p:nvPr>
            <p:ph type="subTitle" idx="1"/>
          </p:nvPr>
        </p:nvSpPr>
        <p:spPr>
          <a:xfrm>
            <a:off x="4949650" y="1863500"/>
            <a:ext cx="3168900" cy="2308500"/>
          </a:xfrm>
          <a:prstGeom prst="rect">
            <a:avLst/>
          </a:prstGeom>
        </p:spPr>
        <p:txBody>
          <a:bodyPr spcFirstLastPara="1" wrap="square" lIns="91425" tIns="91425" rIns="91425" bIns="91425" anchor="t" anchorCtr="0">
            <a:noAutofit/>
          </a:bodyPr>
          <a:lstStyle>
            <a:lvl1pPr marR="91440" lvl="0" rtl="0">
              <a:spcBef>
                <a:spcPts val="0"/>
              </a:spcBef>
              <a:spcAft>
                <a:spcPts val="0"/>
              </a:spcAft>
              <a:buClr>
                <a:srgbClr val="191919"/>
              </a:buClr>
              <a:buSzPts val="1400"/>
              <a:buFont typeface="Anaheim"/>
              <a:buChar char="●"/>
              <a:defRPr>
                <a:solidFill>
                  <a:schemeClr val="dk1"/>
                </a:solidFill>
              </a:defRPr>
            </a:lvl1pPr>
            <a:lvl2pPr lvl="1" rtl="0">
              <a:spcBef>
                <a:spcPts val="1000"/>
              </a:spcBef>
              <a:spcAft>
                <a:spcPts val="0"/>
              </a:spcAft>
              <a:buClr>
                <a:srgbClr val="191919"/>
              </a:buClr>
              <a:buSzPts val="2800"/>
              <a:buFont typeface="Anaheim"/>
              <a:buChar char="○"/>
              <a:defRPr>
                <a:solidFill>
                  <a:schemeClr val="dk1"/>
                </a:solidFill>
                <a:latin typeface="Arial"/>
                <a:ea typeface="Arial"/>
                <a:cs typeface="Arial"/>
                <a:sym typeface="Arial"/>
              </a:defRPr>
            </a:lvl2pPr>
            <a:lvl3pPr lvl="2" rtl="0">
              <a:spcBef>
                <a:spcPts val="1600"/>
              </a:spcBef>
              <a:spcAft>
                <a:spcPts val="0"/>
              </a:spcAft>
              <a:buClr>
                <a:srgbClr val="191919"/>
              </a:buClr>
              <a:buSzPts val="2800"/>
              <a:buFont typeface="Anaheim"/>
              <a:buChar char="■"/>
              <a:defRPr>
                <a:solidFill>
                  <a:schemeClr val="dk1"/>
                </a:solidFill>
                <a:latin typeface="Arial"/>
                <a:ea typeface="Arial"/>
                <a:cs typeface="Arial"/>
                <a:sym typeface="Arial"/>
              </a:defRPr>
            </a:lvl3pPr>
            <a:lvl4pPr lvl="3" rtl="0">
              <a:spcBef>
                <a:spcPts val="1600"/>
              </a:spcBef>
              <a:spcAft>
                <a:spcPts val="0"/>
              </a:spcAft>
              <a:buClr>
                <a:srgbClr val="191919"/>
              </a:buClr>
              <a:buSzPts val="2800"/>
              <a:buFont typeface="Anaheim"/>
              <a:buChar char="●"/>
              <a:defRPr>
                <a:solidFill>
                  <a:schemeClr val="dk1"/>
                </a:solidFill>
                <a:latin typeface="Arial"/>
                <a:ea typeface="Arial"/>
                <a:cs typeface="Arial"/>
                <a:sym typeface="Arial"/>
              </a:defRPr>
            </a:lvl4pPr>
            <a:lvl5pPr lvl="4" rtl="0">
              <a:spcBef>
                <a:spcPts val="1600"/>
              </a:spcBef>
              <a:spcAft>
                <a:spcPts val="0"/>
              </a:spcAft>
              <a:buClr>
                <a:srgbClr val="191919"/>
              </a:buClr>
              <a:buSzPts val="2800"/>
              <a:buFont typeface="Anaheim"/>
              <a:buChar char="○"/>
              <a:defRPr>
                <a:solidFill>
                  <a:schemeClr val="dk1"/>
                </a:solidFill>
                <a:latin typeface="Arial"/>
                <a:ea typeface="Arial"/>
                <a:cs typeface="Arial"/>
                <a:sym typeface="Arial"/>
              </a:defRPr>
            </a:lvl5pPr>
            <a:lvl6pPr lvl="5" rtl="0">
              <a:spcBef>
                <a:spcPts val="1600"/>
              </a:spcBef>
              <a:spcAft>
                <a:spcPts val="0"/>
              </a:spcAft>
              <a:buClr>
                <a:srgbClr val="191919"/>
              </a:buClr>
              <a:buSzPts val="2800"/>
              <a:buFont typeface="Anaheim"/>
              <a:buChar char="■"/>
              <a:defRPr>
                <a:solidFill>
                  <a:schemeClr val="dk1"/>
                </a:solidFill>
                <a:latin typeface="Arial"/>
                <a:ea typeface="Arial"/>
                <a:cs typeface="Arial"/>
                <a:sym typeface="Arial"/>
              </a:defRPr>
            </a:lvl6pPr>
            <a:lvl7pPr lvl="6" rtl="0">
              <a:spcBef>
                <a:spcPts val="1600"/>
              </a:spcBef>
              <a:spcAft>
                <a:spcPts val="0"/>
              </a:spcAft>
              <a:buClr>
                <a:srgbClr val="191919"/>
              </a:buClr>
              <a:buSzPts val="2800"/>
              <a:buFont typeface="Anaheim"/>
              <a:buChar char="●"/>
              <a:defRPr>
                <a:solidFill>
                  <a:schemeClr val="dk1"/>
                </a:solidFill>
                <a:latin typeface="Arial"/>
                <a:ea typeface="Arial"/>
                <a:cs typeface="Arial"/>
                <a:sym typeface="Arial"/>
              </a:defRPr>
            </a:lvl7pPr>
            <a:lvl8pPr lvl="7" rtl="0">
              <a:spcBef>
                <a:spcPts val="1600"/>
              </a:spcBef>
              <a:spcAft>
                <a:spcPts val="0"/>
              </a:spcAft>
              <a:buClr>
                <a:srgbClr val="191919"/>
              </a:buClr>
              <a:buSzPts val="2800"/>
              <a:buFont typeface="Anaheim"/>
              <a:buChar char="○"/>
              <a:defRPr>
                <a:solidFill>
                  <a:schemeClr val="dk1"/>
                </a:solidFill>
                <a:latin typeface="Arial"/>
                <a:ea typeface="Arial"/>
                <a:cs typeface="Arial"/>
                <a:sym typeface="Arial"/>
              </a:defRPr>
            </a:lvl8pPr>
            <a:lvl9pPr lvl="8" rtl="0">
              <a:spcBef>
                <a:spcPts val="1600"/>
              </a:spcBef>
              <a:spcAft>
                <a:spcPts val="1600"/>
              </a:spcAft>
              <a:buClr>
                <a:srgbClr val="191919"/>
              </a:buClr>
              <a:buSzPts val="2800"/>
              <a:buFont typeface="Anaheim"/>
              <a:buChar char="■"/>
              <a:defRPr>
                <a:solidFill>
                  <a:schemeClr val="dk1"/>
                </a:solidFill>
                <a:latin typeface="Arial"/>
                <a:ea typeface="Arial"/>
                <a:cs typeface="Arial"/>
                <a:sym typeface="Arial"/>
              </a:defRPr>
            </a:lvl9pPr>
          </a:lstStyle>
          <a:p>
            <a:endParaRPr/>
          </a:p>
        </p:txBody>
      </p:sp>
      <p:sp>
        <p:nvSpPr>
          <p:cNvPr id="149" name="Google Shape;149;p20"/>
          <p:cNvSpPr txBox="1">
            <a:spLocks noGrp="1"/>
          </p:cNvSpPr>
          <p:nvPr>
            <p:ph type="subTitle" idx="2"/>
          </p:nvPr>
        </p:nvSpPr>
        <p:spPr>
          <a:xfrm>
            <a:off x="1011600" y="1863500"/>
            <a:ext cx="3168900" cy="2308500"/>
          </a:xfrm>
          <a:prstGeom prst="rect">
            <a:avLst/>
          </a:prstGeom>
        </p:spPr>
        <p:txBody>
          <a:bodyPr spcFirstLastPara="1" wrap="square" lIns="91425" tIns="91425" rIns="91425" bIns="91425" anchor="t" anchorCtr="0">
            <a:noAutofit/>
          </a:bodyPr>
          <a:lstStyle>
            <a:lvl1pPr marR="91440" lvl="0" rtl="0">
              <a:spcBef>
                <a:spcPts val="0"/>
              </a:spcBef>
              <a:spcAft>
                <a:spcPts val="0"/>
              </a:spcAft>
              <a:buClr>
                <a:srgbClr val="191919"/>
              </a:buClr>
              <a:buSzPts val="1400"/>
              <a:buFont typeface="Anaheim"/>
              <a:buChar char="●"/>
              <a:defRPr>
                <a:solidFill>
                  <a:schemeClr val="dk1"/>
                </a:solidFill>
              </a:defRPr>
            </a:lvl1pPr>
            <a:lvl2pPr lvl="1" rtl="0">
              <a:spcBef>
                <a:spcPts val="0"/>
              </a:spcBef>
              <a:spcAft>
                <a:spcPts val="0"/>
              </a:spcAft>
              <a:buClr>
                <a:srgbClr val="191919"/>
              </a:buClr>
              <a:buSzPts val="1400"/>
              <a:buFont typeface="Anaheim"/>
              <a:buChar char="○"/>
              <a:defRPr>
                <a:solidFill>
                  <a:schemeClr val="dk1"/>
                </a:solidFill>
                <a:latin typeface="Arial"/>
                <a:ea typeface="Arial"/>
                <a:cs typeface="Arial"/>
                <a:sym typeface="Arial"/>
              </a:defRPr>
            </a:lvl2pPr>
            <a:lvl3pPr lvl="2" rtl="0">
              <a:spcBef>
                <a:spcPts val="1600"/>
              </a:spcBef>
              <a:spcAft>
                <a:spcPts val="0"/>
              </a:spcAft>
              <a:buClr>
                <a:srgbClr val="191919"/>
              </a:buClr>
              <a:buSzPts val="1400"/>
              <a:buFont typeface="Anaheim"/>
              <a:buChar char="■"/>
              <a:defRPr>
                <a:solidFill>
                  <a:schemeClr val="dk1"/>
                </a:solidFill>
                <a:latin typeface="Arial"/>
                <a:ea typeface="Arial"/>
                <a:cs typeface="Arial"/>
                <a:sym typeface="Arial"/>
              </a:defRPr>
            </a:lvl3pPr>
            <a:lvl4pPr lvl="3" rtl="0">
              <a:spcBef>
                <a:spcPts val="1600"/>
              </a:spcBef>
              <a:spcAft>
                <a:spcPts val="0"/>
              </a:spcAft>
              <a:buClr>
                <a:srgbClr val="191919"/>
              </a:buClr>
              <a:buSzPts val="1400"/>
              <a:buFont typeface="Anaheim"/>
              <a:buChar char="●"/>
              <a:defRPr>
                <a:solidFill>
                  <a:schemeClr val="dk1"/>
                </a:solidFill>
                <a:latin typeface="Arial"/>
                <a:ea typeface="Arial"/>
                <a:cs typeface="Arial"/>
                <a:sym typeface="Arial"/>
              </a:defRPr>
            </a:lvl4pPr>
            <a:lvl5pPr lvl="4" rtl="0">
              <a:spcBef>
                <a:spcPts val="1600"/>
              </a:spcBef>
              <a:spcAft>
                <a:spcPts val="0"/>
              </a:spcAft>
              <a:buClr>
                <a:srgbClr val="191919"/>
              </a:buClr>
              <a:buSzPts val="1400"/>
              <a:buFont typeface="Anaheim"/>
              <a:buChar char="○"/>
              <a:defRPr>
                <a:solidFill>
                  <a:schemeClr val="dk1"/>
                </a:solidFill>
                <a:latin typeface="Arial"/>
                <a:ea typeface="Arial"/>
                <a:cs typeface="Arial"/>
                <a:sym typeface="Arial"/>
              </a:defRPr>
            </a:lvl5pPr>
            <a:lvl6pPr lvl="5" rtl="0">
              <a:spcBef>
                <a:spcPts val="1600"/>
              </a:spcBef>
              <a:spcAft>
                <a:spcPts val="0"/>
              </a:spcAft>
              <a:buClr>
                <a:srgbClr val="191919"/>
              </a:buClr>
              <a:buSzPts val="1400"/>
              <a:buFont typeface="Anaheim"/>
              <a:buChar char="■"/>
              <a:defRPr>
                <a:solidFill>
                  <a:schemeClr val="dk1"/>
                </a:solidFill>
                <a:latin typeface="Arial"/>
                <a:ea typeface="Arial"/>
                <a:cs typeface="Arial"/>
                <a:sym typeface="Arial"/>
              </a:defRPr>
            </a:lvl6pPr>
            <a:lvl7pPr lvl="6" rtl="0">
              <a:spcBef>
                <a:spcPts val="1600"/>
              </a:spcBef>
              <a:spcAft>
                <a:spcPts val="0"/>
              </a:spcAft>
              <a:buClr>
                <a:srgbClr val="191919"/>
              </a:buClr>
              <a:buSzPts val="1400"/>
              <a:buFont typeface="Anaheim"/>
              <a:buChar char="●"/>
              <a:defRPr>
                <a:solidFill>
                  <a:schemeClr val="dk1"/>
                </a:solidFill>
                <a:latin typeface="Arial"/>
                <a:ea typeface="Arial"/>
                <a:cs typeface="Arial"/>
                <a:sym typeface="Arial"/>
              </a:defRPr>
            </a:lvl7pPr>
            <a:lvl8pPr lvl="7" rtl="0">
              <a:spcBef>
                <a:spcPts val="1600"/>
              </a:spcBef>
              <a:spcAft>
                <a:spcPts val="0"/>
              </a:spcAft>
              <a:buClr>
                <a:srgbClr val="191919"/>
              </a:buClr>
              <a:buSzPts val="1400"/>
              <a:buFont typeface="Anaheim"/>
              <a:buChar char="○"/>
              <a:defRPr>
                <a:solidFill>
                  <a:schemeClr val="dk1"/>
                </a:solidFill>
                <a:latin typeface="Arial"/>
                <a:ea typeface="Arial"/>
                <a:cs typeface="Arial"/>
                <a:sym typeface="Arial"/>
              </a:defRPr>
            </a:lvl8pPr>
            <a:lvl9pPr lvl="8" rtl="0">
              <a:spcBef>
                <a:spcPts val="1600"/>
              </a:spcBef>
              <a:spcAft>
                <a:spcPts val="1600"/>
              </a:spcAft>
              <a:buClr>
                <a:srgbClr val="191919"/>
              </a:buClr>
              <a:buSzPts val="1400"/>
              <a:buFont typeface="Anaheim"/>
              <a:buChar char="■"/>
              <a:defRPr>
                <a:solidFill>
                  <a:schemeClr val="dk1"/>
                </a:solidFill>
                <a:latin typeface="Arial"/>
                <a:ea typeface="Arial"/>
                <a:cs typeface="Arial"/>
                <a:sym typeface="Arial"/>
              </a:defRPr>
            </a:lvl9pPr>
          </a:lstStyle>
          <a:p>
            <a:endParaRPr/>
          </a:p>
        </p:txBody>
      </p:sp>
      <p:sp>
        <p:nvSpPr>
          <p:cNvPr id="150" name="Google Shape;150;p2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1" name="Google Shape;151;p20"/>
          <p:cNvSpPr txBox="1">
            <a:spLocks noGrp="1"/>
          </p:cNvSpPr>
          <p:nvPr>
            <p:ph type="subTitle" idx="3"/>
          </p:nvPr>
        </p:nvSpPr>
        <p:spPr>
          <a:xfrm>
            <a:off x="4949650" y="1467575"/>
            <a:ext cx="3168900" cy="469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500"/>
              <a:buFont typeface="Arial"/>
              <a:buNone/>
              <a:defRPr sz="2400">
                <a:solidFill>
                  <a:schemeClr val="dk1"/>
                </a:solidFill>
                <a:latin typeface="Bebas Neue"/>
                <a:ea typeface="Bebas Neue"/>
                <a:cs typeface="Bebas Neue"/>
                <a:sym typeface="Bebas Neue"/>
              </a:defRPr>
            </a:lvl1pPr>
            <a:lvl2pPr lvl="1" rtl="0">
              <a:spcBef>
                <a:spcPts val="0"/>
              </a:spcBef>
              <a:spcAft>
                <a:spcPts val="0"/>
              </a:spcAft>
              <a:buClr>
                <a:schemeClr val="dk1"/>
              </a:buClr>
              <a:buSzPts val="2500"/>
              <a:buFont typeface="Arial"/>
              <a:buNone/>
              <a:defRPr sz="2500">
                <a:solidFill>
                  <a:schemeClr val="dk1"/>
                </a:solidFill>
                <a:latin typeface="Arial"/>
                <a:ea typeface="Arial"/>
                <a:cs typeface="Arial"/>
                <a:sym typeface="Arial"/>
              </a:defRPr>
            </a:lvl2pPr>
            <a:lvl3pPr lvl="2"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3pPr>
            <a:lvl4pPr lvl="3"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4pPr>
            <a:lvl5pPr lvl="4"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5pPr>
            <a:lvl6pPr lvl="5"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6pPr>
            <a:lvl7pPr lvl="6"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7pPr>
            <a:lvl8pPr lvl="7"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8pPr>
            <a:lvl9pPr lvl="8" rtl="0">
              <a:spcBef>
                <a:spcPts val="1600"/>
              </a:spcBef>
              <a:spcAft>
                <a:spcPts val="1600"/>
              </a:spcAft>
              <a:buClr>
                <a:schemeClr val="dk1"/>
              </a:buClr>
              <a:buSzPts val="2500"/>
              <a:buFont typeface="Arial"/>
              <a:buNone/>
              <a:defRPr sz="2500">
                <a:solidFill>
                  <a:schemeClr val="dk1"/>
                </a:solidFill>
                <a:latin typeface="Arial"/>
                <a:ea typeface="Arial"/>
                <a:cs typeface="Arial"/>
                <a:sym typeface="Arial"/>
              </a:defRPr>
            </a:lvl9pPr>
          </a:lstStyle>
          <a:p>
            <a:endParaRPr/>
          </a:p>
        </p:txBody>
      </p:sp>
      <p:sp>
        <p:nvSpPr>
          <p:cNvPr id="152" name="Google Shape;152;p20"/>
          <p:cNvSpPr txBox="1">
            <a:spLocks noGrp="1"/>
          </p:cNvSpPr>
          <p:nvPr>
            <p:ph type="subTitle" idx="4"/>
          </p:nvPr>
        </p:nvSpPr>
        <p:spPr>
          <a:xfrm>
            <a:off x="1011600" y="1467575"/>
            <a:ext cx="3168900" cy="469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500"/>
              <a:buFont typeface="Arial"/>
              <a:buNone/>
              <a:defRPr sz="2400">
                <a:solidFill>
                  <a:schemeClr val="dk1"/>
                </a:solidFill>
                <a:latin typeface="Bebas Neue"/>
                <a:ea typeface="Bebas Neue"/>
                <a:cs typeface="Bebas Neue"/>
                <a:sym typeface="Bebas Neue"/>
              </a:defRPr>
            </a:lvl1pPr>
            <a:lvl2pPr lvl="1" rtl="0">
              <a:spcBef>
                <a:spcPts val="0"/>
              </a:spcBef>
              <a:spcAft>
                <a:spcPts val="0"/>
              </a:spcAft>
              <a:buClr>
                <a:schemeClr val="dk1"/>
              </a:buClr>
              <a:buSzPts val="2500"/>
              <a:buFont typeface="Arial"/>
              <a:buNone/>
              <a:defRPr sz="2500">
                <a:solidFill>
                  <a:schemeClr val="dk1"/>
                </a:solidFill>
                <a:latin typeface="Arial"/>
                <a:ea typeface="Arial"/>
                <a:cs typeface="Arial"/>
                <a:sym typeface="Arial"/>
              </a:defRPr>
            </a:lvl2pPr>
            <a:lvl3pPr lvl="2"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3pPr>
            <a:lvl4pPr lvl="3"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4pPr>
            <a:lvl5pPr lvl="4"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5pPr>
            <a:lvl6pPr lvl="5"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6pPr>
            <a:lvl7pPr lvl="6"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7pPr>
            <a:lvl8pPr lvl="7" rtl="0">
              <a:spcBef>
                <a:spcPts val="1600"/>
              </a:spcBef>
              <a:spcAft>
                <a:spcPts val="0"/>
              </a:spcAft>
              <a:buClr>
                <a:schemeClr val="dk1"/>
              </a:buClr>
              <a:buSzPts val="2500"/>
              <a:buFont typeface="Arial"/>
              <a:buNone/>
              <a:defRPr sz="2500">
                <a:solidFill>
                  <a:schemeClr val="dk1"/>
                </a:solidFill>
                <a:latin typeface="Arial"/>
                <a:ea typeface="Arial"/>
                <a:cs typeface="Arial"/>
                <a:sym typeface="Arial"/>
              </a:defRPr>
            </a:lvl8pPr>
            <a:lvl9pPr lvl="8" rtl="0">
              <a:spcBef>
                <a:spcPts val="1600"/>
              </a:spcBef>
              <a:spcAft>
                <a:spcPts val="1600"/>
              </a:spcAft>
              <a:buClr>
                <a:schemeClr val="dk1"/>
              </a:buClr>
              <a:buSzPts val="2500"/>
              <a:buFont typeface="Arial"/>
              <a:buNone/>
              <a:defRPr sz="2500">
                <a:solidFill>
                  <a:schemeClr val="dk1"/>
                </a:solidFill>
                <a:latin typeface="Arial"/>
                <a:ea typeface="Arial"/>
                <a:cs typeface="Arial"/>
                <a:sym typeface="Arial"/>
              </a:defRPr>
            </a:lvl9pPr>
          </a:lstStyle>
          <a:p>
            <a:endParaRPr/>
          </a:p>
        </p:txBody>
      </p:sp>
      <p:sp>
        <p:nvSpPr>
          <p:cNvPr id="153" name="Google Shape;153;p20"/>
          <p:cNvSpPr txBox="1">
            <a:spLocks noGrp="1"/>
          </p:cNvSpPr>
          <p:nvPr>
            <p:ph type="subTitle" idx="5"/>
          </p:nvPr>
        </p:nvSpPr>
        <p:spPr>
          <a:xfrm>
            <a:off x="293925" y="201275"/>
            <a:ext cx="1491600" cy="2913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4" name="Google Shape;154;p20"/>
          <p:cNvSpPr txBox="1">
            <a:spLocks noGrp="1"/>
          </p:cNvSpPr>
          <p:nvPr>
            <p:ph type="subTitle" idx="6"/>
          </p:nvPr>
        </p:nvSpPr>
        <p:spPr>
          <a:xfrm>
            <a:off x="293925" y="4764125"/>
            <a:ext cx="4498200" cy="281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rgbClr val="000000"/>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5" name="Google Shape;155;p20"/>
          <p:cNvSpPr txBox="1">
            <a:spLocks noGrp="1"/>
          </p:cNvSpPr>
          <p:nvPr>
            <p:ph type="subTitle" idx="7"/>
          </p:nvPr>
        </p:nvSpPr>
        <p:spPr>
          <a:xfrm>
            <a:off x="7699875" y="4764125"/>
            <a:ext cx="1150200" cy="281700"/>
          </a:xfrm>
          <a:prstGeom prst="rect">
            <a:avLst/>
          </a:prstGeom>
          <a:ln>
            <a:noFill/>
          </a:ln>
        </p:spPr>
        <p:txBody>
          <a:bodyPr spcFirstLastPara="1" wrap="square" lIns="91425" tIns="91425" rIns="91425" bIns="91425" anchor="b" anchorCtr="0">
            <a:noAutofit/>
          </a:bodyPr>
          <a:lstStyle>
            <a:lvl1pPr lvl="0" algn="r"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p:cSld name="BLANK_1_1_1_1_1_1_1">
    <p:bg>
      <p:bgPr>
        <a:solidFill>
          <a:schemeClr val="dk2"/>
        </a:solidFill>
        <a:effectLst/>
      </p:bgPr>
    </p:bg>
    <p:spTree>
      <p:nvGrpSpPr>
        <p:cNvPr id="1" name="Shape 240"/>
        <p:cNvGrpSpPr/>
        <p:nvPr/>
      </p:nvGrpSpPr>
      <p:grpSpPr>
        <a:xfrm>
          <a:off x="0" y="0"/>
          <a:ext cx="0" cy="0"/>
          <a:chOff x="0" y="0"/>
          <a:chExt cx="0" cy="0"/>
        </a:xfrm>
      </p:grpSpPr>
      <p:pic>
        <p:nvPicPr>
          <p:cNvPr id="241" name="Google Shape;241;p28"/>
          <p:cNvPicPr preferRelativeResize="0"/>
          <p:nvPr/>
        </p:nvPicPr>
        <p:blipFill>
          <a:blip r:embed="rId2">
            <a:alphaModFix/>
          </a:blip>
          <a:stretch>
            <a:fillRect/>
          </a:stretch>
        </p:blipFill>
        <p:spPr>
          <a:xfrm>
            <a:off x="-11" y="0"/>
            <a:ext cx="9144000" cy="5143500"/>
          </a:xfrm>
          <a:prstGeom prst="rect">
            <a:avLst/>
          </a:prstGeom>
          <a:noFill/>
          <a:ln>
            <a:noFill/>
          </a:ln>
        </p:spPr>
      </p:pic>
      <p:grpSp>
        <p:nvGrpSpPr>
          <p:cNvPr id="242" name="Google Shape;242;p28"/>
          <p:cNvGrpSpPr/>
          <p:nvPr/>
        </p:nvGrpSpPr>
        <p:grpSpPr>
          <a:xfrm rot="452657">
            <a:off x="7475934" y="211742"/>
            <a:ext cx="1234575" cy="1269691"/>
            <a:chOff x="2008745" y="755284"/>
            <a:chExt cx="1234505" cy="1269619"/>
          </a:xfrm>
        </p:grpSpPr>
        <p:sp>
          <p:nvSpPr>
            <p:cNvPr id="243" name="Google Shape;243;p28"/>
            <p:cNvSpPr/>
            <p:nvPr/>
          </p:nvSpPr>
          <p:spPr>
            <a:xfrm>
              <a:off x="2008745" y="755284"/>
              <a:ext cx="1234489" cy="1234489"/>
            </a:xfrm>
            <a:custGeom>
              <a:avLst/>
              <a:gdLst/>
              <a:ahLst/>
              <a:cxnLst/>
              <a:rect l="l" t="t" r="r" b="b"/>
              <a:pathLst>
                <a:path w="32611" h="32611" extrusionOk="0">
                  <a:moveTo>
                    <a:pt x="0" y="0"/>
                  </a:moveTo>
                  <a:lnTo>
                    <a:pt x="0" y="32611"/>
                  </a:lnTo>
                  <a:lnTo>
                    <a:pt x="22808" y="32611"/>
                  </a:lnTo>
                  <a:lnTo>
                    <a:pt x="32611" y="22809"/>
                  </a:lnTo>
                  <a:lnTo>
                    <a:pt x="32611" y="0"/>
                  </a:lnTo>
                  <a:close/>
                </a:path>
              </a:pathLst>
            </a:custGeom>
            <a:solidFill>
              <a:schemeClr val="accent1"/>
            </a:solidFill>
            <a:ln>
              <a:noFill/>
            </a:ln>
            <a:effectLst>
              <a:outerShdw blurRad="28575" dist="19050" dir="366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8"/>
            <p:cNvSpPr txBox="1"/>
            <p:nvPr/>
          </p:nvSpPr>
          <p:spPr>
            <a:xfrm rot="-835">
              <a:off x="2008750" y="790553"/>
              <a:ext cx="1234500" cy="1234200"/>
            </a:xfrm>
            <a:prstGeom prst="rect">
              <a:avLst/>
            </a:prstGeom>
            <a:solidFill>
              <a:schemeClr val="accent1"/>
            </a:solid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2500">
                  <a:solidFill>
                    <a:schemeClr val="lt1"/>
                  </a:solidFill>
                  <a:latin typeface="Bebas Neue"/>
                  <a:ea typeface="Bebas Neue"/>
                  <a:cs typeface="Bebas Neue"/>
                  <a:sym typeface="Bebas Neue"/>
                </a:rPr>
                <a:t>THEORIES</a:t>
              </a:r>
              <a:endParaRPr sz="2500">
                <a:solidFill>
                  <a:schemeClr val="lt1"/>
                </a:solidFill>
                <a:latin typeface="Bebas Neue"/>
                <a:ea typeface="Bebas Neue"/>
                <a:cs typeface="Bebas Neue"/>
                <a:sym typeface="Bebas Neue"/>
              </a:endParaRPr>
            </a:p>
            <a:p>
              <a:pPr marL="0" lvl="0" indent="0" algn="l" rtl="0">
                <a:spcBef>
                  <a:spcPts val="0"/>
                </a:spcBef>
                <a:spcAft>
                  <a:spcPts val="0"/>
                </a:spcAft>
                <a:buNone/>
              </a:pPr>
              <a:r>
                <a:rPr lang="en" sz="2500">
                  <a:solidFill>
                    <a:schemeClr val="lt1"/>
                  </a:solidFill>
                  <a:latin typeface="Bebas Neue"/>
                  <a:ea typeface="Bebas Neue"/>
                  <a:cs typeface="Bebas Neue"/>
                  <a:sym typeface="Bebas Neue"/>
                </a:rPr>
                <a:t>THEORIES</a:t>
              </a:r>
              <a:endParaRPr sz="2500">
                <a:solidFill>
                  <a:schemeClr val="lt1"/>
                </a:solidFill>
                <a:latin typeface="Bebas Neue"/>
                <a:ea typeface="Bebas Neue"/>
                <a:cs typeface="Bebas Neue"/>
                <a:sym typeface="Bebas Neue"/>
              </a:endParaRPr>
            </a:p>
            <a:p>
              <a:pPr marL="0" lvl="0" indent="0" algn="l" rtl="0">
                <a:spcBef>
                  <a:spcPts val="0"/>
                </a:spcBef>
                <a:spcAft>
                  <a:spcPts val="0"/>
                </a:spcAft>
                <a:buNone/>
              </a:pPr>
              <a:r>
                <a:rPr lang="en" sz="2500">
                  <a:solidFill>
                    <a:schemeClr val="lt1"/>
                  </a:solidFill>
                  <a:latin typeface="Bebas Neue"/>
                  <a:ea typeface="Bebas Neue"/>
                  <a:cs typeface="Bebas Neue"/>
                  <a:sym typeface="Bebas Neue"/>
                </a:rPr>
                <a:t>THEORI</a:t>
              </a:r>
              <a:endParaRPr sz="2400">
                <a:solidFill>
                  <a:schemeClr val="lt1"/>
                </a:solidFill>
                <a:latin typeface="Bebas Neue"/>
                <a:ea typeface="Bebas Neue"/>
                <a:cs typeface="Bebas Neue"/>
                <a:sym typeface="Bebas Neue"/>
              </a:endParaRPr>
            </a:p>
          </p:txBody>
        </p:sp>
        <p:sp>
          <p:nvSpPr>
            <p:cNvPr id="245" name="Google Shape;245;p28"/>
            <p:cNvSpPr/>
            <p:nvPr/>
          </p:nvSpPr>
          <p:spPr>
            <a:xfrm>
              <a:off x="2872137" y="1618671"/>
              <a:ext cx="371093" cy="371093"/>
            </a:xfrm>
            <a:custGeom>
              <a:avLst/>
              <a:gdLst/>
              <a:ahLst/>
              <a:cxnLst/>
              <a:rect l="l" t="t" r="r" b="b"/>
              <a:pathLst>
                <a:path w="9803" h="9803" extrusionOk="0">
                  <a:moveTo>
                    <a:pt x="0" y="1"/>
                  </a:moveTo>
                  <a:lnTo>
                    <a:pt x="0" y="9803"/>
                  </a:lnTo>
                  <a:lnTo>
                    <a:pt x="980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8"/>
            <p:cNvSpPr/>
            <p:nvPr/>
          </p:nvSpPr>
          <p:spPr>
            <a:xfrm>
              <a:off x="2872137" y="1618671"/>
              <a:ext cx="371093" cy="371093"/>
            </a:xfrm>
            <a:custGeom>
              <a:avLst/>
              <a:gdLst/>
              <a:ahLst/>
              <a:cxnLst/>
              <a:rect l="l" t="t" r="r" b="b"/>
              <a:pathLst>
                <a:path w="9803" h="9803" extrusionOk="0">
                  <a:moveTo>
                    <a:pt x="0" y="1"/>
                  </a:moveTo>
                  <a:lnTo>
                    <a:pt x="0" y="9803"/>
                  </a:lnTo>
                  <a:lnTo>
                    <a:pt x="980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7" name="Google Shape;247;p28"/>
          <p:cNvGrpSpPr/>
          <p:nvPr/>
        </p:nvGrpSpPr>
        <p:grpSpPr>
          <a:xfrm>
            <a:off x="7604487" y="232756"/>
            <a:ext cx="1648840" cy="1440576"/>
            <a:chOff x="7549787" y="11081"/>
            <a:chExt cx="1648840" cy="1440576"/>
          </a:xfrm>
        </p:grpSpPr>
        <p:grpSp>
          <p:nvGrpSpPr>
            <p:cNvPr id="248" name="Google Shape;248;p28"/>
            <p:cNvGrpSpPr/>
            <p:nvPr/>
          </p:nvGrpSpPr>
          <p:grpSpPr>
            <a:xfrm rot="-607893">
              <a:off x="7644163" y="130127"/>
              <a:ext cx="1460090" cy="1202483"/>
              <a:chOff x="7683953" y="486376"/>
              <a:chExt cx="1422950" cy="1202492"/>
            </a:xfrm>
          </p:grpSpPr>
          <p:sp>
            <p:nvSpPr>
              <p:cNvPr id="249" name="Google Shape;249;p28"/>
              <p:cNvSpPr/>
              <p:nvPr/>
            </p:nvSpPr>
            <p:spPr>
              <a:xfrm rot="274835">
                <a:off x="7765058" y="530483"/>
                <a:ext cx="1260739" cy="1114279"/>
              </a:xfrm>
              <a:custGeom>
                <a:avLst/>
                <a:gdLst/>
                <a:ahLst/>
                <a:cxnLst/>
                <a:rect l="l" t="t" r="r" b="b"/>
                <a:pathLst>
                  <a:path w="61206" h="73638" extrusionOk="0">
                    <a:moveTo>
                      <a:pt x="52790" y="0"/>
                    </a:moveTo>
                    <a:lnTo>
                      <a:pt x="1" y="6599"/>
                    </a:lnTo>
                    <a:lnTo>
                      <a:pt x="8392" y="73637"/>
                    </a:lnTo>
                    <a:cubicBezTo>
                      <a:pt x="8823" y="73589"/>
                      <a:pt x="9205" y="73326"/>
                      <a:pt x="9516" y="73255"/>
                    </a:cubicBezTo>
                    <a:cubicBezTo>
                      <a:pt x="9946" y="73135"/>
                      <a:pt x="10162" y="72729"/>
                      <a:pt x="10472" y="72585"/>
                    </a:cubicBezTo>
                    <a:cubicBezTo>
                      <a:pt x="10538" y="72560"/>
                      <a:pt x="10609" y="72551"/>
                      <a:pt x="10684" y="72551"/>
                    </a:cubicBezTo>
                    <a:cubicBezTo>
                      <a:pt x="10890" y="72551"/>
                      <a:pt x="11127" y="72620"/>
                      <a:pt x="11372" y="72620"/>
                    </a:cubicBezTo>
                    <a:cubicBezTo>
                      <a:pt x="11462" y="72620"/>
                      <a:pt x="11553" y="72610"/>
                      <a:pt x="11644" y="72585"/>
                    </a:cubicBezTo>
                    <a:cubicBezTo>
                      <a:pt x="11955" y="72513"/>
                      <a:pt x="12242" y="72274"/>
                      <a:pt x="12720" y="72226"/>
                    </a:cubicBezTo>
                    <a:cubicBezTo>
                      <a:pt x="13119" y="72163"/>
                      <a:pt x="13462" y="72027"/>
                      <a:pt x="13767" y="72027"/>
                    </a:cubicBezTo>
                    <a:cubicBezTo>
                      <a:pt x="13809" y="72027"/>
                      <a:pt x="13850" y="72029"/>
                      <a:pt x="13891" y="72035"/>
                    </a:cubicBezTo>
                    <a:cubicBezTo>
                      <a:pt x="14322" y="72083"/>
                      <a:pt x="14561" y="72513"/>
                      <a:pt x="14919" y="72633"/>
                    </a:cubicBezTo>
                    <a:cubicBezTo>
                      <a:pt x="15076" y="72685"/>
                      <a:pt x="15242" y="72696"/>
                      <a:pt x="15414" y="72696"/>
                    </a:cubicBezTo>
                    <a:cubicBezTo>
                      <a:pt x="15544" y="72696"/>
                      <a:pt x="15677" y="72690"/>
                      <a:pt x="15813" y="72690"/>
                    </a:cubicBezTo>
                    <a:cubicBezTo>
                      <a:pt x="15912" y="72690"/>
                      <a:pt x="16013" y="72693"/>
                      <a:pt x="16115" y="72705"/>
                    </a:cubicBezTo>
                    <a:cubicBezTo>
                      <a:pt x="16395" y="72726"/>
                      <a:pt x="16752" y="72903"/>
                      <a:pt x="17152" y="72903"/>
                    </a:cubicBezTo>
                    <a:cubicBezTo>
                      <a:pt x="17196" y="72903"/>
                      <a:pt x="17241" y="72901"/>
                      <a:pt x="17286" y="72896"/>
                    </a:cubicBezTo>
                    <a:cubicBezTo>
                      <a:pt x="17740" y="72824"/>
                      <a:pt x="18027" y="72466"/>
                      <a:pt x="18338" y="72394"/>
                    </a:cubicBezTo>
                    <a:cubicBezTo>
                      <a:pt x="18673" y="72274"/>
                      <a:pt x="19008" y="72131"/>
                      <a:pt x="19342" y="71940"/>
                    </a:cubicBezTo>
                    <a:cubicBezTo>
                      <a:pt x="19471" y="71880"/>
                      <a:pt x="19621" y="71870"/>
                      <a:pt x="19783" y="71870"/>
                    </a:cubicBezTo>
                    <a:cubicBezTo>
                      <a:pt x="19866" y="71870"/>
                      <a:pt x="19952" y="71873"/>
                      <a:pt x="20040" y="71873"/>
                    </a:cubicBezTo>
                    <a:cubicBezTo>
                      <a:pt x="20194" y="71873"/>
                      <a:pt x="20354" y="71864"/>
                      <a:pt x="20514" y="71820"/>
                    </a:cubicBezTo>
                    <a:cubicBezTo>
                      <a:pt x="20801" y="71724"/>
                      <a:pt x="21111" y="71366"/>
                      <a:pt x="21542" y="71318"/>
                    </a:cubicBezTo>
                    <a:cubicBezTo>
                      <a:pt x="21996" y="71270"/>
                      <a:pt x="22355" y="71294"/>
                      <a:pt x="22666" y="71270"/>
                    </a:cubicBezTo>
                    <a:cubicBezTo>
                      <a:pt x="22759" y="71260"/>
                      <a:pt x="22847" y="71257"/>
                      <a:pt x="22931" y="71257"/>
                    </a:cubicBezTo>
                    <a:cubicBezTo>
                      <a:pt x="23209" y="71257"/>
                      <a:pt x="23442" y="71298"/>
                      <a:pt x="23658" y="71298"/>
                    </a:cubicBezTo>
                    <a:cubicBezTo>
                      <a:pt x="23694" y="71298"/>
                      <a:pt x="23730" y="71297"/>
                      <a:pt x="23765" y="71294"/>
                    </a:cubicBezTo>
                    <a:cubicBezTo>
                      <a:pt x="24100" y="71294"/>
                      <a:pt x="24435" y="71222"/>
                      <a:pt x="24889" y="71175"/>
                    </a:cubicBezTo>
                    <a:cubicBezTo>
                      <a:pt x="25176" y="71151"/>
                      <a:pt x="25534" y="71151"/>
                      <a:pt x="25989" y="71079"/>
                    </a:cubicBezTo>
                    <a:cubicBezTo>
                      <a:pt x="26108" y="71066"/>
                      <a:pt x="26220" y="71062"/>
                      <a:pt x="26326" y="71062"/>
                    </a:cubicBezTo>
                    <a:cubicBezTo>
                      <a:pt x="26566" y="71062"/>
                      <a:pt x="26777" y="71084"/>
                      <a:pt x="26969" y="71084"/>
                    </a:cubicBezTo>
                    <a:cubicBezTo>
                      <a:pt x="27018" y="71084"/>
                      <a:pt x="27066" y="71082"/>
                      <a:pt x="27112" y="71079"/>
                    </a:cubicBezTo>
                    <a:cubicBezTo>
                      <a:pt x="27543" y="71007"/>
                      <a:pt x="27854" y="70864"/>
                      <a:pt x="28188" y="70816"/>
                    </a:cubicBezTo>
                    <a:cubicBezTo>
                      <a:pt x="28523" y="70768"/>
                      <a:pt x="28810" y="70505"/>
                      <a:pt x="29264" y="70457"/>
                    </a:cubicBezTo>
                    <a:cubicBezTo>
                      <a:pt x="29551" y="70409"/>
                      <a:pt x="29910" y="70433"/>
                      <a:pt x="30364" y="70362"/>
                    </a:cubicBezTo>
                    <a:cubicBezTo>
                      <a:pt x="30723" y="70314"/>
                      <a:pt x="31105" y="70242"/>
                      <a:pt x="31440" y="70123"/>
                    </a:cubicBezTo>
                    <a:cubicBezTo>
                      <a:pt x="31870" y="70003"/>
                      <a:pt x="32277" y="70075"/>
                      <a:pt x="32587" y="69931"/>
                    </a:cubicBezTo>
                    <a:cubicBezTo>
                      <a:pt x="32898" y="69788"/>
                      <a:pt x="33137" y="69453"/>
                      <a:pt x="33568" y="69334"/>
                    </a:cubicBezTo>
                    <a:cubicBezTo>
                      <a:pt x="33926" y="69238"/>
                      <a:pt x="34309" y="69190"/>
                      <a:pt x="34691" y="69142"/>
                    </a:cubicBezTo>
                    <a:cubicBezTo>
                      <a:pt x="35122" y="69095"/>
                      <a:pt x="35480" y="69071"/>
                      <a:pt x="35791" y="69023"/>
                    </a:cubicBezTo>
                    <a:cubicBezTo>
                      <a:pt x="35963" y="68985"/>
                      <a:pt x="36124" y="68977"/>
                      <a:pt x="36276" y="68977"/>
                    </a:cubicBezTo>
                    <a:cubicBezTo>
                      <a:pt x="36378" y="68977"/>
                      <a:pt x="36475" y="68980"/>
                      <a:pt x="36570" y="68980"/>
                    </a:cubicBezTo>
                    <a:cubicBezTo>
                      <a:pt x="36689" y="68980"/>
                      <a:pt x="36803" y="68975"/>
                      <a:pt x="36915" y="68951"/>
                    </a:cubicBezTo>
                    <a:cubicBezTo>
                      <a:pt x="37226" y="68879"/>
                      <a:pt x="37536" y="68808"/>
                      <a:pt x="37991" y="68736"/>
                    </a:cubicBezTo>
                    <a:cubicBezTo>
                      <a:pt x="38278" y="68664"/>
                      <a:pt x="38612" y="68521"/>
                      <a:pt x="39066" y="68449"/>
                    </a:cubicBezTo>
                    <a:cubicBezTo>
                      <a:pt x="39144" y="68443"/>
                      <a:pt x="39223" y="68440"/>
                      <a:pt x="39303" y="68440"/>
                    </a:cubicBezTo>
                    <a:cubicBezTo>
                      <a:pt x="39543" y="68440"/>
                      <a:pt x="39790" y="68467"/>
                      <a:pt x="40023" y="68521"/>
                    </a:cubicBezTo>
                    <a:cubicBezTo>
                      <a:pt x="40334" y="68592"/>
                      <a:pt x="40644" y="68736"/>
                      <a:pt x="40907" y="68927"/>
                    </a:cubicBezTo>
                    <a:cubicBezTo>
                      <a:pt x="41194" y="69095"/>
                      <a:pt x="41481" y="69286"/>
                      <a:pt x="41744" y="69453"/>
                    </a:cubicBezTo>
                    <a:cubicBezTo>
                      <a:pt x="42031" y="69621"/>
                      <a:pt x="42390" y="69501"/>
                      <a:pt x="42748" y="69597"/>
                    </a:cubicBezTo>
                    <a:cubicBezTo>
                      <a:pt x="43015" y="69663"/>
                      <a:pt x="43281" y="69936"/>
                      <a:pt x="43625" y="69936"/>
                    </a:cubicBezTo>
                    <a:cubicBezTo>
                      <a:pt x="43651" y="69936"/>
                      <a:pt x="43678" y="69935"/>
                      <a:pt x="43705" y="69931"/>
                    </a:cubicBezTo>
                    <a:cubicBezTo>
                      <a:pt x="44087" y="69860"/>
                      <a:pt x="44470" y="69764"/>
                      <a:pt x="44828" y="69597"/>
                    </a:cubicBezTo>
                    <a:cubicBezTo>
                      <a:pt x="45187" y="69477"/>
                      <a:pt x="45522" y="69334"/>
                      <a:pt x="45856" y="69142"/>
                    </a:cubicBezTo>
                    <a:cubicBezTo>
                      <a:pt x="46167" y="68903"/>
                      <a:pt x="46502" y="68712"/>
                      <a:pt x="46861" y="68545"/>
                    </a:cubicBezTo>
                    <a:cubicBezTo>
                      <a:pt x="47219" y="68425"/>
                      <a:pt x="47578" y="68329"/>
                      <a:pt x="47984" y="68282"/>
                    </a:cubicBezTo>
                    <a:cubicBezTo>
                      <a:pt x="48092" y="68264"/>
                      <a:pt x="48198" y="68258"/>
                      <a:pt x="48301" y="68258"/>
                    </a:cubicBezTo>
                    <a:cubicBezTo>
                      <a:pt x="48507" y="68258"/>
                      <a:pt x="48701" y="68282"/>
                      <a:pt x="48872" y="68282"/>
                    </a:cubicBezTo>
                    <a:cubicBezTo>
                      <a:pt x="48957" y="68282"/>
                      <a:pt x="49036" y="68276"/>
                      <a:pt x="49108" y="68258"/>
                    </a:cubicBezTo>
                    <a:cubicBezTo>
                      <a:pt x="49467" y="68162"/>
                      <a:pt x="49825" y="68019"/>
                      <a:pt x="50184" y="67875"/>
                    </a:cubicBezTo>
                    <a:cubicBezTo>
                      <a:pt x="50495" y="67708"/>
                      <a:pt x="50853" y="67541"/>
                      <a:pt x="51212" y="67421"/>
                    </a:cubicBezTo>
                    <a:cubicBezTo>
                      <a:pt x="51570" y="67325"/>
                      <a:pt x="51929" y="67254"/>
                      <a:pt x="52312" y="67230"/>
                    </a:cubicBezTo>
                    <a:cubicBezTo>
                      <a:pt x="52670" y="67158"/>
                      <a:pt x="53053" y="67110"/>
                      <a:pt x="53435" y="67062"/>
                    </a:cubicBezTo>
                    <a:cubicBezTo>
                      <a:pt x="53818" y="67086"/>
                      <a:pt x="54176" y="67134"/>
                      <a:pt x="54559" y="67182"/>
                    </a:cubicBezTo>
                    <a:cubicBezTo>
                      <a:pt x="54894" y="67230"/>
                      <a:pt x="55228" y="67541"/>
                      <a:pt x="55659" y="67541"/>
                    </a:cubicBezTo>
                    <a:cubicBezTo>
                      <a:pt x="56041" y="67541"/>
                      <a:pt x="56424" y="67541"/>
                      <a:pt x="56806" y="67493"/>
                    </a:cubicBezTo>
                    <a:cubicBezTo>
                      <a:pt x="57261" y="67445"/>
                      <a:pt x="57595" y="67301"/>
                      <a:pt x="57906" y="67301"/>
                    </a:cubicBezTo>
                    <a:cubicBezTo>
                      <a:pt x="58265" y="67278"/>
                      <a:pt x="58647" y="67278"/>
                      <a:pt x="59006" y="67278"/>
                    </a:cubicBezTo>
                    <a:cubicBezTo>
                      <a:pt x="59028" y="67279"/>
                      <a:pt x="59051" y="67280"/>
                      <a:pt x="59073" y="67280"/>
                    </a:cubicBezTo>
                    <a:cubicBezTo>
                      <a:pt x="59386" y="67280"/>
                      <a:pt x="59706" y="67134"/>
                      <a:pt x="60130" y="67134"/>
                    </a:cubicBezTo>
                    <a:cubicBezTo>
                      <a:pt x="60416" y="67134"/>
                      <a:pt x="60775" y="67062"/>
                      <a:pt x="61205" y="66991"/>
                    </a:cubicBezTo>
                    <a:lnTo>
                      <a:pt x="5279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8"/>
              <p:cNvSpPr/>
              <p:nvPr/>
            </p:nvSpPr>
            <p:spPr>
              <a:xfrm rot="274835">
                <a:off x="7767117" y="530440"/>
                <a:ext cx="1255816" cy="1086784"/>
              </a:xfrm>
              <a:custGeom>
                <a:avLst/>
                <a:gdLst/>
                <a:ahLst/>
                <a:cxnLst/>
                <a:rect l="l" t="t" r="r" b="b"/>
                <a:pathLst>
                  <a:path w="60967" h="71821" extrusionOk="0">
                    <a:moveTo>
                      <a:pt x="60966" y="65126"/>
                    </a:moveTo>
                    <a:cubicBezTo>
                      <a:pt x="60536" y="65174"/>
                      <a:pt x="59388" y="65819"/>
                      <a:pt x="59078" y="65843"/>
                    </a:cubicBezTo>
                    <a:cubicBezTo>
                      <a:pt x="58647" y="65843"/>
                      <a:pt x="58336" y="66010"/>
                      <a:pt x="58002" y="65986"/>
                    </a:cubicBezTo>
                    <a:cubicBezTo>
                      <a:pt x="57691" y="65963"/>
                      <a:pt x="57356" y="64911"/>
                      <a:pt x="56926" y="64911"/>
                    </a:cubicBezTo>
                    <a:cubicBezTo>
                      <a:pt x="56639" y="64911"/>
                      <a:pt x="56304" y="65054"/>
                      <a:pt x="55874" y="65102"/>
                    </a:cubicBezTo>
                    <a:cubicBezTo>
                      <a:pt x="55444" y="65150"/>
                      <a:pt x="55085" y="66226"/>
                      <a:pt x="54774" y="66226"/>
                    </a:cubicBezTo>
                    <a:cubicBezTo>
                      <a:pt x="54344" y="66226"/>
                      <a:pt x="54033" y="66010"/>
                      <a:pt x="53722" y="65963"/>
                    </a:cubicBezTo>
                    <a:cubicBezTo>
                      <a:pt x="53364" y="65867"/>
                      <a:pt x="53005" y="65795"/>
                      <a:pt x="52622" y="65771"/>
                    </a:cubicBezTo>
                    <a:cubicBezTo>
                      <a:pt x="52336" y="65771"/>
                      <a:pt x="51977" y="66178"/>
                      <a:pt x="51547" y="66226"/>
                    </a:cubicBezTo>
                    <a:cubicBezTo>
                      <a:pt x="51092" y="66273"/>
                      <a:pt x="50758" y="66034"/>
                      <a:pt x="50471" y="66106"/>
                    </a:cubicBezTo>
                    <a:cubicBezTo>
                      <a:pt x="50064" y="66226"/>
                      <a:pt x="49777" y="65891"/>
                      <a:pt x="49490" y="66010"/>
                    </a:cubicBezTo>
                    <a:cubicBezTo>
                      <a:pt x="49180" y="66130"/>
                      <a:pt x="48893" y="66799"/>
                      <a:pt x="48462" y="66919"/>
                    </a:cubicBezTo>
                    <a:cubicBezTo>
                      <a:pt x="48152" y="66991"/>
                      <a:pt x="47793" y="67588"/>
                      <a:pt x="47363" y="67660"/>
                    </a:cubicBezTo>
                    <a:cubicBezTo>
                      <a:pt x="46932" y="67708"/>
                      <a:pt x="46574" y="67086"/>
                      <a:pt x="46287" y="67182"/>
                    </a:cubicBezTo>
                    <a:cubicBezTo>
                      <a:pt x="45952" y="67278"/>
                      <a:pt x="45617" y="67397"/>
                      <a:pt x="45330" y="67564"/>
                    </a:cubicBezTo>
                    <a:cubicBezTo>
                      <a:pt x="45020" y="67732"/>
                      <a:pt x="44733" y="68066"/>
                      <a:pt x="44326" y="68210"/>
                    </a:cubicBezTo>
                    <a:cubicBezTo>
                      <a:pt x="44015" y="68306"/>
                      <a:pt x="43681" y="67373"/>
                      <a:pt x="43250" y="67445"/>
                    </a:cubicBezTo>
                    <a:cubicBezTo>
                      <a:pt x="42868" y="67493"/>
                      <a:pt x="42605" y="67158"/>
                      <a:pt x="42318" y="67110"/>
                    </a:cubicBezTo>
                    <a:cubicBezTo>
                      <a:pt x="41983" y="67038"/>
                      <a:pt x="41625" y="68234"/>
                      <a:pt x="41362" y="68066"/>
                    </a:cubicBezTo>
                    <a:cubicBezTo>
                      <a:pt x="41099" y="67899"/>
                      <a:pt x="40812" y="66632"/>
                      <a:pt x="40549" y="66465"/>
                    </a:cubicBezTo>
                    <a:cubicBezTo>
                      <a:pt x="40286" y="66273"/>
                      <a:pt x="39999" y="66154"/>
                      <a:pt x="39688" y="66058"/>
                    </a:cubicBezTo>
                    <a:cubicBezTo>
                      <a:pt x="39425" y="66010"/>
                      <a:pt x="39329" y="66608"/>
                      <a:pt x="38947" y="66656"/>
                    </a:cubicBezTo>
                    <a:cubicBezTo>
                      <a:pt x="38517" y="66728"/>
                      <a:pt x="38038" y="67301"/>
                      <a:pt x="37752" y="67349"/>
                    </a:cubicBezTo>
                    <a:cubicBezTo>
                      <a:pt x="37321" y="67421"/>
                      <a:pt x="37034" y="67110"/>
                      <a:pt x="36723" y="67182"/>
                    </a:cubicBezTo>
                    <a:cubicBezTo>
                      <a:pt x="36413" y="67254"/>
                      <a:pt x="36054" y="67541"/>
                      <a:pt x="35624" y="67612"/>
                    </a:cubicBezTo>
                    <a:cubicBezTo>
                      <a:pt x="35337" y="67660"/>
                      <a:pt x="34978" y="67110"/>
                      <a:pt x="34548" y="67158"/>
                    </a:cubicBezTo>
                    <a:cubicBezTo>
                      <a:pt x="34118" y="67206"/>
                      <a:pt x="33759" y="66775"/>
                      <a:pt x="33472" y="66847"/>
                    </a:cubicBezTo>
                    <a:cubicBezTo>
                      <a:pt x="33042" y="66967"/>
                      <a:pt x="32826" y="67301"/>
                      <a:pt x="32516" y="67421"/>
                    </a:cubicBezTo>
                    <a:cubicBezTo>
                      <a:pt x="32205" y="67564"/>
                      <a:pt x="32037" y="68306"/>
                      <a:pt x="31631" y="68425"/>
                    </a:cubicBezTo>
                    <a:cubicBezTo>
                      <a:pt x="31320" y="68497"/>
                      <a:pt x="30818" y="67804"/>
                      <a:pt x="30388" y="67851"/>
                    </a:cubicBezTo>
                    <a:cubicBezTo>
                      <a:pt x="29957" y="67899"/>
                      <a:pt x="29718" y="68569"/>
                      <a:pt x="29432" y="68592"/>
                    </a:cubicBezTo>
                    <a:cubicBezTo>
                      <a:pt x="29001" y="68664"/>
                      <a:pt x="28595" y="68234"/>
                      <a:pt x="28284" y="68282"/>
                    </a:cubicBezTo>
                    <a:cubicBezTo>
                      <a:pt x="27973" y="68329"/>
                      <a:pt x="27806" y="69334"/>
                      <a:pt x="27399" y="69381"/>
                    </a:cubicBezTo>
                    <a:cubicBezTo>
                      <a:pt x="27089" y="69429"/>
                      <a:pt x="26610" y="68497"/>
                      <a:pt x="26180" y="68545"/>
                    </a:cubicBezTo>
                    <a:cubicBezTo>
                      <a:pt x="25750" y="68592"/>
                      <a:pt x="25391" y="68999"/>
                      <a:pt x="25104" y="69023"/>
                    </a:cubicBezTo>
                    <a:cubicBezTo>
                      <a:pt x="24674" y="69047"/>
                      <a:pt x="24363" y="70003"/>
                      <a:pt x="24028" y="70027"/>
                    </a:cubicBezTo>
                    <a:cubicBezTo>
                      <a:pt x="23717" y="70051"/>
                      <a:pt x="23383" y="70051"/>
                      <a:pt x="22976" y="70075"/>
                    </a:cubicBezTo>
                    <a:cubicBezTo>
                      <a:pt x="22666" y="70099"/>
                      <a:pt x="22331" y="69788"/>
                      <a:pt x="21900" y="69836"/>
                    </a:cubicBezTo>
                    <a:cubicBezTo>
                      <a:pt x="21470" y="69883"/>
                      <a:pt x="21374" y="70792"/>
                      <a:pt x="21088" y="70888"/>
                    </a:cubicBezTo>
                    <a:cubicBezTo>
                      <a:pt x="20681" y="71007"/>
                      <a:pt x="19964" y="70768"/>
                      <a:pt x="19677" y="70912"/>
                    </a:cubicBezTo>
                    <a:cubicBezTo>
                      <a:pt x="19366" y="71055"/>
                      <a:pt x="19199" y="70505"/>
                      <a:pt x="18768" y="70625"/>
                    </a:cubicBezTo>
                    <a:cubicBezTo>
                      <a:pt x="18482" y="70696"/>
                      <a:pt x="18434" y="71151"/>
                      <a:pt x="18003" y="71198"/>
                    </a:cubicBezTo>
                    <a:cubicBezTo>
                      <a:pt x="17549" y="71246"/>
                      <a:pt x="16951" y="70553"/>
                      <a:pt x="16641" y="70529"/>
                    </a:cubicBezTo>
                    <a:cubicBezTo>
                      <a:pt x="16210" y="70481"/>
                      <a:pt x="15828" y="70768"/>
                      <a:pt x="15493" y="70649"/>
                    </a:cubicBezTo>
                    <a:cubicBezTo>
                      <a:pt x="15182" y="70553"/>
                      <a:pt x="14919" y="70266"/>
                      <a:pt x="14489" y="70218"/>
                    </a:cubicBezTo>
                    <a:cubicBezTo>
                      <a:pt x="14202" y="70194"/>
                      <a:pt x="14059" y="70505"/>
                      <a:pt x="13604" y="70553"/>
                    </a:cubicBezTo>
                    <a:cubicBezTo>
                      <a:pt x="13150" y="70601"/>
                      <a:pt x="12863" y="70864"/>
                      <a:pt x="12576" y="70912"/>
                    </a:cubicBezTo>
                    <a:cubicBezTo>
                      <a:pt x="12170" y="71031"/>
                      <a:pt x="11739" y="70792"/>
                      <a:pt x="11453" y="70912"/>
                    </a:cubicBezTo>
                    <a:cubicBezTo>
                      <a:pt x="11142" y="71031"/>
                      <a:pt x="10377" y="71629"/>
                      <a:pt x="9946" y="71748"/>
                    </a:cubicBezTo>
                    <a:cubicBezTo>
                      <a:pt x="9659" y="71820"/>
                      <a:pt x="8560" y="71366"/>
                      <a:pt x="8129" y="71414"/>
                    </a:cubicBezTo>
                    <a:lnTo>
                      <a:pt x="1" y="6599"/>
                    </a:lnTo>
                    <a:lnTo>
                      <a:pt x="5279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1" name="Google Shape;251;p28"/>
            <p:cNvSpPr txBox="1"/>
            <p:nvPr/>
          </p:nvSpPr>
          <p:spPr>
            <a:xfrm rot="-1643648">
              <a:off x="7866670" y="439954"/>
              <a:ext cx="1177547" cy="318536"/>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1800">
                  <a:solidFill>
                    <a:schemeClr val="lt1"/>
                  </a:solidFill>
                  <a:highlight>
                    <a:schemeClr val="dk1"/>
                  </a:highlight>
                  <a:latin typeface="Bebas Neue"/>
                  <a:ea typeface="Bebas Neue"/>
                  <a:cs typeface="Bebas Neue"/>
                  <a:sym typeface="Bebas Neue"/>
                </a:rPr>
                <a:t>CONSPIRACY</a:t>
              </a:r>
              <a:endParaRPr sz="1800">
                <a:solidFill>
                  <a:schemeClr val="lt1"/>
                </a:solidFill>
                <a:highlight>
                  <a:schemeClr val="dk1"/>
                </a:highlight>
                <a:latin typeface="Bebas Neue"/>
                <a:ea typeface="Bebas Neue"/>
                <a:cs typeface="Bebas Neue"/>
                <a:sym typeface="Bebas Neue"/>
              </a:endParaRPr>
            </a:p>
          </p:txBody>
        </p:sp>
        <p:sp>
          <p:nvSpPr>
            <p:cNvPr id="252" name="Google Shape;252;p28"/>
            <p:cNvSpPr txBox="1"/>
            <p:nvPr/>
          </p:nvSpPr>
          <p:spPr>
            <a:xfrm rot="-1094156">
              <a:off x="8003787" y="754694"/>
              <a:ext cx="1174382" cy="318474"/>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2100">
                  <a:solidFill>
                    <a:schemeClr val="lt1"/>
                  </a:solidFill>
                  <a:highlight>
                    <a:schemeClr val="dk1"/>
                  </a:highlight>
                  <a:latin typeface="Bebas Neue"/>
                  <a:ea typeface="Bebas Neue"/>
                  <a:cs typeface="Bebas Neue"/>
                  <a:sym typeface="Bebas Neue"/>
                </a:rPr>
                <a:t>THEORIES</a:t>
              </a:r>
              <a:endParaRPr sz="2100">
                <a:solidFill>
                  <a:schemeClr val="lt1"/>
                </a:solidFill>
                <a:highlight>
                  <a:schemeClr val="dk1"/>
                </a:highlight>
                <a:latin typeface="Bebas Neue"/>
                <a:ea typeface="Bebas Neue"/>
                <a:cs typeface="Bebas Neue"/>
                <a:sym typeface="Bebas Neue"/>
              </a:endParaRPr>
            </a:p>
          </p:txBody>
        </p:sp>
      </p:grpSp>
      <p:sp>
        <p:nvSpPr>
          <p:cNvPr id="253" name="Google Shape;253;p28"/>
          <p:cNvSpPr txBox="1">
            <a:spLocks noGrp="1"/>
          </p:cNvSpPr>
          <p:nvPr>
            <p:ph type="subTitle" idx="1"/>
          </p:nvPr>
        </p:nvSpPr>
        <p:spPr>
          <a:xfrm>
            <a:off x="293925" y="201275"/>
            <a:ext cx="1491600" cy="2913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54" name="Google Shape;254;p28"/>
          <p:cNvSpPr txBox="1">
            <a:spLocks noGrp="1"/>
          </p:cNvSpPr>
          <p:nvPr>
            <p:ph type="subTitle" idx="2"/>
          </p:nvPr>
        </p:nvSpPr>
        <p:spPr>
          <a:xfrm>
            <a:off x="293925" y="4764125"/>
            <a:ext cx="4498200" cy="281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rgbClr val="000000"/>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55" name="Google Shape;255;p28"/>
          <p:cNvSpPr txBox="1">
            <a:spLocks noGrp="1"/>
          </p:cNvSpPr>
          <p:nvPr>
            <p:ph type="subTitle" idx="3"/>
          </p:nvPr>
        </p:nvSpPr>
        <p:spPr>
          <a:xfrm>
            <a:off x="7699875" y="4764125"/>
            <a:ext cx="1150200" cy="281700"/>
          </a:xfrm>
          <a:prstGeom prst="rect">
            <a:avLst/>
          </a:prstGeom>
          <a:ln>
            <a:noFill/>
          </a:ln>
        </p:spPr>
        <p:txBody>
          <a:bodyPr spcFirstLastPara="1" wrap="square" lIns="91425" tIns="91425" rIns="91425" bIns="91425" anchor="b" anchorCtr="0">
            <a:noAutofit/>
          </a:bodyPr>
          <a:lstStyle>
            <a:lvl1pPr lvl="0" algn="r"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1">
  <p:cSld name="BLANK_1_1_1_1_1_1_1_1">
    <p:bg>
      <p:bgPr>
        <a:solidFill>
          <a:schemeClr val="dk2"/>
        </a:solidFill>
        <a:effectLst/>
      </p:bgPr>
    </p:bg>
    <p:spTree>
      <p:nvGrpSpPr>
        <p:cNvPr id="1" name="Shape 256"/>
        <p:cNvGrpSpPr/>
        <p:nvPr/>
      </p:nvGrpSpPr>
      <p:grpSpPr>
        <a:xfrm>
          <a:off x="0" y="0"/>
          <a:ext cx="0" cy="0"/>
          <a:chOff x="0" y="0"/>
          <a:chExt cx="0" cy="0"/>
        </a:xfrm>
      </p:grpSpPr>
      <p:pic>
        <p:nvPicPr>
          <p:cNvPr id="257" name="Google Shape;257;p29"/>
          <p:cNvPicPr preferRelativeResize="0"/>
          <p:nvPr/>
        </p:nvPicPr>
        <p:blipFill>
          <a:blip r:embed="rId2">
            <a:alphaModFix/>
          </a:blip>
          <a:stretch>
            <a:fillRect/>
          </a:stretch>
        </p:blipFill>
        <p:spPr>
          <a:xfrm>
            <a:off x="-11" y="0"/>
            <a:ext cx="9144000" cy="5143500"/>
          </a:xfrm>
          <a:prstGeom prst="rect">
            <a:avLst/>
          </a:prstGeom>
          <a:noFill/>
          <a:ln>
            <a:noFill/>
          </a:ln>
        </p:spPr>
      </p:pic>
      <p:grpSp>
        <p:nvGrpSpPr>
          <p:cNvPr id="258" name="Google Shape;258;p29"/>
          <p:cNvGrpSpPr/>
          <p:nvPr/>
        </p:nvGrpSpPr>
        <p:grpSpPr>
          <a:xfrm>
            <a:off x="6809043" y="313519"/>
            <a:ext cx="2002913" cy="1325917"/>
            <a:chOff x="7002068" y="150756"/>
            <a:chExt cx="2002913" cy="1325917"/>
          </a:xfrm>
        </p:grpSpPr>
        <p:sp>
          <p:nvSpPr>
            <p:cNvPr id="259" name="Google Shape;259;p29"/>
            <p:cNvSpPr/>
            <p:nvPr/>
          </p:nvSpPr>
          <p:spPr>
            <a:xfrm rot="162935">
              <a:off x="7023025" y="338028"/>
              <a:ext cx="1677984" cy="924139"/>
            </a:xfrm>
            <a:prstGeom prst="rect">
              <a:avLst/>
            </a:prstGeom>
            <a:solidFill>
              <a:schemeClr val="accent4"/>
            </a:solidFill>
            <a:ln>
              <a:noFill/>
            </a:ln>
            <a:effectLst>
              <a:outerShdw blurRad="57150" dist="19050" dir="5400000" algn="bl" rotWithShape="0">
                <a:srgbClr val="000000">
                  <a:alpha val="2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9"/>
            <p:cNvSpPr/>
            <p:nvPr/>
          </p:nvSpPr>
          <p:spPr>
            <a:xfrm rot="758395">
              <a:off x="7198447" y="323161"/>
              <a:ext cx="1678069" cy="924190"/>
            </a:xfrm>
            <a:prstGeom prst="rect">
              <a:avLst/>
            </a:prstGeom>
            <a:solidFill>
              <a:schemeClr val="accent2"/>
            </a:solidFill>
            <a:ln>
              <a:noFill/>
            </a:ln>
            <a:effectLst>
              <a:outerShdw blurRad="57150" dist="19050" dir="5400000" algn="bl" rotWithShape="0">
                <a:srgbClr val="000000">
                  <a:alpha val="2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9"/>
            <p:cNvSpPr txBox="1"/>
            <p:nvPr/>
          </p:nvSpPr>
          <p:spPr>
            <a:xfrm rot="758783">
              <a:off x="7149539" y="369278"/>
              <a:ext cx="1775883" cy="92419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1800">
                  <a:solidFill>
                    <a:schemeClr val="lt1"/>
                  </a:solidFill>
                  <a:latin typeface="Bebas Neue"/>
                  <a:ea typeface="Bebas Neue"/>
                  <a:cs typeface="Bebas Neue"/>
                  <a:sym typeface="Bebas Neue"/>
                </a:rPr>
                <a:t>CONSPIRACY </a:t>
              </a:r>
              <a:r>
                <a:rPr lang="en" sz="1800" b="1">
                  <a:solidFill>
                    <a:schemeClr val="lt1"/>
                  </a:solidFill>
                  <a:latin typeface="Bebas Neue"/>
                  <a:ea typeface="Bebas Neue"/>
                  <a:cs typeface="Bebas Neue"/>
                  <a:sym typeface="Bebas Neue"/>
                </a:rPr>
                <a:t>THEORIES</a:t>
              </a:r>
              <a:endParaRPr sz="1800" b="1">
                <a:solidFill>
                  <a:schemeClr val="lt1"/>
                </a:solidFill>
                <a:latin typeface="Bebas Neue"/>
                <a:ea typeface="Bebas Neue"/>
                <a:cs typeface="Bebas Neue"/>
                <a:sym typeface="Bebas Neue"/>
              </a:endParaRPr>
            </a:p>
            <a:p>
              <a:pPr marL="0" lvl="0" indent="0" algn="l" rtl="0">
                <a:spcBef>
                  <a:spcPts val="0"/>
                </a:spcBef>
                <a:spcAft>
                  <a:spcPts val="0"/>
                </a:spcAft>
                <a:buNone/>
              </a:pPr>
              <a:r>
                <a:rPr lang="en" sz="1800">
                  <a:solidFill>
                    <a:schemeClr val="lt1"/>
                  </a:solidFill>
                  <a:latin typeface="Bebas Neue"/>
                  <a:ea typeface="Bebas Neue"/>
                  <a:cs typeface="Bebas Neue"/>
                  <a:sym typeface="Bebas Neue"/>
                </a:rPr>
                <a:t>CONSPIRACY </a:t>
              </a:r>
              <a:r>
                <a:rPr lang="en" sz="1800" b="1">
                  <a:solidFill>
                    <a:schemeClr val="lt1"/>
                  </a:solidFill>
                  <a:latin typeface="Bebas Neue"/>
                  <a:ea typeface="Bebas Neue"/>
                  <a:cs typeface="Bebas Neue"/>
                  <a:sym typeface="Bebas Neue"/>
                </a:rPr>
                <a:t>THEORIES</a:t>
              </a:r>
              <a:endParaRPr sz="1800" b="1">
                <a:solidFill>
                  <a:schemeClr val="lt1"/>
                </a:solidFill>
                <a:latin typeface="Bebas Neue"/>
                <a:ea typeface="Bebas Neue"/>
                <a:cs typeface="Bebas Neue"/>
                <a:sym typeface="Bebas Neue"/>
              </a:endParaRPr>
            </a:p>
            <a:p>
              <a:pPr marL="0" lvl="0" indent="0" algn="l" rtl="0">
                <a:spcBef>
                  <a:spcPts val="0"/>
                </a:spcBef>
                <a:spcAft>
                  <a:spcPts val="0"/>
                </a:spcAft>
                <a:buNone/>
              </a:pPr>
              <a:r>
                <a:rPr lang="en" sz="1800">
                  <a:solidFill>
                    <a:schemeClr val="lt1"/>
                  </a:solidFill>
                  <a:latin typeface="Bebas Neue"/>
                  <a:ea typeface="Bebas Neue"/>
                  <a:cs typeface="Bebas Neue"/>
                  <a:sym typeface="Bebas Neue"/>
                </a:rPr>
                <a:t>CONSPIRACY </a:t>
              </a:r>
              <a:r>
                <a:rPr lang="en" sz="1800" b="1">
                  <a:solidFill>
                    <a:schemeClr val="lt1"/>
                  </a:solidFill>
                  <a:latin typeface="Bebas Neue"/>
                  <a:ea typeface="Bebas Neue"/>
                  <a:cs typeface="Bebas Neue"/>
                  <a:sym typeface="Bebas Neue"/>
                </a:rPr>
                <a:t>THEORIES</a:t>
              </a:r>
              <a:endParaRPr sz="1800" b="1">
                <a:solidFill>
                  <a:schemeClr val="lt1"/>
                </a:solidFill>
                <a:latin typeface="Bebas Neue"/>
                <a:ea typeface="Bebas Neue"/>
                <a:cs typeface="Bebas Neue"/>
                <a:sym typeface="Bebas Neue"/>
              </a:endParaRPr>
            </a:p>
          </p:txBody>
        </p:sp>
      </p:grpSp>
      <p:sp>
        <p:nvSpPr>
          <p:cNvPr id="262" name="Google Shape;262;p29"/>
          <p:cNvSpPr txBox="1">
            <a:spLocks noGrp="1"/>
          </p:cNvSpPr>
          <p:nvPr>
            <p:ph type="subTitle" idx="1"/>
          </p:nvPr>
        </p:nvSpPr>
        <p:spPr>
          <a:xfrm>
            <a:off x="293925" y="201275"/>
            <a:ext cx="1491600" cy="2913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63" name="Google Shape;263;p29"/>
          <p:cNvSpPr txBox="1">
            <a:spLocks noGrp="1"/>
          </p:cNvSpPr>
          <p:nvPr>
            <p:ph type="subTitle" idx="2"/>
          </p:nvPr>
        </p:nvSpPr>
        <p:spPr>
          <a:xfrm>
            <a:off x="293925" y="4764125"/>
            <a:ext cx="4498200" cy="2817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1400"/>
              <a:buNone/>
              <a:defRPr>
                <a:solidFill>
                  <a:srgbClr val="000000"/>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64" name="Google Shape;264;p29"/>
          <p:cNvSpPr txBox="1">
            <a:spLocks noGrp="1"/>
          </p:cNvSpPr>
          <p:nvPr>
            <p:ph type="subTitle" idx="3"/>
          </p:nvPr>
        </p:nvSpPr>
        <p:spPr>
          <a:xfrm>
            <a:off x="7699875" y="4764125"/>
            <a:ext cx="1150200" cy="281700"/>
          </a:xfrm>
          <a:prstGeom prst="rect">
            <a:avLst/>
          </a:prstGeom>
          <a:ln>
            <a:noFill/>
          </a:ln>
        </p:spPr>
        <p:txBody>
          <a:bodyPr spcFirstLastPara="1" wrap="square" lIns="91425" tIns="91425" rIns="91425" bIns="91425" anchor="b" anchorCtr="0">
            <a:noAutofit/>
          </a:bodyPr>
          <a:lstStyle>
            <a:lvl1pPr lvl="0" algn="r" rtl="0">
              <a:lnSpc>
                <a:spcPct val="100000"/>
              </a:lnSpc>
              <a:spcBef>
                <a:spcPts val="0"/>
              </a:spcBef>
              <a:spcAft>
                <a:spcPts val="0"/>
              </a:spcAft>
              <a:buClr>
                <a:schemeClr val="dk1"/>
              </a:buClr>
              <a:buSzPts val="1400"/>
              <a:buNone/>
              <a:defRPr>
                <a:solidFill>
                  <a:schemeClr val="dk1"/>
                </a:solidFill>
                <a:latin typeface="Bebas Neue"/>
                <a:ea typeface="Bebas Neue"/>
                <a:cs typeface="Bebas Neue"/>
                <a:sym typeface="Bebas Neue"/>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Inter"/>
              <a:buChar char="●"/>
              <a:defRPr>
                <a:solidFill>
                  <a:schemeClr val="dk1"/>
                </a:solidFill>
                <a:latin typeface="Inter"/>
                <a:ea typeface="Inter"/>
                <a:cs typeface="Inter"/>
                <a:sym typeface="Inter"/>
              </a:defRPr>
            </a:lvl1pPr>
            <a:lvl2pPr marL="914400" lvl="1"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2pPr>
            <a:lvl3pPr marL="1371600" lvl="2"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3pPr>
            <a:lvl4pPr marL="1828800" lvl="3"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4pPr>
            <a:lvl5pPr marL="2286000" lvl="4"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5pPr>
            <a:lvl6pPr marL="2743200" lvl="5"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6pPr>
            <a:lvl7pPr marL="3200400" lvl="6"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7pPr>
            <a:lvl8pPr marL="3657600" lvl="7" indent="-317500">
              <a:lnSpc>
                <a:spcPct val="100000"/>
              </a:lnSpc>
              <a:spcBef>
                <a:spcPts val="1600"/>
              </a:spcBef>
              <a:spcAft>
                <a:spcPts val="0"/>
              </a:spcAft>
              <a:buClr>
                <a:schemeClr val="dk1"/>
              </a:buClr>
              <a:buSzPts val="1400"/>
              <a:buFont typeface="Inter"/>
              <a:buChar char="○"/>
              <a:defRPr>
                <a:solidFill>
                  <a:schemeClr val="dk1"/>
                </a:solidFill>
                <a:latin typeface="Inter"/>
                <a:ea typeface="Inter"/>
                <a:cs typeface="Inter"/>
                <a:sym typeface="Inter"/>
              </a:defRPr>
            </a:lvl8pPr>
            <a:lvl9pPr marL="4114800" lvl="8" indent="-317500">
              <a:lnSpc>
                <a:spcPct val="100000"/>
              </a:lnSpc>
              <a:spcBef>
                <a:spcPts val="1600"/>
              </a:spcBef>
              <a:spcAft>
                <a:spcPts val="1600"/>
              </a:spcAft>
              <a:buClr>
                <a:schemeClr val="dk1"/>
              </a:buClr>
              <a:buSzPts val="1400"/>
              <a:buFont typeface="Inter"/>
              <a:buChar char="■"/>
              <a:defRPr>
                <a:solidFill>
                  <a:schemeClr val="dk1"/>
                </a:solidFill>
                <a:latin typeface="Inter"/>
                <a:ea typeface="Inter"/>
                <a:cs typeface="Inter"/>
                <a:sym typeface="Inter"/>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6" r:id="rId3"/>
    <p:sldLayoutId id="2147483658" r:id="rId4"/>
    <p:sldLayoutId id="2147483663" r:id="rId5"/>
    <p:sldLayoutId id="2147483666" r:id="rId6"/>
    <p:sldLayoutId id="2147483674" r:id="rId7"/>
    <p:sldLayoutId id="2147483675"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png"/><Relationship Id="rId3" Type="http://schemas.openxmlformats.org/officeDocument/2006/relationships/image" Target="../media/image15.jpeg"/><Relationship Id="rId7" Type="http://schemas.openxmlformats.org/officeDocument/2006/relationships/image" Target="../media/image5.jpeg"/><Relationship Id="rId12"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8.jpeg"/><Relationship Id="rId11" Type="http://schemas.openxmlformats.org/officeDocument/2006/relationships/image" Target="../media/image9.jpeg"/><Relationship Id="rId5" Type="http://schemas.openxmlformats.org/officeDocument/2006/relationships/image" Target="../media/image17.jpeg"/><Relationship Id="rId10" Type="http://schemas.openxmlformats.org/officeDocument/2006/relationships/image" Target="../media/image8.png"/><Relationship Id="rId4" Type="http://schemas.openxmlformats.org/officeDocument/2006/relationships/image" Target="../media/image16.jpeg"/><Relationship Id="rId9"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27.xml.rels><?xml version="1.0" encoding="UTF-8" standalone="yes"?>
<Relationships xmlns="http://schemas.openxmlformats.org/package/2006/relationships"><Relationship Id="rId8" Type="http://schemas.openxmlformats.org/officeDocument/2006/relationships/hyperlink" Target="https://infosecurity.sk/" TargetMode="External"/><Relationship Id="rId3" Type="http://schemas.openxmlformats.org/officeDocument/2006/relationships/image" Target="../media/image34.jpeg"/><Relationship Id="rId7" Type="http://schemas.openxmlformats.org/officeDocument/2006/relationships/hyperlink" Target="https://fakty.afp.co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demagog.sk/" TargetMode="External"/><Relationship Id="rId5" Type="http://schemas.openxmlformats.org/officeDocument/2006/relationships/hyperlink" Target="https://konspiratori.sk/" TargetMode="External"/><Relationship Id="rId4" Type="http://schemas.openxmlformats.org/officeDocument/2006/relationships/image" Target="../media/image35.jpeg"/><Relationship Id="rId9" Type="http://schemas.openxmlformats.org/officeDocument/2006/relationships/hyperlink" Target="https://www.youtube.com/@TheWhyFiles"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uesa2.sav.sk/files/panczova_konspiracne_teorie.pdf" TargetMode="External"/><Relationship Id="rId7" Type="http://schemas.openxmlformats.org/officeDocument/2006/relationships/image" Target="../media/image36.jp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hyperlink" Target="https://www.redalyc.org/journal/147/14768130011/html/" TargetMode="External"/><Relationship Id="rId5" Type="http://schemas.openxmlformats.org/officeDocument/2006/relationships/hyperlink" Target="https://www.folklore.ee/folklore/vol69/panczova.pdf" TargetMode="External"/><Relationship Id="rId4" Type="http://schemas.openxmlformats.org/officeDocument/2006/relationships/hyperlink" Target="https://revue.nulk.cz/wp-content/uploads/2021/04/r4-2017.pdf"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6"/>
          <p:cNvSpPr/>
          <p:nvPr/>
        </p:nvSpPr>
        <p:spPr>
          <a:xfrm rot="486483">
            <a:off x="5680054" y="710839"/>
            <a:ext cx="2865140" cy="3752446"/>
          </a:xfrm>
          <a:prstGeom prst="rect">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2" name="Google Shape;282;p36"/>
          <p:cNvGrpSpPr/>
          <p:nvPr/>
        </p:nvGrpSpPr>
        <p:grpSpPr>
          <a:xfrm>
            <a:off x="3848199" y="760300"/>
            <a:ext cx="4609718" cy="3685283"/>
            <a:chOff x="3457466" y="1009893"/>
            <a:chExt cx="5000779" cy="3003001"/>
          </a:xfrm>
        </p:grpSpPr>
        <p:sp>
          <p:nvSpPr>
            <p:cNvPr id="283" name="Google Shape;283;p36"/>
            <p:cNvSpPr/>
            <p:nvPr/>
          </p:nvSpPr>
          <p:spPr>
            <a:xfrm flipH="1">
              <a:off x="3457545" y="1009894"/>
              <a:ext cx="5000700" cy="3003000"/>
            </a:xfrm>
            <a:prstGeom prst="snip1Rect">
              <a:avLst>
                <a:gd name="adj" fmla="val 9419"/>
              </a:avLst>
            </a:prstGeom>
            <a:solidFill>
              <a:srgbClr val="FFFFFF"/>
            </a:solidFill>
            <a:ln>
              <a:noFill/>
            </a:ln>
            <a:effectLst>
              <a:outerShdw blurRad="57150" dist="38100" dir="3000000" algn="bl" rotWithShape="0">
                <a:srgbClr val="000000">
                  <a:alpha val="23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84" name="Google Shape;284;p36"/>
            <p:cNvSpPr/>
            <p:nvPr/>
          </p:nvSpPr>
          <p:spPr>
            <a:xfrm flipH="1">
              <a:off x="3457466" y="1009893"/>
              <a:ext cx="380100" cy="280500"/>
            </a:xfrm>
            <a:prstGeom prst="rtTriangle">
              <a:avLst/>
            </a:prstGeom>
            <a:solidFill>
              <a:srgbClr val="D9D9D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285" name="Google Shape;285;p36"/>
          <p:cNvGrpSpPr/>
          <p:nvPr/>
        </p:nvGrpSpPr>
        <p:grpSpPr>
          <a:xfrm rot="214191">
            <a:off x="520980" y="523686"/>
            <a:ext cx="3263351" cy="3956275"/>
            <a:chOff x="380701" y="725412"/>
            <a:chExt cx="2957700" cy="3585723"/>
          </a:xfrm>
        </p:grpSpPr>
        <p:sp>
          <p:nvSpPr>
            <p:cNvPr id="286" name="Google Shape;286;p36"/>
            <p:cNvSpPr/>
            <p:nvPr/>
          </p:nvSpPr>
          <p:spPr>
            <a:xfrm rot="-190428" flipH="1">
              <a:off x="466954" y="935427"/>
              <a:ext cx="2687622" cy="2879909"/>
            </a:xfrm>
            <a:prstGeom prst="snip1Rect">
              <a:avLst>
                <a:gd name="adj" fmla="val 34879"/>
              </a:avLst>
            </a:prstGeom>
            <a:solidFill>
              <a:srgbClr val="F0B050"/>
            </a:solidFill>
            <a:ln>
              <a:noFill/>
            </a:ln>
            <a:effectLst>
              <a:outerShdw blurRad="114300" dist="762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36"/>
            <p:cNvSpPr/>
            <p:nvPr/>
          </p:nvSpPr>
          <p:spPr>
            <a:xfrm rot="-190428" flipH="1">
              <a:off x="479591" y="935107"/>
              <a:ext cx="2687622" cy="3304155"/>
            </a:xfrm>
            <a:prstGeom prst="snip1Rect">
              <a:avLst>
                <a:gd name="adj" fmla="val 17643"/>
              </a:avLst>
            </a:prstGeom>
            <a:solidFill>
              <a:srgbClr val="FFFFFF"/>
            </a:solidFill>
            <a:ln>
              <a:noFill/>
            </a:ln>
            <a:effectLst>
              <a:outerShdw blurRad="71438" dist="381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6"/>
            <p:cNvSpPr txBox="1"/>
            <p:nvPr/>
          </p:nvSpPr>
          <p:spPr>
            <a:xfrm rot="-190976">
              <a:off x="473663" y="799728"/>
              <a:ext cx="2771776" cy="3436667"/>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3700" b="1">
                  <a:latin typeface="Bebas Neue"/>
                  <a:ea typeface="Bebas Neue"/>
                  <a:cs typeface="Bebas Neue"/>
                  <a:sym typeface="Bebas Neue"/>
                </a:rPr>
                <a:t>  HEORIES THEORIES THEORIES THEORIES  tHEORIES THEORIES THEORIES THEORIES tTHEORIES  </a:t>
              </a:r>
              <a:r>
                <a:rPr lang="en" sz="3700" b="1">
                  <a:solidFill>
                    <a:srgbClr val="000000"/>
                  </a:solidFill>
                  <a:latin typeface="Bebas Neue"/>
                  <a:ea typeface="Bebas Neue"/>
                  <a:cs typeface="Bebas Neue"/>
                  <a:sym typeface="Bebas Neue"/>
                </a:rPr>
                <a:t>HEORIES</a:t>
              </a:r>
              <a:endParaRPr sz="3700" b="1">
                <a:solidFill>
                  <a:srgbClr val="000000"/>
                </a:solidFill>
                <a:latin typeface="Bebas Neue"/>
                <a:ea typeface="Bebas Neue"/>
                <a:cs typeface="Bebas Neue"/>
                <a:sym typeface="Bebas Neue"/>
              </a:endParaRPr>
            </a:p>
            <a:p>
              <a:pPr marL="0" lvl="0" indent="0" algn="l" rtl="0">
                <a:spcBef>
                  <a:spcPts val="0"/>
                </a:spcBef>
                <a:spcAft>
                  <a:spcPts val="0"/>
                </a:spcAft>
                <a:buNone/>
              </a:pPr>
              <a:r>
                <a:rPr lang="en" sz="3700" b="1">
                  <a:solidFill>
                    <a:srgbClr val="000000"/>
                  </a:solidFill>
                  <a:latin typeface="Bebas Neue"/>
                  <a:ea typeface="Bebas Neue"/>
                  <a:cs typeface="Bebas Neue"/>
                  <a:sym typeface="Bebas Neue"/>
                </a:rPr>
                <a:t>THEORIES</a:t>
              </a:r>
              <a:r>
                <a:rPr lang="en" sz="3700" b="1">
                  <a:latin typeface="Bebas Neue"/>
                  <a:ea typeface="Bebas Neue"/>
                  <a:cs typeface="Bebas Neue"/>
                  <a:sym typeface="Bebas Neue"/>
                </a:rPr>
                <a:t> </a:t>
              </a:r>
              <a:r>
                <a:rPr lang="en" sz="3700" b="1">
                  <a:solidFill>
                    <a:srgbClr val="000000"/>
                  </a:solidFill>
                  <a:latin typeface="Bebas Neue"/>
                  <a:ea typeface="Bebas Neue"/>
                  <a:cs typeface="Bebas Neue"/>
                  <a:sym typeface="Bebas Neue"/>
                </a:rPr>
                <a:t>THEORIES</a:t>
              </a:r>
              <a:endParaRPr sz="3600" b="1">
                <a:solidFill>
                  <a:srgbClr val="000000"/>
                </a:solidFill>
                <a:latin typeface="Bebas Neue"/>
                <a:ea typeface="Bebas Neue"/>
                <a:cs typeface="Bebas Neue"/>
                <a:sym typeface="Bebas Neue"/>
              </a:endParaRPr>
            </a:p>
          </p:txBody>
        </p:sp>
        <p:pic>
          <p:nvPicPr>
            <p:cNvPr id="289" name="Google Shape;289;p36"/>
            <p:cNvPicPr preferRelativeResize="0"/>
            <p:nvPr/>
          </p:nvPicPr>
          <p:blipFill rotWithShape="1">
            <a:blip r:embed="rId4">
              <a:alphaModFix/>
            </a:blip>
            <a:srcRect l="17605" t="1642" r="17598" b="7630"/>
            <a:stretch/>
          </p:blipFill>
          <p:spPr>
            <a:xfrm rot="-5590253">
              <a:off x="370752" y="1031617"/>
              <a:ext cx="2879909" cy="2687622"/>
            </a:xfrm>
            <a:prstGeom prst="rtTriangle">
              <a:avLst/>
            </a:prstGeom>
            <a:noFill/>
            <a:ln>
              <a:noFill/>
            </a:ln>
            <a:effectLst>
              <a:outerShdw blurRad="28575" dist="28575" dir="7560000" algn="bl" rotWithShape="0">
                <a:srgbClr val="000000">
                  <a:alpha val="34000"/>
                </a:srgbClr>
              </a:outerShdw>
            </a:effectLst>
          </p:spPr>
        </p:pic>
        <p:pic>
          <p:nvPicPr>
            <p:cNvPr id="290" name="Google Shape;290;p36"/>
            <p:cNvPicPr preferRelativeResize="0"/>
            <p:nvPr/>
          </p:nvPicPr>
          <p:blipFill rotWithShape="1">
            <a:blip r:embed="rId4">
              <a:alphaModFix/>
            </a:blip>
            <a:srcRect l="50764" t="-1372" r="16781" b="55940"/>
            <a:stretch/>
          </p:blipFill>
          <p:spPr>
            <a:xfrm rot="-5463863">
              <a:off x="404314" y="993620"/>
              <a:ext cx="1372737" cy="1280614"/>
            </a:xfrm>
            <a:prstGeom prst="rtTriangle">
              <a:avLst/>
            </a:prstGeom>
            <a:noFill/>
            <a:ln>
              <a:noFill/>
            </a:ln>
            <a:effectLst>
              <a:outerShdw blurRad="28575" dist="19050" dir="3480000" algn="bl" rotWithShape="0">
                <a:srgbClr val="000000">
                  <a:alpha val="34000"/>
                </a:srgbClr>
              </a:outerShdw>
            </a:effectLst>
          </p:spPr>
        </p:pic>
        <p:pic>
          <p:nvPicPr>
            <p:cNvPr id="291" name="Google Shape;291;p36"/>
            <p:cNvPicPr preferRelativeResize="0"/>
            <p:nvPr/>
          </p:nvPicPr>
          <p:blipFill rotWithShape="1">
            <a:blip r:embed="rId4">
              <a:alphaModFix/>
            </a:blip>
            <a:srcRect l="57734" t="-23272" r="29282" b="105117"/>
            <a:stretch/>
          </p:blipFill>
          <p:spPr>
            <a:xfrm rot="-5473177">
              <a:off x="391448" y="1007765"/>
              <a:ext cx="493312" cy="459700"/>
            </a:xfrm>
            <a:prstGeom prst="rtTriangle">
              <a:avLst/>
            </a:prstGeom>
            <a:noFill/>
            <a:ln>
              <a:noFill/>
            </a:ln>
            <a:effectLst>
              <a:outerShdw blurRad="28575" dist="28575" dir="3180000" algn="bl" rotWithShape="0">
                <a:srgbClr val="000000">
                  <a:alpha val="34000"/>
                </a:srgbClr>
              </a:outerShdw>
            </a:effectLst>
          </p:spPr>
        </p:pic>
      </p:grpSp>
      <p:sp>
        <p:nvSpPr>
          <p:cNvPr id="292" name="Google Shape;292;p36"/>
          <p:cNvSpPr txBox="1">
            <a:spLocks noGrp="1"/>
          </p:cNvSpPr>
          <p:nvPr>
            <p:ph type="ctrTitle"/>
          </p:nvPr>
        </p:nvSpPr>
        <p:spPr>
          <a:xfrm>
            <a:off x="3847289" y="1007649"/>
            <a:ext cx="4587067" cy="3252852"/>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sk-SK" sz="5600" dirty="0">
                <a:solidFill>
                  <a:srgbClr val="000000"/>
                </a:solidFill>
              </a:rPr>
              <a:t>PRAVDA ALEBO VÝMYSEL? </a:t>
            </a:r>
            <a:endParaRPr lang="sk-SK" sz="5600" dirty="0">
              <a:solidFill>
                <a:srgbClr val="000000"/>
              </a:solidFill>
              <a:latin typeface="Montserrat SemiBold"/>
              <a:ea typeface="Montserrat SemiBold"/>
              <a:cs typeface="Montserrat SemiBold"/>
              <a:sym typeface="Montserrat SemiBold"/>
            </a:endParaRPr>
          </a:p>
        </p:txBody>
      </p:sp>
      <p:sp>
        <p:nvSpPr>
          <p:cNvPr id="295" name="Google Shape;295;p36"/>
          <p:cNvSpPr txBox="1">
            <a:spLocks noGrp="1"/>
          </p:cNvSpPr>
          <p:nvPr>
            <p:ph type="subTitle" idx="3"/>
          </p:nvPr>
        </p:nvSpPr>
        <p:spPr>
          <a:xfrm>
            <a:off x="3847289" y="4441086"/>
            <a:ext cx="4498200" cy="754183"/>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US" dirty="0" err="1"/>
              <a:t>Nitrianske</a:t>
            </a:r>
            <a:r>
              <a:rPr lang="en-US" dirty="0"/>
              <a:t> </a:t>
            </a:r>
            <a:r>
              <a:rPr lang="en-US" dirty="0" err="1"/>
              <a:t>kompetenčné</a:t>
            </a:r>
            <a:r>
              <a:rPr lang="en-US" dirty="0"/>
              <a:t> centrum </a:t>
            </a:r>
            <a:r>
              <a:rPr lang="en-US" dirty="0" err="1"/>
              <a:t>kybernetickej</a:t>
            </a:r>
            <a:r>
              <a:rPr lang="en-US" dirty="0"/>
              <a:t> </a:t>
            </a:r>
            <a:r>
              <a:rPr lang="en-US" dirty="0" err="1"/>
              <a:t>bezpečnosti</a:t>
            </a:r>
            <a:endParaRPr lang="sk-SK" dirty="0"/>
          </a:p>
          <a:p>
            <a:pPr marL="0" lvl="0" indent="0" rtl="0">
              <a:spcBef>
                <a:spcPts val="0"/>
              </a:spcBef>
              <a:spcAft>
                <a:spcPts val="0"/>
              </a:spcAft>
              <a:buNone/>
            </a:pPr>
            <a:r>
              <a:rPr lang="sk-SK" dirty="0"/>
              <a:t>Univerzita Konštantína Filozofa v Nitre </a:t>
            </a:r>
          </a:p>
          <a:p>
            <a:pPr marL="0" lvl="0" indent="0" rtl="0">
              <a:spcBef>
                <a:spcPts val="0"/>
              </a:spcBef>
              <a:spcAft>
                <a:spcPts val="0"/>
              </a:spcAft>
              <a:buNone/>
            </a:pPr>
            <a:r>
              <a:rPr lang="en-US" dirty="0" err="1"/>
              <a:t>Fakulta</a:t>
            </a:r>
            <a:r>
              <a:rPr lang="en-US" dirty="0"/>
              <a:t> </a:t>
            </a:r>
            <a:r>
              <a:rPr lang="en-US" dirty="0" err="1"/>
              <a:t>prírodných</a:t>
            </a:r>
            <a:r>
              <a:rPr lang="en-US" dirty="0"/>
              <a:t> vied a </a:t>
            </a:r>
            <a:r>
              <a:rPr lang="en-US" dirty="0" err="1"/>
              <a:t>informatiky</a:t>
            </a:r>
            <a:endParaRPr lang="en-US" dirty="0"/>
          </a:p>
        </p:txBody>
      </p:sp>
      <p:sp>
        <p:nvSpPr>
          <p:cNvPr id="3" name="Podnadpis 2">
            <a:extLst>
              <a:ext uri="{FF2B5EF4-FFF2-40B4-BE49-F238E27FC236}">
                <a16:creationId xmlns:a16="http://schemas.microsoft.com/office/drawing/2014/main" id="{DD01917C-E8BD-4F59-AEDE-65ABA5CDF03B}"/>
              </a:ext>
            </a:extLst>
          </p:cNvPr>
          <p:cNvSpPr>
            <a:spLocks noGrp="1"/>
          </p:cNvSpPr>
          <p:nvPr>
            <p:ph type="subTitle" idx="1"/>
          </p:nvPr>
        </p:nvSpPr>
        <p:spPr>
          <a:xfrm>
            <a:off x="3893372" y="3530591"/>
            <a:ext cx="4494900" cy="409500"/>
          </a:xfrm>
        </p:spPr>
        <p:txBody>
          <a:bodyPr/>
          <a:lstStyle/>
          <a:p>
            <a:r>
              <a:rPr lang="sk-SK" b="1" dirty="0"/>
              <a:t>Kritické myslenie a konšpiračné teórie</a:t>
            </a:r>
            <a:endParaRPr lang="en-US" b="1" dirty="0"/>
          </a:p>
        </p:txBody>
      </p:sp>
      <p:sp>
        <p:nvSpPr>
          <p:cNvPr id="5" name="Podnadpis 4">
            <a:extLst>
              <a:ext uri="{FF2B5EF4-FFF2-40B4-BE49-F238E27FC236}">
                <a16:creationId xmlns:a16="http://schemas.microsoft.com/office/drawing/2014/main" id="{6F8DAF8F-F65A-4ABF-9BAC-863008011FE8}"/>
              </a:ext>
            </a:extLst>
          </p:cNvPr>
          <p:cNvSpPr>
            <a:spLocks noGrp="1"/>
          </p:cNvSpPr>
          <p:nvPr>
            <p:ph type="subTitle" idx="2"/>
          </p:nvPr>
        </p:nvSpPr>
        <p:spPr/>
        <p:txBody>
          <a:bodyPr/>
          <a:lstStyle/>
          <a:p>
            <a:endParaRPr lang="en-US"/>
          </a:p>
        </p:txBody>
      </p:sp>
      <p:pic>
        <p:nvPicPr>
          <p:cNvPr id="22" name="Obrázok 21" descr="Obrázok, na ktorom je symbol, emblém, logo, erb&#10;&#10;Obsah vygenerovaný pomocou AI môže byť nesprávny.">
            <a:extLst>
              <a:ext uri="{FF2B5EF4-FFF2-40B4-BE49-F238E27FC236}">
                <a16:creationId xmlns:a16="http://schemas.microsoft.com/office/drawing/2014/main" id="{F4043615-E14E-44E8-9762-1C26AD77BBBF}"/>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449162" y="759748"/>
            <a:ext cx="869614" cy="942665"/>
          </a:xfrm>
          <a:prstGeom prst="rect">
            <a:avLst/>
          </a:prstGeom>
          <a:noFill/>
          <a:ln>
            <a:noFill/>
          </a:ln>
        </p:spPr>
      </p:pic>
      <p:sp>
        <p:nvSpPr>
          <p:cNvPr id="6" name="Rectangle 2">
            <a:extLst>
              <a:ext uri="{FF2B5EF4-FFF2-40B4-BE49-F238E27FC236}">
                <a16:creationId xmlns:a16="http://schemas.microsoft.com/office/drawing/2014/main" id="{D30EF17E-874B-4AE5-9F3A-DC116AC9C19A}"/>
              </a:ext>
            </a:extLst>
          </p:cNvPr>
          <p:cNvSpPr>
            <a:spLocks noChangeArrowheads="1"/>
          </p:cNvSpPr>
          <p:nvPr/>
        </p:nvSpPr>
        <p:spPr bwMode="auto">
          <a:xfrm>
            <a:off x="12136237" y="616503"/>
            <a:ext cx="342285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kt 6">
            <a:extLst>
              <a:ext uri="{FF2B5EF4-FFF2-40B4-BE49-F238E27FC236}">
                <a16:creationId xmlns:a16="http://schemas.microsoft.com/office/drawing/2014/main" id="{C69F2481-10C4-4BD5-B045-9325F56685F7}"/>
              </a:ext>
            </a:extLst>
          </p:cNvPr>
          <p:cNvGraphicFramePr>
            <a:graphicFrameLocks noChangeAspect="1"/>
          </p:cNvGraphicFramePr>
          <p:nvPr>
            <p:extLst>
              <p:ext uri="{D42A27DB-BD31-4B8C-83A1-F6EECF244321}">
                <p14:modId xmlns:p14="http://schemas.microsoft.com/office/powerpoint/2010/main" val="3008105016"/>
              </p:ext>
            </p:extLst>
          </p:nvPr>
        </p:nvGraphicFramePr>
        <p:xfrm>
          <a:off x="7342337" y="760299"/>
          <a:ext cx="1115579" cy="942665"/>
        </p:xfrm>
        <a:graphic>
          <a:graphicData uri="http://schemas.openxmlformats.org/presentationml/2006/ole">
            <mc:AlternateContent xmlns:mc="http://schemas.openxmlformats.org/markup-compatibility/2006">
              <mc:Choice xmlns:v="urn:schemas-microsoft-com:vml" Requires="v">
                <p:oleObj spid="_x0000_s2152" r:id="rId6" imgW="5608806" imgH="4755292" progId="PBrush">
                  <p:embed/>
                </p:oleObj>
              </mc:Choice>
              <mc:Fallback>
                <p:oleObj r:id="rId6" imgW="5608806" imgH="4755292" progId="PBrush">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2337" y="760299"/>
                        <a:ext cx="1115579" cy="942665"/>
                      </a:xfrm>
                      <a:prstGeom prst="rect">
                        <a:avLst/>
                      </a:prstGeom>
                      <a:noFill/>
                    </p:spPr>
                  </p:pic>
                </p:oleObj>
              </mc:Fallback>
            </mc:AlternateContent>
          </a:graphicData>
        </a:graphic>
      </p:graphicFrame>
      <p:sp>
        <p:nvSpPr>
          <p:cNvPr id="9" name="Podnadpis 8">
            <a:extLst>
              <a:ext uri="{FF2B5EF4-FFF2-40B4-BE49-F238E27FC236}">
                <a16:creationId xmlns:a16="http://schemas.microsoft.com/office/drawing/2014/main" id="{0F29DF1D-EE5C-43FC-A28C-8E7DDBBA6D1C}"/>
              </a:ext>
            </a:extLst>
          </p:cNvPr>
          <p:cNvSpPr>
            <a:spLocks noGrp="1"/>
          </p:cNvSpPr>
          <p:nvPr>
            <p:ph type="subTitle" idx="4"/>
          </p:nvPr>
        </p:nvSpPr>
        <p:spPr>
          <a:xfrm>
            <a:off x="7029450" y="4135851"/>
            <a:ext cx="1428466" cy="309732"/>
          </a:xfrm>
        </p:spPr>
        <p:txBody>
          <a:bodyPr/>
          <a:lstStyle/>
          <a:p>
            <a:r>
              <a:rPr lang="sk-SK" b="1" dirty="0"/>
              <a:t>Mgr. Matúš Valko</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pic>
        <p:nvPicPr>
          <p:cNvPr id="5128" name="Picture 8" descr="Conspiracy Theory Is Dead">
            <a:extLst>
              <a:ext uri="{FF2B5EF4-FFF2-40B4-BE49-F238E27FC236}">
                <a16:creationId xmlns:a16="http://schemas.microsoft.com/office/drawing/2014/main" id="{BDD08459-6DBB-46F8-8638-4F7A040E49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133232">
            <a:off x="7392124" y="1395251"/>
            <a:ext cx="1583404" cy="228619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New Study Reveals Surprising Truth About Conspiracy Believers">
            <a:extLst>
              <a:ext uri="{FF2B5EF4-FFF2-40B4-BE49-F238E27FC236}">
                <a16:creationId xmlns:a16="http://schemas.microsoft.com/office/drawing/2014/main" id="{8ABA987D-B41C-4283-BD42-07B1142122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36619">
            <a:off x="152734" y="1540094"/>
            <a:ext cx="2257377" cy="150429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onspiracy Theories - 1000-Word Philosophy: An Introductory Anthology">
            <a:extLst>
              <a:ext uri="{FF2B5EF4-FFF2-40B4-BE49-F238E27FC236}">
                <a16:creationId xmlns:a16="http://schemas.microsoft.com/office/drawing/2014/main" id="{C33FE25A-005E-4DA9-81AD-FFEF65FDED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405706">
            <a:off x="4867217" y="1598348"/>
            <a:ext cx="2107192" cy="1580394"/>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ollage of Paul Linebarger and his science fiction books">
            <a:extLst>
              <a:ext uri="{FF2B5EF4-FFF2-40B4-BE49-F238E27FC236}">
                <a16:creationId xmlns:a16="http://schemas.microsoft.com/office/drawing/2014/main" id="{147447AF-CECC-46D5-BA3C-66E49D5D23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344188">
            <a:off x="2850962" y="1685372"/>
            <a:ext cx="1173780" cy="1467225"/>
          </a:xfrm>
          <a:prstGeom prst="rect">
            <a:avLst/>
          </a:prstGeom>
          <a:noFill/>
          <a:extLst>
            <a:ext uri="{909E8E84-426E-40DD-AFC4-6F175D3DCCD1}">
              <a14:hiddenFill xmlns:a14="http://schemas.microsoft.com/office/drawing/2010/main">
                <a:solidFill>
                  <a:srgbClr val="FFFFFF"/>
                </a:solidFill>
              </a14:hiddenFill>
            </a:ext>
          </a:extLst>
        </p:spPr>
      </p:pic>
      <p:sp>
        <p:nvSpPr>
          <p:cNvPr id="895" name="Google Shape;895;p55"/>
          <p:cNvSpPr txBox="1">
            <a:spLocks noGrp="1"/>
          </p:cNvSpPr>
          <p:nvPr>
            <p:ph type="title"/>
          </p:nvPr>
        </p:nvSpPr>
        <p:spPr>
          <a:xfrm>
            <a:off x="720000" y="627923"/>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sz="4000" dirty="0">
                <a:latin typeface="Bebas Neue"/>
                <a:ea typeface="Bebas Neue"/>
                <a:cs typeface="Bebas Neue"/>
                <a:sym typeface="Bebas Neue"/>
              </a:rPr>
              <a:t>Príklady populárnych konšpiračných teórií</a:t>
            </a:r>
            <a:endParaRPr sz="4000" dirty="0">
              <a:latin typeface="Bebas Neue"/>
              <a:ea typeface="Bebas Neue"/>
              <a:cs typeface="Bebas Neue"/>
              <a:sym typeface="Bebas Neue"/>
            </a:endParaRPr>
          </a:p>
        </p:txBody>
      </p:sp>
      <p:sp>
        <p:nvSpPr>
          <p:cNvPr id="3" name="Podnadpis 2">
            <a:extLst>
              <a:ext uri="{FF2B5EF4-FFF2-40B4-BE49-F238E27FC236}">
                <a16:creationId xmlns:a16="http://schemas.microsoft.com/office/drawing/2014/main" id="{F82D6904-891A-4146-8D3A-0FA97F7B4EF4}"/>
              </a:ext>
            </a:extLst>
          </p:cNvPr>
          <p:cNvSpPr>
            <a:spLocks noGrp="1"/>
          </p:cNvSpPr>
          <p:nvPr>
            <p:ph type="subTitle" idx="7"/>
          </p:nvPr>
        </p:nvSpPr>
        <p:spPr/>
        <p:txBody>
          <a:bodyPr/>
          <a:lstStyle/>
          <a:p>
            <a:endParaRPr lang="en-US"/>
          </a:p>
        </p:txBody>
      </p:sp>
      <p:sp>
        <p:nvSpPr>
          <p:cNvPr id="5" name="Podnadpis 4">
            <a:extLst>
              <a:ext uri="{FF2B5EF4-FFF2-40B4-BE49-F238E27FC236}">
                <a16:creationId xmlns:a16="http://schemas.microsoft.com/office/drawing/2014/main" id="{9004785E-FA3C-4331-82C3-CB8127ABEDD9}"/>
              </a:ext>
            </a:extLst>
          </p:cNvPr>
          <p:cNvSpPr>
            <a:spLocks noGrp="1"/>
          </p:cNvSpPr>
          <p:nvPr>
            <p:ph type="subTitle" idx="5"/>
          </p:nvPr>
        </p:nvSpPr>
        <p:spPr/>
        <p:txBody>
          <a:bodyPr/>
          <a:lstStyle/>
          <a:p>
            <a:endParaRPr lang="en-US"/>
          </a:p>
        </p:txBody>
      </p:sp>
      <p:sp>
        <p:nvSpPr>
          <p:cNvPr id="13" name="Podnadpis 12">
            <a:extLst>
              <a:ext uri="{FF2B5EF4-FFF2-40B4-BE49-F238E27FC236}">
                <a16:creationId xmlns:a16="http://schemas.microsoft.com/office/drawing/2014/main" id="{44390E94-3146-4BCE-9A95-99B0083877CB}"/>
              </a:ext>
            </a:extLst>
          </p:cNvPr>
          <p:cNvSpPr>
            <a:spLocks noGrp="1"/>
          </p:cNvSpPr>
          <p:nvPr>
            <p:ph type="subTitle" idx="6"/>
          </p:nvPr>
        </p:nvSpPr>
        <p:spPr/>
        <p:txBody>
          <a:bodyPr/>
          <a:lstStyle/>
          <a:p>
            <a:endParaRPr lang="en-US"/>
          </a:p>
        </p:txBody>
      </p:sp>
      <p:pic>
        <p:nvPicPr>
          <p:cNvPr id="18" name="Picture 8" descr="La conspiration des chemtrails au crible de la science">
            <a:extLst>
              <a:ext uri="{FF2B5EF4-FFF2-40B4-BE49-F238E27FC236}">
                <a16:creationId xmlns:a16="http://schemas.microsoft.com/office/drawing/2014/main" id="{08BBAA15-6F9F-4F09-870B-E3726A616E7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54638">
            <a:off x="254641" y="2712970"/>
            <a:ext cx="2218668" cy="166400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onspiracy theory - Wikipedia">
            <a:extLst>
              <a:ext uri="{FF2B5EF4-FFF2-40B4-BE49-F238E27FC236}">
                <a16:creationId xmlns:a16="http://schemas.microsoft.com/office/drawing/2014/main" id="{2B0AF770-B6CE-481C-A95A-BDEE5515F86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9312" y="2207714"/>
            <a:ext cx="1740629" cy="175455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What's New About Conspiracy Theories? | The New Yorker">
            <a:extLst>
              <a:ext uri="{FF2B5EF4-FFF2-40B4-BE49-F238E27FC236}">
                <a16:creationId xmlns:a16="http://schemas.microsoft.com/office/drawing/2014/main" id="{DEF58138-E7EE-4B8B-8642-E15E7F0C77D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1137335">
            <a:off x="1922192" y="2991050"/>
            <a:ext cx="2136675" cy="157408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Why do people adopt conspiracy theories, how are they communicated, and  what are their risks?">
            <a:extLst>
              <a:ext uri="{FF2B5EF4-FFF2-40B4-BE49-F238E27FC236}">
                <a16:creationId xmlns:a16="http://schemas.microsoft.com/office/drawing/2014/main" id="{210C36BD-1520-4473-82B5-97D699FDD8F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551756">
            <a:off x="4884090" y="3112717"/>
            <a:ext cx="2136675" cy="160250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Conspiracy Theories and Extremism">
            <a:extLst>
              <a:ext uri="{FF2B5EF4-FFF2-40B4-BE49-F238E27FC236}">
                <a16:creationId xmlns:a16="http://schemas.microsoft.com/office/drawing/2014/main" id="{4169868A-BEC3-4590-9DD8-FD5EAEC8EEC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21326257">
            <a:off x="3723787" y="2348604"/>
            <a:ext cx="2136675" cy="160250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How vaccine passports, conspiracy theories and Covid echo chambers  influence vaccine delay - Swansea University">
            <a:extLst>
              <a:ext uri="{FF2B5EF4-FFF2-40B4-BE49-F238E27FC236}">
                <a16:creationId xmlns:a16="http://schemas.microsoft.com/office/drawing/2014/main" id="{8C951872-5211-422B-AFB7-27346FC457E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254273">
            <a:off x="6104269" y="2268934"/>
            <a:ext cx="2179351" cy="102636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Conspiracy Theories Can't Be Stopped | FiveThirtyEight">
            <a:extLst>
              <a:ext uri="{FF2B5EF4-FFF2-40B4-BE49-F238E27FC236}">
                <a16:creationId xmlns:a16="http://schemas.microsoft.com/office/drawing/2014/main" id="{BBC2A723-CEBE-4E42-B193-D1B544AC28B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255893">
            <a:off x="6945999" y="3162026"/>
            <a:ext cx="1996416" cy="1497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625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4954463" y="908356"/>
            <a:ext cx="3895611" cy="1414508"/>
          </a:xfrm>
        </p:spPr>
        <p:txBody>
          <a:bodyPr/>
          <a:lstStyle/>
          <a:p>
            <a:r>
              <a:rPr lang="sk-SK" sz="2800" b="1" dirty="0"/>
              <a:t>„</a:t>
            </a:r>
            <a:r>
              <a:rPr lang="en-US" sz="2800" b="1" dirty="0"/>
              <a:t>Chemtrails</a:t>
            </a:r>
            <a:r>
              <a:rPr lang="sk-SK" sz="2800" b="1" dirty="0"/>
              <a:t>“</a:t>
            </a:r>
          </a:p>
          <a:p>
            <a:r>
              <a:rPr lang="sk-SK" sz="2800" b="1" dirty="0"/>
              <a:t> Práškovanie ľudí</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sp>
        <p:nvSpPr>
          <p:cNvPr id="10" name="BlokTextu 9">
            <a:extLst>
              <a:ext uri="{FF2B5EF4-FFF2-40B4-BE49-F238E27FC236}">
                <a16:creationId xmlns:a16="http://schemas.microsoft.com/office/drawing/2014/main" id="{F57175E8-4525-4E85-B341-BDE17B489B97}"/>
              </a:ext>
            </a:extLst>
          </p:cNvPr>
          <p:cNvSpPr txBox="1"/>
          <p:nvPr/>
        </p:nvSpPr>
        <p:spPr>
          <a:xfrm>
            <a:off x="5133976" y="1990851"/>
            <a:ext cx="3536584" cy="3108543"/>
          </a:xfrm>
          <a:prstGeom prst="rect">
            <a:avLst/>
          </a:prstGeom>
          <a:noFill/>
        </p:spPr>
        <p:txBody>
          <a:bodyPr wrap="square">
            <a:spAutoFit/>
          </a:bodyPr>
          <a:lstStyle/>
          <a:p>
            <a:r>
              <a:rPr lang="sk-SK" dirty="0"/>
              <a:t>Doslova </a:t>
            </a:r>
            <a:r>
              <a:rPr lang="en-US" dirty="0"/>
              <a:t>- </a:t>
            </a:r>
            <a:r>
              <a:rPr lang="sk-SK" dirty="0"/>
              <a:t>chemická stopa</a:t>
            </a:r>
            <a:endParaRPr lang="en-US" dirty="0"/>
          </a:p>
          <a:p>
            <a:r>
              <a:rPr lang="en-US" dirty="0" err="1"/>
              <a:t>Podľa</a:t>
            </a:r>
            <a:r>
              <a:rPr lang="en-US" dirty="0"/>
              <a:t> </a:t>
            </a:r>
            <a:r>
              <a:rPr lang="en-US" dirty="0" err="1"/>
              <a:t>konšpiračných</a:t>
            </a:r>
            <a:r>
              <a:rPr lang="en-US" dirty="0"/>
              <a:t> </a:t>
            </a:r>
            <a:r>
              <a:rPr lang="en-US" dirty="0" err="1"/>
              <a:t>teórií</a:t>
            </a:r>
            <a:r>
              <a:rPr lang="en-US" dirty="0"/>
              <a:t> </a:t>
            </a:r>
            <a:r>
              <a:rPr lang="en-US" dirty="0" err="1"/>
              <a:t>sú</a:t>
            </a:r>
            <a:r>
              <a:rPr lang="en-US" dirty="0"/>
              <a:t> z </a:t>
            </a:r>
            <a:r>
              <a:rPr lang="en-US" dirty="0" err="1"/>
              <a:t>lietadiel</a:t>
            </a:r>
            <a:r>
              <a:rPr lang="en-US" dirty="0"/>
              <a:t> do </a:t>
            </a:r>
            <a:r>
              <a:rPr lang="en-US" dirty="0" err="1"/>
              <a:t>vzduchu</a:t>
            </a:r>
            <a:r>
              <a:rPr lang="en-US" dirty="0"/>
              <a:t> </a:t>
            </a:r>
            <a:r>
              <a:rPr lang="en-US" dirty="0" err="1"/>
              <a:t>rozprašované</a:t>
            </a:r>
            <a:r>
              <a:rPr lang="en-US" dirty="0"/>
              <a:t> </a:t>
            </a:r>
            <a:r>
              <a:rPr lang="en-US" dirty="0" err="1"/>
              <a:t>škodlivé</a:t>
            </a:r>
            <a:r>
              <a:rPr lang="en-US" dirty="0"/>
              <a:t> </a:t>
            </a:r>
            <a:r>
              <a:rPr lang="en-US" dirty="0" err="1"/>
              <a:t>chemické</a:t>
            </a:r>
            <a:r>
              <a:rPr lang="en-US" dirty="0"/>
              <a:t> </a:t>
            </a:r>
            <a:r>
              <a:rPr lang="en-US" dirty="0" err="1"/>
              <a:t>látky</a:t>
            </a:r>
            <a:r>
              <a:rPr lang="en-US" dirty="0"/>
              <a:t> (</a:t>
            </a:r>
            <a:r>
              <a:rPr lang="en-US" dirty="0" err="1"/>
              <a:t>napr</a:t>
            </a:r>
            <a:r>
              <a:rPr lang="en-US" dirty="0"/>
              <a:t>. </a:t>
            </a:r>
            <a:r>
              <a:rPr lang="en-US" dirty="0" err="1"/>
              <a:t>ťažké</a:t>
            </a:r>
            <a:r>
              <a:rPr lang="en-US" dirty="0"/>
              <a:t> </a:t>
            </a:r>
            <a:r>
              <a:rPr lang="en-US" dirty="0" err="1"/>
              <a:t>kovy</a:t>
            </a:r>
            <a:r>
              <a:rPr lang="en-US" dirty="0"/>
              <a:t>) </a:t>
            </a:r>
            <a:r>
              <a:rPr lang="en-US" dirty="0" err="1"/>
              <a:t>alebo</a:t>
            </a:r>
            <a:r>
              <a:rPr lang="en-US" dirty="0"/>
              <a:t> </a:t>
            </a:r>
            <a:r>
              <a:rPr lang="en-US" dirty="0" err="1"/>
              <a:t>aj</a:t>
            </a:r>
            <a:r>
              <a:rPr lang="en-US" dirty="0"/>
              <a:t> </a:t>
            </a:r>
            <a:r>
              <a:rPr lang="en-US" dirty="0" err="1"/>
              <a:t>baktérie</a:t>
            </a:r>
            <a:r>
              <a:rPr lang="en-US" dirty="0"/>
              <a:t> </a:t>
            </a:r>
            <a:r>
              <a:rPr lang="en-US" dirty="0" err="1"/>
              <a:t>či</a:t>
            </a:r>
            <a:r>
              <a:rPr lang="en-US" dirty="0"/>
              <a:t> </a:t>
            </a:r>
            <a:r>
              <a:rPr lang="en-US" dirty="0" err="1"/>
              <a:t>vírusy</a:t>
            </a:r>
            <a:r>
              <a:rPr lang="en-US" dirty="0"/>
              <a:t>, resp. </a:t>
            </a:r>
            <a:r>
              <a:rPr lang="en-US" dirty="0" err="1"/>
              <a:t>že</a:t>
            </a:r>
            <a:r>
              <a:rPr lang="en-US" dirty="0"/>
              <a:t> </a:t>
            </a:r>
            <a:r>
              <a:rPr lang="en-US" dirty="0" err="1"/>
              <a:t>sú</a:t>
            </a:r>
            <a:r>
              <a:rPr lang="en-US" dirty="0"/>
              <a:t> </a:t>
            </a:r>
            <a:r>
              <a:rPr lang="en-US" dirty="0" err="1"/>
              <a:t>tieto</a:t>
            </a:r>
            <a:r>
              <a:rPr lang="en-US" dirty="0"/>
              <a:t> </a:t>
            </a:r>
            <a:r>
              <a:rPr lang="en-US" dirty="0" err="1"/>
              <a:t>látky</a:t>
            </a:r>
            <a:r>
              <a:rPr lang="en-US" dirty="0"/>
              <a:t> </a:t>
            </a:r>
            <a:r>
              <a:rPr lang="en-US" dirty="0" err="1"/>
              <a:t>umelo</a:t>
            </a:r>
            <a:r>
              <a:rPr lang="en-US" dirty="0"/>
              <a:t> </a:t>
            </a:r>
            <a:r>
              <a:rPr lang="en-US" dirty="0" err="1"/>
              <a:t>pridávané</a:t>
            </a:r>
            <a:r>
              <a:rPr lang="en-US" dirty="0"/>
              <a:t> do </a:t>
            </a:r>
            <a:r>
              <a:rPr lang="en-US" dirty="0" err="1"/>
              <a:t>leteckého</a:t>
            </a:r>
            <a:r>
              <a:rPr lang="en-US" dirty="0"/>
              <a:t> </a:t>
            </a:r>
            <a:r>
              <a:rPr lang="en-US" dirty="0" err="1"/>
              <a:t>paliva</a:t>
            </a:r>
            <a:r>
              <a:rPr lang="en-US" dirty="0"/>
              <a:t>, aby </a:t>
            </a:r>
            <a:r>
              <a:rPr lang="en-US" dirty="0" err="1"/>
              <a:t>vyvolali</a:t>
            </a:r>
            <a:r>
              <a:rPr lang="en-US" dirty="0"/>
              <a:t> </a:t>
            </a:r>
            <a:r>
              <a:rPr lang="en-US" dirty="0" err="1"/>
              <a:t>škodlivý</a:t>
            </a:r>
            <a:r>
              <a:rPr lang="en-US" dirty="0"/>
              <a:t> </a:t>
            </a:r>
            <a:r>
              <a:rPr lang="en-US" dirty="0" err="1"/>
              <a:t>účinok</a:t>
            </a:r>
            <a:r>
              <a:rPr lang="en-US" dirty="0"/>
              <a:t> u </a:t>
            </a:r>
            <a:r>
              <a:rPr lang="en-US" dirty="0" err="1"/>
              <a:t>ľudí</a:t>
            </a:r>
            <a:r>
              <a:rPr lang="en-US" dirty="0"/>
              <a:t>. </a:t>
            </a:r>
            <a:endParaRPr lang="sk-SK" dirty="0"/>
          </a:p>
          <a:p>
            <a:r>
              <a:rPr lang="sk-SK" dirty="0"/>
              <a:t>Podľa konšpirátorov </a:t>
            </a:r>
            <a:r>
              <a:rPr lang="sk-SK" dirty="0" err="1"/>
              <a:t>Chemtrails</a:t>
            </a:r>
            <a:r>
              <a:rPr lang="sk-SK" dirty="0"/>
              <a:t> slúžia na:</a:t>
            </a:r>
          </a:p>
          <a:p>
            <a:pPr marL="171450" indent="-171450">
              <a:buFont typeface="Arial" panose="020B0604020202020204" pitchFamily="34" charset="0"/>
              <a:buChar char="•"/>
            </a:pPr>
            <a:r>
              <a:rPr lang="sk-SK" dirty="0"/>
              <a:t>Modifikáciu počasia,</a:t>
            </a:r>
          </a:p>
          <a:p>
            <a:pPr marL="171450" indent="-171450">
              <a:buFont typeface="Arial" panose="020B0604020202020204" pitchFamily="34" charset="0"/>
              <a:buChar char="•"/>
            </a:pPr>
            <a:r>
              <a:rPr lang="sk-SK" dirty="0"/>
              <a:t>roznášanie Saharského piesku,</a:t>
            </a:r>
          </a:p>
          <a:p>
            <a:pPr marL="171450" indent="-171450">
              <a:buFont typeface="Arial" panose="020B0604020202020204" pitchFamily="34" charset="0"/>
              <a:buChar char="•"/>
            </a:pPr>
            <a:r>
              <a:rPr lang="sk-SK" dirty="0"/>
              <a:t>šírenie chorôb, </a:t>
            </a:r>
          </a:p>
          <a:p>
            <a:pPr marL="171450" indent="-171450">
              <a:buFont typeface="Arial" panose="020B0604020202020204" pitchFamily="34" charset="0"/>
              <a:buChar char="•"/>
            </a:pPr>
            <a:r>
              <a:rPr lang="sk-SK" dirty="0"/>
              <a:t>a ovládanie mysle. </a:t>
            </a:r>
          </a:p>
          <a:p>
            <a:pPr marL="171450" indent="-171450">
              <a:buFont typeface="Arial" panose="020B0604020202020204" pitchFamily="34" charset="0"/>
              <a:buChar char="•"/>
            </a:pPr>
            <a:endParaRPr lang="sk-SK" dirty="0"/>
          </a:p>
          <a:p>
            <a:endParaRPr lang="en-US" dirty="0"/>
          </a:p>
        </p:txBody>
      </p:sp>
      <p:pic>
        <p:nvPicPr>
          <p:cNvPr id="4104" name="Picture 8" descr="La conspiration des chemtrails au crible de la science">
            <a:extLst>
              <a:ext uri="{FF2B5EF4-FFF2-40B4-BE49-F238E27FC236}">
                <a16:creationId xmlns:a16="http://schemas.microsoft.com/office/drawing/2014/main" id="{3CF23A45-8115-4800-BFBE-2B85B2DFE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44" y="565455"/>
            <a:ext cx="4892919" cy="3669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15294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sp>
        <p:nvSpPr>
          <p:cNvPr id="11" name="Podnadpis 3">
            <a:extLst>
              <a:ext uri="{FF2B5EF4-FFF2-40B4-BE49-F238E27FC236}">
                <a16:creationId xmlns:a16="http://schemas.microsoft.com/office/drawing/2014/main" id="{F7EFA5E5-F199-4978-985F-A7D4DE06D1E5}"/>
              </a:ext>
            </a:extLst>
          </p:cNvPr>
          <p:cNvSpPr txBox="1">
            <a:spLocks/>
          </p:cNvSpPr>
          <p:nvPr/>
        </p:nvSpPr>
        <p:spPr>
          <a:xfrm>
            <a:off x="4954463" y="908356"/>
            <a:ext cx="3895611" cy="141450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1400"/>
              <a:buFont typeface="Inter"/>
              <a:buNone/>
              <a:defRPr sz="1600" b="0" i="0" u="none" strike="noStrike" cap="none">
                <a:solidFill>
                  <a:schemeClr val="dk1"/>
                </a:solidFill>
                <a:latin typeface="Inter"/>
                <a:ea typeface="Inter"/>
                <a:cs typeface="Inter"/>
                <a:sym typeface="Inter"/>
              </a:defRPr>
            </a:lvl1pPr>
            <a:lvl2pPr marL="914400" marR="0" lvl="1"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2pPr>
            <a:lvl3pPr marL="1371600" marR="0" lvl="2"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3pPr>
            <a:lvl4pPr marL="1828800" marR="0" lvl="3"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4pPr>
            <a:lvl5pPr marL="2286000" marR="0" lvl="4"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5pPr>
            <a:lvl6pPr marL="2743200" marR="0" lvl="5"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6pPr>
            <a:lvl7pPr marL="3200400" marR="0" lvl="6"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7pPr>
            <a:lvl8pPr marL="3657600" marR="0" lvl="7"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8pPr>
            <a:lvl9pPr marL="4114800" marR="0" lvl="8"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9pPr>
          </a:lstStyle>
          <a:p>
            <a:r>
              <a:rPr lang="sk-SK" sz="2800" b="1" dirty="0"/>
              <a:t>„</a:t>
            </a:r>
            <a:r>
              <a:rPr lang="en-US" sz="2800" b="1" dirty="0"/>
              <a:t>Chemtrails</a:t>
            </a:r>
            <a:r>
              <a:rPr lang="sk-SK" sz="2800" b="1" dirty="0"/>
              <a:t>“</a:t>
            </a:r>
          </a:p>
          <a:p>
            <a:r>
              <a:rPr lang="sk-SK" sz="2800" b="1" dirty="0"/>
              <a:t> Práškovanie ľudí</a:t>
            </a:r>
            <a:endParaRPr lang="en-US" sz="2800" b="1" dirty="0"/>
          </a:p>
        </p:txBody>
      </p:sp>
      <p:sp>
        <p:nvSpPr>
          <p:cNvPr id="12" name="BlokTextu 11">
            <a:extLst>
              <a:ext uri="{FF2B5EF4-FFF2-40B4-BE49-F238E27FC236}">
                <a16:creationId xmlns:a16="http://schemas.microsoft.com/office/drawing/2014/main" id="{B51E4C9F-1C6C-4E41-B08C-D4DE11C9D2E6}"/>
              </a:ext>
            </a:extLst>
          </p:cNvPr>
          <p:cNvSpPr txBox="1"/>
          <p:nvPr/>
        </p:nvSpPr>
        <p:spPr>
          <a:xfrm>
            <a:off x="5133976" y="2138689"/>
            <a:ext cx="3536584" cy="2246769"/>
          </a:xfrm>
          <a:prstGeom prst="rect">
            <a:avLst/>
          </a:prstGeom>
          <a:noFill/>
        </p:spPr>
        <p:txBody>
          <a:bodyPr wrap="square">
            <a:spAutoFit/>
          </a:bodyPr>
          <a:lstStyle/>
          <a:p>
            <a:pPr marL="171450" indent="-171450">
              <a:buFont typeface="Arial" panose="020B0604020202020204" pitchFamily="34" charset="0"/>
              <a:buChar char="•"/>
            </a:pPr>
            <a:r>
              <a:rPr lang="sk-SK" dirty="0"/>
              <a:t>Tvorba bielych pruhov za lietadlom je čisto </a:t>
            </a:r>
            <a:r>
              <a:rPr lang="sk-SK" b="1" dirty="0"/>
              <a:t>fyzikálny proces</a:t>
            </a:r>
            <a:r>
              <a:rPr lang="sk-SK" dirty="0"/>
              <a:t>, ktorý je veľmi podobný tvorbe oblakov.</a:t>
            </a:r>
          </a:p>
          <a:p>
            <a:pPr marL="171450" indent="-171450">
              <a:buFont typeface="Arial" panose="020B0604020202020204" pitchFamily="34" charset="0"/>
              <a:buChar char="•"/>
            </a:pPr>
            <a:r>
              <a:rPr lang="sk-SK" dirty="0"/>
              <a:t>Pri procese </a:t>
            </a:r>
            <a:r>
              <a:rPr lang="sk-SK" b="1" dirty="0"/>
              <a:t>spaľovania</a:t>
            </a:r>
            <a:r>
              <a:rPr lang="sk-SK" dirty="0"/>
              <a:t> </a:t>
            </a:r>
            <a:r>
              <a:rPr lang="sk-SK" b="1" dirty="0"/>
              <a:t>paliva</a:t>
            </a:r>
            <a:r>
              <a:rPr lang="sk-SK" dirty="0"/>
              <a:t> dochádza k produkcii plynov a vodnej pary.</a:t>
            </a:r>
          </a:p>
          <a:p>
            <a:pPr marL="171450" indent="-171450">
              <a:buFont typeface="Arial" panose="020B0604020202020204" pitchFamily="34" charset="0"/>
              <a:buChar char="•"/>
            </a:pPr>
            <a:r>
              <a:rPr lang="sk-SK" dirty="0"/>
              <a:t>Teplota vzduchu je často aj pod −50 °C, kde za lietadlom dochádza k spusteniu reťazovej reakcie tvorby kryštálikov ľadu – bieleho pásu za lietadlom.</a:t>
            </a:r>
            <a:endParaRPr lang="en-US" dirty="0"/>
          </a:p>
        </p:txBody>
      </p:sp>
      <p:pic>
        <p:nvPicPr>
          <p:cNvPr id="5122" name="Picture 2" descr="An attack of the vapours: Tennessee bill endorses chemtrails conspiracy  theory | Tennessee | The Guardian">
            <a:extLst>
              <a:ext uri="{FF2B5EF4-FFF2-40B4-BE49-F238E27FC236}">
                <a16:creationId xmlns:a16="http://schemas.microsoft.com/office/drawing/2014/main" id="{47CE4A64-B17E-4E5C-8A67-8CE795D33A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925" y="962392"/>
            <a:ext cx="4162710" cy="3122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1143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4792125" y="1271542"/>
            <a:ext cx="4154398" cy="1414508"/>
          </a:xfrm>
        </p:spPr>
        <p:txBody>
          <a:bodyPr/>
          <a:lstStyle/>
          <a:p>
            <a:r>
              <a:rPr lang="sk-SK" sz="2800" b="1" dirty="0"/>
              <a:t>Dnes už máme aj „Vodné </a:t>
            </a:r>
            <a:r>
              <a:rPr lang="en-US" sz="2800" b="1" dirty="0"/>
              <a:t>Chemtrails</a:t>
            </a:r>
            <a:r>
              <a:rPr lang="sk-SK" sz="2800" b="1" dirty="0"/>
              <a:t>“</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pic>
        <p:nvPicPr>
          <p:cNvPr id="4102" name="Picture 6" descr="Novinka | Guláš používateľa vsetkovklude | Gulas.SME.sk">
            <a:extLst>
              <a:ext uri="{FF2B5EF4-FFF2-40B4-BE49-F238E27FC236}">
                <a16:creationId xmlns:a16="http://schemas.microsoft.com/office/drawing/2014/main" id="{C4395C48-60CB-4EA5-AC89-95D9674AFB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38" y="1046720"/>
            <a:ext cx="4756987" cy="2704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932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4954463" y="908356"/>
            <a:ext cx="3895611" cy="849263"/>
          </a:xfrm>
        </p:spPr>
        <p:txBody>
          <a:bodyPr/>
          <a:lstStyle/>
          <a:p>
            <a:r>
              <a:rPr lang="en-US" sz="2800" b="1" dirty="0"/>
              <a:t>COVID-19</a:t>
            </a:r>
            <a:r>
              <a:rPr lang="sk-SK" sz="2800" b="1" dirty="0"/>
              <a:t> a vakcíny</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sp>
        <p:nvSpPr>
          <p:cNvPr id="10" name="BlokTextu 9">
            <a:extLst>
              <a:ext uri="{FF2B5EF4-FFF2-40B4-BE49-F238E27FC236}">
                <a16:creationId xmlns:a16="http://schemas.microsoft.com/office/drawing/2014/main" id="{F57175E8-4525-4E85-B341-BDE17B489B97}"/>
              </a:ext>
            </a:extLst>
          </p:cNvPr>
          <p:cNvSpPr txBox="1"/>
          <p:nvPr/>
        </p:nvSpPr>
        <p:spPr>
          <a:xfrm>
            <a:off x="4954463" y="1332987"/>
            <a:ext cx="4189537" cy="3539430"/>
          </a:xfrm>
          <a:prstGeom prst="rect">
            <a:avLst/>
          </a:prstGeom>
          <a:noFill/>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sk-SK" dirty="0"/>
              <a:t>Ľ</a:t>
            </a:r>
            <a:r>
              <a:rPr lang="pt-BR" dirty="0"/>
              <a:t>udia neveria v existenciu COVID-19</a:t>
            </a:r>
            <a:r>
              <a:rPr lang="en-US" dirty="0"/>
              <a:t>: </a:t>
            </a:r>
            <a:r>
              <a:rPr lang="sk-SK" dirty="0"/>
              <a:t>„choroba podobná chrípke“ môže byť životu nebezpečná.</a:t>
            </a:r>
            <a:r>
              <a:rPr lang="en-US" dirty="0"/>
              <a:t> </a:t>
            </a:r>
            <a:endParaRPr lang="sk-SK" dirty="0"/>
          </a:p>
          <a:p>
            <a:pPr marL="285750" indent="-285750">
              <a:buFont typeface="Arial" panose="020B0604020202020204" pitchFamily="34" charset="0"/>
              <a:buChar char="•"/>
            </a:pPr>
            <a:r>
              <a:rPr lang="en-US" dirty="0"/>
              <a:t>COVID-19 je </a:t>
            </a:r>
            <a:r>
              <a:rPr lang="en-US" dirty="0" err="1"/>
              <a:t>vopred</a:t>
            </a:r>
            <a:r>
              <a:rPr lang="en-US" dirty="0"/>
              <a:t> </a:t>
            </a:r>
            <a:r>
              <a:rPr lang="en-US" dirty="0" err="1"/>
              <a:t>naplánovaný</a:t>
            </a:r>
            <a:r>
              <a:rPr lang="en-US" dirty="0"/>
              <a:t> </a:t>
            </a:r>
            <a:r>
              <a:rPr lang="en-US" dirty="0" err="1"/>
              <a:t>projekt</a:t>
            </a:r>
            <a:r>
              <a:rPr lang="en-US" dirty="0"/>
              <a:t> </a:t>
            </a:r>
            <a:r>
              <a:rPr lang="en-US" dirty="0" err="1"/>
              <a:t>na</a:t>
            </a:r>
            <a:r>
              <a:rPr lang="en-US" dirty="0"/>
              <a:t> </a:t>
            </a:r>
            <a:r>
              <a:rPr lang="en-US" dirty="0" err="1"/>
              <a:t>zakrytie</a:t>
            </a:r>
            <a:r>
              <a:rPr lang="en-US" dirty="0"/>
              <a:t> </a:t>
            </a:r>
            <a:r>
              <a:rPr lang="en-US" dirty="0" err="1"/>
              <a:t>konšpirácie</a:t>
            </a:r>
            <a:r>
              <a:rPr lang="en-US" dirty="0"/>
              <a:t> s </a:t>
            </a:r>
            <a:r>
              <a:rPr lang="en-US" dirty="0" err="1"/>
              <a:t>čipmi</a:t>
            </a:r>
            <a:r>
              <a:rPr lang="en-US" dirty="0"/>
              <a:t> od </a:t>
            </a:r>
            <a:r>
              <a:rPr lang="en-US" dirty="0" err="1"/>
              <a:t>Billa</a:t>
            </a:r>
            <a:r>
              <a:rPr lang="en-US" dirty="0"/>
              <a:t> </a:t>
            </a:r>
            <a:r>
              <a:rPr lang="en-US" dirty="0" err="1"/>
              <a:t>Gatesa</a:t>
            </a:r>
            <a:endParaRPr lang="en-US" dirty="0"/>
          </a:p>
          <a:p>
            <a:pPr marL="285750" indent="-285750">
              <a:buFont typeface="Arial" panose="020B0604020202020204" pitchFamily="34" charset="0"/>
              <a:buChar char="•"/>
            </a:pPr>
            <a:r>
              <a:rPr lang="en-US" dirty="0" err="1"/>
              <a:t>technológia</a:t>
            </a:r>
            <a:r>
              <a:rPr lang="en-US" dirty="0"/>
              <a:t> 5G </a:t>
            </a:r>
            <a:r>
              <a:rPr lang="en-US" dirty="0" err="1"/>
              <a:t>priamo</a:t>
            </a:r>
            <a:r>
              <a:rPr lang="en-US" dirty="0"/>
              <a:t> </a:t>
            </a:r>
            <a:r>
              <a:rPr lang="en-US" dirty="0" err="1"/>
              <a:t>prenáša</a:t>
            </a:r>
            <a:r>
              <a:rPr lang="en-US" dirty="0"/>
              <a:t> </a:t>
            </a:r>
            <a:r>
              <a:rPr lang="en-US" dirty="0" err="1"/>
              <a:t>vírus</a:t>
            </a:r>
            <a:r>
              <a:rPr lang="en-US" dirty="0"/>
              <a:t> a </a:t>
            </a:r>
            <a:r>
              <a:rPr lang="en-US" dirty="0" err="1"/>
              <a:t>oslabuje</a:t>
            </a:r>
            <a:r>
              <a:rPr lang="en-US" dirty="0"/>
              <a:t> </a:t>
            </a:r>
            <a:r>
              <a:rPr lang="en-US" dirty="0" err="1"/>
              <a:t>imunitu</a:t>
            </a:r>
            <a:r>
              <a:rPr lang="en-US" dirty="0"/>
              <a:t>, </a:t>
            </a:r>
            <a:r>
              <a:rPr lang="en-US" dirty="0" err="1"/>
              <a:t>alebo</a:t>
            </a:r>
            <a:r>
              <a:rPr lang="en-US" dirty="0"/>
              <a:t> </a:t>
            </a:r>
            <a:r>
              <a:rPr lang="en-US" dirty="0" err="1"/>
              <a:t>že</a:t>
            </a:r>
            <a:r>
              <a:rPr lang="en-US" dirty="0"/>
              <a:t> ide o </a:t>
            </a:r>
            <a:r>
              <a:rPr lang="en-US" dirty="0" err="1"/>
              <a:t>biologickú</a:t>
            </a:r>
            <a:r>
              <a:rPr lang="en-US" dirty="0"/>
              <a:t> </a:t>
            </a:r>
            <a:r>
              <a:rPr lang="en-US" dirty="0" err="1"/>
              <a:t>zbraň</a:t>
            </a:r>
            <a:r>
              <a:rPr lang="en-US" dirty="0"/>
              <a:t>.</a:t>
            </a:r>
          </a:p>
          <a:p>
            <a:pPr marL="285750" indent="-285750">
              <a:buFont typeface="Arial" panose="020B0604020202020204" pitchFamily="34" charset="0"/>
              <a:buChar char="•"/>
            </a:pPr>
            <a:r>
              <a:rPr lang="en-US" dirty="0" err="1"/>
              <a:t>pandémia</a:t>
            </a:r>
            <a:r>
              <a:rPr lang="en-US" dirty="0"/>
              <a:t> COVID-19 je </a:t>
            </a:r>
            <a:r>
              <a:rPr lang="en-US" dirty="0" err="1"/>
              <a:t>konšpirácia</a:t>
            </a:r>
            <a:r>
              <a:rPr lang="en-US" dirty="0"/>
              <a:t> </a:t>
            </a:r>
            <a:r>
              <a:rPr lang="en-US" dirty="0" err="1"/>
              <a:t>farmaceutických</a:t>
            </a:r>
            <a:r>
              <a:rPr lang="en-US" dirty="0"/>
              <a:t> </a:t>
            </a:r>
            <a:r>
              <a:rPr lang="en-US" dirty="0" err="1"/>
              <a:t>spoločností</a:t>
            </a:r>
            <a:r>
              <a:rPr lang="en-US" dirty="0"/>
              <a:t> s </a:t>
            </a:r>
            <a:r>
              <a:rPr lang="en-US" dirty="0" err="1"/>
              <a:t>cieľom</a:t>
            </a:r>
            <a:r>
              <a:rPr lang="en-US" dirty="0"/>
              <a:t> </a:t>
            </a:r>
            <a:r>
              <a:rPr lang="en-US" dirty="0" err="1"/>
              <a:t>predať</a:t>
            </a:r>
            <a:r>
              <a:rPr lang="en-US" dirty="0"/>
              <a:t> </a:t>
            </a:r>
            <a:r>
              <a:rPr lang="en-US" dirty="0" err="1"/>
              <a:t>svoje</a:t>
            </a:r>
            <a:r>
              <a:rPr lang="en-US" dirty="0"/>
              <a:t> </a:t>
            </a:r>
            <a:r>
              <a:rPr lang="en-US" dirty="0" err="1"/>
              <a:t>produkty</a:t>
            </a:r>
            <a:r>
              <a:rPr lang="en-US" dirty="0"/>
              <a:t>.</a:t>
            </a:r>
          </a:p>
          <a:p>
            <a:pPr marL="285750" indent="-285750">
              <a:buFont typeface="Arial" panose="020B0604020202020204" pitchFamily="34" charset="0"/>
              <a:buChar char="•"/>
            </a:pPr>
            <a:r>
              <a:rPr lang="en-US" dirty="0" err="1"/>
              <a:t>vakcíny</a:t>
            </a:r>
            <a:r>
              <a:rPr lang="en-US" dirty="0"/>
              <a:t> </a:t>
            </a:r>
            <a:r>
              <a:rPr lang="en-US" dirty="0" err="1"/>
              <a:t>nefungujú</a:t>
            </a:r>
            <a:r>
              <a:rPr lang="en-US" dirty="0"/>
              <a:t> </a:t>
            </a:r>
            <a:r>
              <a:rPr lang="en-US" dirty="0" err="1"/>
              <a:t>alebo</a:t>
            </a:r>
            <a:r>
              <a:rPr lang="en-US" dirty="0"/>
              <a:t> </a:t>
            </a:r>
            <a:r>
              <a:rPr lang="en-US" dirty="0" err="1"/>
              <a:t>sú</a:t>
            </a:r>
            <a:r>
              <a:rPr lang="en-US" dirty="0"/>
              <a:t> </a:t>
            </a:r>
            <a:r>
              <a:rPr lang="en-US" dirty="0" err="1"/>
              <a:t>škodlivé</a:t>
            </a:r>
            <a:r>
              <a:rPr lang="en-US" dirty="0"/>
              <a:t> – </a:t>
            </a:r>
            <a:r>
              <a:rPr lang="en-US" dirty="0" err="1"/>
              <a:t>spôsobujú</a:t>
            </a:r>
            <a:r>
              <a:rPr lang="en-US" dirty="0"/>
              <a:t> </a:t>
            </a:r>
            <a:r>
              <a:rPr lang="en-US" dirty="0" err="1"/>
              <a:t>autizmus</a:t>
            </a:r>
            <a:r>
              <a:rPr lang="en-US" dirty="0"/>
              <a:t>, </a:t>
            </a:r>
            <a:r>
              <a:rPr lang="en-US" dirty="0" err="1"/>
              <a:t>autoimunitné</a:t>
            </a:r>
            <a:r>
              <a:rPr lang="en-US" dirty="0"/>
              <a:t> </a:t>
            </a:r>
            <a:r>
              <a:rPr lang="en-US" dirty="0" err="1"/>
              <a:t>ochorenia</a:t>
            </a:r>
            <a:r>
              <a:rPr lang="en-US" dirty="0"/>
              <a:t>, </a:t>
            </a:r>
            <a:r>
              <a:rPr lang="en-US" dirty="0" err="1"/>
              <a:t>neplodnosť</a:t>
            </a:r>
            <a:r>
              <a:rPr lang="en-US" dirty="0"/>
              <a:t> a </a:t>
            </a:r>
            <a:r>
              <a:rPr lang="en-US" dirty="0" err="1"/>
              <a:t>podobne</a:t>
            </a:r>
            <a:r>
              <a:rPr lang="en-US" dirty="0"/>
              <a:t>.</a:t>
            </a:r>
          </a:p>
          <a:p>
            <a:pPr marL="285750" indent="-285750">
              <a:buFont typeface="Arial" panose="020B0604020202020204" pitchFamily="34" charset="0"/>
              <a:buChar char="•"/>
            </a:pPr>
            <a:endParaRPr lang="en-US" dirty="0"/>
          </a:p>
        </p:txBody>
      </p:sp>
      <p:pic>
        <p:nvPicPr>
          <p:cNvPr id="3074" name="Picture 2" descr="COVID-19 vaccines FAQ - Ephraim McDowell Health">
            <a:extLst>
              <a:ext uri="{FF2B5EF4-FFF2-40B4-BE49-F238E27FC236}">
                <a16:creationId xmlns:a16="http://schemas.microsoft.com/office/drawing/2014/main" id="{894CDB1A-0786-4F4F-91C4-049A1E7DF4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25" y="967595"/>
            <a:ext cx="4925338" cy="3284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367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sp>
        <p:nvSpPr>
          <p:cNvPr id="8" name="Podnadpis 3">
            <a:extLst>
              <a:ext uri="{FF2B5EF4-FFF2-40B4-BE49-F238E27FC236}">
                <a16:creationId xmlns:a16="http://schemas.microsoft.com/office/drawing/2014/main" id="{C3C983A1-A01D-4830-B2DF-EEC8EB5291C7}"/>
              </a:ext>
            </a:extLst>
          </p:cNvPr>
          <p:cNvSpPr txBox="1">
            <a:spLocks/>
          </p:cNvSpPr>
          <p:nvPr/>
        </p:nvSpPr>
        <p:spPr>
          <a:xfrm>
            <a:off x="4954463" y="908356"/>
            <a:ext cx="3895611" cy="84926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1400"/>
              <a:buFont typeface="Inter"/>
              <a:buNone/>
              <a:defRPr sz="1600" b="0" i="0" u="none" strike="noStrike" cap="none">
                <a:solidFill>
                  <a:schemeClr val="dk1"/>
                </a:solidFill>
                <a:latin typeface="Inter"/>
                <a:ea typeface="Inter"/>
                <a:cs typeface="Inter"/>
                <a:sym typeface="Inter"/>
              </a:defRPr>
            </a:lvl1pPr>
            <a:lvl2pPr marL="914400" marR="0" lvl="1"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2pPr>
            <a:lvl3pPr marL="1371600" marR="0" lvl="2"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3pPr>
            <a:lvl4pPr marL="1828800" marR="0" lvl="3"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4pPr>
            <a:lvl5pPr marL="2286000" marR="0" lvl="4"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5pPr>
            <a:lvl6pPr marL="2743200" marR="0" lvl="5"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6pPr>
            <a:lvl7pPr marL="3200400" marR="0" lvl="6"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7pPr>
            <a:lvl8pPr marL="3657600" marR="0" lvl="7"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8pPr>
            <a:lvl9pPr marL="4114800" marR="0" lvl="8" indent="-317500" algn="ctr" rtl="0">
              <a:lnSpc>
                <a:spcPct val="100000"/>
              </a:lnSpc>
              <a:spcBef>
                <a:spcPts val="0"/>
              </a:spcBef>
              <a:spcAft>
                <a:spcPts val="0"/>
              </a:spcAft>
              <a:buClr>
                <a:schemeClr val="dk1"/>
              </a:buClr>
              <a:buSzPts val="1400"/>
              <a:buFont typeface="Inter"/>
              <a:buNone/>
              <a:defRPr sz="1400" b="0" i="0" u="none" strike="noStrike" cap="none">
                <a:solidFill>
                  <a:schemeClr val="dk1"/>
                </a:solidFill>
                <a:latin typeface="Inter"/>
                <a:ea typeface="Inter"/>
                <a:cs typeface="Inter"/>
                <a:sym typeface="Inter"/>
              </a:defRPr>
            </a:lvl9pPr>
          </a:lstStyle>
          <a:p>
            <a:r>
              <a:rPr lang="en-US" sz="2800" b="1" dirty="0"/>
              <a:t>COVID-19</a:t>
            </a:r>
            <a:r>
              <a:rPr lang="sk-SK" sz="2800" b="1" dirty="0"/>
              <a:t> a vakcíny</a:t>
            </a:r>
            <a:endParaRPr lang="en-US" sz="2800" b="1" dirty="0"/>
          </a:p>
        </p:txBody>
      </p:sp>
      <p:pic>
        <p:nvPicPr>
          <p:cNvPr id="6146" name="Picture 2" descr="City announces phased schedule of priority populations for COVID-19 vaccine  | Department of Public Health | City of Philadelphia">
            <a:extLst>
              <a:ext uri="{FF2B5EF4-FFF2-40B4-BE49-F238E27FC236}">
                <a16:creationId xmlns:a16="http://schemas.microsoft.com/office/drawing/2014/main" id="{6E04F903-45F4-42F2-A933-C85DCA0B44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420" y="1449050"/>
            <a:ext cx="4637705" cy="2446067"/>
          </a:xfrm>
          <a:prstGeom prst="rect">
            <a:avLst/>
          </a:prstGeom>
          <a:noFill/>
          <a:extLst>
            <a:ext uri="{909E8E84-426E-40DD-AFC4-6F175D3DCCD1}">
              <a14:hiddenFill xmlns:a14="http://schemas.microsoft.com/office/drawing/2010/main">
                <a:solidFill>
                  <a:srgbClr val="FFFFFF"/>
                </a:solidFill>
              </a14:hiddenFill>
            </a:ext>
          </a:extLst>
        </p:spPr>
      </p:pic>
      <p:sp>
        <p:nvSpPr>
          <p:cNvPr id="15" name="BlokTextu 14">
            <a:extLst>
              <a:ext uri="{FF2B5EF4-FFF2-40B4-BE49-F238E27FC236}">
                <a16:creationId xmlns:a16="http://schemas.microsoft.com/office/drawing/2014/main" id="{4527A08C-5C5C-41D7-A0F0-ACD035E639BC}"/>
              </a:ext>
            </a:extLst>
          </p:cNvPr>
          <p:cNvSpPr txBox="1"/>
          <p:nvPr/>
        </p:nvSpPr>
        <p:spPr>
          <a:xfrm>
            <a:off x="4807499" y="1449050"/>
            <a:ext cx="4189537" cy="3970318"/>
          </a:xfrm>
          <a:prstGeom prst="rect">
            <a:avLst/>
          </a:prstGeom>
          <a:noFill/>
        </p:spPr>
        <p:txBody>
          <a:bodyPr wrap="square">
            <a:spAutoFit/>
          </a:bodyPr>
          <a:lstStyle/>
          <a:p>
            <a:pPr marL="285750" indent="-285750">
              <a:buFont typeface="Arial" panose="020B0604020202020204" pitchFamily="34" charset="0"/>
              <a:buChar char="•"/>
            </a:pPr>
            <a:r>
              <a:rPr lang="sk-SK" dirty="0"/>
              <a:t>COVID-19 spôsobuje </a:t>
            </a:r>
            <a:r>
              <a:rPr lang="sk-SK" b="1" dirty="0"/>
              <a:t>koronavírus SARS-CoV-2</a:t>
            </a:r>
            <a:r>
              <a:rPr lang="sk-SK" dirty="0"/>
              <a:t>, ktorý bol </a:t>
            </a:r>
            <a:r>
              <a:rPr lang="sk-SK" b="1" dirty="0"/>
              <a:t>izolovaný, geneticky analyzovaný a pozorovaný pod mikroskopom</a:t>
            </a:r>
            <a:r>
              <a:rPr lang="sk-SK" dirty="0"/>
              <a:t> v tisíckach laboratórií po celom svete.</a:t>
            </a:r>
          </a:p>
          <a:p>
            <a:pPr marL="285750" indent="-285750">
              <a:buFont typeface="Arial" panose="020B0604020202020204" pitchFamily="34" charset="0"/>
              <a:buChar char="•"/>
            </a:pPr>
            <a:r>
              <a:rPr kumimoji="0" lang="sk-SK" altLang="sk-SK" sz="1400" b="0" i="0" u="none" strike="noStrike" cap="none" normalizeH="0" baseline="0" dirty="0">
                <a:ln>
                  <a:noFill/>
                </a:ln>
                <a:solidFill>
                  <a:schemeClr val="tx1"/>
                </a:solidFill>
                <a:effectLst/>
                <a:latin typeface="Arial" panose="020B0604020202020204" pitchFamily="34" charset="0"/>
              </a:rPr>
              <a:t>Vakcíny prešli </a:t>
            </a:r>
            <a:r>
              <a:rPr kumimoji="0" lang="sk-SK" altLang="sk-SK" sz="1400" b="1" i="0" u="none" strike="noStrike" cap="none" normalizeH="0" baseline="0" dirty="0">
                <a:ln>
                  <a:noFill/>
                </a:ln>
                <a:solidFill>
                  <a:schemeClr val="tx1"/>
                </a:solidFill>
                <a:effectLst/>
                <a:latin typeface="Arial" panose="020B0604020202020204" pitchFamily="34" charset="0"/>
              </a:rPr>
              <a:t>viacerými fázami klinických testov</a:t>
            </a:r>
            <a:r>
              <a:rPr kumimoji="0" lang="sk-SK" altLang="sk-SK" sz="1400" b="0" i="0" u="none" strike="noStrike" cap="none" normalizeH="0" baseline="0" dirty="0">
                <a:ln>
                  <a:noFill/>
                </a:ln>
                <a:solidFill>
                  <a:schemeClr val="tx1"/>
                </a:solidFill>
                <a:effectLst/>
                <a:latin typeface="Arial" panose="020B0604020202020204" pitchFamily="34" charset="0"/>
              </a:rPr>
              <a:t>, ktoré zahŕňajú </a:t>
            </a:r>
            <a:r>
              <a:rPr kumimoji="0" lang="sk-SK" altLang="sk-SK" sz="1400" b="1" i="0" u="none" strike="noStrike" cap="none" normalizeH="0" baseline="0" dirty="0">
                <a:ln>
                  <a:noFill/>
                </a:ln>
                <a:solidFill>
                  <a:schemeClr val="tx1"/>
                </a:solidFill>
                <a:effectLst/>
                <a:latin typeface="Arial" panose="020B0604020202020204" pitchFamily="34" charset="0"/>
              </a:rPr>
              <a:t>desaťtisíce dobrovoľníkov</a:t>
            </a:r>
            <a:r>
              <a:rPr kumimoji="0" lang="sk-SK" altLang="sk-SK" sz="1400" b="0" i="0" u="none" strike="noStrike" cap="none" normalizeH="0" baseline="0" dirty="0">
                <a:ln>
                  <a:noFill/>
                </a:ln>
                <a:solidFill>
                  <a:schemeClr val="tx1"/>
                </a:solidFill>
                <a:effectLst/>
                <a:latin typeface="Arial" panose="020B0604020202020204" pitchFamily="34" charset="0"/>
              </a:rPr>
              <a:t>.</a:t>
            </a:r>
          </a:p>
          <a:p>
            <a:pPr marL="285750" indent="-285750">
              <a:buFont typeface="Arial" panose="020B0604020202020204" pitchFamily="34" charset="0"/>
              <a:buChar char="•"/>
            </a:pPr>
            <a:r>
              <a:rPr kumimoji="0" lang="sk-SK" altLang="sk-SK" sz="1400" b="0" i="0" u="none" strike="noStrike" cap="none" normalizeH="0" baseline="0" dirty="0">
                <a:ln>
                  <a:noFill/>
                </a:ln>
                <a:solidFill>
                  <a:schemeClr val="tx1"/>
                </a:solidFill>
                <a:effectLst/>
                <a:latin typeface="Arial" panose="020B0604020202020204" pitchFamily="34" charset="0"/>
              </a:rPr>
              <a:t>Ich výsledky boli </a:t>
            </a:r>
            <a:r>
              <a:rPr kumimoji="0" lang="sk-SK" altLang="sk-SK" sz="1400" b="1" i="0" u="none" strike="noStrike" cap="none" normalizeH="0" baseline="0" dirty="0">
                <a:ln>
                  <a:noFill/>
                </a:ln>
                <a:solidFill>
                  <a:schemeClr val="tx1"/>
                </a:solidFill>
                <a:effectLst/>
                <a:latin typeface="Arial" panose="020B0604020202020204" pitchFamily="34" charset="0"/>
              </a:rPr>
              <a:t>zverejnené v odborných vedeckých časopisoch</a:t>
            </a:r>
            <a:r>
              <a:rPr kumimoji="0" lang="sk-SK" altLang="sk-SK" sz="1400" b="0" i="0" u="none" strike="noStrike" cap="none" normalizeH="0" baseline="0" dirty="0">
                <a:ln>
                  <a:noFill/>
                </a:ln>
                <a:solidFill>
                  <a:schemeClr val="tx1"/>
                </a:solidFill>
                <a:effectLst/>
                <a:latin typeface="Arial" panose="020B0604020202020204" pitchFamily="34" charset="0"/>
              </a:rPr>
              <a:t> (napr. </a:t>
            </a:r>
            <a:r>
              <a:rPr kumimoji="0" lang="sk-SK" altLang="sk-SK" sz="1400" b="0" i="1" u="none" strike="noStrike" cap="none" normalizeH="0" baseline="0" dirty="0" err="1">
                <a:ln>
                  <a:noFill/>
                </a:ln>
                <a:solidFill>
                  <a:schemeClr val="tx1"/>
                </a:solidFill>
                <a:effectLst/>
                <a:latin typeface="Arial" panose="020B0604020202020204" pitchFamily="34" charset="0"/>
              </a:rPr>
              <a:t>The</a:t>
            </a:r>
            <a:r>
              <a:rPr kumimoji="0" lang="sk-SK" altLang="sk-SK" sz="1400" b="0" i="1" u="none" strike="noStrike" cap="none" normalizeH="0" baseline="0" dirty="0">
                <a:ln>
                  <a:noFill/>
                </a:ln>
                <a:solidFill>
                  <a:schemeClr val="tx1"/>
                </a:solidFill>
                <a:effectLst/>
                <a:latin typeface="Arial" panose="020B0604020202020204" pitchFamily="34" charset="0"/>
              </a:rPr>
              <a:t> Lancet</a:t>
            </a:r>
            <a:r>
              <a:rPr kumimoji="0" lang="sk-SK" altLang="sk-SK" sz="1400" b="0" i="0" u="none" strike="noStrike" cap="none" normalizeH="0" baseline="0" dirty="0">
                <a:ln>
                  <a:noFill/>
                </a:ln>
                <a:solidFill>
                  <a:schemeClr val="tx1"/>
                </a:solidFill>
                <a:effectLst/>
                <a:latin typeface="Arial" panose="020B0604020202020204" pitchFamily="34" charset="0"/>
              </a:rPr>
              <a:t>, </a:t>
            </a:r>
            <a:r>
              <a:rPr kumimoji="0" lang="sk-SK" altLang="sk-SK" sz="1400" b="0" i="1" u="none" strike="noStrike" cap="none" normalizeH="0" baseline="0" dirty="0">
                <a:ln>
                  <a:noFill/>
                </a:ln>
                <a:solidFill>
                  <a:schemeClr val="tx1"/>
                </a:solidFill>
                <a:effectLst/>
                <a:latin typeface="Arial" panose="020B0604020202020204" pitchFamily="34" charset="0"/>
              </a:rPr>
              <a:t>Nature</a:t>
            </a:r>
            <a:r>
              <a:rPr kumimoji="0" lang="sk-SK" altLang="sk-SK" sz="1400" b="0" i="0" u="none" strike="noStrike" cap="none" normalizeH="0" baseline="0" dirty="0">
                <a:ln>
                  <a:noFill/>
                </a:ln>
                <a:solidFill>
                  <a:schemeClr val="tx1"/>
                </a:solidFill>
                <a:effectLst/>
                <a:latin typeface="Arial" panose="020B0604020202020204" pitchFamily="34" charset="0"/>
              </a:rPr>
              <a:t>, </a:t>
            </a:r>
            <a:r>
              <a:rPr kumimoji="0" lang="sk-SK" altLang="sk-SK" sz="1400" b="0" i="1" u="none" strike="noStrike" cap="none" normalizeH="0" baseline="0" dirty="0">
                <a:ln>
                  <a:noFill/>
                </a:ln>
                <a:solidFill>
                  <a:schemeClr val="tx1"/>
                </a:solidFill>
                <a:effectLst/>
                <a:latin typeface="Arial" panose="020B0604020202020204" pitchFamily="34" charset="0"/>
              </a:rPr>
              <a:t>New </a:t>
            </a:r>
            <a:r>
              <a:rPr kumimoji="0" lang="sk-SK" altLang="sk-SK" sz="1400" b="0" i="1" u="none" strike="noStrike" cap="none" normalizeH="0" baseline="0" dirty="0" err="1">
                <a:ln>
                  <a:noFill/>
                </a:ln>
                <a:solidFill>
                  <a:schemeClr val="tx1"/>
                </a:solidFill>
                <a:effectLst/>
                <a:latin typeface="Arial" panose="020B0604020202020204" pitchFamily="34" charset="0"/>
              </a:rPr>
              <a:t>England</a:t>
            </a:r>
            <a:r>
              <a:rPr kumimoji="0" lang="sk-SK" altLang="sk-SK" sz="1400" b="0" i="1" u="none" strike="noStrike" cap="none" normalizeH="0" baseline="0" dirty="0">
                <a:ln>
                  <a:noFill/>
                </a:ln>
                <a:solidFill>
                  <a:schemeClr val="tx1"/>
                </a:solidFill>
                <a:effectLst/>
                <a:latin typeface="Arial" panose="020B0604020202020204" pitchFamily="34" charset="0"/>
              </a:rPr>
              <a:t> </a:t>
            </a:r>
            <a:r>
              <a:rPr kumimoji="0" lang="sk-SK" altLang="sk-SK" sz="1400" b="0" i="1" u="none" strike="noStrike" cap="none" normalizeH="0" baseline="0" dirty="0" err="1">
                <a:ln>
                  <a:noFill/>
                </a:ln>
                <a:solidFill>
                  <a:schemeClr val="tx1"/>
                </a:solidFill>
                <a:effectLst/>
                <a:latin typeface="Arial" panose="020B0604020202020204" pitchFamily="34" charset="0"/>
              </a:rPr>
              <a:t>Journal</a:t>
            </a:r>
            <a:r>
              <a:rPr kumimoji="0" lang="sk-SK" altLang="sk-SK" sz="1400" b="0" i="1" u="none" strike="noStrike" cap="none" normalizeH="0" baseline="0" dirty="0">
                <a:ln>
                  <a:noFill/>
                </a:ln>
                <a:solidFill>
                  <a:schemeClr val="tx1"/>
                </a:solidFill>
                <a:effectLst/>
                <a:latin typeface="Arial" panose="020B0604020202020204" pitchFamily="34" charset="0"/>
              </a:rPr>
              <a:t> of </a:t>
            </a:r>
            <a:r>
              <a:rPr kumimoji="0" lang="sk-SK" altLang="sk-SK" sz="1400" b="0" i="1" u="none" strike="noStrike" cap="none" normalizeH="0" baseline="0" dirty="0" err="1">
                <a:ln>
                  <a:noFill/>
                </a:ln>
                <a:solidFill>
                  <a:schemeClr val="tx1"/>
                </a:solidFill>
                <a:effectLst/>
                <a:latin typeface="Arial" panose="020B0604020202020204" pitchFamily="34" charset="0"/>
              </a:rPr>
              <a:t>Medicine</a:t>
            </a:r>
            <a:r>
              <a:rPr kumimoji="0" lang="sk-SK" altLang="sk-SK" sz="1400" b="0" i="0" u="none" strike="noStrike" cap="none" normalizeH="0" baseline="0" dirty="0">
                <a:ln>
                  <a:noFill/>
                </a:ln>
                <a:solidFill>
                  <a:schemeClr val="tx1"/>
                </a:solidFill>
                <a:effectLst/>
                <a:latin typeface="Arial" panose="020B0604020202020204" pitchFamily="34" charset="0"/>
              </a:rPr>
              <a:t>) a overené </a:t>
            </a:r>
            <a:r>
              <a:rPr kumimoji="0" lang="sk-SK" altLang="sk-SK" sz="1400" b="1" i="0" u="none" strike="noStrike" cap="none" normalizeH="0" baseline="0" dirty="0">
                <a:ln>
                  <a:noFill/>
                </a:ln>
                <a:solidFill>
                  <a:schemeClr val="tx1"/>
                </a:solidFill>
                <a:effectLst/>
                <a:latin typeface="Arial" panose="020B0604020202020204" pitchFamily="34" charset="0"/>
              </a:rPr>
              <a:t>nezávislými agentúrami</a:t>
            </a:r>
            <a:r>
              <a:rPr kumimoji="0" lang="sk-SK" altLang="sk-SK" sz="1400" b="0" i="0" u="none" strike="noStrike" cap="none" normalizeH="0" baseline="0" dirty="0">
                <a:ln>
                  <a:noFill/>
                </a:ln>
                <a:solidFill>
                  <a:schemeClr val="tx1"/>
                </a:solidFill>
                <a:effectLst/>
                <a:latin typeface="Arial" panose="020B0604020202020204" pitchFamily="34" charset="0"/>
              </a:rPr>
              <a:t>.</a:t>
            </a:r>
          </a:p>
          <a:p>
            <a:pPr marL="285750" indent="-285750">
              <a:buFont typeface="Arial" panose="020B0604020202020204" pitchFamily="34" charset="0"/>
              <a:buChar char="•"/>
            </a:pPr>
            <a:r>
              <a:rPr lang="sk-SK" dirty="0"/>
              <a:t>Krajiny s vysokou mierou zaočkovania mali </a:t>
            </a:r>
            <a:r>
              <a:rPr lang="sk-SK" b="1" dirty="0"/>
              <a:t>menej úmrtí a hospitalizácií</a:t>
            </a:r>
            <a:r>
              <a:rPr lang="sk-SK" dirty="0"/>
              <a:t> počas ďalších vĺn pandémie.</a:t>
            </a:r>
            <a:endParaRPr kumimoji="0" lang="sk-SK" altLang="sk-SK" sz="1400" b="0" i="0" u="none" strike="noStrike" cap="none" normalizeH="0" baseline="0" dirty="0">
              <a:ln>
                <a:noFill/>
              </a:ln>
              <a:solidFill>
                <a:schemeClr val="tx1"/>
              </a:solidFill>
              <a:effectLst/>
              <a:latin typeface="Arial" panose="020B0604020202020204" pitchFamily="34" charset="0"/>
            </a:endParaRPr>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588518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pic>
        <p:nvPicPr>
          <p:cNvPr id="4102" name="Picture 6" descr="5G Conspiracy? Seen it all before, mate.">
            <a:extLst>
              <a:ext uri="{FF2B5EF4-FFF2-40B4-BE49-F238E27FC236}">
                <a16:creationId xmlns:a16="http://schemas.microsoft.com/office/drawing/2014/main" id="{C853F568-8046-4210-B6B0-640ACEDB0A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770" y="1023909"/>
            <a:ext cx="8854385" cy="3296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442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4954463" y="908356"/>
            <a:ext cx="4129307" cy="849263"/>
          </a:xfrm>
        </p:spPr>
        <p:txBody>
          <a:bodyPr/>
          <a:lstStyle/>
          <a:p>
            <a:r>
              <a:rPr lang="sk-SK" sz="2800" b="1" dirty="0"/>
              <a:t>Zem je plochá</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pic>
        <p:nvPicPr>
          <p:cNvPr id="4098" name="Picture 2" descr="Why Are There Flat Earthers?': a presentation in the Great Conversation  series by Dr. Jeffrey Kaplan | College of Arts &amp; Sciences">
            <a:extLst>
              <a:ext uri="{FF2B5EF4-FFF2-40B4-BE49-F238E27FC236}">
                <a16:creationId xmlns:a16="http://schemas.microsoft.com/office/drawing/2014/main" id="{023DA8DA-BBFE-4B14-A8BF-5031E9B6E9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03959"/>
            <a:ext cx="4940224" cy="3705168"/>
          </a:xfrm>
          <a:prstGeom prst="rect">
            <a:avLst/>
          </a:prstGeom>
          <a:noFill/>
          <a:extLst>
            <a:ext uri="{909E8E84-426E-40DD-AFC4-6F175D3DCCD1}">
              <a14:hiddenFill xmlns:a14="http://schemas.microsoft.com/office/drawing/2010/main">
                <a:solidFill>
                  <a:srgbClr val="FFFFFF"/>
                </a:solidFill>
              </a14:hiddenFill>
            </a:ext>
          </a:extLst>
        </p:spPr>
      </p:pic>
      <p:sp>
        <p:nvSpPr>
          <p:cNvPr id="8" name="BlokTextu 7">
            <a:extLst>
              <a:ext uri="{FF2B5EF4-FFF2-40B4-BE49-F238E27FC236}">
                <a16:creationId xmlns:a16="http://schemas.microsoft.com/office/drawing/2014/main" id="{9AEB5239-A281-4FCA-B5F4-BE3298E69778}"/>
              </a:ext>
            </a:extLst>
          </p:cNvPr>
          <p:cNvSpPr txBox="1"/>
          <p:nvPr/>
        </p:nvSpPr>
        <p:spPr>
          <a:xfrm>
            <a:off x="4940224" y="1499281"/>
            <a:ext cx="4189537" cy="3539430"/>
          </a:xfrm>
          <a:prstGeom prst="rect">
            <a:avLst/>
          </a:prstGeom>
          <a:noFill/>
        </p:spPr>
        <p:txBody>
          <a:bodyPr wrap="square">
            <a:spAutoFit/>
          </a:bodyPr>
          <a:lstStyle/>
          <a:p>
            <a:pPr marL="285750" indent="-285750">
              <a:buFont typeface="Arial" panose="020B0604020202020204" pitchFamily="34" charset="0"/>
              <a:buChar char="•"/>
            </a:pPr>
            <a:r>
              <a:rPr lang="sk-SK" b="1" dirty="0"/>
              <a:t>Horizont vyzerá rovný</a:t>
            </a:r>
            <a:br>
              <a:rPr lang="sk-SK" dirty="0"/>
            </a:br>
            <a:r>
              <a:rPr lang="sk-SK" dirty="0"/>
              <a:t>– Keď sa pozeráme na more alebo horizont, nevidíme zakrivenie.</a:t>
            </a:r>
          </a:p>
          <a:p>
            <a:pPr marL="285750" indent="-285750">
              <a:buFont typeface="Arial" panose="020B0604020202020204" pitchFamily="34" charset="0"/>
              <a:buChar char="•"/>
            </a:pPr>
            <a:r>
              <a:rPr lang="sk-SK" b="1" dirty="0"/>
              <a:t>Voda sa „nedá ohnúť“</a:t>
            </a:r>
            <a:br>
              <a:rPr lang="sk-SK" dirty="0"/>
            </a:br>
            <a:r>
              <a:rPr lang="sk-SK" dirty="0"/>
              <a:t>– Voda v pohári je vždy rovná, teda nemôže „priľnúť“ ku guli.</a:t>
            </a:r>
          </a:p>
          <a:p>
            <a:pPr marL="285750" indent="-285750">
              <a:buFont typeface="Arial" panose="020B0604020202020204" pitchFamily="34" charset="0"/>
              <a:buChar char="•"/>
            </a:pPr>
            <a:r>
              <a:rPr lang="sk-SK" b="1" dirty="0"/>
              <a:t>Fotografie Zeme z vesmíru sú vraj sfalšované</a:t>
            </a:r>
            <a:br>
              <a:rPr lang="sk-SK" dirty="0"/>
            </a:br>
            <a:r>
              <a:rPr lang="sk-SK" dirty="0"/>
              <a:t>– NASA a iné agentúry manipulujú snímky, aby udržali „klamstvo“ o guľatej Zemi.</a:t>
            </a:r>
          </a:p>
          <a:p>
            <a:pPr marL="285750" indent="-285750">
              <a:buFont typeface="Arial" panose="020B0604020202020204" pitchFamily="34" charset="0"/>
              <a:buChar char="•"/>
            </a:pPr>
            <a:r>
              <a:rPr lang="sk-SK" b="1" dirty="0"/>
              <a:t>Antarktída ako „okraj sveta“</a:t>
            </a:r>
            <a:br>
              <a:rPr lang="sk-SK" dirty="0"/>
            </a:br>
            <a:r>
              <a:rPr lang="sk-SK" dirty="0"/>
              <a:t>– Antarktída je obrovský ľadový múr, ktorý obklopuje plochý disk a bráni ľuďom „vypadnúť“.</a:t>
            </a:r>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7538799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4807499" y="908357"/>
            <a:ext cx="4336501" cy="540694"/>
          </a:xfrm>
        </p:spPr>
        <p:txBody>
          <a:bodyPr/>
          <a:lstStyle/>
          <a:p>
            <a:r>
              <a:rPr lang="sk-SK" sz="2800" b="1" dirty="0"/>
              <a:t>Zem nie je plochá</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pic>
        <p:nvPicPr>
          <p:cNvPr id="3074" name="Picture 2" descr="globe Memes &amp; GIFs - Imgflip">
            <a:extLst>
              <a:ext uri="{FF2B5EF4-FFF2-40B4-BE49-F238E27FC236}">
                <a16:creationId xmlns:a16="http://schemas.microsoft.com/office/drawing/2014/main" id="{59C6B30C-EE6B-41D8-8F91-5A50EC45C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33" y="1116991"/>
            <a:ext cx="4817958" cy="3604439"/>
          </a:xfrm>
          <a:prstGeom prst="rect">
            <a:avLst/>
          </a:prstGeom>
          <a:noFill/>
          <a:extLst>
            <a:ext uri="{909E8E84-426E-40DD-AFC4-6F175D3DCCD1}">
              <a14:hiddenFill xmlns:a14="http://schemas.microsoft.com/office/drawing/2010/main">
                <a:solidFill>
                  <a:srgbClr val="FFFFFF"/>
                </a:solidFill>
              </a14:hiddenFill>
            </a:ext>
          </a:extLst>
        </p:spPr>
      </p:pic>
      <p:sp>
        <p:nvSpPr>
          <p:cNvPr id="8" name="BlokTextu 7">
            <a:extLst>
              <a:ext uri="{FF2B5EF4-FFF2-40B4-BE49-F238E27FC236}">
                <a16:creationId xmlns:a16="http://schemas.microsoft.com/office/drawing/2014/main" id="{B8F0BB25-6F96-4205-827F-617EFB890A46}"/>
              </a:ext>
            </a:extLst>
          </p:cNvPr>
          <p:cNvSpPr txBox="1"/>
          <p:nvPr/>
        </p:nvSpPr>
        <p:spPr>
          <a:xfrm>
            <a:off x="4807499" y="1662905"/>
            <a:ext cx="4189537" cy="2677656"/>
          </a:xfrm>
          <a:prstGeom prst="rect">
            <a:avLst/>
          </a:prstGeom>
          <a:noFill/>
        </p:spPr>
        <p:txBody>
          <a:bodyPr wrap="square">
            <a:spAutoFit/>
          </a:bodyPr>
          <a:lstStyle/>
          <a:p>
            <a:pPr marL="285750" indent="-285750">
              <a:buFont typeface="Arial" panose="020B0604020202020204" pitchFamily="34" charset="0"/>
              <a:buChar char="•"/>
            </a:pPr>
            <a:r>
              <a:rPr lang="sk-SK" dirty="0"/>
              <a:t>Prvý známy pokus je starý takmer </a:t>
            </a:r>
            <a:r>
              <a:rPr lang="sk-SK" b="1" dirty="0"/>
              <a:t>2250 rokov</a:t>
            </a:r>
            <a:r>
              <a:rPr lang="sk-SK" dirty="0"/>
              <a:t>, spravil ho </a:t>
            </a:r>
            <a:r>
              <a:rPr lang="sk-SK" b="1" dirty="0" err="1"/>
              <a:t>Eratosthenes</a:t>
            </a:r>
            <a:r>
              <a:rPr lang="sk-SK" dirty="0"/>
              <a:t> z </a:t>
            </a:r>
            <a:r>
              <a:rPr lang="sk-SK" dirty="0" err="1"/>
              <a:t>Kyrény</a:t>
            </a:r>
            <a:r>
              <a:rPr lang="sk-SK" dirty="0"/>
              <a:t>. </a:t>
            </a:r>
          </a:p>
          <a:p>
            <a:pPr marL="285750" indent="-285750">
              <a:buFont typeface="Arial" panose="020B0604020202020204" pitchFamily="34" charset="0"/>
              <a:buChar char="•"/>
            </a:pPr>
            <a:r>
              <a:rPr kumimoji="0" lang="sk-SK" altLang="sk-SK" sz="1400" b="0" i="0" u="none" strike="noStrike" cap="none" normalizeH="0" baseline="0" dirty="0">
                <a:ln>
                  <a:noFill/>
                </a:ln>
                <a:solidFill>
                  <a:schemeClr val="tx1"/>
                </a:solidFill>
                <a:effectLst/>
                <a:latin typeface="Arial" panose="020B0604020202020204" pitchFamily="34" charset="0"/>
              </a:rPr>
              <a:t>Neskôr si ľudia všimli </a:t>
            </a:r>
            <a:r>
              <a:rPr kumimoji="0" lang="sk-SK" altLang="sk-SK" sz="1400" b="0" i="0" u="none" strike="noStrike" cap="none" normalizeH="0" baseline="0" dirty="0" err="1">
                <a:ln>
                  <a:noFill/>
                </a:ln>
                <a:solidFill>
                  <a:schemeClr val="tx1"/>
                </a:solidFill>
                <a:effectLst/>
                <a:latin typeface="Arial" panose="020B0604020202020204" pitchFamily="34" charset="0"/>
              </a:rPr>
              <a:t>gulatosť</a:t>
            </a:r>
            <a:r>
              <a:rPr kumimoji="0" lang="sk-SK" altLang="sk-SK" sz="1400" b="0" i="0" u="none" strike="noStrike" cap="none" normalizeH="0" baseline="0" dirty="0">
                <a:ln>
                  <a:noFill/>
                </a:ln>
                <a:solidFill>
                  <a:schemeClr val="tx1"/>
                </a:solidFill>
                <a:effectLst/>
                <a:latin typeface="Arial" panose="020B0604020202020204" pitchFamily="34" charset="0"/>
              </a:rPr>
              <a:t> Zeme pri </a:t>
            </a:r>
            <a:r>
              <a:rPr kumimoji="0" lang="sk-SK" altLang="sk-SK" sz="1400" b="1" i="0" u="none" strike="noStrike" cap="none" normalizeH="0" baseline="0" dirty="0">
                <a:ln>
                  <a:noFill/>
                </a:ln>
                <a:solidFill>
                  <a:schemeClr val="tx1"/>
                </a:solidFill>
                <a:effectLst/>
                <a:latin typeface="Arial" panose="020B0604020202020204" pitchFamily="34" charset="0"/>
              </a:rPr>
              <a:t>vyzeraní lodí</a:t>
            </a:r>
            <a:r>
              <a:rPr kumimoji="0" lang="sk-SK" altLang="sk-SK" sz="1400" b="0" i="0" u="none" strike="noStrike" cap="none" normalizeH="0" baseline="0" dirty="0">
                <a:ln>
                  <a:noFill/>
                </a:ln>
                <a:solidFill>
                  <a:schemeClr val="tx1"/>
                </a:solidFill>
                <a:effectLst/>
                <a:latin typeface="Arial" panose="020B0604020202020204" pitchFamily="34" charset="0"/>
              </a:rPr>
              <a:t>, ktoré prichádzali z ďalekých plavieb. </a:t>
            </a:r>
          </a:p>
          <a:p>
            <a:pPr marL="285750" indent="-285750">
              <a:buFont typeface="Arial" panose="020B0604020202020204" pitchFamily="34" charset="0"/>
              <a:buChar char="•"/>
            </a:pPr>
            <a:r>
              <a:rPr kumimoji="0" lang="sk-SK" altLang="sk-SK" sz="1400" b="0" i="0" u="none" strike="noStrike" cap="none" normalizeH="0" baseline="0" dirty="0">
                <a:ln>
                  <a:noFill/>
                </a:ln>
                <a:solidFill>
                  <a:schemeClr val="tx1"/>
                </a:solidFill>
                <a:effectLst/>
                <a:latin typeface="Arial" panose="020B0604020202020204" pitchFamily="34" charset="0"/>
              </a:rPr>
              <a:t>Technológie, ktoré pracujú s </a:t>
            </a:r>
            <a:r>
              <a:rPr kumimoji="0" lang="sk-SK" altLang="sk-SK" sz="1400" b="0" i="0" u="none" strike="noStrike" cap="none" normalizeH="0" baseline="0" dirty="0" err="1">
                <a:ln>
                  <a:noFill/>
                </a:ln>
                <a:solidFill>
                  <a:schemeClr val="tx1"/>
                </a:solidFill>
                <a:effectLst/>
                <a:latin typeface="Arial" panose="020B0604020202020204" pitchFamily="34" charset="0"/>
              </a:rPr>
              <a:t>gulatosťou</a:t>
            </a:r>
            <a:r>
              <a:rPr kumimoji="0" lang="sk-SK" altLang="sk-SK" sz="1400" b="0" i="0" u="none" strike="noStrike" cap="none" normalizeH="0" baseline="0" dirty="0">
                <a:ln>
                  <a:noFill/>
                </a:ln>
                <a:solidFill>
                  <a:schemeClr val="tx1"/>
                </a:solidFill>
                <a:effectLst/>
                <a:latin typeface="Arial" panose="020B0604020202020204" pitchFamily="34" charset="0"/>
              </a:rPr>
              <a:t> Zeme je neúrekom.</a:t>
            </a:r>
          </a:p>
          <a:p>
            <a:pPr marL="285750" indent="-285750">
              <a:buFont typeface="Arial" panose="020B0604020202020204" pitchFamily="34" charset="0"/>
              <a:buChar char="•"/>
            </a:pPr>
            <a:r>
              <a:rPr kumimoji="0" lang="sk-SK" altLang="sk-SK" sz="1400" b="0" i="0" u="none" strike="noStrike" cap="none" normalizeH="0" baseline="0" dirty="0">
                <a:ln>
                  <a:noFill/>
                </a:ln>
                <a:solidFill>
                  <a:schemeClr val="tx1"/>
                </a:solidFill>
                <a:effectLst/>
                <a:latin typeface="Arial" panose="020B0604020202020204" pitchFamily="34" charset="0"/>
              </a:rPr>
              <a:t>Z Ameriky sa do Japonska nelieta cez Európu, ale naopak.</a:t>
            </a:r>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282512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6609140" y="898196"/>
            <a:ext cx="2378094" cy="849263"/>
          </a:xfrm>
        </p:spPr>
        <p:txBody>
          <a:bodyPr/>
          <a:lstStyle/>
          <a:p>
            <a:r>
              <a:rPr lang="sk-SK" sz="2800" b="1" dirty="0"/>
              <a:t>Plochá Zem</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pic>
        <p:nvPicPr>
          <p:cNvPr id="3074" name="Picture 2" descr="Do Flat Earthers Dream of Pearl Harbor Conspiracy Theories?">
            <a:extLst>
              <a:ext uri="{FF2B5EF4-FFF2-40B4-BE49-F238E27FC236}">
                <a16:creationId xmlns:a16="http://schemas.microsoft.com/office/drawing/2014/main" id="{71E867BC-85D7-4758-8046-373EA30C5E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81" y="97675"/>
            <a:ext cx="6400799" cy="4800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6216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FF528B37-863E-4E10-BAA3-BAC761306988}"/>
              </a:ext>
            </a:extLst>
          </p:cNvPr>
          <p:cNvSpPr>
            <a:spLocks noGrp="1"/>
          </p:cNvSpPr>
          <p:nvPr>
            <p:ph type="title" idx="2"/>
          </p:nvPr>
        </p:nvSpPr>
        <p:spPr>
          <a:xfrm>
            <a:off x="0" y="451942"/>
            <a:ext cx="9144000" cy="1234500"/>
          </a:xfrm>
        </p:spPr>
        <p:txBody>
          <a:bodyPr/>
          <a:lstStyle/>
          <a:p>
            <a:r>
              <a:rPr lang="sk-SK" sz="4800" dirty="0"/>
              <a:t>Cieľ Workshopu?</a:t>
            </a:r>
            <a:endParaRPr lang="en-US" sz="4800" dirty="0"/>
          </a:p>
        </p:txBody>
      </p:sp>
      <p:sp>
        <p:nvSpPr>
          <p:cNvPr id="4" name="Podnadpis 3">
            <a:extLst>
              <a:ext uri="{FF2B5EF4-FFF2-40B4-BE49-F238E27FC236}">
                <a16:creationId xmlns:a16="http://schemas.microsoft.com/office/drawing/2014/main" id="{EDDAD61E-F0BD-4889-8A8E-4B589BDCA5DD}"/>
              </a:ext>
            </a:extLst>
          </p:cNvPr>
          <p:cNvSpPr>
            <a:spLocks noGrp="1"/>
          </p:cNvSpPr>
          <p:nvPr>
            <p:ph type="subTitle" idx="1"/>
          </p:nvPr>
        </p:nvSpPr>
        <p:spPr>
          <a:xfrm>
            <a:off x="0" y="1614110"/>
            <a:ext cx="9144000" cy="2063697"/>
          </a:xfrm>
        </p:spPr>
        <p:txBody>
          <a:bodyPr/>
          <a:lstStyle/>
          <a:p>
            <a:pPr marL="482600" indent="-342900">
              <a:buFont typeface="+mj-lt"/>
              <a:buAutoNum type="arabicPeriod"/>
            </a:pPr>
            <a:r>
              <a:rPr lang="sk-SK" sz="1800" b="1" dirty="0"/>
              <a:t>Vysvetlenie problému.</a:t>
            </a:r>
          </a:p>
          <a:p>
            <a:pPr marL="482600" indent="-342900">
              <a:buFont typeface="+mj-lt"/>
              <a:buAutoNum type="arabicPeriod"/>
            </a:pPr>
            <a:r>
              <a:rPr lang="sk-SK" sz="1800" b="1" dirty="0"/>
              <a:t>Ukázanie a vysvetlenie hlavných konšpiračných teórií.</a:t>
            </a:r>
          </a:p>
          <a:p>
            <a:pPr marL="482600" indent="-342900">
              <a:buFont typeface="+mj-lt"/>
              <a:buAutoNum type="arabicPeriod"/>
            </a:pPr>
            <a:r>
              <a:rPr lang="sk-SK" sz="1800" b="1" dirty="0"/>
              <a:t>naučiť sa základné princípy kritického myslenia</a:t>
            </a:r>
          </a:p>
          <a:p>
            <a:pPr marL="482600" indent="-342900">
              <a:buFont typeface="+mj-lt"/>
              <a:buAutoNum type="arabicPeriod"/>
            </a:pPr>
            <a:r>
              <a:rPr lang="sk-SK" sz="1800" b="1" dirty="0"/>
              <a:t>rozpoznať manipulačné techniky, kognitívne skreslenia a logické chyby</a:t>
            </a:r>
          </a:p>
          <a:p>
            <a:pPr marL="482600" indent="-342900">
              <a:buFont typeface="+mj-lt"/>
              <a:buAutoNum type="arabicPeriod"/>
            </a:pPr>
            <a:r>
              <a:rPr lang="sk-SK" sz="1800" b="1" dirty="0"/>
              <a:t>zlepšiť schopnosť hodnotiť informácie</a:t>
            </a:r>
          </a:p>
          <a:p>
            <a:pPr marL="482600" indent="-342900">
              <a:buFont typeface="+mj-lt"/>
              <a:buAutoNum type="arabicPeriod"/>
            </a:pPr>
            <a:endParaRPr lang="sk-SK" sz="1800" b="1" dirty="0"/>
          </a:p>
          <a:p>
            <a:pPr marL="482600" indent="-342900">
              <a:buFont typeface="+mj-lt"/>
              <a:buAutoNum type="arabicPeriod"/>
            </a:pPr>
            <a:endParaRPr lang="sk-SK" sz="1800" b="1" dirty="0"/>
          </a:p>
        </p:txBody>
      </p:sp>
      <p:sp>
        <p:nvSpPr>
          <p:cNvPr id="5" name="Podnadpis 4">
            <a:extLst>
              <a:ext uri="{FF2B5EF4-FFF2-40B4-BE49-F238E27FC236}">
                <a16:creationId xmlns:a16="http://schemas.microsoft.com/office/drawing/2014/main" id="{D4BDFA75-79D1-40B2-BE35-3FA9D88F333B}"/>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1FA98109-EA13-45FA-92C9-714E95A2E000}"/>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10221EA1-CA18-497F-A78E-E7AE475B124D}"/>
              </a:ext>
            </a:extLst>
          </p:cNvPr>
          <p:cNvSpPr>
            <a:spLocks noGrp="1"/>
          </p:cNvSpPr>
          <p:nvPr>
            <p:ph type="subTitle" idx="5"/>
          </p:nvPr>
        </p:nvSpPr>
        <p:spPr/>
        <p:txBody>
          <a:bodyPr/>
          <a:lstStyle/>
          <a:p>
            <a:endParaRPr lang="en-US"/>
          </a:p>
        </p:txBody>
      </p:sp>
    </p:spTree>
    <p:extLst>
      <p:ext uri="{BB962C8B-B14F-4D97-AF65-F5344CB8AC3E}">
        <p14:creationId xmlns:p14="http://schemas.microsoft.com/office/powerpoint/2010/main" val="350690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24"/>
        <p:cNvGrpSpPr/>
        <p:nvPr/>
      </p:nvGrpSpPr>
      <p:grpSpPr>
        <a:xfrm>
          <a:off x="0" y="0"/>
          <a:ext cx="0" cy="0"/>
          <a:chOff x="0" y="0"/>
          <a:chExt cx="0" cy="0"/>
        </a:xfrm>
      </p:grpSpPr>
      <p:sp>
        <p:nvSpPr>
          <p:cNvPr id="625" name="Google Shape;625;p47"/>
          <p:cNvSpPr txBox="1">
            <a:spLocks noGrp="1"/>
          </p:cNvSpPr>
          <p:nvPr>
            <p:ph type="title"/>
          </p:nvPr>
        </p:nvSpPr>
        <p:spPr>
          <a:xfrm rot="142061">
            <a:off x="2842953" y="1657512"/>
            <a:ext cx="3565544" cy="220297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vznikajú konšpiračné teórie - Aktivita</a:t>
            </a:r>
            <a:endParaRPr b="1" dirty="0"/>
          </a:p>
        </p:txBody>
      </p:sp>
      <p:sp>
        <p:nvSpPr>
          <p:cNvPr id="626" name="Google Shape;626;p47"/>
          <p:cNvSpPr txBox="1">
            <a:spLocks noGrp="1"/>
          </p:cNvSpPr>
          <p:nvPr>
            <p:ph type="subTitle" idx="1"/>
          </p:nvPr>
        </p:nvSpPr>
        <p:spPr>
          <a:xfrm rot="1087718">
            <a:off x="6519511" y="3070410"/>
            <a:ext cx="1491600" cy="291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sk-SK" dirty="0">
                <a:solidFill>
                  <a:srgbClr val="000000"/>
                </a:solidFill>
              </a:rPr>
              <a:t>Konšpiračné teórie</a:t>
            </a:r>
            <a:endParaRPr dirty="0"/>
          </a:p>
        </p:txBody>
      </p:sp>
      <p:sp>
        <p:nvSpPr>
          <p:cNvPr id="3" name="Podnadpis 2">
            <a:extLst>
              <a:ext uri="{FF2B5EF4-FFF2-40B4-BE49-F238E27FC236}">
                <a16:creationId xmlns:a16="http://schemas.microsoft.com/office/drawing/2014/main" id="{1D833C7D-05AD-49D1-8A08-EB5CAAFEC12D}"/>
              </a:ext>
            </a:extLst>
          </p:cNvPr>
          <p:cNvSpPr>
            <a:spLocks noGrp="1"/>
          </p:cNvSpPr>
          <p:nvPr>
            <p:ph type="subTitle" idx="2"/>
          </p:nvPr>
        </p:nvSpPr>
        <p:spPr/>
        <p:txBody>
          <a:bodyPr/>
          <a:lstStyle/>
          <a:p>
            <a:endParaRPr lang="en-US"/>
          </a:p>
        </p:txBody>
      </p:sp>
      <p:sp>
        <p:nvSpPr>
          <p:cNvPr id="5" name="Podnadpis 4">
            <a:extLst>
              <a:ext uri="{FF2B5EF4-FFF2-40B4-BE49-F238E27FC236}">
                <a16:creationId xmlns:a16="http://schemas.microsoft.com/office/drawing/2014/main" id="{03177391-EDA5-4FEF-BAFA-A5CCD1591688}"/>
              </a:ext>
            </a:extLst>
          </p:cNvPr>
          <p:cNvSpPr>
            <a:spLocks noGrp="1"/>
          </p:cNvSpPr>
          <p:nvPr>
            <p:ph type="subTitle" idx="3"/>
          </p:nvPr>
        </p:nvSpPr>
        <p:spPr/>
        <p:txBody>
          <a:bodyPr/>
          <a:lstStyle/>
          <a:p>
            <a:endParaRPr lang="en-US"/>
          </a:p>
        </p:txBody>
      </p:sp>
    </p:spTree>
    <p:extLst>
      <p:ext uri="{BB962C8B-B14F-4D97-AF65-F5344CB8AC3E}">
        <p14:creationId xmlns:p14="http://schemas.microsoft.com/office/powerpoint/2010/main" val="9390666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0" y="97675"/>
            <a:ext cx="9149584" cy="730365"/>
          </a:xfrm>
        </p:spPr>
        <p:txBody>
          <a:bodyPr/>
          <a:lstStyle/>
          <a:p>
            <a:r>
              <a:rPr lang="sk-SK" sz="2800" b="1" dirty="0"/>
              <a:t>Vyrob si vlastnú konšpiračnú teóriu</a:t>
            </a:r>
            <a:r>
              <a:rPr lang="en-US" sz="2800" b="1" dirty="0"/>
              <a:t>!</a:t>
            </a:r>
          </a:p>
        </p:txBody>
      </p:sp>
      <p:sp>
        <p:nvSpPr>
          <p:cNvPr id="16" name="BlokTextu 15">
            <a:extLst>
              <a:ext uri="{FF2B5EF4-FFF2-40B4-BE49-F238E27FC236}">
                <a16:creationId xmlns:a16="http://schemas.microsoft.com/office/drawing/2014/main" id="{785F7C6B-00DE-4928-BD10-E8452CED3937}"/>
              </a:ext>
            </a:extLst>
          </p:cNvPr>
          <p:cNvSpPr txBox="1"/>
          <p:nvPr/>
        </p:nvSpPr>
        <p:spPr>
          <a:xfrm>
            <a:off x="95322" y="684610"/>
            <a:ext cx="3398016" cy="1815882"/>
          </a:xfrm>
          <a:prstGeom prst="rect">
            <a:avLst/>
          </a:prstGeom>
          <a:noFill/>
        </p:spPr>
        <p:txBody>
          <a:bodyPr wrap="square">
            <a:spAutoFit/>
          </a:bodyPr>
          <a:lstStyle/>
          <a:p>
            <a:r>
              <a:rPr lang="sk-SK" b="1" dirty="0"/>
              <a:t>Čo máte vytvoriť:</a:t>
            </a:r>
          </a:p>
          <a:p>
            <a:pPr marL="285750" indent="-285750">
              <a:buFont typeface="Arial" panose="020B0604020202020204" pitchFamily="34" charset="0"/>
              <a:buChar char="•"/>
            </a:pPr>
            <a:r>
              <a:rPr lang="sk-SK" dirty="0"/>
              <a:t>Názov konšpiračnej teórie</a:t>
            </a:r>
          </a:p>
          <a:p>
            <a:pPr marL="285750" indent="-285750">
              <a:buFont typeface="Arial" panose="020B0604020202020204" pitchFamily="34" charset="0"/>
              <a:buChar char="•"/>
            </a:pPr>
            <a:r>
              <a:rPr lang="sk-SK" dirty="0"/>
              <a:t>Kto je zapojený (osoba/organizácia)</a:t>
            </a:r>
          </a:p>
          <a:p>
            <a:pPr marL="285750" indent="-285750">
              <a:buFont typeface="Arial" panose="020B0604020202020204" pitchFamily="34" charset="0"/>
              <a:buChar char="•"/>
            </a:pPr>
            <a:r>
              <a:rPr lang="sk-SK" dirty="0"/>
              <a:t>Čo chcú ovládať (jav)</a:t>
            </a:r>
          </a:p>
          <a:p>
            <a:pPr marL="285750" indent="-285750">
              <a:buFont typeface="Arial" panose="020B0604020202020204" pitchFamily="34" charset="0"/>
              <a:buChar char="•"/>
            </a:pPr>
            <a:r>
              <a:rPr lang="sk-SK" dirty="0"/>
              <a:t>Ako to údajne robia (nástroj)</a:t>
            </a:r>
          </a:p>
          <a:p>
            <a:pPr marL="285750" indent="-285750">
              <a:buFont typeface="Arial" panose="020B0604020202020204" pitchFamily="34" charset="0"/>
              <a:buChar char="•"/>
            </a:pPr>
            <a:r>
              <a:rPr lang="sk-SK" dirty="0"/>
              <a:t>Aký je „dôkaz“</a:t>
            </a:r>
          </a:p>
          <a:p>
            <a:pPr marL="285750" indent="-285750">
              <a:buFont typeface="Arial" panose="020B0604020202020204" pitchFamily="34" charset="0"/>
              <a:buChar char="•"/>
            </a:pPr>
            <a:r>
              <a:rPr lang="sk-SK" dirty="0"/>
              <a:t>Ako by sa to šírilo na sociálnych sieťach</a:t>
            </a:r>
          </a:p>
        </p:txBody>
      </p:sp>
      <p:sp>
        <p:nvSpPr>
          <p:cNvPr id="11" name="BlokTextu 10">
            <a:extLst>
              <a:ext uri="{FF2B5EF4-FFF2-40B4-BE49-F238E27FC236}">
                <a16:creationId xmlns:a16="http://schemas.microsoft.com/office/drawing/2014/main" id="{F641B219-450E-47A8-AB49-71ACEFBF115D}"/>
              </a:ext>
            </a:extLst>
          </p:cNvPr>
          <p:cNvSpPr txBox="1"/>
          <p:nvPr/>
        </p:nvSpPr>
        <p:spPr>
          <a:xfrm>
            <a:off x="59762" y="2958403"/>
            <a:ext cx="3552477" cy="181588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sk-SK" b="1" dirty="0"/>
              <a:t>Osoby / Inštitúcie:</a:t>
            </a:r>
          </a:p>
          <a:p>
            <a:pPr marL="285750" indent="-285750">
              <a:buFont typeface="Arial" panose="020B0604020202020204" pitchFamily="34" charset="0"/>
              <a:buChar char="•"/>
            </a:pPr>
            <a:r>
              <a:rPr lang="sk-SK" dirty="0"/>
              <a:t>Bill </a:t>
            </a:r>
            <a:r>
              <a:rPr lang="sk-SK" dirty="0" err="1"/>
              <a:t>Gates</a:t>
            </a:r>
            <a:endParaRPr lang="sk-SK" dirty="0"/>
          </a:p>
          <a:p>
            <a:pPr marL="285750" indent="-285750">
              <a:buFont typeface="Arial" panose="020B0604020202020204" pitchFamily="34" charset="0"/>
              <a:buChar char="•"/>
            </a:pPr>
            <a:r>
              <a:rPr lang="sk-SK" dirty="0" err="1"/>
              <a:t>Elon</a:t>
            </a:r>
            <a:r>
              <a:rPr lang="sk-SK" dirty="0"/>
              <a:t> </a:t>
            </a:r>
            <a:r>
              <a:rPr lang="sk-SK" dirty="0" err="1"/>
              <a:t>Musk</a:t>
            </a:r>
            <a:endParaRPr lang="sk-SK" dirty="0"/>
          </a:p>
          <a:p>
            <a:pPr marL="285750" indent="-285750">
              <a:buFont typeface="Arial" panose="020B0604020202020204" pitchFamily="34" charset="0"/>
              <a:buChar char="•"/>
            </a:pPr>
            <a:r>
              <a:rPr lang="sk-SK" dirty="0"/>
              <a:t>NASA</a:t>
            </a:r>
          </a:p>
          <a:p>
            <a:pPr marL="285750" indent="-285750">
              <a:buFont typeface="Arial" panose="020B0604020202020204" pitchFamily="34" charset="0"/>
              <a:buChar char="•"/>
            </a:pPr>
            <a:r>
              <a:rPr lang="sk-SK" dirty="0"/>
              <a:t>Coca-Cola</a:t>
            </a:r>
          </a:p>
          <a:p>
            <a:pPr marL="285750" indent="-285750">
              <a:buFont typeface="Arial" panose="020B0604020202020204" pitchFamily="34" charset="0"/>
              <a:buChar char="•"/>
            </a:pPr>
            <a:r>
              <a:rPr lang="sk-SK" dirty="0"/>
              <a:t>McDonald's</a:t>
            </a:r>
          </a:p>
          <a:p>
            <a:pPr marL="285750" indent="-285750">
              <a:buFont typeface="Arial" panose="020B0604020202020204" pitchFamily="34" charset="0"/>
              <a:buChar char="•"/>
            </a:pPr>
            <a:r>
              <a:rPr lang="sk-SK" dirty="0" err="1"/>
              <a:t>Ilumináti</a:t>
            </a:r>
            <a:endParaRPr lang="sk-SK" dirty="0"/>
          </a:p>
          <a:p>
            <a:pPr marL="285750" indent="-285750">
              <a:buFont typeface="Arial" panose="020B0604020202020204" pitchFamily="34" charset="0"/>
              <a:buChar char="•"/>
            </a:pPr>
            <a:r>
              <a:rPr lang="sk-SK" dirty="0" err="1"/>
              <a:t>Reptiliáni</a:t>
            </a:r>
            <a:endParaRPr lang="sk-SK" dirty="0"/>
          </a:p>
        </p:txBody>
      </p:sp>
      <p:sp>
        <p:nvSpPr>
          <p:cNvPr id="13" name="BlokTextu 12">
            <a:extLst>
              <a:ext uri="{FF2B5EF4-FFF2-40B4-BE49-F238E27FC236}">
                <a16:creationId xmlns:a16="http://schemas.microsoft.com/office/drawing/2014/main" id="{137C58DC-199C-4B2A-BD44-81FD6585E5B1}"/>
              </a:ext>
            </a:extLst>
          </p:cNvPr>
          <p:cNvSpPr txBox="1"/>
          <p:nvPr/>
        </p:nvSpPr>
        <p:spPr>
          <a:xfrm>
            <a:off x="3685181" y="684610"/>
            <a:ext cx="2183669" cy="35394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sk-SK" b="1" dirty="0"/>
              <a:t>Javy:</a:t>
            </a:r>
          </a:p>
          <a:p>
            <a:pPr marL="285750" indent="-285750">
              <a:buFont typeface="Arial" panose="020B0604020202020204" pitchFamily="34" charset="0"/>
              <a:buChar char="•"/>
            </a:pPr>
            <a:r>
              <a:rPr lang="sk-SK" dirty="0"/>
              <a:t>Počasie</a:t>
            </a:r>
          </a:p>
          <a:p>
            <a:pPr marL="285750" indent="-285750">
              <a:buFont typeface="Arial" panose="020B0604020202020204" pitchFamily="34" charset="0"/>
              <a:buChar char="•"/>
            </a:pPr>
            <a:r>
              <a:rPr lang="sk-SK" dirty="0"/>
              <a:t>Migrácia</a:t>
            </a:r>
          </a:p>
          <a:p>
            <a:pPr marL="285750" indent="-285750">
              <a:buFont typeface="Arial" panose="020B0604020202020204" pitchFamily="34" charset="0"/>
              <a:buChar char="•"/>
            </a:pPr>
            <a:r>
              <a:rPr lang="sk-SK" dirty="0"/>
              <a:t>Inflácia</a:t>
            </a:r>
          </a:p>
          <a:p>
            <a:pPr marL="285750" indent="-285750">
              <a:buFont typeface="Arial" panose="020B0604020202020204" pitchFamily="34" charset="0"/>
              <a:buChar char="•"/>
            </a:pPr>
            <a:r>
              <a:rPr lang="sk-SK" dirty="0"/>
              <a:t>Depresia u mladých</a:t>
            </a:r>
          </a:p>
          <a:p>
            <a:pPr marL="285750" indent="-285750">
              <a:buFont typeface="Arial" panose="020B0604020202020204" pitchFamily="34" charset="0"/>
              <a:buChar char="•"/>
            </a:pPr>
            <a:r>
              <a:rPr lang="sk-SK" dirty="0"/>
              <a:t>Počítačové hry</a:t>
            </a:r>
          </a:p>
          <a:p>
            <a:pPr marL="285750" indent="-285750">
              <a:buFont typeface="Arial" panose="020B0604020202020204" pitchFamily="34" charset="0"/>
              <a:buChar char="•"/>
            </a:pPr>
            <a:r>
              <a:rPr lang="sk-SK" dirty="0"/>
              <a:t>Kvalita vzduchu</a:t>
            </a:r>
          </a:p>
          <a:p>
            <a:pPr marL="285750" indent="-285750">
              <a:buFont typeface="Arial" panose="020B0604020202020204" pitchFamily="34" charset="0"/>
              <a:buChar char="•"/>
            </a:pPr>
            <a:r>
              <a:rPr lang="sk-SK" dirty="0"/>
              <a:t>Globálne otepľovanie</a:t>
            </a:r>
          </a:p>
          <a:p>
            <a:pPr marL="285750" indent="-285750">
              <a:buFont typeface="Arial" panose="020B0604020202020204" pitchFamily="34" charset="0"/>
              <a:buChar char="•"/>
            </a:pPr>
            <a:r>
              <a:rPr lang="sk-SK" dirty="0"/>
              <a:t>Elektromobily</a:t>
            </a:r>
          </a:p>
          <a:p>
            <a:pPr marL="285750" indent="-285750">
              <a:buFont typeface="Arial" panose="020B0604020202020204" pitchFamily="34" charset="0"/>
              <a:buChar char="•"/>
            </a:pPr>
            <a:r>
              <a:rPr lang="sk-SK" dirty="0"/>
              <a:t>Zlé známky v škole</a:t>
            </a:r>
          </a:p>
          <a:p>
            <a:pPr marL="285750" indent="-285750">
              <a:buFont typeface="Arial" panose="020B0604020202020204" pitchFamily="34" charset="0"/>
              <a:buChar char="•"/>
            </a:pPr>
            <a:r>
              <a:rPr lang="sk-SK" dirty="0"/>
              <a:t>Nadváha populácie</a:t>
            </a:r>
          </a:p>
          <a:p>
            <a:pPr marL="285750" indent="-285750">
              <a:buFont typeface="Arial" panose="020B0604020202020204" pitchFamily="34" charset="0"/>
              <a:buChar char="•"/>
            </a:pPr>
            <a:r>
              <a:rPr lang="sk-SK" dirty="0"/>
              <a:t>Ceny potravín</a:t>
            </a:r>
          </a:p>
          <a:p>
            <a:pPr marL="285750" indent="-285750">
              <a:buFont typeface="Arial" panose="020B0604020202020204" pitchFamily="34" charset="0"/>
              <a:buChar char="•"/>
            </a:pPr>
            <a:r>
              <a:rPr lang="sk-SK" dirty="0"/>
              <a:t>Zlodeji bicyklov</a:t>
            </a:r>
          </a:p>
          <a:p>
            <a:pPr marL="285750" indent="-285750">
              <a:buFont typeface="Arial" panose="020B0604020202020204" pitchFamily="34" charset="0"/>
              <a:buChar char="•"/>
            </a:pPr>
            <a:r>
              <a:rPr lang="sk-SK" dirty="0"/>
              <a:t>Vyhynutie včiel</a:t>
            </a:r>
          </a:p>
          <a:p>
            <a:pPr marL="285750" indent="-285750">
              <a:buFont typeface="Arial" panose="020B0604020202020204" pitchFamily="34" charset="0"/>
              <a:buChar char="•"/>
            </a:pPr>
            <a:r>
              <a:rPr lang="sk-SK" dirty="0"/>
              <a:t>Kolóny v mestách</a:t>
            </a:r>
          </a:p>
          <a:p>
            <a:pPr marL="285750" indent="-285750">
              <a:buFont typeface="Arial" panose="020B0604020202020204" pitchFamily="34" charset="0"/>
              <a:buChar char="•"/>
            </a:pPr>
            <a:r>
              <a:rPr lang="sk-SK" dirty="0"/>
              <a:t>Zlé Wi-Fi v školách</a:t>
            </a:r>
          </a:p>
        </p:txBody>
      </p:sp>
      <p:sp>
        <p:nvSpPr>
          <p:cNvPr id="17" name="BlokTextu 16">
            <a:extLst>
              <a:ext uri="{FF2B5EF4-FFF2-40B4-BE49-F238E27FC236}">
                <a16:creationId xmlns:a16="http://schemas.microsoft.com/office/drawing/2014/main" id="{3118CF64-E7C4-4268-81CC-C8E531FC1C1B}"/>
              </a:ext>
            </a:extLst>
          </p:cNvPr>
          <p:cNvSpPr txBox="1"/>
          <p:nvPr/>
        </p:nvSpPr>
        <p:spPr>
          <a:xfrm>
            <a:off x="1428570" y="3173847"/>
            <a:ext cx="2183669" cy="160043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buFont typeface="Arial" panose="020B0604020202020204" pitchFamily="34" charset="0"/>
              <a:buChar char="•"/>
            </a:pPr>
            <a:r>
              <a:rPr lang="sk-SK" dirty="0" err="1"/>
              <a:t>TikTok</a:t>
            </a:r>
            <a:endParaRPr lang="sk-SK" dirty="0"/>
          </a:p>
          <a:p>
            <a:pPr marL="285750" indent="-285750">
              <a:buFont typeface="Arial" panose="020B0604020202020204" pitchFamily="34" charset="0"/>
              <a:buChar char="•"/>
            </a:pPr>
            <a:r>
              <a:rPr lang="sk-SK" dirty="0" err="1"/>
              <a:t>Anonymous</a:t>
            </a:r>
            <a:endParaRPr lang="sk-SK" dirty="0"/>
          </a:p>
          <a:p>
            <a:pPr marL="285750" indent="-285750">
              <a:buFont typeface="Arial" panose="020B0604020202020204" pitchFamily="34" charset="0"/>
              <a:buChar char="•"/>
            </a:pPr>
            <a:r>
              <a:rPr lang="sk-SK" dirty="0"/>
              <a:t>Ministerstvo školstva</a:t>
            </a:r>
          </a:p>
          <a:p>
            <a:pPr marL="285750" indent="-285750">
              <a:buFont typeface="Arial" panose="020B0604020202020204" pitchFamily="34" charset="0"/>
              <a:buChar char="•"/>
            </a:pPr>
            <a:r>
              <a:rPr lang="sk-SK" dirty="0"/>
              <a:t>Vatikán</a:t>
            </a:r>
          </a:p>
          <a:p>
            <a:pPr marL="285750" indent="-285750">
              <a:buFont typeface="Arial" panose="020B0604020202020204" pitchFamily="34" charset="0"/>
              <a:buChar char="•"/>
            </a:pPr>
            <a:r>
              <a:rPr lang="sk-SK" dirty="0"/>
              <a:t>CIA</a:t>
            </a:r>
          </a:p>
          <a:p>
            <a:pPr marL="285750" indent="-285750">
              <a:buFont typeface="Arial" panose="020B0604020202020204" pitchFamily="34" charset="0"/>
              <a:buChar char="•"/>
            </a:pPr>
            <a:r>
              <a:rPr lang="sk-SK" dirty="0"/>
              <a:t>IKEA</a:t>
            </a:r>
          </a:p>
          <a:p>
            <a:pPr marL="285750" indent="-285750">
              <a:buFont typeface="Arial" panose="020B0604020202020204" pitchFamily="34" charset="0"/>
              <a:buChar char="•"/>
            </a:pPr>
            <a:r>
              <a:rPr lang="sk-SK" dirty="0"/>
              <a:t>Hollywood</a:t>
            </a:r>
          </a:p>
        </p:txBody>
      </p:sp>
      <p:sp>
        <p:nvSpPr>
          <p:cNvPr id="19" name="BlokTextu 18">
            <a:extLst>
              <a:ext uri="{FF2B5EF4-FFF2-40B4-BE49-F238E27FC236}">
                <a16:creationId xmlns:a16="http://schemas.microsoft.com/office/drawing/2014/main" id="{B6BC7147-6651-470F-928B-297C2C34D674}"/>
              </a:ext>
            </a:extLst>
          </p:cNvPr>
          <p:cNvSpPr txBox="1"/>
          <p:nvPr/>
        </p:nvSpPr>
        <p:spPr>
          <a:xfrm>
            <a:off x="5868850" y="684610"/>
            <a:ext cx="2423160" cy="418576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sk-SK" b="1" dirty="0"/>
              <a:t>Nástroje:</a:t>
            </a:r>
          </a:p>
          <a:p>
            <a:pPr marL="285750" indent="-285750">
              <a:buFont typeface="Arial" panose="020B0604020202020204" pitchFamily="34" charset="0"/>
              <a:buChar char="•"/>
            </a:pPr>
            <a:r>
              <a:rPr lang="sk-SK" dirty="0"/>
              <a:t>5G antény</a:t>
            </a:r>
          </a:p>
          <a:p>
            <a:pPr marL="285750" indent="-285750">
              <a:buFont typeface="Arial" panose="020B0604020202020204" pitchFamily="34" charset="0"/>
              <a:buChar char="•"/>
            </a:pPr>
            <a:r>
              <a:rPr lang="sk-SK" dirty="0" err="1"/>
              <a:t>Chemtrails</a:t>
            </a:r>
            <a:endParaRPr lang="sk-SK" dirty="0"/>
          </a:p>
          <a:p>
            <a:pPr marL="285750" indent="-285750">
              <a:buFont typeface="Arial" panose="020B0604020202020204" pitchFamily="34" charset="0"/>
              <a:buChar char="•"/>
            </a:pPr>
            <a:r>
              <a:rPr lang="sk-SK" dirty="0"/>
              <a:t>Mikročipy</a:t>
            </a:r>
          </a:p>
          <a:p>
            <a:pPr marL="285750" indent="-285750">
              <a:buFont typeface="Arial" panose="020B0604020202020204" pitchFamily="34" charset="0"/>
              <a:buChar char="•"/>
            </a:pPr>
            <a:r>
              <a:rPr lang="sk-SK" dirty="0" err="1"/>
              <a:t>Nanoboty</a:t>
            </a:r>
            <a:endParaRPr lang="sk-SK" dirty="0"/>
          </a:p>
          <a:p>
            <a:pPr marL="285750" indent="-285750">
              <a:buFont typeface="Arial" panose="020B0604020202020204" pitchFamily="34" charset="0"/>
              <a:buChar char="•"/>
            </a:pPr>
            <a:r>
              <a:rPr lang="sk-SK" dirty="0"/>
              <a:t>Algoritmy na sociálnych sieťach</a:t>
            </a:r>
          </a:p>
          <a:p>
            <a:pPr marL="285750" indent="-285750">
              <a:buFont typeface="Arial" panose="020B0604020202020204" pitchFamily="34" charset="0"/>
              <a:buChar char="•"/>
            </a:pPr>
            <a:r>
              <a:rPr lang="sk-SK" dirty="0"/>
              <a:t>Geneticky modifikované potraviny</a:t>
            </a:r>
          </a:p>
          <a:p>
            <a:pPr marL="285750" indent="-285750">
              <a:buFont typeface="Arial" panose="020B0604020202020204" pitchFamily="34" charset="0"/>
              <a:buChar char="•"/>
            </a:pPr>
            <a:r>
              <a:rPr lang="sk-SK" dirty="0"/>
              <a:t>Hracie automaty</a:t>
            </a:r>
          </a:p>
          <a:p>
            <a:pPr marL="285750" indent="-285750">
              <a:buFont typeface="Arial" panose="020B0604020202020204" pitchFamily="34" charset="0"/>
              <a:buChar char="•"/>
            </a:pPr>
            <a:r>
              <a:rPr lang="sk-SK" dirty="0"/>
              <a:t>QR kódy</a:t>
            </a:r>
          </a:p>
          <a:p>
            <a:pPr marL="285750" indent="-285750">
              <a:buFont typeface="Arial" panose="020B0604020202020204" pitchFamily="34" charset="0"/>
              <a:buChar char="•"/>
            </a:pPr>
            <a:r>
              <a:rPr lang="sk-SK" dirty="0"/>
              <a:t>Lasery z vesmíru</a:t>
            </a:r>
          </a:p>
          <a:p>
            <a:pPr marL="285750" indent="-285750">
              <a:buFont typeface="Arial" panose="020B0604020202020204" pitchFamily="34" charset="0"/>
              <a:buChar char="•"/>
            </a:pPr>
            <a:r>
              <a:rPr lang="sk-SK" dirty="0"/>
              <a:t>Tiché ultrazvukové signály</a:t>
            </a:r>
          </a:p>
          <a:p>
            <a:pPr marL="285750" indent="-285750">
              <a:buFont typeface="Arial" panose="020B0604020202020204" pitchFamily="34" charset="0"/>
              <a:buChar char="•"/>
            </a:pPr>
            <a:r>
              <a:rPr lang="sk-SK" dirty="0"/>
              <a:t>Farebné potravinárske farbivá</a:t>
            </a:r>
          </a:p>
          <a:p>
            <a:pPr marL="285750" indent="-285750">
              <a:buFont typeface="Arial" panose="020B0604020202020204" pitchFamily="34" charset="0"/>
              <a:buChar char="•"/>
            </a:pPr>
            <a:r>
              <a:rPr lang="sk-SK" dirty="0" err="1"/>
              <a:t>Smart</a:t>
            </a:r>
            <a:r>
              <a:rPr lang="sk-SK" dirty="0"/>
              <a:t> hodinky</a:t>
            </a:r>
          </a:p>
          <a:p>
            <a:pPr marL="285750" indent="-285750">
              <a:buFont typeface="Arial" panose="020B0604020202020204" pitchFamily="34" charset="0"/>
              <a:buChar char="•"/>
            </a:pPr>
            <a:r>
              <a:rPr lang="sk-SK" dirty="0"/>
              <a:t>Plastové slamky</a:t>
            </a:r>
          </a:p>
          <a:p>
            <a:pPr marL="285750" indent="-285750">
              <a:buFont typeface="Arial" panose="020B0604020202020204" pitchFamily="34" charset="0"/>
              <a:buChar char="•"/>
            </a:pPr>
            <a:r>
              <a:rPr lang="sk-SK" dirty="0"/>
              <a:t>Recyklačné kontajnery</a:t>
            </a:r>
          </a:p>
        </p:txBody>
      </p:sp>
    </p:spTree>
    <p:extLst>
      <p:ext uri="{BB962C8B-B14F-4D97-AF65-F5344CB8AC3E}">
        <p14:creationId xmlns:p14="http://schemas.microsoft.com/office/powerpoint/2010/main" val="4246889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24"/>
        <p:cNvGrpSpPr/>
        <p:nvPr/>
      </p:nvGrpSpPr>
      <p:grpSpPr>
        <a:xfrm>
          <a:off x="0" y="0"/>
          <a:ext cx="0" cy="0"/>
          <a:chOff x="0" y="0"/>
          <a:chExt cx="0" cy="0"/>
        </a:xfrm>
      </p:grpSpPr>
      <p:sp>
        <p:nvSpPr>
          <p:cNvPr id="625" name="Google Shape;625;p47"/>
          <p:cNvSpPr txBox="1">
            <a:spLocks noGrp="1"/>
          </p:cNvSpPr>
          <p:nvPr>
            <p:ph type="title"/>
          </p:nvPr>
        </p:nvSpPr>
        <p:spPr>
          <a:xfrm rot="142061">
            <a:off x="2842953" y="1657512"/>
            <a:ext cx="3565544" cy="220297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err="1"/>
              <a:t>DEZINFORMáCIE</a:t>
            </a:r>
            <a:br>
              <a:rPr lang="sk-SK" dirty="0"/>
            </a:br>
            <a:r>
              <a:rPr lang="sk-SK" dirty="0"/>
              <a:t>NA KAŽDOM KROKU - ukážky</a:t>
            </a:r>
            <a:endParaRPr b="1" dirty="0"/>
          </a:p>
        </p:txBody>
      </p:sp>
      <p:sp>
        <p:nvSpPr>
          <p:cNvPr id="626" name="Google Shape;626;p47"/>
          <p:cNvSpPr txBox="1">
            <a:spLocks noGrp="1"/>
          </p:cNvSpPr>
          <p:nvPr>
            <p:ph type="subTitle" idx="1"/>
          </p:nvPr>
        </p:nvSpPr>
        <p:spPr>
          <a:xfrm rot="1087718">
            <a:off x="6519511" y="3070410"/>
            <a:ext cx="1491600" cy="291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sk-SK" dirty="0">
                <a:solidFill>
                  <a:srgbClr val="000000"/>
                </a:solidFill>
              </a:rPr>
              <a:t>Konšpiračné teórie</a:t>
            </a:r>
            <a:endParaRPr dirty="0"/>
          </a:p>
        </p:txBody>
      </p:sp>
      <p:sp>
        <p:nvSpPr>
          <p:cNvPr id="3" name="Podnadpis 2">
            <a:extLst>
              <a:ext uri="{FF2B5EF4-FFF2-40B4-BE49-F238E27FC236}">
                <a16:creationId xmlns:a16="http://schemas.microsoft.com/office/drawing/2014/main" id="{1D833C7D-05AD-49D1-8A08-EB5CAAFEC12D}"/>
              </a:ext>
            </a:extLst>
          </p:cNvPr>
          <p:cNvSpPr>
            <a:spLocks noGrp="1"/>
          </p:cNvSpPr>
          <p:nvPr>
            <p:ph type="subTitle" idx="2"/>
          </p:nvPr>
        </p:nvSpPr>
        <p:spPr/>
        <p:txBody>
          <a:bodyPr/>
          <a:lstStyle/>
          <a:p>
            <a:endParaRPr lang="en-US"/>
          </a:p>
        </p:txBody>
      </p:sp>
      <p:sp>
        <p:nvSpPr>
          <p:cNvPr id="5" name="Podnadpis 4">
            <a:extLst>
              <a:ext uri="{FF2B5EF4-FFF2-40B4-BE49-F238E27FC236}">
                <a16:creationId xmlns:a16="http://schemas.microsoft.com/office/drawing/2014/main" id="{03177391-EDA5-4FEF-BAFA-A5CCD1591688}"/>
              </a:ext>
            </a:extLst>
          </p:cNvPr>
          <p:cNvSpPr>
            <a:spLocks noGrp="1"/>
          </p:cNvSpPr>
          <p:nvPr>
            <p:ph type="subTitle" idx="3"/>
          </p:nvPr>
        </p:nvSpPr>
        <p:spPr/>
        <p:txBody>
          <a:bodyPr/>
          <a:lstStyle/>
          <a:p>
            <a:endParaRPr lang="en-US"/>
          </a:p>
        </p:txBody>
      </p:sp>
    </p:spTree>
    <p:extLst>
      <p:ext uri="{BB962C8B-B14F-4D97-AF65-F5344CB8AC3E}">
        <p14:creationId xmlns:p14="http://schemas.microsoft.com/office/powerpoint/2010/main" val="291271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dĺžnik 14">
            <a:extLst>
              <a:ext uri="{FF2B5EF4-FFF2-40B4-BE49-F238E27FC236}">
                <a16:creationId xmlns:a16="http://schemas.microsoft.com/office/drawing/2014/main" id="{9BFA2350-8639-44EA-96AC-DA2519641C98}"/>
              </a:ext>
            </a:extLst>
          </p:cNvPr>
          <p:cNvSpPr/>
          <p:nvPr/>
        </p:nvSpPr>
        <p:spPr>
          <a:xfrm>
            <a:off x="188053" y="670669"/>
            <a:ext cx="5425029" cy="6653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5309104" y="1099883"/>
            <a:ext cx="3840480" cy="1414508"/>
          </a:xfrm>
        </p:spPr>
        <p:txBody>
          <a:bodyPr/>
          <a:lstStyle/>
          <a:p>
            <a:r>
              <a:rPr lang="sk-SK" sz="2800" b="1" dirty="0"/>
              <a:t>Ako zistiť či ide o podvod?</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pic>
        <p:nvPicPr>
          <p:cNvPr id="5130" name="Picture 10">
            <a:extLst>
              <a:ext uri="{FF2B5EF4-FFF2-40B4-BE49-F238E27FC236}">
                <a16:creationId xmlns:a16="http://schemas.microsoft.com/office/drawing/2014/main" id="{93884F02-8DCE-4FC3-95DF-DB67A95D2D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720" y="1236094"/>
            <a:ext cx="5481320" cy="3062766"/>
          </a:xfrm>
          <a:prstGeom prst="rect">
            <a:avLst/>
          </a:prstGeom>
          <a:noFill/>
          <a:extLst>
            <a:ext uri="{909E8E84-426E-40DD-AFC4-6F175D3DCCD1}">
              <a14:hiddenFill xmlns:a14="http://schemas.microsoft.com/office/drawing/2010/main">
                <a:solidFill>
                  <a:srgbClr val="FFFFFF"/>
                </a:solidFill>
              </a14:hiddenFill>
            </a:ext>
          </a:extLst>
        </p:spPr>
      </p:pic>
      <p:sp>
        <p:nvSpPr>
          <p:cNvPr id="16" name="BlokTextu 15">
            <a:extLst>
              <a:ext uri="{FF2B5EF4-FFF2-40B4-BE49-F238E27FC236}">
                <a16:creationId xmlns:a16="http://schemas.microsoft.com/office/drawing/2014/main" id="{785F7C6B-00DE-4928-BD10-E8452CED3937}"/>
              </a:ext>
            </a:extLst>
          </p:cNvPr>
          <p:cNvSpPr txBox="1"/>
          <p:nvPr/>
        </p:nvSpPr>
        <p:spPr>
          <a:xfrm>
            <a:off x="5745984" y="2128466"/>
            <a:ext cx="2773176" cy="2246769"/>
          </a:xfrm>
          <a:prstGeom prst="rect">
            <a:avLst/>
          </a:prstGeom>
          <a:noFill/>
        </p:spPr>
        <p:txBody>
          <a:bodyPr wrap="square">
            <a:spAutoFit/>
          </a:bodyPr>
          <a:lstStyle/>
          <a:p>
            <a:r>
              <a:rPr lang="sk-SK" dirty="0"/>
              <a:t>1-minute </a:t>
            </a:r>
            <a:r>
              <a:rPr lang="sk-SK" dirty="0" err="1"/>
              <a:t>checklist</a:t>
            </a:r>
            <a:r>
              <a:rPr lang="sk-SK" dirty="0"/>
              <a:t>:</a:t>
            </a:r>
          </a:p>
          <a:p>
            <a:pPr marL="285750" indent="-285750">
              <a:buFont typeface="Arial" panose="020B0604020202020204" pitchFamily="34" charset="0"/>
              <a:buChar char="•"/>
            </a:pPr>
            <a:r>
              <a:rPr lang="sk-SK" dirty="0"/>
              <a:t>zdroj</a:t>
            </a:r>
          </a:p>
          <a:p>
            <a:pPr marL="285750" indent="-285750">
              <a:buFont typeface="Arial" panose="020B0604020202020204" pitchFamily="34" charset="0"/>
              <a:buChar char="•"/>
            </a:pPr>
            <a:r>
              <a:rPr lang="sk-SK" dirty="0"/>
              <a:t>autor</a:t>
            </a:r>
          </a:p>
          <a:p>
            <a:pPr marL="285750" indent="-285750">
              <a:buFont typeface="Arial" panose="020B0604020202020204" pitchFamily="34" charset="0"/>
              <a:buChar char="•"/>
            </a:pPr>
            <a:r>
              <a:rPr lang="sk-SK" dirty="0"/>
              <a:t>dátum</a:t>
            </a:r>
          </a:p>
          <a:p>
            <a:pPr marL="285750" indent="-285750">
              <a:buFont typeface="Arial" panose="020B0604020202020204" pitchFamily="34" charset="0"/>
              <a:buChar char="•"/>
            </a:pPr>
            <a:r>
              <a:rPr lang="sk-SK" dirty="0"/>
              <a:t>motivácia</a:t>
            </a:r>
          </a:p>
          <a:p>
            <a:pPr marL="285750" indent="-285750">
              <a:buFont typeface="Arial" panose="020B0604020202020204" pitchFamily="34" charset="0"/>
              <a:buChar char="•"/>
            </a:pPr>
            <a:r>
              <a:rPr lang="sk-SK" dirty="0"/>
              <a:t>dôkazy</a:t>
            </a:r>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r>
              <a:rPr lang="sk-SK" dirty="0"/>
              <a:t>Google </a:t>
            </a:r>
            <a:r>
              <a:rPr lang="sk-SK" dirty="0" err="1"/>
              <a:t>Reverse</a:t>
            </a:r>
            <a:r>
              <a:rPr lang="sk-SK" dirty="0"/>
              <a:t> Image </a:t>
            </a:r>
            <a:r>
              <a:rPr lang="sk-SK" dirty="0" err="1"/>
              <a:t>Search</a:t>
            </a:r>
            <a:endParaRPr lang="sk-SK" dirty="0"/>
          </a:p>
        </p:txBody>
      </p:sp>
      <p:sp>
        <p:nvSpPr>
          <p:cNvPr id="18" name="BlokTextu 17">
            <a:extLst>
              <a:ext uri="{FF2B5EF4-FFF2-40B4-BE49-F238E27FC236}">
                <a16:creationId xmlns:a16="http://schemas.microsoft.com/office/drawing/2014/main" id="{2B440253-750C-4674-9A5B-3F6934080F40}"/>
              </a:ext>
            </a:extLst>
          </p:cNvPr>
          <p:cNvSpPr txBox="1"/>
          <p:nvPr/>
        </p:nvSpPr>
        <p:spPr>
          <a:xfrm>
            <a:off x="188053" y="670669"/>
            <a:ext cx="5272948" cy="523220"/>
          </a:xfrm>
          <a:prstGeom prst="rect">
            <a:avLst/>
          </a:prstGeom>
          <a:noFill/>
        </p:spPr>
        <p:txBody>
          <a:bodyPr wrap="square">
            <a:spAutoFit/>
          </a:bodyPr>
          <a:lstStyle/>
          <a:p>
            <a:r>
              <a:rPr lang="sk-SK" b="1" i="1" dirty="0">
                <a:solidFill>
                  <a:srgbClr val="000000"/>
                </a:solidFill>
                <a:effectLst/>
                <a:latin typeface="Inter" panose="020B0604020202020204" charset="0"/>
              </a:rPr>
              <a:t>V Barcelone sa uskutočnili masové protesty proti povinnému očkovaniu.</a:t>
            </a:r>
            <a:endParaRPr lang="en-US" b="1" i="1" dirty="0"/>
          </a:p>
        </p:txBody>
      </p:sp>
    </p:spTree>
    <p:extLst>
      <p:ext uri="{BB962C8B-B14F-4D97-AF65-F5344CB8AC3E}">
        <p14:creationId xmlns:p14="http://schemas.microsoft.com/office/powerpoint/2010/main" val="3126790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5143500" y="1058000"/>
            <a:ext cx="4000500" cy="1414508"/>
          </a:xfrm>
        </p:spPr>
        <p:txBody>
          <a:bodyPr/>
          <a:lstStyle/>
          <a:p>
            <a:r>
              <a:rPr lang="sk-SK" sz="2800" b="1" dirty="0"/>
              <a:t>Diskusia</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pic>
        <p:nvPicPr>
          <p:cNvPr id="3" name="Obrázok 2">
            <a:extLst>
              <a:ext uri="{FF2B5EF4-FFF2-40B4-BE49-F238E27FC236}">
                <a16:creationId xmlns:a16="http://schemas.microsoft.com/office/drawing/2014/main" id="{90244744-10C2-445B-B869-516FC6EE2EEC}"/>
              </a:ext>
            </a:extLst>
          </p:cNvPr>
          <p:cNvPicPr>
            <a:picLocks noChangeAspect="1"/>
          </p:cNvPicPr>
          <p:nvPr/>
        </p:nvPicPr>
        <p:blipFill>
          <a:blip r:embed="rId3"/>
          <a:stretch>
            <a:fillRect/>
          </a:stretch>
        </p:blipFill>
        <p:spPr>
          <a:xfrm>
            <a:off x="245157" y="0"/>
            <a:ext cx="3957009" cy="5143500"/>
          </a:xfrm>
          <a:prstGeom prst="rect">
            <a:avLst/>
          </a:prstGeom>
        </p:spPr>
      </p:pic>
      <p:pic>
        <p:nvPicPr>
          <p:cNvPr id="9" name="Obrázok 8">
            <a:extLst>
              <a:ext uri="{FF2B5EF4-FFF2-40B4-BE49-F238E27FC236}">
                <a16:creationId xmlns:a16="http://schemas.microsoft.com/office/drawing/2014/main" id="{0EAD7A4E-F2CB-4E8F-9819-8562D9AC6257}"/>
              </a:ext>
            </a:extLst>
          </p:cNvPr>
          <p:cNvPicPr>
            <a:picLocks noChangeAspect="1"/>
          </p:cNvPicPr>
          <p:nvPr/>
        </p:nvPicPr>
        <p:blipFill>
          <a:blip r:embed="rId4"/>
          <a:stretch>
            <a:fillRect/>
          </a:stretch>
        </p:blipFill>
        <p:spPr>
          <a:xfrm>
            <a:off x="4572000" y="0"/>
            <a:ext cx="4202166" cy="5143500"/>
          </a:xfrm>
          <a:prstGeom prst="rect">
            <a:avLst/>
          </a:prstGeom>
        </p:spPr>
      </p:pic>
    </p:spTree>
    <p:extLst>
      <p:ext uri="{BB962C8B-B14F-4D97-AF65-F5344CB8AC3E}">
        <p14:creationId xmlns:p14="http://schemas.microsoft.com/office/powerpoint/2010/main" val="4098460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sp>
        <p:nvSpPr>
          <p:cNvPr id="8" name="Podnadpis 7">
            <a:extLst>
              <a:ext uri="{FF2B5EF4-FFF2-40B4-BE49-F238E27FC236}">
                <a16:creationId xmlns:a16="http://schemas.microsoft.com/office/drawing/2014/main" id="{583C3BD4-D1C7-4C85-9CD6-B220285F6E07}"/>
              </a:ext>
            </a:extLst>
          </p:cNvPr>
          <p:cNvSpPr>
            <a:spLocks noGrp="1"/>
          </p:cNvSpPr>
          <p:nvPr>
            <p:ph type="subTitle" idx="1"/>
          </p:nvPr>
        </p:nvSpPr>
        <p:spPr/>
        <p:txBody>
          <a:bodyPr/>
          <a:lstStyle/>
          <a:p>
            <a:endParaRPr lang="en-US"/>
          </a:p>
        </p:txBody>
      </p:sp>
      <p:pic>
        <p:nvPicPr>
          <p:cNvPr id="11" name="Obrázok 10">
            <a:extLst>
              <a:ext uri="{FF2B5EF4-FFF2-40B4-BE49-F238E27FC236}">
                <a16:creationId xmlns:a16="http://schemas.microsoft.com/office/drawing/2014/main" id="{7A8776AD-399E-4089-BDE8-D4E6CE3F64CC}"/>
              </a:ext>
            </a:extLst>
          </p:cNvPr>
          <p:cNvPicPr>
            <a:picLocks noChangeAspect="1"/>
          </p:cNvPicPr>
          <p:nvPr/>
        </p:nvPicPr>
        <p:blipFill>
          <a:blip r:embed="rId3"/>
          <a:stretch>
            <a:fillRect/>
          </a:stretch>
        </p:blipFill>
        <p:spPr>
          <a:xfrm>
            <a:off x="126886" y="0"/>
            <a:ext cx="5506399" cy="5143500"/>
          </a:xfrm>
          <a:prstGeom prst="rect">
            <a:avLst/>
          </a:prstGeom>
        </p:spPr>
      </p:pic>
      <p:sp>
        <p:nvSpPr>
          <p:cNvPr id="13" name="BlokTextu 12">
            <a:extLst>
              <a:ext uri="{FF2B5EF4-FFF2-40B4-BE49-F238E27FC236}">
                <a16:creationId xmlns:a16="http://schemas.microsoft.com/office/drawing/2014/main" id="{B6B79387-FFE3-475F-BC4F-0EF29DA53ABB}"/>
              </a:ext>
            </a:extLst>
          </p:cNvPr>
          <p:cNvSpPr txBox="1"/>
          <p:nvPr/>
        </p:nvSpPr>
        <p:spPr>
          <a:xfrm>
            <a:off x="5760170" y="1987399"/>
            <a:ext cx="3383830" cy="738664"/>
          </a:xfrm>
          <a:prstGeom prst="rect">
            <a:avLst/>
          </a:prstGeom>
          <a:noFill/>
        </p:spPr>
        <p:txBody>
          <a:bodyPr wrap="square">
            <a:spAutoFit/>
          </a:bodyPr>
          <a:lstStyle/>
          <a:p>
            <a:pPr marL="285750" indent="-285750">
              <a:buFont typeface="Arial" panose="020B0604020202020204" pitchFamily="34" charset="0"/>
              <a:buChar char="•"/>
            </a:pPr>
            <a:r>
              <a:rPr lang="en-US" i="1" dirty="0"/>
              <a:t>https://demagog.sk/maso-je-v-sucasnosti-bezpecnejsie-ako-za-socializmu</a:t>
            </a:r>
          </a:p>
        </p:txBody>
      </p:sp>
      <p:pic>
        <p:nvPicPr>
          <p:cNvPr id="6148" name="Picture 4">
            <a:extLst>
              <a:ext uri="{FF2B5EF4-FFF2-40B4-BE49-F238E27FC236}">
                <a16:creationId xmlns:a16="http://schemas.microsoft.com/office/drawing/2014/main" id="{AAA60BA0-7D1F-46F3-828D-B11DC76911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5200" y="3170467"/>
            <a:ext cx="2733755" cy="1771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6137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sp>
        <p:nvSpPr>
          <p:cNvPr id="8" name="Podnadpis 7">
            <a:extLst>
              <a:ext uri="{FF2B5EF4-FFF2-40B4-BE49-F238E27FC236}">
                <a16:creationId xmlns:a16="http://schemas.microsoft.com/office/drawing/2014/main" id="{583C3BD4-D1C7-4C85-9CD6-B220285F6E07}"/>
              </a:ext>
            </a:extLst>
          </p:cNvPr>
          <p:cNvSpPr>
            <a:spLocks noGrp="1"/>
          </p:cNvSpPr>
          <p:nvPr>
            <p:ph type="subTitle" idx="1"/>
          </p:nvPr>
        </p:nvSpPr>
        <p:spPr/>
        <p:txBody>
          <a:bodyPr/>
          <a:lstStyle/>
          <a:p>
            <a:endParaRPr lang="en-US" dirty="0"/>
          </a:p>
        </p:txBody>
      </p:sp>
      <p:sp>
        <p:nvSpPr>
          <p:cNvPr id="13" name="BlokTextu 12">
            <a:extLst>
              <a:ext uri="{FF2B5EF4-FFF2-40B4-BE49-F238E27FC236}">
                <a16:creationId xmlns:a16="http://schemas.microsoft.com/office/drawing/2014/main" id="{B6B79387-FFE3-475F-BC4F-0EF29DA53ABB}"/>
              </a:ext>
            </a:extLst>
          </p:cNvPr>
          <p:cNvSpPr txBox="1"/>
          <p:nvPr/>
        </p:nvSpPr>
        <p:spPr>
          <a:xfrm>
            <a:off x="5760170" y="1987399"/>
            <a:ext cx="3383830" cy="738664"/>
          </a:xfrm>
          <a:prstGeom prst="rect">
            <a:avLst/>
          </a:prstGeom>
          <a:noFill/>
        </p:spPr>
        <p:txBody>
          <a:bodyPr wrap="square">
            <a:spAutoFit/>
          </a:bodyPr>
          <a:lstStyle/>
          <a:p>
            <a:pPr marL="285750" indent="-285750">
              <a:buFont typeface="Arial" panose="020B0604020202020204" pitchFamily="34" charset="0"/>
              <a:buChar char="•"/>
            </a:pPr>
            <a:r>
              <a:rPr lang="en-US" i="1" dirty="0"/>
              <a:t>https://demagog.sk/udajny-zaber-z-protestu-proti-progresivizmu-vytvorila-umela-inteligencia</a:t>
            </a:r>
          </a:p>
        </p:txBody>
      </p:sp>
      <p:pic>
        <p:nvPicPr>
          <p:cNvPr id="3" name="Obrázok 2">
            <a:extLst>
              <a:ext uri="{FF2B5EF4-FFF2-40B4-BE49-F238E27FC236}">
                <a16:creationId xmlns:a16="http://schemas.microsoft.com/office/drawing/2014/main" id="{C68A562A-FB18-4788-90DD-F123B8B4D07C}"/>
              </a:ext>
            </a:extLst>
          </p:cNvPr>
          <p:cNvPicPr>
            <a:picLocks noChangeAspect="1"/>
          </p:cNvPicPr>
          <p:nvPr/>
        </p:nvPicPr>
        <p:blipFill>
          <a:blip r:embed="rId3"/>
          <a:stretch>
            <a:fillRect/>
          </a:stretch>
        </p:blipFill>
        <p:spPr>
          <a:xfrm>
            <a:off x="0" y="0"/>
            <a:ext cx="5723259" cy="5143500"/>
          </a:xfrm>
          <a:prstGeom prst="rect">
            <a:avLst/>
          </a:prstGeom>
        </p:spPr>
      </p:pic>
      <p:pic>
        <p:nvPicPr>
          <p:cNvPr id="10" name="Picture 2" descr="a white sticker with the words hoax ale pravdivy on it">
            <a:extLst>
              <a:ext uri="{FF2B5EF4-FFF2-40B4-BE49-F238E27FC236}">
                <a16:creationId xmlns:a16="http://schemas.microsoft.com/office/drawing/2014/main" id="{B19D1555-A0EF-4C33-95E7-942FE9A481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6269" y="3682845"/>
            <a:ext cx="2217731" cy="1362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2894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5143500" y="745900"/>
            <a:ext cx="4000500" cy="546307"/>
          </a:xfrm>
        </p:spPr>
        <p:txBody>
          <a:bodyPr/>
          <a:lstStyle/>
          <a:p>
            <a:r>
              <a:rPr lang="sk-SK" sz="2800" b="1" dirty="0"/>
              <a:t>Záver</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pic>
        <p:nvPicPr>
          <p:cNvPr id="4098" name="Picture 2" descr="I made Hecklefish a tiny tinfoil hat &gt;&lt; : r/TheWhyFiles">
            <a:extLst>
              <a:ext uri="{FF2B5EF4-FFF2-40B4-BE49-F238E27FC236}">
                <a16:creationId xmlns:a16="http://schemas.microsoft.com/office/drawing/2014/main" id="{F5482EF3-9C19-4ECC-AE46-57B3EE0E87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435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7059380F-703E-4E5D-9186-88A807568C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51540"/>
            <a:ext cx="5143500" cy="691960"/>
          </a:xfrm>
          <a:prstGeom prst="rect">
            <a:avLst/>
          </a:prstGeom>
          <a:noFill/>
          <a:extLst>
            <a:ext uri="{909E8E84-426E-40DD-AFC4-6F175D3DCCD1}">
              <a14:hiddenFill xmlns:a14="http://schemas.microsoft.com/office/drawing/2010/main">
                <a:solidFill>
                  <a:srgbClr val="FFFFFF"/>
                </a:solidFill>
              </a14:hiddenFill>
            </a:ext>
          </a:extLst>
        </p:spPr>
      </p:pic>
      <p:sp>
        <p:nvSpPr>
          <p:cNvPr id="10" name="BlokTextu 9">
            <a:extLst>
              <a:ext uri="{FF2B5EF4-FFF2-40B4-BE49-F238E27FC236}">
                <a16:creationId xmlns:a16="http://schemas.microsoft.com/office/drawing/2014/main" id="{80026623-6E7C-41C1-A31F-41CCF0FC4123}"/>
              </a:ext>
            </a:extLst>
          </p:cNvPr>
          <p:cNvSpPr txBox="1"/>
          <p:nvPr/>
        </p:nvSpPr>
        <p:spPr>
          <a:xfrm>
            <a:off x="5152893" y="1655582"/>
            <a:ext cx="3991107" cy="3108543"/>
          </a:xfrm>
          <a:prstGeom prst="rect">
            <a:avLst/>
          </a:prstGeom>
          <a:noFill/>
        </p:spPr>
        <p:txBody>
          <a:bodyPr wrap="square">
            <a:spAutoFit/>
          </a:bodyPr>
          <a:lstStyle/>
          <a:p>
            <a:r>
              <a:rPr lang="sk-SK" dirty="0">
                <a:hlinkClick r:id="rId5"/>
              </a:rPr>
              <a:t>Stránky, zaoberajúce sa </a:t>
            </a:r>
            <a:r>
              <a:rPr lang="sk-SK" b="1" dirty="0">
                <a:hlinkClick r:id="rId5"/>
              </a:rPr>
              <a:t>overovaním</a:t>
            </a:r>
            <a:r>
              <a:rPr lang="sk-SK" dirty="0">
                <a:hlinkClick r:id="rId5"/>
              </a:rPr>
              <a:t> faktov:</a:t>
            </a:r>
          </a:p>
          <a:p>
            <a:pPr marL="285750" indent="-285750">
              <a:buFont typeface="Arial" panose="020B0604020202020204" pitchFamily="34" charset="0"/>
              <a:buChar char="•"/>
            </a:pPr>
            <a:r>
              <a:rPr lang="en-US" dirty="0">
                <a:hlinkClick r:id="rId5"/>
              </a:rPr>
              <a:t>https://konspiratori.sk/</a:t>
            </a:r>
            <a:endParaRPr lang="sk-SK" dirty="0"/>
          </a:p>
          <a:p>
            <a:pPr marL="285750" indent="-285750">
              <a:buFont typeface="Arial" panose="020B0604020202020204" pitchFamily="34" charset="0"/>
              <a:buChar char="•"/>
            </a:pPr>
            <a:r>
              <a:rPr lang="sk-SK" dirty="0">
                <a:hlinkClick r:id="rId6"/>
              </a:rPr>
              <a:t>https://demagog.sk/</a:t>
            </a:r>
            <a:endParaRPr lang="sk-SK" dirty="0"/>
          </a:p>
          <a:p>
            <a:pPr marL="285750" indent="-285750">
              <a:buFont typeface="Arial" panose="020B0604020202020204" pitchFamily="34" charset="0"/>
              <a:buChar char="•"/>
            </a:pPr>
            <a:r>
              <a:rPr lang="sk-SK" dirty="0">
                <a:hlinkClick r:id="rId7"/>
              </a:rPr>
              <a:t>https://fakty.afp.com/</a:t>
            </a:r>
            <a:endParaRPr lang="sk-SK" dirty="0"/>
          </a:p>
          <a:p>
            <a:pPr marL="285750" indent="-285750">
              <a:buFont typeface="Arial" panose="020B0604020202020204" pitchFamily="34" charset="0"/>
              <a:buChar char="•"/>
            </a:pPr>
            <a:r>
              <a:rPr lang="sk-SK" dirty="0">
                <a:hlinkClick r:id="rId8"/>
              </a:rPr>
              <a:t>https://infosecurity.sk/</a:t>
            </a:r>
            <a:endParaRPr lang="sk-SK" dirty="0"/>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sk-SK" dirty="0"/>
          </a:p>
          <a:p>
            <a:pPr marL="285750" indent="-285750">
              <a:buFont typeface="Arial" panose="020B0604020202020204" pitchFamily="34" charset="0"/>
              <a:buChar char="•"/>
            </a:pPr>
            <a:endParaRPr lang="sk-SK" dirty="0"/>
          </a:p>
          <a:p>
            <a:r>
              <a:rPr lang="sk-SK" b="1" dirty="0">
                <a:hlinkClick r:id="rId5"/>
              </a:rPr>
              <a:t>Konšpiračné teórie </a:t>
            </a:r>
            <a:r>
              <a:rPr lang="sk-SK" dirty="0">
                <a:hlinkClick r:id="rId5"/>
              </a:rPr>
              <a:t>zábavnou formou:</a:t>
            </a:r>
          </a:p>
          <a:p>
            <a:pPr marL="285750" indent="-285750">
              <a:buFont typeface="Arial" panose="020B0604020202020204" pitchFamily="34" charset="0"/>
              <a:buChar char="•"/>
            </a:pPr>
            <a:r>
              <a:rPr lang="en-US" dirty="0">
                <a:hlinkClick r:id="rId9"/>
              </a:rPr>
              <a:t>https://www.youtube.com/@TheWhyFiles</a:t>
            </a:r>
            <a:endParaRPr lang="sk-SK"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094807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83"/>
        <p:cNvGrpSpPr/>
        <p:nvPr/>
      </p:nvGrpSpPr>
      <p:grpSpPr>
        <a:xfrm>
          <a:off x="0" y="0"/>
          <a:ext cx="0" cy="0"/>
          <a:chOff x="0" y="0"/>
          <a:chExt cx="0" cy="0"/>
        </a:xfrm>
      </p:grpSpPr>
      <p:sp>
        <p:nvSpPr>
          <p:cNvPr id="984" name="Google Shape;984;p58"/>
          <p:cNvSpPr txBox="1">
            <a:spLocks noGrp="1"/>
          </p:cNvSpPr>
          <p:nvPr>
            <p:ph type="subTitle" idx="1"/>
          </p:nvPr>
        </p:nvSpPr>
        <p:spPr>
          <a:xfrm>
            <a:off x="720000" y="1593488"/>
            <a:ext cx="3919500" cy="2365500"/>
          </a:xfrm>
          <a:prstGeom prst="rect">
            <a:avLst/>
          </a:prstGeom>
        </p:spPr>
        <p:txBody>
          <a:bodyPr spcFirstLastPara="1" wrap="square" lIns="91425" tIns="91425" rIns="91425" bIns="91425" anchor="t" anchorCtr="0">
            <a:noAutofit/>
          </a:bodyPr>
          <a:lstStyle/>
          <a:p>
            <a:pPr marL="285750" indent="-285750"/>
            <a:r>
              <a:rPr lang="sk-SK" dirty="0">
                <a:hlinkClick r:id="rId3"/>
              </a:rPr>
              <a:t>https://uesa2.sav.sk/files/panczova_konspiracne_teorie.pdf</a:t>
            </a:r>
            <a:endParaRPr lang="sk-SK" dirty="0"/>
          </a:p>
          <a:p>
            <a:pPr marL="285750" indent="-285750"/>
            <a:r>
              <a:rPr lang="sk-SK" dirty="0">
                <a:hlinkClick r:id="rId4"/>
              </a:rPr>
              <a:t>https://revue.nulk.cz/wp-content/uploads/2021/04/r4-2017.pdf</a:t>
            </a:r>
            <a:endParaRPr lang="sk-SK" dirty="0"/>
          </a:p>
          <a:p>
            <a:pPr marL="285750" indent="-285750"/>
            <a:r>
              <a:rPr lang="sk-SK" dirty="0">
                <a:hlinkClick r:id="rId5"/>
              </a:rPr>
              <a:t>https://www.folklore.ee/folklore/vol69/panczova.pdf</a:t>
            </a:r>
            <a:endParaRPr lang="sk-SK" dirty="0"/>
          </a:p>
          <a:p>
            <a:pPr marL="285750" indent="-285750"/>
            <a:r>
              <a:rPr lang="sk-SK" dirty="0">
                <a:hlinkClick r:id="rId6"/>
              </a:rPr>
              <a:t>https://www.redalyc.org/journal/147/14768130011/html/</a:t>
            </a:r>
            <a:endParaRPr lang="sk-SK" dirty="0"/>
          </a:p>
          <a:p>
            <a:pPr marL="285750" indent="-285750"/>
            <a:endParaRPr lang="sk-SK" dirty="0"/>
          </a:p>
          <a:p>
            <a:pPr marL="285750" indent="-285750"/>
            <a:endParaRPr lang="sk-SK" dirty="0"/>
          </a:p>
          <a:p>
            <a:pPr marL="0" lvl="0" indent="0" algn="l" rtl="0">
              <a:spcBef>
                <a:spcPts val="0"/>
              </a:spcBef>
              <a:spcAft>
                <a:spcPts val="0"/>
              </a:spcAft>
              <a:buNone/>
            </a:pPr>
            <a:endParaRPr dirty="0"/>
          </a:p>
        </p:txBody>
      </p:sp>
      <p:sp>
        <p:nvSpPr>
          <p:cNvPr id="985" name="Google Shape;985;p5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Zdroje</a:t>
            </a:r>
            <a:endParaRPr b="1" dirty="0"/>
          </a:p>
        </p:txBody>
      </p:sp>
      <p:sp>
        <p:nvSpPr>
          <p:cNvPr id="986" name="Google Shape;986;p58"/>
          <p:cNvSpPr/>
          <p:nvPr/>
        </p:nvSpPr>
        <p:spPr>
          <a:xfrm rot="486340">
            <a:off x="5635697" y="956393"/>
            <a:ext cx="3182999" cy="3115456"/>
          </a:xfrm>
          <a:prstGeom prst="rect">
            <a:avLst/>
          </a:prstGeom>
          <a:solidFill>
            <a:schemeClr val="l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7" name="Google Shape;987;p58"/>
          <p:cNvGrpSpPr/>
          <p:nvPr/>
        </p:nvGrpSpPr>
        <p:grpSpPr>
          <a:xfrm>
            <a:off x="5524801" y="582421"/>
            <a:ext cx="3565953" cy="3432936"/>
            <a:chOff x="4940280" y="1130793"/>
            <a:chExt cx="3565953" cy="3432936"/>
          </a:xfrm>
        </p:grpSpPr>
        <p:sp>
          <p:nvSpPr>
            <p:cNvPr id="988" name="Google Shape;988;p58"/>
            <p:cNvSpPr/>
            <p:nvPr/>
          </p:nvSpPr>
          <p:spPr>
            <a:xfrm rot="-223705" flipH="1">
              <a:off x="5096370" y="1227824"/>
              <a:ext cx="3146057" cy="2696458"/>
            </a:xfrm>
            <a:prstGeom prst="snip1Rect">
              <a:avLst>
                <a:gd name="adj" fmla="val 34879"/>
              </a:avLst>
            </a:prstGeom>
            <a:solidFill>
              <a:srgbClr val="F0B050"/>
            </a:solidFill>
            <a:ln>
              <a:noFill/>
            </a:ln>
            <a:effectLst>
              <a:outerShdw blurRad="114300" dist="762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58"/>
            <p:cNvSpPr/>
            <p:nvPr/>
          </p:nvSpPr>
          <p:spPr>
            <a:xfrm rot="-223691" flipH="1">
              <a:off x="5115170" y="1227284"/>
              <a:ext cx="3137654" cy="3093790"/>
            </a:xfrm>
            <a:prstGeom prst="snip1Rect">
              <a:avLst>
                <a:gd name="adj" fmla="val 17643"/>
              </a:avLst>
            </a:prstGeom>
            <a:solidFill>
              <a:srgbClr val="FFFFFF"/>
            </a:solidFill>
            <a:ln>
              <a:noFill/>
            </a:ln>
            <a:effectLst>
              <a:outerShdw blurRad="71438" dist="381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58"/>
            <p:cNvSpPr txBox="1"/>
            <p:nvPr/>
          </p:nvSpPr>
          <p:spPr>
            <a:xfrm rot="-224314">
              <a:off x="5120234" y="1246623"/>
              <a:ext cx="3244681" cy="321785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3500" dirty="0">
                  <a:latin typeface="Bebas Neue"/>
                  <a:ea typeface="Bebas Neue"/>
                  <a:cs typeface="Bebas Neue"/>
                  <a:sym typeface="Bebas Neue"/>
                </a:rPr>
                <a:t>     NSPIRACY </a:t>
              </a:r>
              <a:r>
                <a:rPr lang="en" sz="3500" b="1" dirty="0">
                  <a:latin typeface="Bebas Neue"/>
                  <a:ea typeface="Bebas Neue"/>
                  <a:cs typeface="Bebas Neue"/>
                  <a:sym typeface="Bebas Neue"/>
                </a:rPr>
                <a:t>THEORIES</a:t>
              </a:r>
              <a:endParaRPr sz="3500" b="1" dirty="0">
                <a:latin typeface="Bebas Neue"/>
                <a:ea typeface="Bebas Neue"/>
                <a:cs typeface="Bebas Neue"/>
                <a:sym typeface="Bebas Neue"/>
              </a:endParaRPr>
            </a:p>
            <a:p>
              <a:pPr marL="0" lvl="0" indent="0" algn="l" rtl="0">
                <a:spcBef>
                  <a:spcPts val="0"/>
                </a:spcBef>
                <a:spcAft>
                  <a:spcPts val="0"/>
                </a:spcAft>
                <a:buNone/>
              </a:pPr>
              <a:r>
                <a:rPr lang="en" sz="3500" dirty="0">
                  <a:latin typeface="Bebas Neue"/>
                  <a:ea typeface="Bebas Neue"/>
                  <a:cs typeface="Bebas Neue"/>
                  <a:sym typeface="Bebas Neue"/>
                </a:rPr>
                <a:t>CONSPIRACY </a:t>
              </a:r>
              <a:r>
                <a:rPr lang="en" sz="3500" b="1" dirty="0">
                  <a:latin typeface="Bebas Neue"/>
                  <a:ea typeface="Bebas Neue"/>
                  <a:cs typeface="Bebas Neue"/>
                  <a:sym typeface="Bebas Neue"/>
                </a:rPr>
                <a:t>THEORIES</a:t>
              </a:r>
              <a:endParaRPr sz="3500" b="1" dirty="0">
                <a:latin typeface="Bebas Neue"/>
                <a:ea typeface="Bebas Neue"/>
                <a:cs typeface="Bebas Neue"/>
                <a:sym typeface="Bebas Neue"/>
              </a:endParaRPr>
            </a:p>
            <a:p>
              <a:pPr marL="0" lvl="0" indent="0" algn="l" rtl="0">
                <a:spcBef>
                  <a:spcPts val="0"/>
                </a:spcBef>
                <a:spcAft>
                  <a:spcPts val="0"/>
                </a:spcAft>
                <a:buNone/>
              </a:pPr>
              <a:r>
                <a:rPr lang="en" sz="3500" dirty="0">
                  <a:latin typeface="Bebas Neue"/>
                  <a:ea typeface="Bebas Neue"/>
                  <a:cs typeface="Bebas Neue"/>
                  <a:sym typeface="Bebas Neue"/>
                </a:rPr>
                <a:t>CONSPIRACY </a:t>
              </a:r>
              <a:r>
                <a:rPr lang="en" sz="3500" b="1" dirty="0">
                  <a:latin typeface="Bebas Neue"/>
                  <a:ea typeface="Bebas Neue"/>
                  <a:cs typeface="Bebas Neue"/>
                  <a:sym typeface="Bebas Neue"/>
                </a:rPr>
                <a:t>THEORIES</a:t>
              </a:r>
              <a:endParaRPr sz="3500" b="1" dirty="0">
                <a:latin typeface="Bebas Neue"/>
                <a:ea typeface="Bebas Neue"/>
                <a:cs typeface="Bebas Neue"/>
                <a:sym typeface="Bebas Neue"/>
              </a:endParaRPr>
            </a:p>
            <a:p>
              <a:pPr marL="0" lvl="0" indent="0" algn="l" rtl="0">
                <a:spcBef>
                  <a:spcPts val="0"/>
                </a:spcBef>
                <a:spcAft>
                  <a:spcPts val="0"/>
                </a:spcAft>
                <a:buNone/>
              </a:pPr>
              <a:r>
                <a:rPr lang="en" sz="3500" dirty="0">
                  <a:latin typeface="Bebas Neue"/>
                  <a:ea typeface="Bebas Neue"/>
                  <a:cs typeface="Bebas Neue"/>
                  <a:sym typeface="Bebas Neue"/>
                </a:rPr>
                <a:t>CONSPIRACY </a:t>
              </a:r>
              <a:r>
                <a:rPr lang="en" sz="3500" b="1" dirty="0">
                  <a:latin typeface="Bebas Neue"/>
                  <a:ea typeface="Bebas Neue"/>
                  <a:cs typeface="Bebas Neue"/>
                  <a:sym typeface="Bebas Neue"/>
                </a:rPr>
                <a:t>THEORIES</a:t>
              </a:r>
              <a:endParaRPr sz="3500" b="1" dirty="0">
                <a:latin typeface="Bebas Neue"/>
                <a:ea typeface="Bebas Neue"/>
                <a:cs typeface="Bebas Neue"/>
                <a:sym typeface="Bebas Neue"/>
              </a:endParaRPr>
            </a:p>
            <a:p>
              <a:pPr marL="0" lvl="0" indent="0" algn="l" rtl="0">
                <a:spcBef>
                  <a:spcPts val="0"/>
                </a:spcBef>
                <a:spcAft>
                  <a:spcPts val="0"/>
                </a:spcAft>
                <a:buNone/>
              </a:pPr>
              <a:r>
                <a:rPr lang="en" sz="3500" dirty="0">
                  <a:latin typeface="Bebas Neue"/>
                  <a:ea typeface="Bebas Neue"/>
                  <a:cs typeface="Bebas Neue"/>
                  <a:sym typeface="Bebas Neue"/>
                </a:rPr>
                <a:t>CONSPIRACY </a:t>
              </a:r>
              <a:r>
                <a:rPr lang="en" sz="3500" b="1" dirty="0">
                  <a:latin typeface="Bebas Neue"/>
                  <a:ea typeface="Bebas Neue"/>
                  <a:cs typeface="Bebas Neue"/>
                  <a:sym typeface="Bebas Neue"/>
                </a:rPr>
                <a:t>THEORIES</a:t>
              </a:r>
              <a:endParaRPr sz="3500" b="1" dirty="0">
                <a:latin typeface="Bebas Neue"/>
                <a:ea typeface="Bebas Neue"/>
                <a:cs typeface="Bebas Neue"/>
                <a:sym typeface="Bebas Neue"/>
              </a:endParaRPr>
            </a:p>
            <a:p>
              <a:pPr marL="0" lvl="0" indent="0" algn="l" rtl="0">
                <a:spcBef>
                  <a:spcPts val="0"/>
                </a:spcBef>
                <a:spcAft>
                  <a:spcPts val="0"/>
                </a:spcAft>
                <a:buNone/>
              </a:pPr>
              <a:r>
                <a:rPr lang="en" sz="3500" dirty="0">
                  <a:latin typeface="Bebas Neue"/>
                  <a:ea typeface="Bebas Neue"/>
                  <a:cs typeface="Bebas Neue"/>
                  <a:sym typeface="Bebas Neue"/>
                </a:rPr>
                <a:t>CONSPIRACY </a:t>
              </a:r>
              <a:r>
                <a:rPr lang="en" sz="3500" b="1" dirty="0">
                  <a:latin typeface="Bebas Neue"/>
                  <a:ea typeface="Bebas Neue"/>
                  <a:cs typeface="Bebas Neue"/>
                  <a:sym typeface="Bebas Neue"/>
                </a:rPr>
                <a:t>THEORIES</a:t>
              </a:r>
              <a:endParaRPr sz="3500" b="1" dirty="0">
                <a:latin typeface="Bebas Neue"/>
                <a:ea typeface="Bebas Neue"/>
                <a:cs typeface="Bebas Neue"/>
                <a:sym typeface="Bebas Neue"/>
              </a:endParaRPr>
            </a:p>
          </p:txBody>
        </p:sp>
        <p:pic>
          <p:nvPicPr>
            <p:cNvPr id="991" name="Google Shape;991;p58"/>
            <p:cNvPicPr preferRelativeResize="0"/>
            <p:nvPr/>
          </p:nvPicPr>
          <p:blipFill rotWithShape="1">
            <a:blip r:embed="rId7">
              <a:alphaModFix/>
            </a:blip>
            <a:srcRect l="42996" t="518" r="23707" b="24344"/>
            <a:stretch/>
          </p:blipFill>
          <p:spPr>
            <a:xfrm rot="-5709831">
              <a:off x="5320942" y="1002814"/>
              <a:ext cx="2696544" cy="3146160"/>
            </a:xfrm>
            <a:prstGeom prst="rtTriangle">
              <a:avLst/>
            </a:prstGeom>
            <a:noFill/>
            <a:ln>
              <a:noFill/>
            </a:ln>
            <a:effectLst>
              <a:outerShdw blurRad="28575" dist="28575" dir="7560000" algn="bl" rotWithShape="0">
                <a:srgbClr val="000000">
                  <a:alpha val="34000"/>
                </a:srgbClr>
              </a:outerShdw>
            </a:effectLst>
          </p:spPr>
        </p:pic>
        <p:pic>
          <p:nvPicPr>
            <p:cNvPr id="992" name="Google Shape;992;p58"/>
            <p:cNvPicPr preferRelativeResize="0"/>
            <p:nvPr/>
          </p:nvPicPr>
          <p:blipFill rotWithShape="1">
            <a:blip r:embed="rId7">
              <a:alphaModFix/>
            </a:blip>
            <a:srcRect l="59403" t="-1686" r="24672" b="65726"/>
            <a:stretch/>
          </p:blipFill>
          <p:spPr>
            <a:xfrm rot="-5551013">
              <a:off x="5143141" y="1146575"/>
              <a:ext cx="1284339" cy="1499740"/>
            </a:xfrm>
            <a:prstGeom prst="rtTriangle">
              <a:avLst/>
            </a:prstGeom>
            <a:noFill/>
            <a:ln>
              <a:noFill/>
            </a:ln>
            <a:effectLst>
              <a:outerShdw blurRad="28575" dist="19050" dir="3480000" algn="bl" rotWithShape="0">
                <a:srgbClr val="000000">
                  <a:alpha val="34000"/>
                </a:srgbClr>
              </a:outerShdw>
            </a:effectLst>
          </p:spPr>
        </p:pic>
        <p:pic>
          <p:nvPicPr>
            <p:cNvPr id="993" name="Google Shape;993;p58"/>
            <p:cNvPicPr preferRelativeResize="0"/>
            <p:nvPr/>
          </p:nvPicPr>
          <p:blipFill rotWithShape="1">
            <a:blip r:embed="rId7">
              <a:alphaModFix/>
            </a:blip>
            <a:srcRect l="70922" t="2326" r="22655" b="83188"/>
            <a:stretch/>
          </p:blipFill>
          <p:spPr>
            <a:xfrm rot="-5956070">
              <a:off x="5020061" y="1285757"/>
              <a:ext cx="508538" cy="592978"/>
            </a:xfrm>
            <a:prstGeom prst="rtTriangle">
              <a:avLst/>
            </a:prstGeom>
            <a:noFill/>
            <a:ln>
              <a:noFill/>
            </a:ln>
            <a:effectLst>
              <a:outerShdw blurRad="28575" dist="28575" dir="3180000" algn="bl" rotWithShape="0">
                <a:srgbClr val="000000">
                  <a:alpha val="34000"/>
                </a:srgbClr>
              </a:outerShdw>
            </a:effectLst>
          </p:spPr>
        </p:pic>
      </p:grpSp>
      <p:sp>
        <p:nvSpPr>
          <p:cNvPr id="3" name="Podnadpis 2">
            <a:extLst>
              <a:ext uri="{FF2B5EF4-FFF2-40B4-BE49-F238E27FC236}">
                <a16:creationId xmlns:a16="http://schemas.microsoft.com/office/drawing/2014/main" id="{0617F4D5-80C8-48C3-91AB-B9A8F7005AD8}"/>
              </a:ext>
            </a:extLst>
          </p:cNvPr>
          <p:cNvSpPr>
            <a:spLocks noGrp="1"/>
          </p:cNvSpPr>
          <p:nvPr>
            <p:ph type="subTitle" idx="4"/>
          </p:nvPr>
        </p:nvSpPr>
        <p:spPr/>
        <p:txBody>
          <a:bodyPr/>
          <a:lstStyle/>
          <a:p>
            <a:endParaRPr lang="en-US"/>
          </a:p>
        </p:txBody>
      </p:sp>
      <p:sp>
        <p:nvSpPr>
          <p:cNvPr id="5" name="Podnadpis 4">
            <a:extLst>
              <a:ext uri="{FF2B5EF4-FFF2-40B4-BE49-F238E27FC236}">
                <a16:creationId xmlns:a16="http://schemas.microsoft.com/office/drawing/2014/main" id="{3B2DEEE9-D3E0-40FC-9D1C-167376A787AF}"/>
              </a:ext>
            </a:extLst>
          </p:cNvPr>
          <p:cNvSpPr>
            <a:spLocks noGrp="1"/>
          </p:cNvSpPr>
          <p:nvPr>
            <p:ph type="subTitle" idx="3"/>
          </p:nvPr>
        </p:nvSpPr>
        <p:spPr/>
        <p:txBody>
          <a:bodyPr/>
          <a:lstStyle/>
          <a:p>
            <a:endParaRPr lang="en-US"/>
          </a:p>
        </p:txBody>
      </p:sp>
      <p:sp>
        <p:nvSpPr>
          <p:cNvPr id="7" name="Podnadpis 6">
            <a:extLst>
              <a:ext uri="{FF2B5EF4-FFF2-40B4-BE49-F238E27FC236}">
                <a16:creationId xmlns:a16="http://schemas.microsoft.com/office/drawing/2014/main" id="{8F90B11C-3B22-483E-9530-13DE17B54010}"/>
              </a:ext>
            </a:extLst>
          </p:cNvPr>
          <p:cNvSpPr>
            <a:spLocks noGrp="1"/>
          </p:cNvSpPr>
          <p:nvPr>
            <p:ph type="subTitle" idx="2"/>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a:extLst>
              <a:ext uri="{FF2B5EF4-FFF2-40B4-BE49-F238E27FC236}">
                <a16:creationId xmlns:a16="http://schemas.microsoft.com/office/drawing/2014/main" id="{FF528B37-863E-4E10-BAA3-BAC761306988}"/>
              </a:ext>
            </a:extLst>
          </p:cNvPr>
          <p:cNvSpPr>
            <a:spLocks noGrp="1"/>
          </p:cNvSpPr>
          <p:nvPr>
            <p:ph type="title" idx="2"/>
          </p:nvPr>
        </p:nvSpPr>
        <p:spPr>
          <a:xfrm>
            <a:off x="0" y="451942"/>
            <a:ext cx="9144000" cy="1234500"/>
          </a:xfrm>
        </p:spPr>
        <p:txBody>
          <a:bodyPr/>
          <a:lstStyle/>
          <a:p>
            <a:r>
              <a:rPr lang="sk-SK" sz="4800" dirty="0"/>
              <a:t>Čo je konšpiračná teória?</a:t>
            </a:r>
            <a:endParaRPr lang="en-US" sz="4800" dirty="0"/>
          </a:p>
        </p:txBody>
      </p:sp>
      <p:sp>
        <p:nvSpPr>
          <p:cNvPr id="4" name="Podnadpis 3">
            <a:extLst>
              <a:ext uri="{FF2B5EF4-FFF2-40B4-BE49-F238E27FC236}">
                <a16:creationId xmlns:a16="http://schemas.microsoft.com/office/drawing/2014/main" id="{EDDAD61E-F0BD-4889-8A8E-4B589BDCA5DD}"/>
              </a:ext>
            </a:extLst>
          </p:cNvPr>
          <p:cNvSpPr>
            <a:spLocks noGrp="1"/>
          </p:cNvSpPr>
          <p:nvPr>
            <p:ph type="subTitle" idx="1"/>
          </p:nvPr>
        </p:nvSpPr>
        <p:spPr>
          <a:xfrm>
            <a:off x="0" y="1438674"/>
            <a:ext cx="9144000" cy="1133076"/>
          </a:xfrm>
        </p:spPr>
        <p:txBody>
          <a:bodyPr/>
          <a:lstStyle/>
          <a:p>
            <a:r>
              <a:rPr lang="sk-SK" b="1" dirty="0"/>
              <a:t>Konšpiračná teória</a:t>
            </a:r>
            <a:r>
              <a:rPr lang="sk-SK" dirty="0"/>
              <a:t> je tvrdenie alebo presvedčenie, že </a:t>
            </a:r>
            <a:r>
              <a:rPr lang="sk-SK" b="1" dirty="0"/>
              <a:t>za určitými udalosťami, javmi alebo krízami stojí tajná skupina ľudí</a:t>
            </a:r>
            <a:r>
              <a:rPr lang="sk-SK" dirty="0"/>
              <a:t>, ktorá zámerne a skryto koná so zlým úmyslom. Tieto teórie často spochybňujú oficiálne vysvetlenia a nahrádzajú ich dramatickými a nedoloženými príbehmi o manipulácii, kontrole alebo útlaku.</a:t>
            </a:r>
            <a:endParaRPr lang="en-US" dirty="0"/>
          </a:p>
        </p:txBody>
      </p:sp>
      <p:sp>
        <p:nvSpPr>
          <p:cNvPr id="5" name="Podnadpis 4">
            <a:extLst>
              <a:ext uri="{FF2B5EF4-FFF2-40B4-BE49-F238E27FC236}">
                <a16:creationId xmlns:a16="http://schemas.microsoft.com/office/drawing/2014/main" id="{D4BDFA75-79D1-40B2-BE35-3FA9D88F333B}"/>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1FA98109-EA13-45FA-92C9-714E95A2E000}"/>
              </a:ext>
            </a:extLst>
          </p:cNvPr>
          <p:cNvSpPr>
            <a:spLocks noGrp="1"/>
          </p:cNvSpPr>
          <p:nvPr>
            <p:ph type="subTitle" idx="4"/>
          </p:nvPr>
        </p:nvSpPr>
        <p:spPr/>
        <p:txBody>
          <a:bodyPr/>
          <a:lstStyle/>
          <a:p>
            <a:endParaRPr lang="en-US" dirty="0"/>
          </a:p>
        </p:txBody>
      </p:sp>
      <p:sp>
        <p:nvSpPr>
          <p:cNvPr id="7" name="Podnadpis 6">
            <a:extLst>
              <a:ext uri="{FF2B5EF4-FFF2-40B4-BE49-F238E27FC236}">
                <a16:creationId xmlns:a16="http://schemas.microsoft.com/office/drawing/2014/main" id="{10221EA1-CA18-497F-A78E-E7AE475B124D}"/>
              </a:ext>
            </a:extLst>
          </p:cNvPr>
          <p:cNvSpPr>
            <a:spLocks noGrp="1"/>
          </p:cNvSpPr>
          <p:nvPr>
            <p:ph type="subTitle" idx="5"/>
          </p:nvPr>
        </p:nvSpPr>
        <p:spPr/>
        <p:txBody>
          <a:bodyPr/>
          <a:lstStyle/>
          <a:p>
            <a:endParaRPr lang="en-US"/>
          </a:p>
        </p:txBody>
      </p:sp>
      <p:pic>
        <p:nvPicPr>
          <p:cNvPr id="8" name="Picture 8" descr="La conspiration des chemtrails au crible de la science">
            <a:extLst>
              <a:ext uri="{FF2B5EF4-FFF2-40B4-BE49-F238E27FC236}">
                <a16:creationId xmlns:a16="http://schemas.microsoft.com/office/drawing/2014/main" id="{A90352A1-8908-4E63-84B5-71655ADE52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554638">
            <a:off x="281685" y="3155104"/>
            <a:ext cx="2218668" cy="166400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onspiracy theory - Wikipedia">
            <a:extLst>
              <a:ext uri="{FF2B5EF4-FFF2-40B4-BE49-F238E27FC236}">
                <a16:creationId xmlns:a16="http://schemas.microsoft.com/office/drawing/2014/main" id="{A6B6E159-2EF2-431F-AF92-8827FF8BD8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6356" y="2649848"/>
            <a:ext cx="1740629" cy="175455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What's New About Conspiracy Theories? | The New Yorker">
            <a:extLst>
              <a:ext uri="{FF2B5EF4-FFF2-40B4-BE49-F238E27FC236}">
                <a16:creationId xmlns:a16="http://schemas.microsoft.com/office/drawing/2014/main" id="{A4CDA924-F3FB-421B-BEE5-34E8CDF101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137335">
            <a:off x="1949236" y="3433184"/>
            <a:ext cx="2136675" cy="157408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Why do people adopt conspiracy theories, how are they communicated, and  what are their risks?">
            <a:extLst>
              <a:ext uri="{FF2B5EF4-FFF2-40B4-BE49-F238E27FC236}">
                <a16:creationId xmlns:a16="http://schemas.microsoft.com/office/drawing/2014/main" id="{0FCDD1B3-18B3-4972-8FD0-FCBCCD3F3F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51756">
            <a:off x="4792125" y="3443319"/>
            <a:ext cx="2136675" cy="1602506"/>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Conspiracy Theories and Extremism">
            <a:extLst>
              <a:ext uri="{FF2B5EF4-FFF2-40B4-BE49-F238E27FC236}">
                <a16:creationId xmlns:a16="http://schemas.microsoft.com/office/drawing/2014/main" id="{7A5F489D-0CA0-44A3-8227-4C919F443F4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326257">
            <a:off x="3750831" y="2790738"/>
            <a:ext cx="2136675" cy="1602506"/>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ow vaccine passports, conspiracy theories and Covid echo chambers  influence vaccine delay - Swansea University">
            <a:extLst>
              <a:ext uri="{FF2B5EF4-FFF2-40B4-BE49-F238E27FC236}">
                <a16:creationId xmlns:a16="http://schemas.microsoft.com/office/drawing/2014/main" id="{35EB7E9E-2685-486C-832F-20FDB0B074C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54273">
            <a:off x="6117017" y="2684068"/>
            <a:ext cx="2179351" cy="1026361"/>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Conspiracy Theories Can't Be Stopped | FiveThirtyEight">
            <a:extLst>
              <a:ext uri="{FF2B5EF4-FFF2-40B4-BE49-F238E27FC236}">
                <a16:creationId xmlns:a16="http://schemas.microsoft.com/office/drawing/2014/main" id="{CC0855ED-3409-47E6-9E76-83A4C6560D3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255893">
            <a:off x="7029747" y="3338982"/>
            <a:ext cx="1996416" cy="1497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6514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55"/>
          <p:cNvSpPr/>
          <p:nvPr/>
        </p:nvSpPr>
        <p:spPr>
          <a:xfrm rot="-821195">
            <a:off x="5539279" y="2799489"/>
            <a:ext cx="3397987" cy="1733993"/>
          </a:xfrm>
          <a:prstGeom prst="rect">
            <a:avLst/>
          </a:prstGeom>
          <a:solidFill>
            <a:schemeClr val="accen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5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Typické znaky konšpiračných teórií</a:t>
            </a:r>
            <a:endParaRPr dirty="0">
              <a:latin typeface="Bebas Neue"/>
              <a:ea typeface="Bebas Neue"/>
              <a:cs typeface="Bebas Neue"/>
              <a:sym typeface="Bebas Neue"/>
            </a:endParaRPr>
          </a:p>
        </p:txBody>
      </p:sp>
      <p:sp>
        <p:nvSpPr>
          <p:cNvPr id="896" name="Google Shape;896;p55"/>
          <p:cNvSpPr txBox="1">
            <a:spLocks noGrp="1"/>
          </p:cNvSpPr>
          <p:nvPr>
            <p:ph type="subTitle" idx="1"/>
          </p:nvPr>
        </p:nvSpPr>
        <p:spPr>
          <a:xfrm>
            <a:off x="99805" y="1439664"/>
            <a:ext cx="5202544" cy="2746571"/>
          </a:xfrm>
          <a:prstGeom prst="rect">
            <a:avLst/>
          </a:prstGeom>
        </p:spPr>
        <p:txBody>
          <a:bodyPr spcFirstLastPara="1" wrap="square" lIns="91425" tIns="91425" rIns="91425" bIns="91425" anchor="t" anchorCtr="0">
            <a:noAutofit/>
          </a:bodyPr>
          <a:lstStyle/>
          <a:p>
            <a:pPr marL="285750" indent="-285750"/>
            <a:r>
              <a:rPr lang="sk-SK" b="1" dirty="0"/>
              <a:t>Tajní aktéri:</a:t>
            </a:r>
            <a:r>
              <a:rPr lang="sk-SK" dirty="0"/>
              <a:t> Neznáme „elity“, vlády, korporácie, tajné spolky (napr. </a:t>
            </a:r>
            <a:r>
              <a:rPr lang="sk-SK" dirty="0" err="1"/>
              <a:t>ilumináti</a:t>
            </a:r>
            <a:r>
              <a:rPr lang="sk-SK" dirty="0"/>
              <a:t>, </a:t>
            </a:r>
            <a:r>
              <a:rPr lang="sk-SK" dirty="0" err="1"/>
              <a:t>deep</a:t>
            </a:r>
            <a:r>
              <a:rPr lang="sk-SK" dirty="0"/>
              <a:t> state).</a:t>
            </a:r>
          </a:p>
          <a:p>
            <a:pPr marL="285750" indent="-285750"/>
            <a:r>
              <a:rPr lang="sk-SK" b="1" dirty="0"/>
              <a:t>Nedôvera k oficiálnym inštitúciám:</a:t>
            </a:r>
            <a:r>
              <a:rPr lang="sk-SK" dirty="0"/>
              <a:t> Vláda, vedci, médiá sú „súčasťou problému“.</a:t>
            </a:r>
          </a:p>
          <a:p>
            <a:pPr marL="285750" indent="-285750"/>
            <a:r>
              <a:rPr lang="sk-SK" b="1" dirty="0"/>
              <a:t>Nedostatok dôkazov (alebo „tajné dôkazy“):</a:t>
            </a:r>
            <a:r>
              <a:rPr lang="sk-SK" dirty="0"/>
              <a:t> Často sa hovorí: „Pravda je utajovaná“ alebo „zatiaľ to nemôžeme dokázať“.</a:t>
            </a:r>
          </a:p>
          <a:p>
            <a:pPr marL="285750" indent="-285750"/>
            <a:r>
              <a:rPr lang="sk-SK" b="1" dirty="0"/>
              <a:t>Emocionálna manipulácia:</a:t>
            </a:r>
            <a:r>
              <a:rPr lang="sk-SK" dirty="0"/>
              <a:t> Strach, hnev, pocit ohrozenia.</a:t>
            </a:r>
          </a:p>
          <a:p>
            <a:pPr marL="285750" indent="-285750"/>
            <a:r>
              <a:rPr lang="sk-SK" b="1" dirty="0"/>
              <a:t>Nedokázateľnosť:</a:t>
            </a:r>
            <a:r>
              <a:rPr lang="sk-SK" dirty="0"/>
              <a:t> Všetko, čo protirečí, je považované za „súčasť sprisahania“.</a:t>
            </a:r>
          </a:p>
          <a:p>
            <a:pPr marL="285750" indent="-285750"/>
            <a:endParaRPr dirty="0"/>
          </a:p>
        </p:txBody>
      </p:sp>
      <p:sp>
        <p:nvSpPr>
          <p:cNvPr id="900" name="Google Shape;900;p55"/>
          <p:cNvSpPr/>
          <p:nvPr/>
        </p:nvSpPr>
        <p:spPr>
          <a:xfrm rot="486488">
            <a:off x="5425730" y="1420311"/>
            <a:ext cx="3541502" cy="1733967"/>
          </a:xfrm>
          <a:prstGeom prst="rect">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1" name="Google Shape;901;p55"/>
          <p:cNvGrpSpPr/>
          <p:nvPr/>
        </p:nvGrpSpPr>
        <p:grpSpPr>
          <a:xfrm>
            <a:off x="5295153" y="1179236"/>
            <a:ext cx="3660486" cy="3523856"/>
            <a:chOff x="4601144" y="745209"/>
            <a:chExt cx="3827759" cy="3684885"/>
          </a:xfrm>
        </p:grpSpPr>
        <p:sp>
          <p:nvSpPr>
            <p:cNvPr id="902" name="Google Shape;902;p55"/>
            <p:cNvSpPr/>
            <p:nvPr/>
          </p:nvSpPr>
          <p:spPr>
            <a:xfrm rot="-223705" flipH="1">
              <a:off x="4768681" y="849259"/>
              <a:ext cx="3377048" cy="2894437"/>
            </a:xfrm>
            <a:prstGeom prst="snip1Rect">
              <a:avLst>
                <a:gd name="adj" fmla="val 34879"/>
              </a:avLst>
            </a:prstGeom>
            <a:solidFill>
              <a:srgbClr val="F0B050"/>
            </a:solidFill>
            <a:ln>
              <a:noFill/>
            </a:ln>
            <a:effectLst>
              <a:outerShdw blurRad="114300" dist="762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55"/>
            <p:cNvSpPr/>
            <p:nvPr/>
          </p:nvSpPr>
          <p:spPr>
            <a:xfrm rot="-223691" flipH="1">
              <a:off x="4788861" y="848679"/>
              <a:ext cx="3368028" cy="3320942"/>
            </a:xfrm>
            <a:prstGeom prst="snip1Rect">
              <a:avLst>
                <a:gd name="adj" fmla="val 17643"/>
              </a:avLst>
            </a:prstGeom>
            <a:solidFill>
              <a:srgbClr val="FFFFFF"/>
            </a:solidFill>
            <a:ln>
              <a:noFill/>
            </a:ln>
            <a:effectLst>
              <a:outerShdw blurRad="71438" dist="381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55"/>
            <p:cNvSpPr txBox="1"/>
            <p:nvPr/>
          </p:nvSpPr>
          <p:spPr>
            <a:xfrm rot="-224314">
              <a:off x="4794297" y="869438"/>
              <a:ext cx="3482912" cy="3454111"/>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3600" dirty="0">
                  <a:latin typeface="Bebas Neue"/>
                  <a:ea typeface="Bebas Neue"/>
                  <a:cs typeface="Bebas Neue"/>
                  <a:sym typeface="Bebas Neue"/>
                </a:rPr>
                <a:t>     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p:txBody>
        </p:sp>
        <p:pic>
          <p:nvPicPr>
            <p:cNvPr id="905" name="Google Shape;905;p55"/>
            <p:cNvPicPr preferRelativeResize="0"/>
            <p:nvPr/>
          </p:nvPicPr>
          <p:blipFill rotWithShape="1">
            <a:blip r:embed="rId3">
              <a:alphaModFix/>
            </a:blip>
            <a:srcRect l="16964" t="3754" r="16792" b="-19629"/>
            <a:stretch/>
          </p:blipFill>
          <p:spPr>
            <a:xfrm rot="-5709698">
              <a:off x="5009793" y="607835"/>
              <a:ext cx="2894437" cy="3377048"/>
            </a:xfrm>
            <a:prstGeom prst="rtTriangle">
              <a:avLst/>
            </a:prstGeom>
            <a:noFill/>
            <a:ln>
              <a:noFill/>
            </a:ln>
            <a:effectLst>
              <a:outerShdw blurRad="28575" dist="28575" dir="7560000" algn="bl" rotWithShape="0">
                <a:srgbClr val="000000">
                  <a:alpha val="34000"/>
                </a:srgbClr>
              </a:outerShdw>
            </a:effectLst>
          </p:spPr>
        </p:pic>
        <p:pic>
          <p:nvPicPr>
            <p:cNvPr id="906" name="Google Shape;906;p55"/>
            <p:cNvPicPr preferRelativeResize="0"/>
            <p:nvPr/>
          </p:nvPicPr>
          <p:blipFill rotWithShape="1">
            <a:blip r:embed="rId3">
              <a:alphaModFix/>
            </a:blip>
            <a:srcRect l="52539" t="4889" r="16430" b="40780"/>
            <a:stretch/>
          </p:blipFill>
          <p:spPr>
            <a:xfrm rot="-5551160">
              <a:off x="4818886" y="762020"/>
              <a:ext cx="1378633" cy="1609909"/>
            </a:xfrm>
            <a:prstGeom prst="rtTriangle">
              <a:avLst/>
            </a:prstGeom>
            <a:noFill/>
            <a:ln>
              <a:noFill/>
            </a:ln>
            <a:effectLst>
              <a:outerShdw blurRad="28575" dist="19050" dir="3480000" algn="bl" rotWithShape="0">
                <a:srgbClr val="000000">
                  <a:alpha val="34000"/>
                </a:srgbClr>
              </a:outerShdw>
            </a:effectLst>
          </p:spPr>
        </p:pic>
        <p:pic>
          <p:nvPicPr>
            <p:cNvPr id="907" name="Google Shape;907;p55"/>
            <p:cNvPicPr preferRelativeResize="0"/>
            <p:nvPr/>
          </p:nvPicPr>
          <p:blipFill rotWithShape="1">
            <a:blip r:embed="rId3">
              <a:alphaModFix/>
            </a:blip>
            <a:srcRect l="61027" t="-3511" r="26228" b="81227"/>
            <a:stretch/>
          </p:blipFill>
          <p:spPr>
            <a:xfrm rot="-5955938">
              <a:off x="4686832" y="911320"/>
              <a:ext cx="545923" cy="636679"/>
            </a:xfrm>
            <a:prstGeom prst="rtTriangle">
              <a:avLst/>
            </a:prstGeom>
            <a:noFill/>
            <a:ln>
              <a:noFill/>
            </a:ln>
            <a:effectLst>
              <a:outerShdw blurRad="28575" dist="28575" dir="3180000" algn="bl" rotWithShape="0">
                <a:srgbClr val="000000">
                  <a:alpha val="34000"/>
                </a:srgbClr>
              </a:outerShdw>
            </a:effectLst>
          </p:spPr>
        </p:pic>
      </p:grpSp>
      <p:sp>
        <p:nvSpPr>
          <p:cNvPr id="3" name="Podnadpis 2">
            <a:extLst>
              <a:ext uri="{FF2B5EF4-FFF2-40B4-BE49-F238E27FC236}">
                <a16:creationId xmlns:a16="http://schemas.microsoft.com/office/drawing/2014/main" id="{F82D6904-891A-4146-8D3A-0FA97F7B4EF4}"/>
              </a:ext>
            </a:extLst>
          </p:cNvPr>
          <p:cNvSpPr>
            <a:spLocks noGrp="1"/>
          </p:cNvSpPr>
          <p:nvPr>
            <p:ph type="subTitle" idx="7"/>
          </p:nvPr>
        </p:nvSpPr>
        <p:spPr/>
        <p:txBody>
          <a:bodyPr/>
          <a:lstStyle/>
          <a:p>
            <a:endParaRPr lang="en-US"/>
          </a:p>
        </p:txBody>
      </p:sp>
      <p:sp>
        <p:nvSpPr>
          <p:cNvPr id="13" name="Podnadpis 12">
            <a:extLst>
              <a:ext uri="{FF2B5EF4-FFF2-40B4-BE49-F238E27FC236}">
                <a16:creationId xmlns:a16="http://schemas.microsoft.com/office/drawing/2014/main" id="{44390E94-3146-4BCE-9A95-99B0083877CB}"/>
              </a:ext>
            </a:extLst>
          </p:cNvPr>
          <p:cNvSpPr>
            <a:spLocks noGrp="1"/>
          </p:cNvSpPr>
          <p:nvPr>
            <p:ph type="subTitle" idx="6"/>
          </p:nvPr>
        </p:nvSpPr>
        <p:spPr/>
        <p:txBody>
          <a:bodyPr/>
          <a:lstStyle/>
          <a:p>
            <a:endParaRPr lang="en-US"/>
          </a:p>
        </p:txBody>
      </p:sp>
    </p:spTree>
    <p:extLst>
      <p:ext uri="{BB962C8B-B14F-4D97-AF65-F5344CB8AC3E}">
        <p14:creationId xmlns:p14="http://schemas.microsoft.com/office/powerpoint/2010/main" val="531495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55"/>
          <p:cNvSpPr/>
          <p:nvPr/>
        </p:nvSpPr>
        <p:spPr>
          <a:xfrm rot="-821195">
            <a:off x="5539279" y="2799489"/>
            <a:ext cx="3397987" cy="1733993"/>
          </a:xfrm>
          <a:prstGeom prst="rect">
            <a:avLst/>
          </a:prstGeom>
          <a:solidFill>
            <a:schemeClr val="accen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5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Príklady konšpiračných teórií</a:t>
            </a:r>
            <a:endParaRPr dirty="0">
              <a:latin typeface="Bebas Neue"/>
              <a:ea typeface="Bebas Neue"/>
              <a:cs typeface="Bebas Neue"/>
              <a:sym typeface="Bebas Neue"/>
            </a:endParaRPr>
          </a:p>
        </p:txBody>
      </p:sp>
      <p:sp>
        <p:nvSpPr>
          <p:cNvPr id="896" name="Google Shape;896;p55"/>
          <p:cNvSpPr txBox="1">
            <a:spLocks noGrp="1"/>
          </p:cNvSpPr>
          <p:nvPr>
            <p:ph type="subTitle" idx="1"/>
          </p:nvPr>
        </p:nvSpPr>
        <p:spPr>
          <a:xfrm>
            <a:off x="99805" y="1371600"/>
            <a:ext cx="5016395" cy="3326875"/>
          </a:xfrm>
          <a:prstGeom prst="rect">
            <a:avLst/>
          </a:prstGeom>
        </p:spPr>
        <p:txBody>
          <a:bodyPr spcFirstLastPara="1" wrap="square" lIns="91425" tIns="91425" rIns="91425" bIns="91425" anchor="t" anchorCtr="0">
            <a:noAutofit/>
          </a:bodyPr>
          <a:lstStyle/>
          <a:p>
            <a:pPr marL="285750" indent="-285750">
              <a:lnSpc>
                <a:spcPct val="150000"/>
              </a:lnSpc>
            </a:pPr>
            <a:r>
              <a:rPr lang="sk-SK" dirty="0"/>
              <a:t>„Pristátie na </a:t>
            </a:r>
            <a:r>
              <a:rPr lang="sk-SK" b="1" dirty="0"/>
              <a:t>Mesiaci</a:t>
            </a:r>
            <a:r>
              <a:rPr lang="sk-SK" dirty="0"/>
              <a:t> bolo zinscenované v štúdiu.“</a:t>
            </a:r>
          </a:p>
          <a:p>
            <a:pPr marL="285750" indent="-285750">
              <a:lnSpc>
                <a:spcPct val="150000"/>
              </a:lnSpc>
            </a:pPr>
            <a:r>
              <a:rPr lang="sk-SK" dirty="0"/>
              <a:t>„</a:t>
            </a:r>
            <a:r>
              <a:rPr lang="sk-SK" b="1" dirty="0"/>
              <a:t>Očkovanie</a:t>
            </a:r>
            <a:r>
              <a:rPr lang="sk-SK" dirty="0"/>
              <a:t> slúži na sledovanie populácie pomocou čipov.“</a:t>
            </a:r>
          </a:p>
          <a:p>
            <a:pPr marL="285750" indent="-285750">
              <a:lnSpc>
                <a:spcPct val="150000"/>
              </a:lnSpc>
            </a:pPr>
            <a:r>
              <a:rPr lang="sk-SK" dirty="0"/>
              <a:t>„</a:t>
            </a:r>
            <a:r>
              <a:rPr lang="sk-SK" b="1" dirty="0"/>
              <a:t>Klimatická</a:t>
            </a:r>
            <a:r>
              <a:rPr lang="sk-SK" dirty="0"/>
              <a:t> zmena je výmysel na ovládanie ľudí.“</a:t>
            </a:r>
          </a:p>
          <a:p>
            <a:pPr marL="285750" indent="-285750">
              <a:lnSpc>
                <a:spcPct val="150000"/>
              </a:lnSpc>
            </a:pPr>
            <a:r>
              <a:rPr lang="sk-SK" dirty="0"/>
              <a:t>„Svetom riadia tajné spolky ako </a:t>
            </a:r>
            <a:r>
              <a:rPr lang="sk-SK" b="1" dirty="0" err="1"/>
              <a:t>ilumináti</a:t>
            </a:r>
            <a:r>
              <a:rPr lang="sk-SK" dirty="0"/>
              <a:t>.“</a:t>
            </a:r>
          </a:p>
          <a:p>
            <a:pPr marL="285750" indent="-285750">
              <a:lnSpc>
                <a:spcPct val="150000"/>
              </a:lnSpc>
            </a:pPr>
            <a:r>
              <a:rPr lang="sk-SK" dirty="0"/>
              <a:t>„Zem je </a:t>
            </a:r>
            <a:r>
              <a:rPr lang="sk-SK" b="1" dirty="0"/>
              <a:t>plochá</a:t>
            </a:r>
            <a:r>
              <a:rPr lang="en-US" dirty="0"/>
              <a:t>."</a:t>
            </a:r>
            <a:endParaRPr lang="sk-SK" dirty="0"/>
          </a:p>
          <a:p>
            <a:pPr marL="285750" indent="-285750">
              <a:lnSpc>
                <a:spcPct val="150000"/>
              </a:lnSpc>
            </a:pPr>
            <a:endParaRPr lang="sk-SK" dirty="0"/>
          </a:p>
        </p:txBody>
      </p:sp>
      <p:sp>
        <p:nvSpPr>
          <p:cNvPr id="900" name="Google Shape;900;p55"/>
          <p:cNvSpPr/>
          <p:nvPr/>
        </p:nvSpPr>
        <p:spPr>
          <a:xfrm rot="486488">
            <a:off x="5425730" y="1420311"/>
            <a:ext cx="3541502" cy="1733967"/>
          </a:xfrm>
          <a:prstGeom prst="rect">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1" name="Google Shape;901;p55"/>
          <p:cNvGrpSpPr/>
          <p:nvPr/>
        </p:nvGrpSpPr>
        <p:grpSpPr>
          <a:xfrm>
            <a:off x="5295153" y="1179236"/>
            <a:ext cx="3660486" cy="3523856"/>
            <a:chOff x="4601144" y="745209"/>
            <a:chExt cx="3827759" cy="3684885"/>
          </a:xfrm>
        </p:grpSpPr>
        <p:sp>
          <p:nvSpPr>
            <p:cNvPr id="902" name="Google Shape;902;p55"/>
            <p:cNvSpPr/>
            <p:nvPr/>
          </p:nvSpPr>
          <p:spPr>
            <a:xfrm rot="-223705" flipH="1">
              <a:off x="4768681" y="849259"/>
              <a:ext cx="3377048" cy="2894437"/>
            </a:xfrm>
            <a:prstGeom prst="snip1Rect">
              <a:avLst>
                <a:gd name="adj" fmla="val 34879"/>
              </a:avLst>
            </a:prstGeom>
            <a:solidFill>
              <a:srgbClr val="F0B050"/>
            </a:solidFill>
            <a:ln>
              <a:noFill/>
            </a:ln>
            <a:effectLst>
              <a:outerShdw blurRad="114300" dist="762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55"/>
            <p:cNvSpPr/>
            <p:nvPr/>
          </p:nvSpPr>
          <p:spPr>
            <a:xfrm rot="-223691" flipH="1">
              <a:off x="4788861" y="848679"/>
              <a:ext cx="3368028" cy="3320942"/>
            </a:xfrm>
            <a:prstGeom prst="snip1Rect">
              <a:avLst>
                <a:gd name="adj" fmla="val 17643"/>
              </a:avLst>
            </a:prstGeom>
            <a:solidFill>
              <a:srgbClr val="FFFFFF"/>
            </a:solidFill>
            <a:ln>
              <a:noFill/>
            </a:ln>
            <a:effectLst>
              <a:outerShdw blurRad="71438" dist="381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55"/>
            <p:cNvSpPr txBox="1"/>
            <p:nvPr/>
          </p:nvSpPr>
          <p:spPr>
            <a:xfrm rot="-224314">
              <a:off x="4794297" y="869438"/>
              <a:ext cx="3482912" cy="3454111"/>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3600" dirty="0">
                  <a:latin typeface="Bebas Neue"/>
                  <a:ea typeface="Bebas Neue"/>
                  <a:cs typeface="Bebas Neue"/>
                  <a:sym typeface="Bebas Neue"/>
                </a:rPr>
                <a:t>     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p:txBody>
        </p:sp>
        <p:pic>
          <p:nvPicPr>
            <p:cNvPr id="905" name="Google Shape;905;p55"/>
            <p:cNvPicPr preferRelativeResize="0"/>
            <p:nvPr/>
          </p:nvPicPr>
          <p:blipFill rotWithShape="1">
            <a:blip r:embed="rId3">
              <a:alphaModFix/>
            </a:blip>
            <a:srcRect l="16964" t="3754" r="16792" b="-19629"/>
            <a:stretch/>
          </p:blipFill>
          <p:spPr>
            <a:xfrm rot="-5709698">
              <a:off x="5009793" y="607835"/>
              <a:ext cx="2894437" cy="3377048"/>
            </a:xfrm>
            <a:prstGeom prst="rtTriangle">
              <a:avLst/>
            </a:prstGeom>
            <a:noFill/>
            <a:ln>
              <a:noFill/>
            </a:ln>
            <a:effectLst>
              <a:outerShdw blurRad="28575" dist="28575" dir="7560000" algn="bl" rotWithShape="0">
                <a:srgbClr val="000000">
                  <a:alpha val="34000"/>
                </a:srgbClr>
              </a:outerShdw>
            </a:effectLst>
          </p:spPr>
        </p:pic>
        <p:pic>
          <p:nvPicPr>
            <p:cNvPr id="906" name="Google Shape;906;p55"/>
            <p:cNvPicPr preferRelativeResize="0"/>
            <p:nvPr/>
          </p:nvPicPr>
          <p:blipFill rotWithShape="1">
            <a:blip r:embed="rId3">
              <a:alphaModFix/>
            </a:blip>
            <a:srcRect l="52539" t="4889" r="16430" b="40780"/>
            <a:stretch/>
          </p:blipFill>
          <p:spPr>
            <a:xfrm rot="-5551160">
              <a:off x="4818886" y="762020"/>
              <a:ext cx="1378633" cy="1609909"/>
            </a:xfrm>
            <a:prstGeom prst="rtTriangle">
              <a:avLst/>
            </a:prstGeom>
            <a:noFill/>
            <a:ln>
              <a:noFill/>
            </a:ln>
            <a:effectLst>
              <a:outerShdw blurRad="28575" dist="19050" dir="3480000" algn="bl" rotWithShape="0">
                <a:srgbClr val="000000">
                  <a:alpha val="34000"/>
                </a:srgbClr>
              </a:outerShdw>
            </a:effectLst>
          </p:spPr>
        </p:pic>
        <p:pic>
          <p:nvPicPr>
            <p:cNvPr id="907" name="Google Shape;907;p55"/>
            <p:cNvPicPr preferRelativeResize="0"/>
            <p:nvPr/>
          </p:nvPicPr>
          <p:blipFill rotWithShape="1">
            <a:blip r:embed="rId3">
              <a:alphaModFix/>
            </a:blip>
            <a:srcRect l="61027" t="-3511" r="26228" b="81227"/>
            <a:stretch/>
          </p:blipFill>
          <p:spPr>
            <a:xfrm rot="-5955938">
              <a:off x="4686832" y="911320"/>
              <a:ext cx="545923" cy="636679"/>
            </a:xfrm>
            <a:prstGeom prst="rtTriangle">
              <a:avLst/>
            </a:prstGeom>
            <a:noFill/>
            <a:ln>
              <a:noFill/>
            </a:ln>
            <a:effectLst>
              <a:outerShdw blurRad="28575" dist="28575" dir="3180000" algn="bl" rotWithShape="0">
                <a:srgbClr val="000000">
                  <a:alpha val="34000"/>
                </a:srgbClr>
              </a:outerShdw>
            </a:effectLst>
          </p:spPr>
        </p:pic>
      </p:grpSp>
      <p:sp>
        <p:nvSpPr>
          <p:cNvPr id="3" name="Podnadpis 2">
            <a:extLst>
              <a:ext uri="{FF2B5EF4-FFF2-40B4-BE49-F238E27FC236}">
                <a16:creationId xmlns:a16="http://schemas.microsoft.com/office/drawing/2014/main" id="{F82D6904-891A-4146-8D3A-0FA97F7B4EF4}"/>
              </a:ext>
            </a:extLst>
          </p:cNvPr>
          <p:cNvSpPr>
            <a:spLocks noGrp="1"/>
          </p:cNvSpPr>
          <p:nvPr>
            <p:ph type="subTitle" idx="7"/>
          </p:nvPr>
        </p:nvSpPr>
        <p:spPr/>
        <p:txBody>
          <a:bodyPr/>
          <a:lstStyle/>
          <a:p>
            <a:endParaRPr lang="en-US"/>
          </a:p>
        </p:txBody>
      </p:sp>
      <p:sp>
        <p:nvSpPr>
          <p:cNvPr id="5" name="Podnadpis 4">
            <a:extLst>
              <a:ext uri="{FF2B5EF4-FFF2-40B4-BE49-F238E27FC236}">
                <a16:creationId xmlns:a16="http://schemas.microsoft.com/office/drawing/2014/main" id="{9004785E-FA3C-4331-82C3-CB8127ABEDD9}"/>
              </a:ext>
            </a:extLst>
          </p:cNvPr>
          <p:cNvSpPr>
            <a:spLocks noGrp="1"/>
          </p:cNvSpPr>
          <p:nvPr>
            <p:ph type="subTitle" idx="5"/>
          </p:nvPr>
        </p:nvSpPr>
        <p:spPr/>
        <p:txBody>
          <a:bodyPr/>
          <a:lstStyle/>
          <a:p>
            <a:endParaRPr lang="en-US"/>
          </a:p>
        </p:txBody>
      </p:sp>
      <p:sp>
        <p:nvSpPr>
          <p:cNvPr id="13" name="Podnadpis 12">
            <a:extLst>
              <a:ext uri="{FF2B5EF4-FFF2-40B4-BE49-F238E27FC236}">
                <a16:creationId xmlns:a16="http://schemas.microsoft.com/office/drawing/2014/main" id="{44390E94-3146-4BCE-9A95-99B0083877CB}"/>
              </a:ext>
            </a:extLst>
          </p:cNvPr>
          <p:cNvSpPr>
            <a:spLocks noGrp="1"/>
          </p:cNvSpPr>
          <p:nvPr>
            <p:ph type="subTitle" idx="6"/>
          </p:nvPr>
        </p:nvSpPr>
        <p:spPr/>
        <p:txBody>
          <a:bodyPr/>
          <a:lstStyle/>
          <a:p>
            <a:endParaRPr lang="en-US"/>
          </a:p>
        </p:txBody>
      </p:sp>
    </p:spTree>
    <p:extLst>
      <p:ext uri="{BB962C8B-B14F-4D97-AF65-F5344CB8AC3E}">
        <p14:creationId xmlns:p14="http://schemas.microsoft.com/office/powerpoint/2010/main" val="4090789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55"/>
          <p:cNvSpPr/>
          <p:nvPr/>
        </p:nvSpPr>
        <p:spPr>
          <a:xfrm rot="-821195">
            <a:off x="5539279" y="2799489"/>
            <a:ext cx="3397987" cy="1733993"/>
          </a:xfrm>
          <a:prstGeom prst="rect">
            <a:avLst/>
          </a:prstGeom>
          <a:solidFill>
            <a:schemeClr val="accen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5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Prečo ľudia veria konšpiráciám?</a:t>
            </a:r>
            <a:endParaRPr dirty="0">
              <a:latin typeface="Bebas Neue"/>
              <a:ea typeface="Bebas Neue"/>
              <a:cs typeface="Bebas Neue"/>
              <a:sym typeface="Bebas Neue"/>
            </a:endParaRPr>
          </a:p>
        </p:txBody>
      </p:sp>
      <p:sp>
        <p:nvSpPr>
          <p:cNvPr id="896" name="Google Shape;896;p55"/>
          <p:cNvSpPr txBox="1">
            <a:spLocks noGrp="1"/>
          </p:cNvSpPr>
          <p:nvPr>
            <p:ph type="subTitle" idx="1"/>
          </p:nvPr>
        </p:nvSpPr>
        <p:spPr>
          <a:xfrm>
            <a:off x="99805" y="1371600"/>
            <a:ext cx="5016395" cy="3326875"/>
          </a:xfrm>
          <a:prstGeom prst="rect">
            <a:avLst/>
          </a:prstGeom>
        </p:spPr>
        <p:txBody>
          <a:bodyPr spcFirstLastPara="1" wrap="square" lIns="91425" tIns="91425" rIns="91425" bIns="91425" anchor="t" anchorCtr="0">
            <a:noAutofit/>
          </a:bodyPr>
          <a:lstStyle/>
          <a:p>
            <a:pPr marL="285750" indent="-285750">
              <a:lnSpc>
                <a:spcPct val="150000"/>
              </a:lnSpc>
            </a:pPr>
            <a:r>
              <a:rPr lang="sk-SK" dirty="0"/>
              <a:t>Hľadajú </a:t>
            </a:r>
            <a:r>
              <a:rPr lang="sk-SK" b="1" dirty="0"/>
              <a:t>jednoduché</a:t>
            </a:r>
            <a:r>
              <a:rPr lang="sk-SK" dirty="0"/>
              <a:t> vysvetlenie zložitých javov.</a:t>
            </a:r>
            <a:endParaRPr lang="en-US" dirty="0"/>
          </a:p>
          <a:p>
            <a:pPr marL="285750" indent="-285750">
              <a:lnSpc>
                <a:spcPct val="150000"/>
              </a:lnSpc>
            </a:pPr>
            <a:r>
              <a:rPr lang="sk-SK" dirty="0"/>
              <a:t>Cítia sa </a:t>
            </a:r>
            <a:r>
              <a:rPr lang="sk-SK" b="1" dirty="0"/>
              <a:t>bezmocní</a:t>
            </a:r>
            <a:r>
              <a:rPr lang="sk-SK" dirty="0"/>
              <a:t> alebo </a:t>
            </a:r>
            <a:r>
              <a:rPr lang="sk-SK" b="1" dirty="0"/>
              <a:t>ohrození</a:t>
            </a:r>
            <a:r>
              <a:rPr lang="sk-SK" dirty="0"/>
              <a:t>.</a:t>
            </a:r>
            <a:endParaRPr lang="en-US" dirty="0"/>
          </a:p>
          <a:p>
            <a:pPr marL="285750" indent="-285750">
              <a:lnSpc>
                <a:spcPct val="150000"/>
              </a:lnSpc>
            </a:pPr>
            <a:r>
              <a:rPr lang="sk-SK" dirty="0"/>
              <a:t>Chcú patriť do „skupiny tých, ktorí </a:t>
            </a:r>
            <a:r>
              <a:rPr lang="sk-SK" b="1" dirty="0"/>
              <a:t>vedia pravdu</a:t>
            </a:r>
            <a:r>
              <a:rPr lang="sk-SK" dirty="0"/>
              <a:t>“.</a:t>
            </a:r>
            <a:endParaRPr lang="en-US" dirty="0"/>
          </a:p>
          <a:p>
            <a:pPr marL="285750" indent="-285750">
              <a:lnSpc>
                <a:spcPct val="150000"/>
              </a:lnSpc>
            </a:pPr>
            <a:r>
              <a:rPr lang="sk-SK" b="1" dirty="0"/>
              <a:t>Nedôverujú</a:t>
            </a:r>
            <a:r>
              <a:rPr lang="sk-SK" dirty="0"/>
              <a:t> autoritám alebo inštitúciám.</a:t>
            </a:r>
          </a:p>
        </p:txBody>
      </p:sp>
      <p:sp>
        <p:nvSpPr>
          <p:cNvPr id="900" name="Google Shape;900;p55"/>
          <p:cNvSpPr/>
          <p:nvPr/>
        </p:nvSpPr>
        <p:spPr>
          <a:xfrm rot="486488">
            <a:off x="5425730" y="1420311"/>
            <a:ext cx="3541502" cy="1733967"/>
          </a:xfrm>
          <a:prstGeom prst="rect">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1" name="Google Shape;901;p55"/>
          <p:cNvGrpSpPr/>
          <p:nvPr/>
        </p:nvGrpSpPr>
        <p:grpSpPr>
          <a:xfrm>
            <a:off x="5295153" y="1179236"/>
            <a:ext cx="3660486" cy="3523856"/>
            <a:chOff x="4601144" y="745209"/>
            <a:chExt cx="3827759" cy="3684885"/>
          </a:xfrm>
        </p:grpSpPr>
        <p:sp>
          <p:nvSpPr>
            <p:cNvPr id="902" name="Google Shape;902;p55"/>
            <p:cNvSpPr/>
            <p:nvPr/>
          </p:nvSpPr>
          <p:spPr>
            <a:xfrm rot="-223705" flipH="1">
              <a:off x="4768681" y="849259"/>
              <a:ext cx="3377048" cy="2894437"/>
            </a:xfrm>
            <a:prstGeom prst="snip1Rect">
              <a:avLst>
                <a:gd name="adj" fmla="val 34879"/>
              </a:avLst>
            </a:prstGeom>
            <a:solidFill>
              <a:srgbClr val="F0B050"/>
            </a:solidFill>
            <a:ln>
              <a:noFill/>
            </a:ln>
            <a:effectLst>
              <a:outerShdw blurRad="114300" dist="762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55"/>
            <p:cNvSpPr/>
            <p:nvPr/>
          </p:nvSpPr>
          <p:spPr>
            <a:xfrm rot="-223691" flipH="1">
              <a:off x="4788861" y="848679"/>
              <a:ext cx="3368028" cy="3320942"/>
            </a:xfrm>
            <a:prstGeom prst="snip1Rect">
              <a:avLst>
                <a:gd name="adj" fmla="val 17643"/>
              </a:avLst>
            </a:prstGeom>
            <a:solidFill>
              <a:srgbClr val="FFFFFF"/>
            </a:solidFill>
            <a:ln>
              <a:noFill/>
            </a:ln>
            <a:effectLst>
              <a:outerShdw blurRad="71438" dist="381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55"/>
            <p:cNvSpPr txBox="1"/>
            <p:nvPr/>
          </p:nvSpPr>
          <p:spPr>
            <a:xfrm rot="-224314">
              <a:off x="4794297" y="869438"/>
              <a:ext cx="3482912" cy="3454111"/>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3600" dirty="0">
                  <a:latin typeface="Bebas Neue"/>
                  <a:ea typeface="Bebas Neue"/>
                  <a:cs typeface="Bebas Neue"/>
                  <a:sym typeface="Bebas Neue"/>
                </a:rPr>
                <a:t>     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p:txBody>
        </p:sp>
        <p:pic>
          <p:nvPicPr>
            <p:cNvPr id="905" name="Google Shape;905;p55"/>
            <p:cNvPicPr preferRelativeResize="0"/>
            <p:nvPr/>
          </p:nvPicPr>
          <p:blipFill rotWithShape="1">
            <a:blip r:embed="rId3">
              <a:alphaModFix/>
            </a:blip>
            <a:srcRect l="16964" t="3754" r="16792" b="-19629"/>
            <a:stretch/>
          </p:blipFill>
          <p:spPr>
            <a:xfrm rot="-5709698">
              <a:off x="5009793" y="607835"/>
              <a:ext cx="2894437" cy="3377048"/>
            </a:xfrm>
            <a:prstGeom prst="rtTriangle">
              <a:avLst/>
            </a:prstGeom>
            <a:noFill/>
            <a:ln>
              <a:noFill/>
            </a:ln>
            <a:effectLst>
              <a:outerShdw blurRad="28575" dist="28575" dir="7560000" algn="bl" rotWithShape="0">
                <a:srgbClr val="000000">
                  <a:alpha val="34000"/>
                </a:srgbClr>
              </a:outerShdw>
            </a:effectLst>
          </p:spPr>
        </p:pic>
        <p:pic>
          <p:nvPicPr>
            <p:cNvPr id="906" name="Google Shape;906;p55"/>
            <p:cNvPicPr preferRelativeResize="0"/>
            <p:nvPr/>
          </p:nvPicPr>
          <p:blipFill rotWithShape="1">
            <a:blip r:embed="rId3">
              <a:alphaModFix/>
            </a:blip>
            <a:srcRect l="52539" t="4889" r="16430" b="40780"/>
            <a:stretch/>
          </p:blipFill>
          <p:spPr>
            <a:xfrm rot="-5551160">
              <a:off x="4818886" y="762020"/>
              <a:ext cx="1378633" cy="1609909"/>
            </a:xfrm>
            <a:prstGeom prst="rtTriangle">
              <a:avLst/>
            </a:prstGeom>
            <a:noFill/>
            <a:ln>
              <a:noFill/>
            </a:ln>
            <a:effectLst>
              <a:outerShdw blurRad="28575" dist="19050" dir="3480000" algn="bl" rotWithShape="0">
                <a:srgbClr val="000000">
                  <a:alpha val="34000"/>
                </a:srgbClr>
              </a:outerShdw>
            </a:effectLst>
          </p:spPr>
        </p:pic>
        <p:pic>
          <p:nvPicPr>
            <p:cNvPr id="907" name="Google Shape;907;p55"/>
            <p:cNvPicPr preferRelativeResize="0"/>
            <p:nvPr/>
          </p:nvPicPr>
          <p:blipFill rotWithShape="1">
            <a:blip r:embed="rId3">
              <a:alphaModFix/>
            </a:blip>
            <a:srcRect l="61027" t="-3511" r="26228" b="81227"/>
            <a:stretch/>
          </p:blipFill>
          <p:spPr>
            <a:xfrm rot="-5955938">
              <a:off x="4686832" y="911320"/>
              <a:ext cx="545923" cy="636679"/>
            </a:xfrm>
            <a:prstGeom prst="rtTriangle">
              <a:avLst/>
            </a:prstGeom>
            <a:noFill/>
            <a:ln>
              <a:noFill/>
            </a:ln>
            <a:effectLst>
              <a:outerShdw blurRad="28575" dist="28575" dir="3180000" algn="bl" rotWithShape="0">
                <a:srgbClr val="000000">
                  <a:alpha val="34000"/>
                </a:srgbClr>
              </a:outerShdw>
            </a:effectLst>
          </p:spPr>
        </p:pic>
      </p:grpSp>
      <p:sp>
        <p:nvSpPr>
          <p:cNvPr id="5" name="Podnadpis 4">
            <a:extLst>
              <a:ext uri="{FF2B5EF4-FFF2-40B4-BE49-F238E27FC236}">
                <a16:creationId xmlns:a16="http://schemas.microsoft.com/office/drawing/2014/main" id="{9004785E-FA3C-4331-82C3-CB8127ABEDD9}"/>
              </a:ext>
            </a:extLst>
          </p:cNvPr>
          <p:cNvSpPr>
            <a:spLocks noGrp="1"/>
          </p:cNvSpPr>
          <p:nvPr>
            <p:ph type="subTitle" idx="5"/>
          </p:nvPr>
        </p:nvSpPr>
        <p:spPr/>
        <p:txBody>
          <a:bodyPr/>
          <a:lstStyle/>
          <a:p>
            <a:endParaRPr lang="en-US"/>
          </a:p>
        </p:txBody>
      </p:sp>
    </p:spTree>
    <p:extLst>
      <p:ext uri="{BB962C8B-B14F-4D97-AF65-F5344CB8AC3E}">
        <p14:creationId xmlns:p14="http://schemas.microsoft.com/office/powerpoint/2010/main" val="2454778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55"/>
          <p:cNvSpPr/>
          <p:nvPr/>
        </p:nvSpPr>
        <p:spPr>
          <a:xfrm rot="-821195">
            <a:off x="5539279" y="2799489"/>
            <a:ext cx="3397987" cy="1733993"/>
          </a:xfrm>
          <a:prstGeom prst="rect">
            <a:avLst/>
          </a:prstGeom>
          <a:solidFill>
            <a:schemeClr val="accen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5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Ako sa dajú zneužiť?</a:t>
            </a:r>
            <a:endParaRPr dirty="0">
              <a:latin typeface="Bebas Neue"/>
              <a:ea typeface="Bebas Neue"/>
              <a:cs typeface="Bebas Neue"/>
              <a:sym typeface="Bebas Neue"/>
            </a:endParaRPr>
          </a:p>
        </p:txBody>
      </p:sp>
      <p:sp>
        <p:nvSpPr>
          <p:cNvPr id="896" name="Google Shape;896;p55"/>
          <p:cNvSpPr txBox="1">
            <a:spLocks noGrp="1"/>
          </p:cNvSpPr>
          <p:nvPr>
            <p:ph type="subTitle" idx="1"/>
          </p:nvPr>
        </p:nvSpPr>
        <p:spPr>
          <a:xfrm>
            <a:off x="99805" y="1371600"/>
            <a:ext cx="5016395" cy="3326875"/>
          </a:xfrm>
          <a:prstGeom prst="rect">
            <a:avLst/>
          </a:prstGeom>
        </p:spPr>
        <p:txBody>
          <a:bodyPr spcFirstLastPara="1" wrap="square" lIns="91425" tIns="91425" rIns="91425" bIns="91425" anchor="t" anchorCtr="0">
            <a:noAutofit/>
          </a:bodyPr>
          <a:lstStyle/>
          <a:p>
            <a:pPr marL="285750" indent="-285750">
              <a:lnSpc>
                <a:spcPct val="150000"/>
              </a:lnSpc>
            </a:pPr>
            <a:r>
              <a:rPr lang="sk-SK" dirty="0"/>
              <a:t>Podnecovanie </a:t>
            </a:r>
            <a:r>
              <a:rPr lang="sk-SK" b="1" dirty="0"/>
              <a:t>nenávisti</a:t>
            </a:r>
          </a:p>
          <a:p>
            <a:pPr marL="285750" indent="-285750">
              <a:lnSpc>
                <a:spcPct val="150000"/>
              </a:lnSpc>
            </a:pPr>
            <a:r>
              <a:rPr lang="sk-SK" b="1" dirty="0"/>
              <a:t>Podkopávanie</a:t>
            </a:r>
            <a:r>
              <a:rPr lang="sk-SK" dirty="0"/>
              <a:t> dôvery v inštitúcie</a:t>
            </a:r>
          </a:p>
          <a:p>
            <a:pPr marL="285750" indent="-285750">
              <a:lnSpc>
                <a:spcPct val="150000"/>
              </a:lnSpc>
            </a:pPr>
            <a:r>
              <a:rPr lang="sk-SK" dirty="0"/>
              <a:t>Finančné zisky a </a:t>
            </a:r>
            <a:r>
              <a:rPr lang="sk-SK" b="1" dirty="0"/>
              <a:t>moc</a:t>
            </a:r>
          </a:p>
          <a:p>
            <a:pPr marL="285750" indent="-285750">
              <a:lnSpc>
                <a:spcPct val="150000"/>
              </a:lnSpc>
            </a:pPr>
            <a:r>
              <a:rPr lang="sk-SK" b="1" dirty="0"/>
              <a:t>Polarizácia</a:t>
            </a:r>
            <a:r>
              <a:rPr lang="sk-SK" dirty="0"/>
              <a:t> spoločnosti</a:t>
            </a:r>
          </a:p>
        </p:txBody>
      </p:sp>
      <p:sp>
        <p:nvSpPr>
          <p:cNvPr id="900" name="Google Shape;900;p55"/>
          <p:cNvSpPr/>
          <p:nvPr/>
        </p:nvSpPr>
        <p:spPr>
          <a:xfrm rot="486488">
            <a:off x="5425730" y="1420311"/>
            <a:ext cx="3541502" cy="1733967"/>
          </a:xfrm>
          <a:prstGeom prst="rect">
            <a:avLst/>
          </a:prstGeom>
          <a:solidFill>
            <a:schemeClr val="accen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1" name="Google Shape;901;p55"/>
          <p:cNvGrpSpPr/>
          <p:nvPr/>
        </p:nvGrpSpPr>
        <p:grpSpPr>
          <a:xfrm>
            <a:off x="5295153" y="1179236"/>
            <a:ext cx="3660486" cy="3523856"/>
            <a:chOff x="4601144" y="745209"/>
            <a:chExt cx="3827759" cy="3684885"/>
          </a:xfrm>
        </p:grpSpPr>
        <p:sp>
          <p:nvSpPr>
            <p:cNvPr id="902" name="Google Shape;902;p55"/>
            <p:cNvSpPr/>
            <p:nvPr/>
          </p:nvSpPr>
          <p:spPr>
            <a:xfrm rot="-223705" flipH="1">
              <a:off x="4768681" y="849259"/>
              <a:ext cx="3377048" cy="2894437"/>
            </a:xfrm>
            <a:prstGeom prst="snip1Rect">
              <a:avLst>
                <a:gd name="adj" fmla="val 34879"/>
              </a:avLst>
            </a:prstGeom>
            <a:solidFill>
              <a:srgbClr val="F0B050"/>
            </a:solidFill>
            <a:ln>
              <a:noFill/>
            </a:ln>
            <a:effectLst>
              <a:outerShdw blurRad="114300" dist="762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55"/>
            <p:cNvSpPr/>
            <p:nvPr/>
          </p:nvSpPr>
          <p:spPr>
            <a:xfrm rot="-223691" flipH="1">
              <a:off x="4788861" y="848679"/>
              <a:ext cx="3368028" cy="3320942"/>
            </a:xfrm>
            <a:prstGeom prst="snip1Rect">
              <a:avLst>
                <a:gd name="adj" fmla="val 17643"/>
              </a:avLst>
            </a:prstGeom>
            <a:solidFill>
              <a:srgbClr val="FFFFFF"/>
            </a:solidFill>
            <a:ln>
              <a:noFill/>
            </a:ln>
            <a:effectLst>
              <a:outerShdw blurRad="71438" dist="38100" dir="300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55"/>
            <p:cNvSpPr txBox="1"/>
            <p:nvPr/>
          </p:nvSpPr>
          <p:spPr>
            <a:xfrm rot="-224314">
              <a:off x="4794297" y="869438"/>
              <a:ext cx="3482912" cy="3454111"/>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3600" dirty="0">
                  <a:latin typeface="Bebas Neue"/>
                  <a:ea typeface="Bebas Neue"/>
                  <a:cs typeface="Bebas Neue"/>
                  <a:sym typeface="Bebas Neue"/>
                </a:rPr>
                <a:t>     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a:p>
              <a:pPr marL="0" lvl="0" indent="0" algn="l" rtl="0">
                <a:spcBef>
                  <a:spcPts val="0"/>
                </a:spcBef>
                <a:spcAft>
                  <a:spcPts val="0"/>
                </a:spcAft>
                <a:buNone/>
              </a:pPr>
              <a:r>
                <a:rPr lang="en" sz="3600" dirty="0">
                  <a:latin typeface="Bebas Neue"/>
                  <a:ea typeface="Bebas Neue"/>
                  <a:cs typeface="Bebas Neue"/>
                  <a:sym typeface="Bebas Neue"/>
                </a:rPr>
                <a:t>CONSPIRACY </a:t>
              </a:r>
              <a:r>
                <a:rPr lang="en" sz="3600" b="1" dirty="0">
                  <a:latin typeface="Bebas Neue"/>
                  <a:ea typeface="Bebas Neue"/>
                  <a:cs typeface="Bebas Neue"/>
                  <a:sym typeface="Bebas Neue"/>
                </a:rPr>
                <a:t>THEORIES</a:t>
              </a:r>
              <a:endParaRPr sz="3600" b="1" dirty="0">
                <a:latin typeface="Bebas Neue"/>
                <a:ea typeface="Bebas Neue"/>
                <a:cs typeface="Bebas Neue"/>
                <a:sym typeface="Bebas Neue"/>
              </a:endParaRPr>
            </a:p>
          </p:txBody>
        </p:sp>
        <p:pic>
          <p:nvPicPr>
            <p:cNvPr id="905" name="Google Shape;905;p55"/>
            <p:cNvPicPr preferRelativeResize="0"/>
            <p:nvPr/>
          </p:nvPicPr>
          <p:blipFill rotWithShape="1">
            <a:blip r:embed="rId3">
              <a:alphaModFix/>
            </a:blip>
            <a:srcRect l="16964" t="3754" r="16792" b="-19629"/>
            <a:stretch/>
          </p:blipFill>
          <p:spPr>
            <a:xfrm rot="-5709698">
              <a:off x="5009793" y="607835"/>
              <a:ext cx="2894437" cy="3377048"/>
            </a:xfrm>
            <a:prstGeom prst="rtTriangle">
              <a:avLst/>
            </a:prstGeom>
            <a:noFill/>
            <a:ln>
              <a:noFill/>
            </a:ln>
            <a:effectLst>
              <a:outerShdw blurRad="28575" dist="28575" dir="7560000" algn="bl" rotWithShape="0">
                <a:srgbClr val="000000">
                  <a:alpha val="34000"/>
                </a:srgbClr>
              </a:outerShdw>
            </a:effectLst>
          </p:spPr>
        </p:pic>
        <p:pic>
          <p:nvPicPr>
            <p:cNvPr id="906" name="Google Shape;906;p55"/>
            <p:cNvPicPr preferRelativeResize="0"/>
            <p:nvPr/>
          </p:nvPicPr>
          <p:blipFill rotWithShape="1">
            <a:blip r:embed="rId3">
              <a:alphaModFix/>
            </a:blip>
            <a:srcRect l="52539" t="4889" r="16430" b="40780"/>
            <a:stretch/>
          </p:blipFill>
          <p:spPr>
            <a:xfrm rot="-5551160">
              <a:off x="4818886" y="762020"/>
              <a:ext cx="1378633" cy="1609909"/>
            </a:xfrm>
            <a:prstGeom prst="rtTriangle">
              <a:avLst/>
            </a:prstGeom>
            <a:noFill/>
            <a:ln>
              <a:noFill/>
            </a:ln>
            <a:effectLst>
              <a:outerShdw blurRad="28575" dist="19050" dir="3480000" algn="bl" rotWithShape="0">
                <a:srgbClr val="000000">
                  <a:alpha val="34000"/>
                </a:srgbClr>
              </a:outerShdw>
            </a:effectLst>
          </p:spPr>
        </p:pic>
        <p:pic>
          <p:nvPicPr>
            <p:cNvPr id="907" name="Google Shape;907;p55"/>
            <p:cNvPicPr preferRelativeResize="0"/>
            <p:nvPr/>
          </p:nvPicPr>
          <p:blipFill rotWithShape="1">
            <a:blip r:embed="rId3">
              <a:alphaModFix/>
            </a:blip>
            <a:srcRect l="61027" t="-3511" r="26228" b="81227"/>
            <a:stretch/>
          </p:blipFill>
          <p:spPr>
            <a:xfrm rot="-5955938">
              <a:off x="4686832" y="911320"/>
              <a:ext cx="545923" cy="636679"/>
            </a:xfrm>
            <a:prstGeom prst="rtTriangle">
              <a:avLst/>
            </a:prstGeom>
            <a:noFill/>
            <a:ln>
              <a:noFill/>
            </a:ln>
            <a:effectLst>
              <a:outerShdw blurRad="28575" dist="28575" dir="3180000" algn="bl" rotWithShape="0">
                <a:srgbClr val="000000">
                  <a:alpha val="34000"/>
                </a:srgbClr>
              </a:outerShdw>
            </a:effectLst>
          </p:spPr>
        </p:pic>
      </p:grpSp>
      <p:sp>
        <p:nvSpPr>
          <p:cNvPr id="3" name="Podnadpis 2">
            <a:extLst>
              <a:ext uri="{FF2B5EF4-FFF2-40B4-BE49-F238E27FC236}">
                <a16:creationId xmlns:a16="http://schemas.microsoft.com/office/drawing/2014/main" id="{F82D6904-891A-4146-8D3A-0FA97F7B4EF4}"/>
              </a:ext>
            </a:extLst>
          </p:cNvPr>
          <p:cNvSpPr>
            <a:spLocks noGrp="1"/>
          </p:cNvSpPr>
          <p:nvPr>
            <p:ph type="subTitle" idx="7"/>
          </p:nvPr>
        </p:nvSpPr>
        <p:spPr/>
        <p:txBody>
          <a:bodyPr/>
          <a:lstStyle/>
          <a:p>
            <a:endParaRPr lang="en-US"/>
          </a:p>
        </p:txBody>
      </p:sp>
      <p:sp>
        <p:nvSpPr>
          <p:cNvPr id="5" name="Podnadpis 4">
            <a:extLst>
              <a:ext uri="{FF2B5EF4-FFF2-40B4-BE49-F238E27FC236}">
                <a16:creationId xmlns:a16="http://schemas.microsoft.com/office/drawing/2014/main" id="{9004785E-FA3C-4331-82C3-CB8127ABEDD9}"/>
              </a:ext>
            </a:extLst>
          </p:cNvPr>
          <p:cNvSpPr>
            <a:spLocks noGrp="1"/>
          </p:cNvSpPr>
          <p:nvPr>
            <p:ph type="subTitle" idx="5"/>
          </p:nvPr>
        </p:nvSpPr>
        <p:spPr/>
        <p:txBody>
          <a:bodyPr/>
          <a:lstStyle/>
          <a:p>
            <a:endParaRPr lang="en-US"/>
          </a:p>
        </p:txBody>
      </p:sp>
      <p:sp>
        <p:nvSpPr>
          <p:cNvPr id="13" name="Podnadpis 12">
            <a:extLst>
              <a:ext uri="{FF2B5EF4-FFF2-40B4-BE49-F238E27FC236}">
                <a16:creationId xmlns:a16="http://schemas.microsoft.com/office/drawing/2014/main" id="{44390E94-3146-4BCE-9A95-99B0083877CB}"/>
              </a:ext>
            </a:extLst>
          </p:cNvPr>
          <p:cNvSpPr>
            <a:spLocks noGrp="1"/>
          </p:cNvSpPr>
          <p:nvPr>
            <p:ph type="subTitle" idx="6"/>
          </p:nvPr>
        </p:nvSpPr>
        <p:spPr/>
        <p:txBody>
          <a:bodyPr/>
          <a:lstStyle/>
          <a:p>
            <a:endParaRPr lang="en-US"/>
          </a:p>
        </p:txBody>
      </p:sp>
    </p:spTree>
    <p:extLst>
      <p:ext uri="{BB962C8B-B14F-4D97-AF65-F5344CB8AC3E}">
        <p14:creationId xmlns:p14="http://schemas.microsoft.com/office/powerpoint/2010/main" val="2464696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dnadpis 3">
            <a:extLst>
              <a:ext uri="{FF2B5EF4-FFF2-40B4-BE49-F238E27FC236}">
                <a16:creationId xmlns:a16="http://schemas.microsoft.com/office/drawing/2014/main" id="{8359538D-B005-4655-885B-67D44DC77EC0}"/>
              </a:ext>
            </a:extLst>
          </p:cNvPr>
          <p:cNvSpPr>
            <a:spLocks noGrp="1"/>
          </p:cNvSpPr>
          <p:nvPr>
            <p:ph type="subTitle" idx="1"/>
          </p:nvPr>
        </p:nvSpPr>
        <p:spPr>
          <a:xfrm>
            <a:off x="3839925" y="964702"/>
            <a:ext cx="5010150" cy="1414508"/>
          </a:xfrm>
        </p:spPr>
        <p:txBody>
          <a:bodyPr/>
          <a:lstStyle/>
          <a:p>
            <a:r>
              <a:rPr lang="sk-SK" sz="2800" b="1" dirty="0"/>
              <a:t>„Neverte všetkému, čo si prečítate na internete, len preto, že je vedľa obrázka citát.”</a:t>
            </a:r>
            <a:endParaRPr lang="en-US" sz="2800" b="1" dirty="0"/>
          </a:p>
        </p:txBody>
      </p:sp>
      <p:sp>
        <p:nvSpPr>
          <p:cNvPr id="5" name="Podnadpis 4">
            <a:extLst>
              <a:ext uri="{FF2B5EF4-FFF2-40B4-BE49-F238E27FC236}">
                <a16:creationId xmlns:a16="http://schemas.microsoft.com/office/drawing/2014/main" id="{099DB555-93E1-4992-AADC-01CAD50A3FF2}"/>
              </a:ext>
            </a:extLst>
          </p:cNvPr>
          <p:cNvSpPr>
            <a:spLocks noGrp="1"/>
          </p:cNvSpPr>
          <p:nvPr>
            <p:ph type="subTitle" idx="3"/>
          </p:nvPr>
        </p:nvSpPr>
        <p:spPr/>
        <p:txBody>
          <a:bodyPr/>
          <a:lstStyle/>
          <a:p>
            <a:endParaRPr lang="en-US"/>
          </a:p>
        </p:txBody>
      </p:sp>
      <p:sp>
        <p:nvSpPr>
          <p:cNvPr id="6" name="Podnadpis 5">
            <a:extLst>
              <a:ext uri="{FF2B5EF4-FFF2-40B4-BE49-F238E27FC236}">
                <a16:creationId xmlns:a16="http://schemas.microsoft.com/office/drawing/2014/main" id="{C2775A7F-99E7-4E2B-A138-BEF1D6992F42}"/>
              </a:ext>
            </a:extLst>
          </p:cNvPr>
          <p:cNvSpPr>
            <a:spLocks noGrp="1"/>
          </p:cNvSpPr>
          <p:nvPr>
            <p:ph type="subTitle" idx="4"/>
          </p:nvPr>
        </p:nvSpPr>
        <p:spPr/>
        <p:txBody>
          <a:bodyPr/>
          <a:lstStyle/>
          <a:p>
            <a:endParaRPr lang="en-US"/>
          </a:p>
        </p:txBody>
      </p:sp>
      <p:sp>
        <p:nvSpPr>
          <p:cNvPr id="7" name="Podnadpis 6">
            <a:extLst>
              <a:ext uri="{FF2B5EF4-FFF2-40B4-BE49-F238E27FC236}">
                <a16:creationId xmlns:a16="http://schemas.microsoft.com/office/drawing/2014/main" id="{A4212E5D-1A83-4E7A-BC30-06BBFA075950}"/>
              </a:ext>
            </a:extLst>
          </p:cNvPr>
          <p:cNvSpPr>
            <a:spLocks noGrp="1"/>
          </p:cNvSpPr>
          <p:nvPr>
            <p:ph type="subTitle" idx="5"/>
          </p:nvPr>
        </p:nvSpPr>
        <p:spPr>
          <a:xfrm>
            <a:off x="7345973" y="4554415"/>
            <a:ext cx="1504102" cy="491410"/>
          </a:xfrm>
        </p:spPr>
        <p:txBody>
          <a:bodyPr/>
          <a:lstStyle/>
          <a:p>
            <a:endParaRPr lang="en-US" dirty="0"/>
          </a:p>
        </p:txBody>
      </p:sp>
      <p:sp>
        <p:nvSpPr>
          <p:cNvPr id="10" name="BlokTextu 9">
            <a:extLst>
              <a:ext uri="{FF2B5EF4-FFF2-40B4-BE49-F238E27FC236}">
                <a16:creationId xmlns:a16="http://schemas.microsoft.com/office/drawing/2014/main" id="{F57175E8-4525-4E85-B341-BDE17B489B97}"/>
              </a:ext>
            </a:extLst>
          </p:cNvPr>
          <p:cNvSpPr txBox="1"/>
          <p:nvPr/>
        </p:nvSpPr>
        <p:spPr>
          <a:xfrm>
            <a:off x="4293157" y="2874740"/>
            <a:ext cx="4103686" cy="276999"/>
          </a:xfrm>
          <a:prstGeom prst="rect">
            <a:avLst/>
          </a:prstGeom>
          <a:noFill/>
        </p:spPr>
        <p:txBody>
          <a:bodyPr wrap="square">
            <a:spAutoFit/>
          </a:bodyPr>
          <a:lstStyle/>
          <a:p>
            <a:r>
              <a:rPr lang="sk-SK" sz="1200" dirty="0"/>
              <a:t>(</a:t>
            </a:r>
            <a:r>
              <a:rPr lang="sk-SK" sz="1200" i="1" dirty="0"/>
              <a:t>čo v skutočnosti </a:t>
            </a:r>
            <a:r>
              <a:rPr lang="sk-SK" sz="1200" i="1" dirty="0" err="1"/>
              <a:t>Mark</a:t>
            </a:r>
            <a:r>
              <a:rPr lang="sk-SK" sz="1200" i="1" dirty="0"/>
              <a:t> </a:t>
            </a:r>
            <a:r>
              <a:rPr lang="sk-SK" sz="1200" i="1" dirty="0" err="1"/>
              <a:t>Twain</a:t>
            </a:r>
            <a:r>
              <a:rPr lang="sk-SK" sz="1200" i="1" dirty="0"/>
              <a:t> nikdy nepovedal</a:t>
            </a:r>
            <a:r>
              <a:rPr lang="en-US" sz="1200" i="1" dirty="0"/>
              <a:t>)</a:t>
            </a:r>
            <a:endParaRPr lang="en-US" sz="1200" dirty="0"/>
          </a:p>
        </p:txBody>
      </p:sp>
      <p:pic>
        <p:nvPicPr>
          <p:cNvPr id="1028" name="Picture 4" descr="Mark Twain | Books, Cause of Death, Quotes, House, &amp; Famous ...">
            <a:extLst>
              <a:ext uri="{FF2B5EF4-FFF2-40B4-BE49-F238E27FC236}">
                <a16:creationId xmlns:a16="http://schemas.microsoft.com/office/drawing/2014/main" id="{71B97254-7274-4D00-9898-3A917AD49B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388" y="461326"/>
            <a:ext cx="3814396" cy="4220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812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24"/>
        <p:cNvGrpSpPr/>
        <p:nvPr/>
      </p:nvGrpSpPr>
      <p:grpSpPr>
        <a:xfrm>
          <a:off x="0" y="0"/>
          <a:ext cx="0" cy="0"/>
          <a:chOff x="0" y="0"/>
          <a:chExt cx="0" cy="0"/>
        </a:xfrm>
      </p:grpSpPr>
      <p:sp>
        <p:nvSpPr>
          <p:cNvPr id="625" name="Google Shape;625;p47"/>
          <p:cNvSpPr txBox="1">
            <a:spLocks noGrp="1"/>
          </p:cNvSpPr>
          <p:nvPr>
            <p:ph type="title"/>
          </p:nvPr>
        </p:nvSpPr>
        <p:spPr>
          <a:xfrm rot="142061">
            <a:off x="2842953" y="1657512"/>
            <a:ext cx="3565544" cy="220297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sk-SK" dirty="0"/>
              <a:t>1. Známe konšpiračné teórie</a:t>
            </a:r>
            <a:endParaRPr b="1" dirty="0"/>
          </a:p>
        </p:txBody>
      </p:sp>
      <p:sp>
        <p:nvSpPr>
          <p:cNvPr id="626" name="Google Shape;626;p47"/>
          <p:cNvSpPr txBox="1">
            <a:spLocks noGrp="1"/>
          </p:cNvSpPr>
          <p:nvPr>
            <p:ph type="subTitle" idx="1"/>
          </p:nvPr>
        </p:nvSpPr>
        <p:spPr>
          <a:xfrm rot="1087718">
            <a:off x="6519511" y="3070410"/>
            <a:ext cx="1491600" cy="291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sk-SK" dirty="0">
                <a:solidFill>
                  <a:srgbClr val="000000"/>
                </a:solidFill>
              </a:rPr>
              <a:t>Konšpiračné teórie</a:t>
            </a:r>
            <a:endParaRPr dirty="0"/>
          </a:p>
        </p:txBody>
      </p:sp>
      <p:sp>
        <p:nvSpPr>
          <p:cNvPr id="3" name="Podnadpis 2">
            <a:extLst>
              <a:ext uri="{FF2B5EF4-FFF2-40B4-BE49-F238E27FC236}">
                <a16:creationId xmlns:a16="http://schemas.microsoft.com/office/drawing/2014/main" id="{1D833C7D-05AD-49D1-8A08-EB5CAAFEC12D}"/>
              </a:ext>
            </a:extLst>
          </p:cNvPr>
          <p:cNvSpPr>
            <a:spLocks noGrp="1"/>
          </p:cNvSpPr>
          <p:nvPr>
            <p:ph type="subTitle" idx="2"/>
          </p:nvPr>
        </p:nvSpPr>
        <p:spPr/>
        <p:txBody>
          <a:bodyPr/>
          <a:lstStyle/>
          <a:p>
            <a:endParaRPr lang="en-US"/>
          </a:p>
        </p:txBody>
      </p:sp>
      <p:sp>
        <p:nvSpPr>
          <p:cNvPr id="5" name="Podnadpis 4">
            <a:extLst>
              <a:ext uri="{FF2B5EF4-FFF2-40B4-BE49-F238E27FC236}">
                <a16:creationId xmlns:a16="http://schemas.microsoft.com/office/drawing/2014/main" id="{03177391-EDA5-4FEF-BAFA-A5CCD1591688}"/>
              </a:ext>
            </a:extLst>
          </p:cNvPr>
          <p:cNvSpPr>
            <a:spLocks noGrp="1"/>
          </p:cNvSpPr>
          <p:nvPr>
            <p:ph type="subTitle" idx="3"/>
          </p:nvPr>
        </p:nvSpPr>
        <p:spPr/>
        <p:txBody>
          <a:bodyPr/>
          <a:lstStyle/>
          <a:p>
            <a:endParaRPr lang="en-US"/>
          </a:p>
        </p:txBody>
      </p:sp>
    </p:spTree>
  </p:cSld>
  <p:clrMapOvr>
    <a:masterClrMapping/>
  </p:clrMapOvr>
</p:sld>
</file>

<file path=ppt/theme/theme1.xml><?xml version="1.0" encoding="utf-8"?>
<a:theme xmlns:a="http://schemas.openxmlformats.org/drawingml/2006/main" name="Conspiracy Theories Thesis Defense by Slidesgo">
  <a:themeElements>
    <a:clrScheme name="Simple Light">
      <a:dk1>
        <a:srgbClr val="111111"/>
      </a:dk1>
      <a:lt1>
        <a:srgbClr val="FFFFFF"/>
      </a:lt1>
      <a:dk2>
        <a:srgbClr val="E37D4A"/>
      </a:dk2>
      <a:lt2>
        <a:srgbClr val="F0B050"/>
      </a:lt2>
      <a:accent1>
        <a:srgbClr val="308657"/>
      </a:accent1>
      <a:accent2>
        <a:srgbClr val="215398"/>
      </a:accent2>
      <a:accent3>
        <a:srgbClr val="BFBAA1"/>
      </a:accent3>
      <a:accent4>
        <a:srgbClr val="F0ECEC"/>
      </a:accent4>
      <a:accent5>
        <a:srgbClr val="FFFFFF"/>
      </a:accent5>
      <a:accent6>
        <a:srgbClr val="FFFFFF"/>
      </a:accent6>
      <a:hlink>
        <a:srgbClr val="111111"/>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1389</TotalTime>
  <Words>2510</Words>
  <Application>Microsoft Office PowerPoint</Application>
  <PresentationFormat>Prezentácia na obrazovke (16:9)</PresentationFormat>
  <Paragraphs>248</Paragraphs>
  <Slides>28</Slides>
  <Notes>23</Notes>
  <HiddenSlides>0</HiddenSlides>
  <MMClips>0</MMClips>
  <ScaleCrop>false</ScaleCrop>
  <HeadingPairs>
    <vt:vector size="8" baseType="variant">
      <vt:variant>
        <vt:lpstr>Použité písma</vt:lpstr>
      </vt:variant>
      <vt:variant>
        <vt:i4>10</vt:i4>
      </vt:variant>
      <vt:variant>
        <vt:lpstr>Motív</vt:lpstr>
      </vt:variant>
      <vt:variant>
        <vt:i4>1</vt:i4>
      </vt:variant>
      <vt:variant>
        <vt:lpstr>Vložené servery OLE</vt:lpstr>
      </vt:variant>
      <vt:variant>
        <vt:i4>1</vt:i4>
      </vt:variant>
      <vt:variant>
        <vt:lpstr>Nadpisy snímok</vt:lpstr>
      </vt:variant>
      <vt:variant>
        <vt:i4>28</vt:i4>
      </vt:variant>
    </vt:vector>
  </HeadingPairs>
  <TitlesOfParts>
    <vt:vector size="40" baseType="lpstr">
      <vt:lpstr>Arial</vt:lpstr>
      <vt:lpstr>Nunito Light</vt:lpstr>
      <vt:lpstr>Anaheim</vt:lpstr>
      <vt:lpstr>Open Sans</vt:lpstr>
      <vt:lpstr>Calibri</vt:lpstr>
      <vt:lpstr>Lora</vt:lpstr>
      <vt:lpstr>Segoe UI Historic</vt:lpstr>
      <vt:lpstr>Bebas Neue</vt:lpstr>
      <vt:lpstr>Inter</vt:lpstr>
      <vt:lpstr>Montserrat SemiBold</vt:lpstr>
      <vt:lpstr>Conspiracy Theories Thesis Defense by Slidesgo</vt:lpstr>
      <vt:lpstr>PBrush</vt:lpstr>
      <vt:lpstr>PRAVDA ALEBO VÝMYSEL? </vt:lpstr>
      <vt:lpstr>Cieľ Workshopu?</vt:lpstr>
      <vt:lpstr>Čo je konšpiračná teória?</vt:lpstr>
      <vt:lpstr>Typické znaky konšpiračných teórií</vt:lpstr>
      <vt:lpstr>Príklady konšpiračných teórií</vt:lpstr>
      <vt:lpstr>Prečo ľudia veria konšpiráciám?</vt:lpstr>
      <vt:lpstr>Ako sa dajú zneužiť?</vt:lpstr>
      <vt:lpstr>Prezentácia programu PowerPoint</vt:lpstr>
      <vt:lpstr>1. Známe konšpiračné teórie</vt:lpstr>
      <vt:lpstr>Príklady populárnych konšpiračných teórií</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Ako vznikajú konšpiračné teórie - Aktivita</vt:lpstr>
      <vt:lpstr>Prezentácia programu PowerPoint</vt:lpstr>
      <vt:lpstr>DEZINFORMáCIE NA KAŽDOM KROKU - ukážky</vt:lpstr>
      <vt:lpstr>Prezentácia programu PowerPoint</vt:lpstr>
      <vt:lpstr>Prezentácia programu PowerPoint</vt:lpstr>
      <vt:lpstr>Prezentácia programu PowerPoint</vt:lpstr>
      <vt:lpstr>Prezentácia programu PowerPoint</vt:lpstr>
      <vt:lpstr>Prezentácia programu PowerPoint</vt:lpstr>
      <vt:lpstr>Zdroje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CONSPIRACY THEORIES  THESIS DEFENSE</dc:title>
  <cp:lastModifiedBy>Matus Valko</cp:lastModifiedBy>
  <cp:revision>110</cp:revision>
  <dcterms:modified xsi:type="dcterms:W3CDTF">2026-02-14T11:27:15Z</dcterms:modified>
</cp:coreProperties>
</file>