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69" userDrawn="1">
          <p15:clr>
            <a:srgbClr val="A4A3A4"/>
          </p15:clr>
        </p15:guide>
        <p15:guide id="2" pos="642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73"/>
    <p:restoredTop sz="94629"/>
  </p:normalViewPr>
  <p:slideViewPr>
    <p:cSldViewPr snapToGrid="0" snapToObjects="1" showGuides="1">
      <p:cViewPr varScale="1">
        <p:scale>
          <a:sx n="77" d="100"/>
          <a:sy n="77" d="100"/>
        </p:scale>
        <p:origin x="192" y="1000"/>
      </p:cViewPr>
      <p:guideLst>
        <p:guide orient="horz" pos="4269"/>
        <p:guide pos="642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3" d="100"/>
          <a:sy n="93" d="100"/>
        </p:scale>
        <p:origin x="368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502DA-8148-CB4F-85DA-645740EB90E8}" type="datetimeFigureOut">
              <a:rPr lang="sk-SK" smtClean="0"/>
              <a:t>8.6.2026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DFB7D-B886-6745-B94F-52DE02489AE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389450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FFE76-6F31-4D4D-8BF7-9106041CABC4}" type="datetimeFigureOut">
              <a:rPr lang="sk-SK" smtClean="0"/>
              <a:t>8.6.2026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583E6-AE52-1147-BE81-09DBB48851D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990415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003006" y="3647282"/>
            <a:ext cx="6786562" cy="1655762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sk-SK" noProof="0" dirty="0">
                <a:solidFill>
                  <a:schemeClr val="bg1"/>
                </a:solidFill>
                <a:latin typeface="+mj-lt"/>
              </a:rPr>
              <a:t>podnázov</a:t>
            </a:r>
            <a:endParaRPr lang="sk-SK" sz="2800" noProof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381500" y="2321719"/>
            <a:ext cx="7810500" cy="1325563"/>
          </a:xfrm>
        </p:spPr>
        <p:txBody>
          <a:bodyPr>
            <a:noAutofit/>
          </a:bodyPr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sk-SK" noProof="0" dirty="0"/>
              <a:t>Názov prezentácie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429500" y="6472634"/>
            <a:ext cx="4762500" cy="48974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lang="sk-SK" sz="2400" dirty="0"/>
            </a:lvl1pPr>
          </a:lstStyle>
          <a:p>
            <a:pPr algn="r"/>
            <a:r>
              <a:rPr lang="sk-SK" noProof="0" dirty="0">
                <a:latin typeface="+mj-lt"/>
              </a:rPr>
              <a:t>autor: Mgr. </a:t>
            </a:r>
            <a:r>
              <a:rPr lang="sk-SK" noProof="0" dirty="0" err="1">
                <a:latin typeface="+mj-lt"/>
              </a:rPr>
              <a:t>Jan</a:t>
            </a:r>
            <a:r>
              <a:rPr lang="sk-SK" noProof="0" dirty="0">
                <a:latin typeface="+mj-lt"/>
              </a:rPr>
              <a:t> </a:t>
            </a:r>
            <a:r>
              <a:rPr lang="sk-SK" noProof="0" dirty="0" err="1">
                <a:latin typeface="+mj-lt"/>
              </a:rPr>
              <a:t>Francisti</a:t>
            </a:r>
            <a:r>
              <a:rPr lang="sk-SK" noProof="0" dirty="0">
                <a:latin typeface="+mj-lt"/>
              </a:rPr>
              <a:t>, PhD.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504" y="6455514"/>
            <a:ext cx="539496" cy="45415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504" y="6455514"/>
            <a:ext cx="539496" cy="454152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504" y="6455514"/>
            <a:ext cx="539496" cy="454152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0" y="27027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chemeClr val="bg1"/>
                </a:solidFill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8.6.2026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7087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575904"/>
            <a:ext cx="7956468" cy="1325563"/>
          </a:xfrm>
        </p:spPr>
        <p:txBody>
          <a:bodyPr/>
          <a:lstStyle/>
          <a:p>
            <a:pPr algn="l"/>
            <a:r>
              <a:rPr lang="sk-SK" dirty="0">
                <a:solidFill>
                  <a:srgbClr val="00B373"/>
                </a:solidFill>
                <a:latin typeface="Montserrat Medium" pitchFamily="2" charset="77"/>
              </a:rPr>
              <a:t>Phishing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4A262F-DF9C-4C8E-DA66-E6A8FB2E83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2" r="436" b="2117"/>
          <a:stretch>
            <a:fillRect/>
          </a:stretch>
        </p:blipFill>
        <p:spPr>
          <a:xfrm>
            <a:off x="-15799" y="5423579"/>
            <a:ext cx="12207797" cy="1434422"/>
          </a:xfrm>
          <a:prstGeom prst="rect">
            <a:avLst/>
          </a:prstGeo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20FD2045-1A7F-1E43-AB55-08BAE5C413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29498" y="5053947"/>
            <a:ext cx="4762500" cy="489745"/>
          </a:xfrm>
        </p:spPr>
        <p:txBody>
          <a:bodyPr/>
          <a:lstStyle/>
          <a:p>
            <a:r>
              <a:rPr lang="sk-SK" dirty="0">
                <a:solidFill>
                  <a:srgbClr val="00B373"/>
                </a:solidFill>
                <a:latin typeface="Montserrat" pitchFamily="2" charset="77"/>
              </a:rPr>
              <a:t>Mgr. Jan Francisti, PhD.</a:t>
            </a:r>
          </a:p>
          <a:p>
            <a:endParaRPr lang="en-SK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FD503B-A1AA-3909-CB54-3C8D792DF6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344" y="1578355"/>
            <a:ext cx="10017510" cy="329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5878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79F5A-887A-BB3E-079D-75ABE6356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Neznámi</a:t>
            </a:r>
            <a:r>
              <a:rPr lang="en-US" dirty="0"/>
              <a:t> </a:t>
            </a:r>
            <a:r>
              <a:rPr lang="en-US" dirty="0" err="1"/>
              <a:t>odosielatelia</a:t>
            </a:r>
            <a:endParaRPr lang="en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E329BC-C518-3C7B-9BEF-FC42944652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71951" cy="435133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sk-SK" dirty="0"/>
              <a:t>Pri prijímaní e-mailov si dávajte pozor na neznámych odosielateľov. </a:t>
            </a:r>
          </a:p>
          <a:p>
            <a:pPr>
              <a:buFont typeface="Wingdings" pitchFamily="2" charset="2"/>
              <a:buChar char="§"/>
            </a:pPr>
            <a:r>
              <a:rPr lang="sk-SK" dirty="0"/>
              <a:t>Aj keď je e-mail od známeho kontaktu, buďte si vedomí, že ak sa obsah e-mailu zdá byť neobvyklý alebo neočakávaný, môže ísť o schému.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88AF30-751A-B348-F2C2-C3028C745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10</a:t>
            </a:fld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85FD47-81A8-B25B-F26B-6298550DA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476932"/>
            <a:ext cx="5886203" cy="4372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741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371FD-D108-E926-0FA2-533D43955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Naliehavosť</a:t>
            </a:r>
            <a:endParaRPr lang="en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5A626C-092A-6BA1-EEFF-95A62231A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18860" cy="435133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sk-SK" dirty="0"/>
              <a:t>Obsah niektorých e-mailov vás môže nútiť rýchlo reagovať alebo tvrdiť, že konto alebo predplatné, ktoré máte, bude pozastavené. </a:t>
            </a:r>
          </a:p>
          <a:p>
            <a:pPr>
              <a:buFont typeface="Wingdings" pitchFamily="2" charset="2"/>
              <a:buChar char="§"/>
            </a:pPr>
            <a:endParaRPr lang="sk-SK" dirty="0"/>
          </a:p>
          <a:p>
            <a:pPr>
              <a:buFont typeface="Wingdings" pitchFamily="2" charset="2"/>
              <a:buChar char="§"/>
            </a:pPr>
            <a:r>
              <a:rPr lang="sk-SK" dirty="0"/>
              <a:t>Je prospešné dávať pozor na naliehavosť v e-maile, je to hlavný znak phishingového podvodu.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D3130F-8A2A-E61D-E38B-4450FFD20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11</a:t>
            </a:fld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9697BB-3949-C84D-65C2-86E865F820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2" t="4705" r="12326" b="13053"/>
          <a:stretch/>
        </p:blipFill>
        <p:spPr>
          <a:xfrm>
            <a:off x="6967252" y="1368172"/>
            <a:ext cx="4878224" cy="4121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8892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F250A-749C-FEC5-F4D2-64DF522AA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Good to be True</a:t>
            </a:r>
            <a:endParaRPr lang="en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EF2C99-790E-74C1-D634-9799EB66FC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sk-SK" dirty="0" err="1"/>
              <a:t>Phishingové</a:t>
            </a:r>
            <a:r>
              <a:rPr lang="sk-SK" dirty="0"/>
              <a:t> e-maily môžu obsahovať sľubné odmeny pre určený cieľ. </a:t>
            </a:r>
          </a:p>
          <a:p>
            <a:pPr>
              <a:buFont typeface="Wingdings" pitchFamily="2" charset="2"/>
              <a:buChar char="§"/>
            </a:pPr>
            <a:endParaRPr lang="sk-SK" dirty="0"/>
          </a:p>
          <a:p>
            <a:pPr>
              <a:buFont typeface="Wingdings" pitchFamily="2" charset="2"/>
              <a:buChar char="§"/>
            </a:pPr>
            <a:r>
              <a:rPr lang="sk-SK" dirty="0"/>
              <a:t>Podozrivé e-maily pútajúce pozornosť často zaručujú príjemcom, že dostanú predmety alebo peňažné odmeny.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B23B9C-184E-A1A0-7A1E-45EACBD47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12</a:t>
            </a:fld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D905B4-31CC-3BD6-C0CD-594C3C53C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593" y="1424688"/>
            <a:ext cx="5371825" cy="400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8184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05477-31C4-9840-36B3-24049992A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Prílohy a hypertextové odkazy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4128E7-78FD-1686-4348-ED3C01F714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888179" cy="435133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sk-SK" dirty="0"/>
              <a:t>Vo </a:t>
            </a:r>
            <a:r>
              <a:rPr lang="sk-SK" dirty="0" err="1"/>
              <a:t>phishingových</a:t>
            </a:r>
            <a:r>
              <a:rPr lang="sk-SK" dirty="0"/>
              <a:t> e-mailoch sa bežne zobrazujú prílohy alebo odkazy, ktoré si vyžadujú vašu pozornosť. </a:t>
            </a:r>
          </a:p>
          <a:p>
            <a:pPr>
              <a:buFont typeface="Wingdings" pitchFamily="2" charset="2"/>
              <a:buChar char="§"/>
            </a:pPr>
            <a:r>
              <a:rPr lang="sk-SK" dirty="0"/>
              <a:t>Dávajte si pozor na podozrivo vyzerajúce odkazy alebo prílohy.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93B6A9-7FCB-1EF4-7F43-878810FE8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13</a:t>
            </a:fld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2E6F07-D6B0-F64B-2A16-C722F39277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148" y="1806680"/>
            <a:ext cx="6539585" cy="324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95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8B4AA-12AA-5509-E023-7F4A39702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Preventívne opatrenia</a:t>
            </a:r>
            <a:endParaRPr lang="en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34A29-44C4-05B1-66E5-E301EE30B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sk-SK" dirty="0"/>
              <a:t>Odstráňte podozrivo "naliehavé" e-maily.</a:t>
            </a:r>
          </a:p>
          <a:p>
            <a:pPr>
              <a:buFont typeface="Wingdings" pitchFamily="2" charset="2"/>
              <a:buChar char="§"/>
            </a:pPr>
            <a:endParaRPr lang="sk-SK" dirty="0"/>
          </a:p>
          <a:p>
            <a:pPr>
              <a:buFont typeface="Wingdings" pitchFamily="2" charset="2"/>
              <a:buChar char="§"/>
            </a:pPr>
            <a:r>
              <a:rPr lang="sk-SK" dirty="0"/>
              <a:t>Používanie filtrov spamu. Filtre môžu určiť zdroj a softvér použitý pri vytváraní nevyžiadaných e-mailov. Okrem toho môžu filtre blokovať aj legitímne zdroje, preto nie sú úplne presné.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845C48-C72C-7E80-C19D-D6AAAFF05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14</a:t>
            </a:fld>
            <a:endParaRPr lang="sk-SK" dirty="0"/>
          </a:p>
        </p:txBody>
      </p:sp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08C0CFD7-C259-23AB-5B07-15C274853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464628"/>
            <a:ext cx="6375400" cy="454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11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C9414-9735-280E-3643-94F87D298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Preventívne opatrenia</a:t>
            </a:r>
            <a:endParaRPr lang="en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45A1D-C3A4-2B80-51DE-931C4EC86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97500" cy="4351338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sk-SK" dirty="0"/>
              <a:t>Pravidelne meňte heslá účtov a nikdy nepoužívajte rovnaké heslo pre každý účet.</a:t>
            </a:r>
          </a:p>
          <a:p>
            <a:pPr>
              <a:buFont typeface="Wingdings" pitchFamily="2" charset="2"/>
              <a:buChar char="§"/>
            </a:pPr>
            <a:endParaRPr lang="sk-SK" dirty="0"/>
          </a:p>
          <a:p>
            <a:pPr>
              <a:buFont typeface="Wingdings" pitchFamily="2" charset="2"/>
              <a:buChar char="§"/>
            </a:pPr>
            <a:r>
              <a:rPr lang="sk-SK" dirty="0"/>
              <a:t>Využívajte množstvo školení a materiálov o zvyšovaní povedomia o bezpečnosti, ktoré môžu byť k dispozícii.</a:t>
            </a:r>
          </a:p>
          <a:p>
            <a:pPr>
              <a:buFont typeface="Wingdings" pitchFamily="2" charset="2"/>
              <a:buChar char="§"/>
            </a:pPr>
            <a:endParaRPr lang="sk-SK" dirty="0"/>
          </a:p>
          <a:p>
            <a:pPr>
              <a:buFont typeface="Wingdings" pitchFamily="2" charset="2"/>
              <a:buChar char="§"/>
            </a:pPr>
            <a:r>
              <a:rPr lang="sk-SK" dirty="0"/>
              <a:t>Pri prístupe k citlivým informáciám, ako sú napríklad doklady totožnosti a bankové platformy, nepoužívajte verejné siete.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051114-B552-87D1-72BA-3DBFC3B0F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15</a:t>
            </a:fld>
            <a:endParaRPr lang="sk-SK" dirty="0"/>
          </a:p>
        </p:txBody>
      </p:sp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C07489A8-C1AA-3A2C-3F2E-93D02D3599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0" y="557951"/>
            <a:ext cx="6096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7801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B03E9-2E95-BE73-A196-1B85D51DF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Preventívne opatrenia</a:t>
            </a:r>
            <a:endParaRPr lang="en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215F17-F8AD-530F-03E9-55AC0459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sk-SK" dirty="0"/>
              <a:t>Ak sú prítomné prílohy, nesťahujte podozrivé dokumenty, jediným bezpečným súborom na sťahovanie je súbor .</a:t>
            </a:r>
            <a:r>
              <a:rPr lang="sk-SK" dirty="0" err="1"/>
              <a:t>txt</a:t>
            </a:r>
            <a:r>
              <a:rPr lang="sk-SK" dirty="0"/>
              <a:t>.</a:t>
            </a:r>
          </a:p>
          <a:p>
            <a:pPr>
              <a:buFont typeface="Wingdings" pitchFamily="2" charset="2"/>
              <a:buChar char="§"/>
            </a:pPr>
            <a:endParaRPr lang="sk-SK" dirty="0"/>
          </a:p>
          <a:p>
            <a:pPr>
              <a:buFont typeface="Wingdings" pitchFamily="2" charset="2"/>
              <a:buChar char="§"/>
            </a:pPr>
            <a:r>
              <a:rPr lang="sk-SK" dirty="0"/>
              <a:t>Ak sa v nich nachádzajú hypertextové odkazy, prejdite na adresu URL, odkaz môže smerovať na úplne inú stránku. Venujte pozornosť pravopisu URL, malé zmeny v platne vyzerajúcom odkaze môžu zostať nepovšimnuté.</a:t>
            </a:r>
          </a:p>
          <a:p>
            <a:pPr>
              <a:buFont typeface="Wingdings" pitchFamily="2" charset="2"/>
              <a:buChar char="§"/>
            </a:pPr>
            <a:endParaRPr lang="sk-SK" dirty="0"/>
          </a:p>
          <a:p>
            <a:pPr lvl="1">
              <a:buFont typeface="Wingdings" pitchFamily="2" charset="2"/>
              <a:buChar char="§"/>
            </a:pPr>
            <a:r>
              <a:rPr lang="sk-SK" dirty="0"/>
              <a:t>Príklad: V prípade, že sa na stránke nachádza odkaz, ktorý je v angličtine označovaný ako "URL", je možné, že sa na stránke nachádza odkaz, ktorý je v angličtine označovaný ako "URL": "</a:t>
            </a:r>
            <a:r>
              <a:rPr lang="sk-SK" dirty="0" err="1"/>
              <a:t>google.com</a:t>
            </a:r>
            <a:r>
              <a:rPr lang="sk-SK" dirty="0"/>
              <a:t>" </a:t>
            </a:r>
            <a:r>
              <a:rPr lang="sk-SK" dirty="0" err="1"/>
              <a:t>vs</a:t>
            </a:r>
            <a:r>
              <a:rPr lang="sk-SK" dirty="0"/>
              <a:t>. "</a:t>
            </a:r>
            <a:r>
              <a:rPr lang="sk-SK" dirty="0" err="1"/>
              <a:t>goggle.com</a:t>
            </a:r>
            <a:r>
              <a:rPr lang="sk-SK" dirty="0"/>
              <a:t>"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6CD901-43C2-24BD-B62E-FF614E3DF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16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7687381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EAF182-097E-121D-C215-B05295188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Preventívne opatrenia</a:t>
            </a:r>
            <a:endParaRPr lang="en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8216B7-501C-94C1-7B3A-F775C702CD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sk-SK" dirty="0"/>
              <a:t>Konfigurujte nastavenia prehliadania, aby ste zabránili otváraniu podvodných webových stránok. Zabezpečené webové stránky sa začínajú skratkou "</a:t>
            </a:r>
            <a:r>
              <a:rPr lang="sk-SK" dirty="0" err="1"/>
              <a:t>https</a:t>
            </a:r>
            <a:r>
              <a:rPr lang="sk-SK" dirty="0"/>
              <a:t>:". Všetky stránky budú musieť mať platné bezpečnostné protokoly.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sk-SK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k-SK" dirty="0"/>
              <a:t>Uvedomte si, že banka nebude požadovať osobné overenie prostredníctvom e-mailu. Banky nebudú od fyzickej osoby požadovať aktualizáciu účtu v určenom časovom období.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A42EE0-1C6D-83F1-8A8D-78195D373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17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997103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3C4AF-08BE-744F-8F6B-169985B32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K" dirty="0"/>
              <a:t>História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4DF28C-E990-5C48-5AE0-7D71BEAFEA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44487" cy="4351338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sk-SK" dirty="0"/>
              <a:t>V roku 2004 bola v Kalifornii podaná prvá žaloba za phishing proti 17-ročnému mladíkovi, ktorý vytvoril falošnú kópiu známej webovej stránky "</a:t>
            </a:r>
            <a:r>
              <a:rPr lang="sk-SK" dirty="0" err="1"/>
              <a:t>America</a:t>
            </a:r>
            <a:r>
              <a:rPr lang="sk-SK" dirty="0"/>
              <a:t> Online".</a:t>
            </a:r>
          </a:p>
          <a:p>
            <a:pPr>
              <a:buFont typeface="Wingdings" pitchFamily="2" charset="2"/>
              <a:buChar char="§"/>
            </a:pPr>
            <a:endParaRPr lang="sk-SK" dirty="0"/>
          </a:p>
          <a:p>
            <a:pPr>
              <a:buFont typeface="Wingdings" pitchFamily="2" charset="2"/>
              <a:buChar char="§"/>
            </a:pPr>
            <a:r>
              <a:rPr lang="sk-SK" dirty="0"/>
              <a:t>Pri vytváraní tejto falošnej webovej stránky sa mladíkovi podarilo získať od používateľov údaje o kreditných kartách, ktoré potom použil na výber peňazí z ich účtov.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00B87C-78DB-9F37-0DE0-8476E95BE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2</a:t>
            </a:fld>
            <a:endParaRPr lang="sk-SK" dirty="0"/>
          </a:p>
        </p:txBody>
      </p:sp>
      <p:pic>
        <p:nvPicPr>
          <p:cNvPr id="8" name="Picture 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8622578-F96F-7769-D424-32705B69D0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368" y="2332418"/>
            <a:ext cx="5480012" cy="333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50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42D72-DBC5-47A2-C055-6774E7D4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Definícia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4D506-F946-A3D8-1671-52CA9553E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2033" cy="435133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sk-SK" dirty="0"/>
              <a:t>Phishing je počítačová kriminalita, pri ktorej sú osoby oslovované prostredníctvom e-mailov, textových správ alebo telefonátov s cieľom získať súkromné informácie.</a:t>
            </a:r>
          </a:p>
          <a:p>
            <a:pPr>
              <a:buFont typeface="Wingdings" pitchFamily="2" charset="2"/>
              <a:buChar char="§"/>
            </a:pPr>
            <a:endParaRPr lang="sk-SK" dirty="0"/>
          </a:p>
          <a:p>
            <a:pPr>
              <a:buFont typeface="Wingdings" pitchFamily="2" charset="2"/>
              <a:buChar char="§"/>
            </a:pPr>
            <a:r>
              <a:rPr lang="sk-SK" dirty="0"/>
              <a:t>Získané informácie môžu byť heslá, doklady týkajúce sa identifikácie alebo kreditné karty a bankové informácie.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05D58-8C63-0043-5C12-ACDF6360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3</a:t>
            </a:fld>
            <a:endParaRPr lang="sk-SK" dirty="0"/>
          </a:p>
        </p:txBody>
      </p:sp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90802EF1-85D5-932B-D219-4BC80438A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233" y="1669105"/>
            <a:ext cx="4871225" cy="466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250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D35B3-6751-3036-ECC2-B36F9271D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Telefonické hovory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97A777-23A8-F3CF-AFB1-67E3E0DD76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49454" cy="435133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sk-SK" dirty="0"/>
              <a:t>"</a:t>
            </a:r>
            <a:r>
              <a:rPr lang="sk-SK" dirty="0" err="1"/>
              <a:t>Vishing</a:t>
            </a:r>
            <a:r>
              <a:rPr lang="sk-SK" dirty="0"/>
              <a:t>" (</a:t>
            </a:r>
            <a:r>
              <a:rPr lang="sk-SK" dirty="0" err="1"/>
              <a:t>Voice</a:t>
            </a:r>
            <a:r>
              <a:rPr lang="sk-SK" dirty="0"/>
              <a:t> Phishing) je telefonická verzia phishingu.</a:t>
            </a:r>
          </a:p>
          <a:p>
            <a:pPr>
              <a:buFont typeface="Wingdings" pitchFamily="2" charset="2"/>
              <a:buChar char="§"/>
            </a:pPr>
            <a:endParaRPr lang="sk-SK" dirty="0"/>
          </a:p>
          <a:p>
            <a:pPr>
              <a:buFont typeface="Wingdings" pitchFamily="2" charset="2"/>
              <a:buChar char="§"/>
            </a:pPr>
            <a:r>
              <a:rPr lang="sk-SK" dirty="0"/>
              <a:t>Cieľom tejto metódy phishingu je slovne prinútiť používateľa, aby prezradil citlivé informácie, pričom väčšina prípadov sa končí krádežou identity.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45899D-69C9-989D-ABD8-6FA858CB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4</a:t>
            </a:fld>
            <a:endParaRPr lang="sk-SK" dirty="0"/>
          </a:p>
        </p:txBody>
      </p:sp>
      <p:pic>
        <p:nvPicPr>
          <p:cNvPr id="6" name="Picture 5" descr="Graphical user interface, icon&#10;&#10;Description automatically generated">
            <a:extLst>
              <a:ext uri="{FF2B5EF4-FFF2-40B4-BE49-F238E27FC236}">
                <a16:creationId xmlns:a16="http://schemas.microsoft.com/office/drawing/2014/main" id="{047ECD70-67BA-5018-BD59-65A0FB819E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769" y="1350963"/>
            <a:ext cx="5397500" cy="48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451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615D5-6F32-D843-88B2-BA47F746F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Textové správy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F84BD-DBB2-7C47-CEA4-7D1BF87C7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76248" cy="435133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sk-SK" dirty="0"/>
              <a:t>Textový phishing je známy aj ako "</a:t>
            </a:r>
            <a:r>
              <a:rPr lang="sk-SK" dirty="0" err="1"/>
              <a:t>Smishing</a:t>
            </a:r>
            <a:r>
              <a:rPr lang="sk-SK" dirty="0"/>
              <a:t>" (SMS Phishing). </a:t>
            </a:r>
          </a:p>
          <a:p>
            <a:pPr>
              <a:buFont typeface="Wingdings" pitchFamily="2" charset="2"/>
              <a:buChar char="§"/>
            </a:pPr>
            <a:endParaRPr lang="sk-SK" dirty="0"/>
          </a:p>
          <a:p>
            <a:pPr>
              <a:buFont typeface="Wingdings" pitchFamily="2" charset="2"/>
              <a:buChar char="§"/>
            </a:pPr>
            <a:r>
              <a:rPr lang="sk-SK" dirty="0"/>
              <a:t>Pri "phishingu" </a:t>
            </a:r>
            <a:r>
              <a:rPr lang="sk-SK" dirty="0" err="1"/>
              <a:t>kyberzločinci</a:t>
            </a:r>
            <a:r>
              <a:rPr lang="sk-SK" dirty="0"/>
              <a:t> posielajú klamlivé správy, ktoré sa snažia presvedčiť jednotlivcov, aby klikli na škodlivé odkazy alebo otvorili škodlivé prílohy.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6C8032-0189-2709-610A-8CF827D7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5</a:t>
            </a:fld>
            <a:endParaRPr lang="sk-SK" dirty="0"/>
          </a:p>
        </p:txBody>
      </p:sp>
      <p:pic>
        <p:nvPicPr>
          <p:cNvPr id="8" name="Picture 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2204DA2-14CB-3E0D-D175-1A1E3E6947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4448" y="571500"/>
            <a:ext cx="5715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869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CB235-E265-E041-5750-0480C9CA9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Príklady</a:t>
            </a:r>
            <a:r>
              <a:rPr lang="en-US" dirty="0"/>
              <a:t> </a:t>
            </a:r>
            <a:r>
              <a:rPr lang="en-US" dirty="0" err="1"/>
              <a:t>Smishingu</a:t>
            </a:r>
            <a:endParaRPr lang="en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F483E2-764E-3788-EE89-A9ACFD039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6</a:t>
            </a:fld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EDD047-B5F8-5E57-F003-32461156E9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63" b="24196"/>
          <a:stretch/>
        </p:blipFill>
        <p:spPr>
          <a:xfrm>
            <a:off x="4672242" y="1569642"/>
            <a:ext cx="3183677" cy="43534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0A505D7-7CC2-2545-5CD6-4F877B4C01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5" t="18853" r="28996" b="19626"/>
          <a:stretch/>
        </p:blipFill>
        <p:spPr>
          <a:xfrm>
            <a:off x="1174359" y="1589924"/>
            <a:ext cx="3161724" cy="32618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102DFC-431F-8D1D-D273-654C510D15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6" b="37078"/>
          <a:stretch/>
        </p:blipFill>
        <p:spPr>
          <a:xfrm>
            <a:off x="8170125" y="1569642"/>
            <a:ext cx="3658646" cy="411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589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97A55-57D6-9F95-851A-09F820828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E-mail</a:t>
            </a:r>
            <a:endParaRPr lang="en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02B78E-EEE7-8B05-072B-470BC0B3D4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40086" cy="4351338"/>
          </a:xfrm>
        </p:spPr>
        <p:txBody>
          <a:bodyPr/>
          <a:lstStyle/>
          <a:p>
            <a:r>
              <a:rPr lang="sk-SK" dirty="0"/>
              <a:t>Bežné príznaky phishingového e-mailu sú:</a:t>
            </a:r>
          </a:p>
          <a:p>
            <a:pPr lvl="1"/>
            <a:r>
              <a:rPr lang="sk-SK" dirty="0"/>
              <a:t>Neidentifikovaní odosielatelia,</a:t>
            </a:r>
          </a:p>
          <a:p>
            <a:pPr lvl="1"/>
            <a:r>
              <a:rPr lang="sk-SK" dirty="0"/>
              <a:t>Keď sa e-mail zdá byť príliš dobrý na to, aby bol pravdivý,</a:t>
            </a:r>
          </a:p>
          <a:p>
            <a:pPr lvl="1"/>
            <a:r>
              <a:rPr lang="sk-SK" dirty="0"/>
              <a:t>Existuje pocit naliehavosti, aby cieľ reagoval,</a:t>
            </a:r>
          </a:p>
          <a:p>
            <a:pPr lvl="1"/>
            <a:r>
              <a:rPr lang="sk-SK" dirty="0"/>
              <a:t>Obsahuje podozrivo vyzerajúce odkazy alebo prílohy.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B9B80F-46AC-AEEC-DF86-2F21D338B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7</a:t>
            </a:fld>
            <a:endParaRPr lang="sk-SK" dirty="0"/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8FF05F6-75CD-E742-BC8C-5D1C58A2C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716" y="895017"/>
            <a:ext cx="5576372" cy="5576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468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A75C7-7D05-FFC6-7BCF-D8A58CC59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Príklad emailového phishingu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948367-AF72-1042-8C9C-A76247CFC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8</a:t>
            </a:fld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6A9D94-3E7D-7EB1-02A2-5E5EAD95A5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065" y="1591257"/>
            <a:ext cx="7746735" cy="5062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794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C568F-5090-E060-0ADE-106E1F911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Identifikácia phishingového mailu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F5C8FB-DB75-5C65-CA50-40019C7AA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DCBF8-15A4-1F49-85F6-A02F017E0111}" type="slidenum">
              <a:rPr lang="sk-SK" smtClean="0"/>
              <a:pPr/>
              <a:t>9</a:t>
            </a:fld>
            <a:endParaRPr lang="sk-SK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C1A30B-7B31-C0B1-97DF-36081599AB9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16400" y="971768"/>
            <a:ext cx="7772399" cy="621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271867"/>
      </p:ext>
    </p:extLst>
  </p:cSld>
  <p:clrMapOvr>
    <a:masterClrMapping/>
  </p:clrMapOvr>
</p:sld>
</file>

<file path=ppt/theme/theme1.xml><?xml version="1.0" encoding="utf-8"?>
<a:theme xmlns:a="http://schemas.openxmlformats.org/drawingml/2006/main" name="KI_S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34292285-4799-3743-8557-26E35C553EBA}" vid="{1A0F5415-DDEA-9E49-8892-C989695F82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KI_SK</Template>
  <TotalTime>358</TotalTime>
  <Words>638</Words>
  <Application>Microsoft Macintosh PowerPoint</Application>
  <PresentationFormat>Widescreen</PresentationFormat>
  <Paragraphs>77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Montserrat</vt:lpstr>
      <vt:lpstr>Montserrat Medium</vt:lpstr>
      <vt:lpstr>Wingdings</vt:lpstr>
      <vt:lpstr>KI_SK</vt:lpstr>
      <vt:lpstr>Phishing</vt:lpstr>
      <vt:lpstr>História</vt:lpstr>
      <vt:lpstr>Definícia</vt:lpstr>
      <vt:lpstr>Telefonické hovory</vt:lpstr>
      <vt:lpstr>Textové správy</vt:lpstr>
      <vt:lpstr>Príklady Smishingu</vt:lpstr>
      <vt:lpstr>E-mail</vt:lpstr>
      <vt:lpstr>Príklad emailového phishingu</vt:lpstr>
      <vt:lpstr>Identifikácia phishingového mailu</vt:lpstr>
      <vt:lpstr>Neznámi odosielatelia</vt:lpstr>
      <vt:lpstr>Naliehavosť</vt:lpstr>
      <vt:lpstr>To Good to be True</vt:lpstr>
      <vt:lpstr>Prílohy a hypertextové odkazy</vt:lpstr>
      <vt:lpstr>Preventívne opatrenia</vt:lpstr>
      <vt:lpstr>Preventívne opatrenia</vt:lpstr>
      <vt:lpstr>Preventívne opatrenia</vt:lpstr>
      <vt:lpstr>Preventívne opatrenia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Phising</dc:title>
  <dc:creator>Jan Francisti</dc:creator>
  <cp:lastModifiedBy>Jan Francisti</cp:lastModifiedBy>
  <cp:revision>26</cp:revision>
  <dcterms:created xsi:type="dcterms:W3CDTF">2023-02-20T11:18:37Z</dcterms:created>
  <dcterms:modified xsi:type="dcterms:W3CDTF">2026-06-08T14:34:08Z</dcterms:modified>
</cp:coreProperties>
</file>