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0"/>
    <p:restoredTop sz="94629"/>
  </p:normalViewPr>
  <p:slideViewPr>
    <p:cSldViewPr snapToGrid="0" snapToObjects="1" showGuides="1">
      <p:cViewPr>
        <p:scale>
          <a:sx n="102" d="100"/>
          <a:sy n="102" d="100"/>
        </p:scale>
        <p:origin x="-1328" y="456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3006" y="3647282"/>
            <a:ext cx="6786562" cy="1655762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sk-SK" noProof="0" dirty="0">
                <a:solidFill>
                  <a:schemeClr val="bg1"/>
                </a:solidFill>
                <a:latin typeface="+mj-lt"/>
              </a:rPr>
              <a:t>podnázov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381500" y="2321719"/>
            <a:ext cx="7810500" cy="1325563"/>
          </a:xfrm>
        </p:spPr>
        <p:txBody>
          <a:bodyPr>
            <a:no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429500" y="6472634"/>
            <a:ext cx="4762500" cy="48974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lang="sk-SK" sz="2400" dirty="0"/>
            </a:lvl1pPr>
          </a:lstStyle>
          <a:p>
            <a:pPr algn="r"/>
            <a:r>
              <a:rPr lang="sk-SK" noProof="0" dirty="0">
                <a:latin typeface="+mj-lt"/>
              </a:rPr>
              <a:t>autor: Mgr. </a:t>
            </a:r>
            <a:r>
              <a:rPr lang="sk-SK" noProof="0" dirty="0" err="1">
                <a:latin typeface="+mj-lt"/>
              </a:rPr>
              <a:t>Jan</a:t>
            </a:r>
            <a:r>
              <a:rPr lang="sk-SK" noProof="0" dirty="0">
                <a:latin typeface="+mj-lt"/>
              </a:rPr>
              <a:t> </a:t>
            </a:r>
            <a:r>
              <a:rPr lang="sk-SK" noProof="0" dirty="0" err="1">
                <a:latin typeface="+mj-lt"/>
              </a:rPr>
              <a:t>Francisti</a:t>
            </a:r>
            <a:r>
              <a:rPr lang="sk-SK" noProof="0" dirty="0">
                <a:latin typeface="+mj-lt"/>
              </a:rPr>
              <a:t>, PhD.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0" y="27027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8.6.2026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75904"/>
            <a:ext cx="7956468" cy="1325563"/>
          </a:xfrm>
        </p:spPr>
        <p:txBody>
          <a:bodyPr/>
          <a:lstStyle/>
          <a:p>
            <a:pPr algn="l"/>
            <a:r>
              <a:rPr lang="sk-SK" dirty="0">
                <a:solidFill>
                  <a:srgbClr val="00B373"/>
                </a:solidFill>
                <a:latin typeface="Montserrat Medium" pitchFamily="2" charset="77"/>
              </a:rPr>
              <a:t>Man-In-</a:t>
            </a:r>
            <a:r>
              <a:rPr lang="sk-SK" dirty="0" err="1">
                <a:solidFill>
                  <a:srgbClr val="00B373"/>
                </a:solidFill>
                <a:latin typeface="Montserrat Medium" pitchFamily="2" charset="77"/>
              </a:rPr>
              <a:t>The</a:t>
            </a:r>
            <a:r>
              <a:rPr lang="sk-SK" dirty="0">
                <a:solidFill>
                  <a:srgbClr val="00B373"/>
                </a:solidFill>
                <a:latin typeface="Montserrat Medium" pitchFamily="2" charset="77"/>
              </a:rPr>
              <a:t>-</a:t>
            </a:r>
            <a:r>
              <a:rPr lang="sk-SK" dirty="0" err="1">
                <a:solidFill>
                  <a:srgbClr val="00B373"/>
                </a:solidFill>
                <a:latin typeface="Montserrat Medium" pitchFamily="2" charset="77"/>
              </a:rPr>
              <a:t>Middle</a:t>
            </a:r>
            <a:endParaRPr lang="sk-SK" dirty="0">
              <a:solidFill>
                <a:srgbClr val="00B373"/>
              </a:solidFill>
              <a:latin typeface="Montserrat Medium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50DC3AB-7EE1-1189-0388-1EFA50F41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1735"/>
            <a:ext cx="12192000" cy="35770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3CC4AE-C6B8-8B83-BEEA-FEB0B52A2E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-15799" y="5423579"/>
            <a:ext cx="12207797" cy="143442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5F2DFD-1A1E-0724-5B8E-CA5BA525D2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29498" y="5053947"/>
            <a:ext cx="4762500" cy="489745"/>
          </a:xfrm>
        </p:spPr>
        <p:txBody>
          <a:bodyPr/>
          <a:lstStyle/>
          <a:p>
            <a:r>
              <a:rPr lang="sk-SK" dirty="0">
                <a:solidFill>
                  <a:srgbClr val="00B373"/>
                </a:solidFill>
                <a:latin typeface="Montserrat" pitchFamily="2" charset="77"/>
              </a:rPr>
              <a:t>Mgr. Jan Francisti, PhD.</a:t>
            </a:r>
          </a:p>
          <a:p>
            <a:endParaRPr lang="en-SK" dirty="0"/>
          </a:p>
        </p:txBody>
      </p:sp>
    </p:spTree>
    <p:extLst>
      <p:ext uri="{BB962C8B-B14F-4D97-AF65-F5344CB8AC3E}">
        <p14:creationId xmlns:p14="http://schemas.microsoft.com/office/powerpoint/2010/main" val="1330587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Spoofing </a:t>
            </a:r>
            <a:r>
              <a:rPr lang="en-US" dirty="0" err="1"/>
              <a:t>príklad</a:t>
            </a:r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10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F20634-5310-8443-AA90-FBF3B6313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31" y="1690688"/>
            <a:ext cx="5967937" cy="43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97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 Spoofing 1/2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HTTPS je skratka pre Hypertext Transfer </a:t>
            </a:r>
            <a:r>
              <a:rPr lang="sk-SK" dirty="0" err="1"/>
              <a:t>Protocol</a:t>
            </a:r>
            <a:r>
              <a:rPr lang="sk-SK" dirty="0"/>
              <a:t> </a:t>
            </a:r>
            <a:r>
              <a:rPr lang="sk-SK" dirty="0" err="1"/>
              <a:t>Secure</a:t>
            </a:r>
            <a:r>
              <a:rPr lang="sk-SK" dirty="0"/>
              <a:t>. Tento protokol sa na webe používa na formátovanie a prenos správ. </a:t>
            </a:r>
          </a:p>
          <a:p>
            <a:endParaRPr lang="sk-SK" dirty="0"/>
          </a:p>
          <a:p>
            <a:r>
              <a:rPr lang="sk-SK" dirty="0"/>
              <a:t>Uistite sa, že pri návšteve webovej lokality je v adrese URL uvedené, že používa "</a:t>
            </a:r>
            <a:r>
              <a:rPr lang="sk-SK" dirty="0" err="1"/>
              <a:t>https</a:t>
            </a:r>
            <a:r>
              <a:rPr lang="sk-SK" dirty="0"/>
              <a:t>", a nie "http".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11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90802EF1-85D5-932B-D219-4BC80438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233" y="1669105"/>
            <a:ext cx="4871225" cy="466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4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 Spoofing 2/2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Pri podvrhnutí protokolu HTTPS útočník manipuluje s prehliadačom tak, aby sa domnieval, že navštevuje dôveryhodnú webovú lokalitu. </a:t>
            </a:r>
          </a:p>
          <a:p>
            <a:endParaRPr lang="sk-SK" dirty="0"/>
          </a:p>
          <a:p>
            <a:r>
              <a:rPr lang="sk-SK" dirty="0"/>
              <a:t>Po presmerovaní prehliadača útočník používa zraniteľnú webovú lokalitu na monitorovanie komunikácie a krádež zdieľaných informácií.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12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4A414C-A7EA-FE44-BFEF-6A18BCB0E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939" y="0"/>
            <a:ext cx="4309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94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SSL Hijacking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92500" lnSpcReduction="20000"/>
          </a:bodyPr>
          <a:lstStyle/>
          <a:p>
            <a:r>
              <a:rPr lang="sk-SK" dirty="0"/>
              <a:t>SSL je skratka pre </a:t>
            </a:r>
            <a:r>
              <a:rPr lang="sk-SK" dirty="0" err="1"/>
              <a:t>Secure</a:t>
            </a:r>
            <a:r>
              <a:rPr lang="sk-SK" dirty="0"/>
              <a:t> </a:t>
            </a:r>
            <a:r>
              <a:rPr lang="sk-SK" dirty="0" err="1"/>
              <a:t>Sockets</a:t>
            </a:r>
            <a:r>
              <a:rPr lang="sk-SK" dirty="0"/>
              <a:t> </a:t>
            </a:r>
            <a:r>
              <a:rPr lang="sk-SK" dirty="0" err="1"/>
              <a:t>Layer</a:t>
            </a:r>
            <a:r>
              <a:rPr lang="sk-SK" dirty="0"/>
              <a:t>, čo je protokol vyvinutý na bezpečnú komunikáciu cez internet.  </a:t>
            </a:r>
          </a:p>
          <a:p>
            <a:endParaRPr lang="sk-SK" dirty="0"/>
          </a:p>
          <a:p>
            <a:r>
              <a:rPr lang="sk-SK" dirty="0"/>
              <a:t>Keď zariadenie niekedy navštívi nezabezpečenú webovú lokalitu (http), automaticky sa presmeruje na zabezpečenú verziu (</a:t>
            </a:r>
            <a:r>
              <a:rPr lang="sk-SK" dirty="0" err="1"/>
              <a:t>https</a:t>
            </a:r>
            <a:r>
              <a:rPr lang="sk-SK" dirty="0"/>
              <a:t>). </a:t>
            </a:r>
          </a:p>
          <a:p>
            <a:endParaRPr lang="sk-SK" dirty="0"/>
          </a:p>
          <a:p>
            <a:r>
              <a:rPr lang="sk-SK" dirty="0"/>
              <a:t>Útočník využíva počítač a zabezpečený server na presmerovanie informácií používateľa tesne pred pripojením na legitímny server, ide o únos SSL.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13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165555-65A4-E64A-BA98-6C2098856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233" y="1461052"/>
            <a:ext cx="4921071" cy="393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92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Hijacking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K únosu e-mailu dochádza vtedy, keď sa útočníci zameriavajú na finančné organizácie, aby získali e-mailové informácie. </a:t>
            </a:r>
          </a:p>
          <a:p>
            <a:endParaRPr lang="sk-SK" dirty="0"/>
          </a:p>
          <a:p>
            <a:r>
              <a:rPr lang="sk-SK" dirty="0"/>
              <a:t>Po získaní prístupu k e-mailovým kontám môžu útočníci sledovať všetky finančné transakcie. </a:t>
            </a:r>
          </a:p>
          <a:p>
            <a:endParaRPr lang="sk-SK" dirty="0"/>
          </a:p>
          <a:p>
            <a:r>
              <a:rPr lang="sk-SK" dirty="0"/>
              <a:t>Útočníci potom nadviažu "podvrhnutím" e-mailu finančnej inštitúcie a prípadne poskytnú používateľom pokyny, na základe ktorých by útočník získal finančné prostriedky.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14</a:t>
            </a:fld>
            <a:endParaRPr lang="sk-SK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38D3D7B0-95F2-AD49-BE43-FB876DA2A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716" y="895017"/>
            <a:ext cx="5576372" cy="55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38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Odpočúvanie</a:t>
            </a:r>
            <a:r>
              <a:rPr lang="en-US" dirty="0"/>
              <a:t> Wi-Fi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Pripojenia Wi-Fi môžu byť nakonfigurované a môžu sa javiť ako pripojenia s platným názvom, napríklad Wi-Fi v obľúbenej kaviarni. </a:t>
            </a:r>
          </a:p>
          <a:p>
            <a:endParaRPr lang="sk-SK" dirty="0"/>
          </a:p>
          <a:p>
            <a:r>
              <a:rPr lang="sk-SK" dirty="0"/>
              <a:t>Ak sa používateľ pripojí k podvodnému pripojeniu Wi-Fi, možno sledovať jeho online aktivity a získať osobné údaje, napríklad bankové karty.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15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A88383-8AC1-FE42-8C58-63546A3B1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167" y="0"/>
            <a:ext cx="9667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23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Príklad</a:t>
            </a:r>
            <a:r>
              <a:rPr lang="en-US" dirty="0"/>
              <a:t> </a:t>
            </a:r>
            <a:r>
              <a:rPr lang="en-US" dirty="0" err="1"/>
              <a:t>odpočúvania</a:t>
            </a:r>
            <a:r>
              <a:rPr lang="en-US" dirty="0"/>
              <a:t> Wi-Fi</a:t>
            </a:r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16</a:t>
            </a:fld>
            <a:endParaRPr lang="sk-SK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9C7F2E4-5AA4-0540-AFB1-A0DA62CA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87" y="1533794"/>
            <a:ext cx="5953025" cy="489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02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Cookies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Súbor </a:t>
            </a:r>
            <a:r>
              <a:rPr lang="sk-SK" dirty="0" err="1"/>
              <a:t>cookie</a:t>
            </a:r>
            <a:r>
              <a:rPr lang="sk-SK" dirty="0"/>
              <a:t> prehliadača je malý údaj, ktorý ukladá webový prehliadač používateľa. Tieto údaje sa používajú na sledovanie relácií prehliadania.</a:t>
            </a:r>
          </a:p>
          <a:p>
            <a:endParaRPr lang="sk-SK" dirty="0"/>
          </a:p>
          <a:p>
            <a:r>
              <a:rPr lang="sk-SK" dirty="0"/>
              <a:t>Ak sú v súbore </a:t>
            </a:r>
            <a:r>
              <a:rPr lang="sk-SK" dirty="0" err="1"/>
              <a:t>cookie</a:t>
            </a:r>
            <a:r>
              <a:rPr lang="sk-SK" dirty="0"/>
              <a:t> uložené údaje o prehliadaní a súbor </a:t>
            </a:r>
            <a:r>
              <a:rPr lang="sk-SK" dirty="0" err="1"/>
              <a:t>cookie</a:t>
            </a:r>
            <a:r>
              <a:rPr lang="sk-SK" dirty="0"/>
              <a:t> prehliadača je zneužitý, </a:t>
            </a:r>
            <a:r>
              <a:rPr lang="sk-SK" dirty="0" err="1"/>
              <a:t>kyber</a:t>
            </a:r>
            <a:r>
              <a:rPr lang="sk-SK" dirty="0"/>
              <a:t> zločinci môžu získať heslá, adresy a iné citlivé informácie.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17</a:t>
            </a:fld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9C2788-C560-7E42-BDA7-F9EF31DDE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296" y="1825625"/>
            <a:ext cx="4870007" cy="388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50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Ochrana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92500" lnSpcReduction="20000"/>
          </a:bodyPr>
          <a:lstStyle/>
          <a:p>
            <a:r>
              <a:rPr lang="sk-SK" dirty="0"/>
              <a:t>Uistite sa, že prehliadač pri prehliadaní webu používa protokol "</a:t>
            </a:r>
            <a:r>
              <a:rPr lang="sk-SK" dirty="0" err="1"/>
              <a:t>https</a:t>
            </a:r>
            <a:r>
              <a:rPr lang="sk-SK" dirty="0"/>
              <a:t>".</a:t>
            </a:r>
          </a:p>
          <a:p>
            <a:endParaRPr lang="sk-SK" dirty="0"/>
          </a:p>
          <a:p>
            <a:r>
              <a:rPr lang="sk-SK" dirty="0"/>
              <a:t>Dávajte si pozor na </a:t>
            </a:r>
            <a:r>
              <a:rPr lang="sk-SK" dirty="0" err="1"/>
              <a:t>phishingové</a:t>
            </a:r>
            <a:r>
              <a:rPr lang="sk-SK" dirty="0"/>
              <a:t> e-maily, ktoré požadujú aktualizáciu prihlasovacích údajov.</a:t>
            </a:r>
          </a:p>
          <a:p>
            <a:endParaRPr lang="sk-SK" dirty="0"/>
          </a:p>
          <a:p>
            <a:r>
              <a:rPr lang="sk-SK" dirty="0"/>
              <a:t>Bez siete VPN sa nepripájajte k verejným pripojeniam Wi-Fi.</a:t>
            </a:r>
          </a:p>
          <a:p>
            <a:endParaRPr lang="sk-SK" dirty="0"/>
          </a:p>
          <a:p>
            <a:r>
              <a:rPr lang="sk-SK" dirty="0"/>
              <a:t>Využívajte aplikácie na zabezpečenie internetu, aby ste zabránili útokom </a:t>
            </a:r>
            <a:r>
              <a:rPr lang="sk-SK" dirty="0" err="1"/>
              <a:t>MiTM</a:t>
            </a:r>
            <a:r>
              <a:rPr lang="sk-SK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18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763B8EB7-F548-0D48-BD16-A0EEB7D1F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0" y="557951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10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Definícia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sk-SK" dirty="0"/>
              <a:t>K útokom typu Man-in-</a:t>
            </a:r>
            <a:r>
              <a:rPr lang="sk-SK" dirty="0" err="1"/>
              <a:t>the</a:t>
            </a:r>
            <a:r>
              <a:rPr lang="sk-SK" dirty="0"/>
              <a:t>-</a:t>
            </a:r>
            <a:r>
              <a:rPr lang="sk-SK" dirty="0" err="1"/>
              <a:t>Middle</a:t>
            </a:r>
            <a:r>
              <a:rPr lang="sk-SK" dirty="0"/>
              <a:t> (</a:t>
            </a:r>
            <a:r>
              <a:rPr lang="sk-SK" dirty="0" err="1"/>
              <a:t>MitM</a:t>
            </a:r>
            <a:r>
              <a:rPr lang="sk-SK" dirty="0"/>
              <a:t>) dochádza vtedy, keď prevádzku medzi dvoma stranami sleduje alebo manipuluje neznáma tretia strana.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Útok </a:t>
            </a:r>
            <a:r>
              <a:rPr lang="sk-SK" dirty="0" err="1"/>
              <a:t>MitM</a:t>
            </a:r>
            <a:r>
              <a:rPr lang="sk-SK" dirty="0"/>
              <a:t> je metóda počítačovej kriminality používaná na krádež osobných údajov alebo prihlasovacích údajov. Kybernetickí zločinci používajú útoky </a:t>
            </a:r>
            <a:r>
              <a:rPr lang="sk-SK" dirty="0" err="1"/>
              <a:t>MitM</a:t>
            </a:r>
            <a:r>
              <a:rPr lang="sk-SK" dirty="0"/>
              <a:t> aj ako prostriedok na špehovanie, poškodenie informácií alebo narušenie komunikácie medzi dvoma stranami.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2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90802EF1-85D5-932B-D219-4BC80438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233" y="1669105"/>
            <a:ext cx="4871225" cy="466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50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Metódy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dirty="0"/>
              <a:t>K útokom typu Man-in-</a:t>
            </a:r>
            <a:r>
              <a:rPr lang="sk-SK" dirty="0" err="1"/>
              <a:t>the</a:t>
            </a:r>
            <a:r>
              <a:rPr lang="sk-SK" dirty="0"/>
              <a:t>-</a:t>
            </a:r>
            <a:r>
              <a:rPr lang="sk-SK" dirty="0" err="1"/>
              <a:t>Middle</a:t>
            </a:r>
            <a:r>
              <a:rPr lang="sk-SK" dirty="0"/>
              <a:t> môže dôjsť viacerými spôsobmi: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Typy </a:t>
            </a:r>
            <a:r>
              <a:rPr lang="sk-SK" dirty="0" err="1"/>
              <a:t>spoofingu</a:t>
            </a:r>
            <a:r>
              <a:rPr lang="sk-SK" dirty="0"/>
              <a:t> (IP, DNS, HTTPS)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Únos (</a:t>
            </a:r>
            <a:r>
              <a:rPr lang="sk-SK" dirty="0" err="1"/>
              <a:t>Secure</a:t>
            </a:r>
            <a:r>
              <a:rPr lang="sk-SK" dirty="0"/>
              <a:t> </a:t>
            </a:r>
            <a:r>
              <a:rPr lang="sk-SK" dirty="0" err="1"/>
              <a:t>Socket</a:t>
            </a:r>
            <a:r>
              <a:rPr lang="sk-SK" dirty="0"/>
              <a:t> </a:t>
            </a:r>
            <a:r>
              <a:rPr lang="sk-SK" dirty="0" err="1"/>
              <a:t>Layer</a:t>
            </a:r>
            <a:r>
              <a:rPr lang="sk-SK" dirty="0"/>
              <a:t>, e-mail)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Odpočúvanie Wi-Fi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Krádež súborov </a:t>
            </a:r>
            <a:r>
              <a:rPr lang="sk-SK" dirty="0" err="1"/>
              <a:t>cookie</a:t>
            </a:r>
            <a:r>
              <a:rPr lang="sk-SK" dirty="0"/>
              <a:t> pri prehliadaní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3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80ACF6-CF4B-F64C-B1F8-0A16700BA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7670" b="-2088"/>
          <a:stretch/>
        </p:blipFill>
        <p:spPr>
          <a:xfrm>
            <a:off x="6677114" y="2324894"/>
            <a:ext cx="5173987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77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Man-in-the-Browser 1/2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Pri útoku Man-in-</a:t>
            </a:r>
            <a:r>
              <a:rPr lang="sk-SK" dirty="0" err="1"/>
              <a:t>the</a:t>
            </a:r>
            <a:r>
              <a:rPr lang="sk-SK" dirty="0"/>
              <a:t>-</a:t>
            </a:r>
            <a:r>
              <a:rPr lang="sk-SK" dirty="0" err="1"/>
              <a:t>Browser</a:t>
            </a:r>
            <a:r>
              <a:rPr lang="sk-SK" dirty="0"/>
              <a:t> útočník použije metódu </a:t>
            </a:r>
            <a:r>
              <a:rPr lang="sk-SK" dirty="0" err="1"/>
              <a:t>Phishing</a:t>
            </a:r>
            <a:r>
              <a:rPr lang="sk-SK" dirty="0"/>
              <a:t>, aby do zariadenia zaviedol škodlivý softvér.</a:t>
            </a:r>
          </a:p>
          <a:p>
            <a:endParaRPr lang="sk-SK" dirty="0"/>
          </a:p>
          <a:p>
            <a:r>
              <a:rPr lang="sk-SK" dirty="0" err="1"/>
              <a:t>Malvér</a:t>
            </a:r>
            <a:r>
              <a:rPr lang="sk-SK" dirty="0"/>
              <a:t> je softvér určený na poškodenie siete, servera alebo osobného počítača.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4</a:t>
            </a:fld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802EF1-85D5-932B-D219-4BC80438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10233" y="2520915"/>
            <a:ext cx="4871225" cy="296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9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Man-in-the-Browser 2/2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/>
          </a:bodyPr>
          <a:lstStyle/>
          <a:p>
            <a:r>
              <a:rPr lang="sk-SK" dirty="0"/>
              <a:t>K útoku typu Man-in-</a:t>
            </a:r>
            <a:r>
              <a:rPr lang="sk-SK" dirty="0" err="1"/>
              <a:t>the</a:t>
            </a:r>
            <a:r>
              <a:rPr lang="sk-SK" dirty="0"/>
              <a:t>-</a:t>
            </a:r>
            <a:r>
              <a:rPr lang="sk-SK" dirty="0" err="1"/>
              <a:t>Browser</a:t>
            </a:r>
            <a:r>
              <a:rPr lang="sk-SK" dirty="0"/>
              <a:t> dochádza vtedy, keď sa škodlivý softvér nainštaluje do prehliadača obete s cieľom zaznamenávať informácie odosielané medzi cieľovými webovými stránkami a používateľom. </a:t>
            </a:r>
          </a:p>
          <a:p>
            <a:endParaRPr lang="sk-SK" dirty="0"/>
          </a:p>
          <a:p>
            <a:r>
              <a:rPr lang="sk-SK" dirty="0"/>
              <a:t>Na túto formu počítačovej kriminality sú náchylné online bankové inštitúcie.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5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1319E5-3E09-5D41-8303-DFC9DD65C4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10233" y="2520915"/>
            <a:ext cx="4871225" cy="296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54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Man-in-the-Browser </a:t>
            </a:r>
            <a:r>
              <a:rPr lang="en-US" dirty="0" err="1"/>
              <a:t>príklad</a:t>
            </a:r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6</a:t>
            </a:fld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583BA0-1486-C14E-8CD1-4B844B1E3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27" y="2118252"/>
            <a:ext cx="7820746" cy="365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81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Spoofing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92500" lnSpcReduction="20000"/>
          </a:bodyPr>
          <a:lstStyle/>
          <a:p>
            <a:r>
              <a:rPr lang="sk-SK" dirty="0"/>
              <a:t>Všetky zariadenia, ktoré sa pripájajú na internet, majú IP adresu. </a:t>
            </a:r>
          </a:p>
          <a:p>
            <a:endParaRPr lang="sk-SK" dirty="0"/>
          </a:p>
          <a:p>
            <a:r>
              <a:rPr lang="sk-SK" dirty="0"/>
              <a:t>K </a:t>
            </a:r>
            <a:r>
              <a:rPr lang="sk-SK" dirty="0" err="1"/>
              <a:t>spoofingu</a:t>
            </a:r>
            <a:r>
              <a:rPr lang="sk-SK" dirty="0"/>
              <a:t> dochádza vtedy, keď sa niekto alebo niečo vydáva za dôveryhodný zdroj.</a:t>
            </a:r>
          </a:p>
          <a:p>
            <a:endParaRPr lang="sk-SK" dirty="0"/>
          </a:p>
          <a:p>
            <a:r>
              <a:rPr lang="sk-SK" dirty="0"/>
              <a:t>Útočníci používajú IP </a:t>
            </a:r>
            <a:r>
              <a:rPr lang="sk-SK" dirty="0" err="1"/>
              <a:t>Spoofing</a:t>
            </a:r>
            <a:r>
              <a:rPr lang="sk-SK" dirty="0"/>
              <a:t> s cieľom oklamať používateľov, aby odhalili citlivé informácie tým, že "</a:t>
            </a:r>
            <a:r>
              <a:rPr lang="sk-SK" dirty="0" err="1"/>
              <a:t>spoofnú</a:t>
            </a:r>
            <a:r>
              <a:rPr lang="sk-SK" dirty="0"/>
              <a:t>" ich IP a vydávajú sa za webovú stránku alebo niekoho známeho.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7</a:t>
            </a:fld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802EF1-85D5-932B-D219-4BC80438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428988" y="1817478"/>
            <a:ext cx="5371740" cy="322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Spoofing </a:t>
            </a:r>
            <a:r>
              <a:rPr lang="en-US" dirty="0" err="1"/>
              <a:t>príklad</a:t>
            </a:r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8</a:t>
            </a:fld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2914DF-9A4A-B544-88C2-7C05116CD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568" y="1215987"/>
            <a:ext cx="6687680" cy="525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68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Spoofing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>
            <a:normAutofit fontScale="92500" lnSpcReduction="10000"/>
          </a:bodyPr>
          <a:lstStyle/>
          <a:p>
            <a:r>
              <a:rPr lang="sk-SK" dirty="0"/>
              <a:t>DNS znamená "</a:t>
            </a:r>
            <a:r>
              <a:rPr lang="sk-SK" dirty="0" err="1"/>
              <a:t>Domain</a:t>
            </a:r>
            <a:r>
              <a:rPr lang="sk-SK" dirty="0"/>
              <a:t> </a:t>
            </a:r>
            <a:r>
              <a:rPr lang="sk-SK" dirty="0" err="1"/>
              <a:t>Name</a:t>
            </a:r>
            <a:r>
              <a:rPr lang="sk-SK" dirty="0"/>
              <a:t> Server/</a:t>
            </a:r>
            <a:r>
              <a:rPr lang="sk-SK" dirty="0" err="1"/>
              <a:t>System</a:t>
            </a:r>
            <a:r>
              <a:rPr lang="sk-SK" dirty="0"/>
              <a:t>". Systém DNS prevádza názvy na IP adresy. </a:t>
            </a:r>
          </a:p>
          <a:p>
            <a:endParaRPr lang="sk-SK" dirty="0"/>
          </a:p>
          <a:p>
            <a:r>
              <a:rPr lang="sk-SK" dirty="0"/>
              <a:t>Pri podvrhnutí DNS je používateľ nútený navštíviť napodobeninu webovej stránky podobnú tej, ktorá má byť zobrazená. </a:t>
            </a:r>
          </a:p>
          <a:p>
            <a:endParaRPr lang="sk-SK" dirty="0"/>
          </a:p>
          <a:p>
            <a:r>
              <a:rPr lang="sk-SK" dirty="0"/>
              <a:t>Cieľom útočníka je presmerovať prevádzku alebo získať prihlasovacie údaje.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9</a:t>
            </a:fld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2D891C-2ECC-B549-B06A-C211BF375E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66"/>
          <a:stretch/>
        </p:blipFill>
        <p:spPr>
          <a:xfrm>
            <a:off x="6515804" y="2358715"/>
            <a:ext cx="5951074" cy="294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988792"/>
      </p:ext>
    </p:extLst>
  </p:cSld>
  <p:clrMapOvr>
    <a:masterClrMapping/>
  </p:clrMapOvr>
</p:sld>
</file>

<file path=ppt/theme/theme1.xml><?xml version="1.0" encoding="utf-8"?>
<a:theme xmlns:a="http://schemas.openxmlformats.org/drawingml/2006/main" name="KI_S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4292285-4799-3743-8557-26E35C553EBA}" vid="{1A0F5415-DDEA-9E49-8892-C989695F82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KI_SK</Template>
  <TotalTime>463</TotalTime>
  <Words>659</Words>
  <Application>Microsoft Macintosh PowerPoint</Application>
  <PresentationFormat>Widescreen</PresentationFormat>
  <Paragraphs>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Montserrat</vt:lpstr>
      <vt:lpstr>Montserrat Medium</vt:lpstr>
      <vt:lpstr>Wingdings</vt:lpstr>
      <vt:lpstr>KI_SK</vt:lpstr>
      <vt:lpstr>Man-In-The-Middle</vt:lpstr>
      <vt:lpstr>Definícia</vt:lpstr>
      <vt:lpstr>Metódy</vt:lpstr>
      <vt:lpstr>Man-in-the-Browser 1/2</vt:lpstr>
      <vt:lpstr>Man-in-the-Browser 2/2</vt:lpstr>
      <vt:lpstr>Man-in-the-Browser príklad</vt:lpstr>
      <vt:lpstr>IP Spoofing</vt:lpstr>
      <vt:lpstr>IP Spoofing príklad</vt:lpstr>
      <vt:lpstr>DNS Spoofing</vt:lpstr>
      <vt:lpstr>DNS Spoofing príklad</vt:lpstr>
      <vt:lpstr>HTTPS Spoofing 1/2</vt:lpstr>
      <vt:lpstr>HTTPS Spoofing 2/2</vt:lpstr>
      <vt:lpstr>SSL Hijacking</vt:lpstr>
      <vt:lpstr>Email Hijacking</vt:lpstr>
      <vt:lpstr>Odpočúvanie Wi-Fi</vt:lpstr>
      <vt:lpstr>Príklad odpočúvania Wi-Fi</vt:lpstr>
      <vt:lpstr>Browser Cookies</vt:lpstr>
      <vt:lpstr>Ochrana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Phising</dc:title>
  <dc:creator>Jan Francisti</dc:creator>
  <cp:lastModifiedBy>Jan Francisti</cp:lastModifiedBy>
  <cp:revision>48</cp:revision>
  <dcterms:created xsi:type="dcterms:W3CDTF">2023-02-20T11:18:37Z</dcterms:created>
  <dcterms:modified xsi:type="dcterms:W3CDTF">2026-06-08T14:33:09Z</dcterms:modified>
</cp:coreProperties>
</file>