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1039" r:id="rId4"/>
    <p:sldId id="1113" r:id="rId5"/>
    <p:sldId id="1130" r:id="rId6"/>
    <p:sldId id="1115" r:id="rId7"/>
    <p:sldId id="1116" r:id="rId8"/>
    <p:sldId id="1117" r:id="rId9"/>
    <p:sldId id="1118" r:id="rId10"/>
    <p:sldId id="1119" r:id="rId11"/>
    <p:sldId id="1120" r:id="rId12"/>
    <p:sldId id="1121" r:id="rId13"/>
    <p:sldId id="1122" r:id="rId14"/>
    <p:sldId id="1123" r:id="rId15"/>
    <p:sldId id="1124" r:id="rId16"/>
    <p:sldId id="1125" r:id="rId17"/>
    <p:sldId id="1126" r:id="rId18"/>
    <p:sldId id="1127" r:id="rId19"/>
    <p:sldId id="1128" r:id="rId20"/>
    <p:sldId id="1129" r:id="rId21"/>
    <p:sldId id="1114" r:id="rId22"/>
    <p:sldId id="1131" r:id="rId23"/>
    <p:sldId id="1132" r:id="rId24"/>
    <p:sldId id="1135" r:id="rId25"/>
    <p:sldId id="1134" r:id="rId26"/>
    <p:sldId id="1133" r:id="rId27"/>
    <p:sldId id="1136" r:id="rId28"/>
    <p:sldId id="1137" r:id="rId29"/>
    <p:sldId id="1138" r:id="rId30"/>
    <p:sldId id="1112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02" autoAdjust="0"/>
  </p:normalViewPr>
  <p:slideViewPr>
    <p:cSldViewPr snapToGrid="0" snapToObjects="1">
      <p:cViewPr varScale="1">
        <p:scale>
          <a:sx n="95" d="100"/>
          <a:sy n="95" d="100"/>
        </p:scale>
        <p:origin x="1075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854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AA071-F610-C9B1-ABEE-A54CEB3F5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1B9220-546C-7F8C-2FF1-C060CCB651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027D54-6DCC-0E2A-984C-1C014132C6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6CFFBD-29E8-05CF-CE50-0F0304FAE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7037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9C619-9F33-004C-1873-54496CEC5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00C105-E728-08CC-5CB8-3A83FAFB38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D348A1-8B64-A643-B4E9-868199E475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5B282-AAEE-38F6-38FD-067EA7B75F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271873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50244-1861-07F4-D668-C51A160D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D0606-FBAF-7CB5-289E-607E272DAB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9FAB83-D3DF-77CC-3454-74FDFB3E83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4C79C1-E61D-4AEE-6CF1-5825ED315E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253636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7D772-AFEB-9337-13DC-458E69C77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1D1B48-4A04-AB94-CA6C-AF3BFF9EC7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B22E16-BB17-7EFF-2371-70975CF3D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ED7B8-1885-D7F0-5A1C-3EF24F9DEA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161287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DEBB7-3C27-F88E-FDE9-0378583D5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983E85-99A6-A790-B0A7-A7CB0513CF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743DB-B274-C011-1389-7B82101D34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3FF830-75E0-0172-5342-03710EAFAF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96935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414FC-531A-0AC8-F35A-AE05F2332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04462E-B2C0-8871-DB12-4C36300DE5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BF0783-D3BD-018E-0261-1EA473A27F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9F35C0-DB94-2707-F235-5525F148F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134229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3F5A5-FF30-5698-EC45-9A875FAF5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600D70-C0E2-8212-D4E9-E73E22C338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149BEB-DB5D-FC89-0E41-6D910C5030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31CB18-1776-3538-BD8E-94C6B1AD5D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117155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9BEF3-0AF0-100C-11B4-6BD608842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FD22FF-0D4E-794D-B797-CA73D89E038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6C491B-757B-271C-0180-3B3CE6C359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9544A-63CB-6498-728F-11E54A2336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750035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DB3D7-B82E-3D3F-7CF1-9158E70C8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E2A16F-BA14-571D-039A-AD6E301C69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199E92-7C59-9A73-DC46-28C6D69CD3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90D0B-E9F2-8B22-0526-24297D439C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565642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2C707-E9F9-F3D6-CBEA-98E90C540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91C507-A3B3-EB29-7E88-7D31711AC5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D241B7-A380-6015-E2F3-52B22FFAF1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85837-69CC-ED05-CBC7-A57F118707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283957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FE71F-1268-3B78-591E-F9C850500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89E51F-4FD7-F393-E47E-B8A243136C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006B5D-076B-D863-F9BD-3360B72BA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8BEDD-8E8E-1257-B7F2-6EF0AA3DDC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958049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32130-8104-8128-774C-71D23A927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7277B8-FD48-D249-0427-3C963BF27D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E2E74-46E9-42A8-E72A-D4BB0D33B8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5944AB-1FE2-4E82-18B0-781777D41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0829984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32AF3-8876-CB14-8255-870F7D5D2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A6CD1B-8A7F-D284-FB9C-360324FB58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905756-3981-984A-6461-29C9B00251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3B6D72-EFBB-E367-0174-E15D2CD5A3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693061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EB93-C1E8-E2BF-7C59-D00BF09AA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EDDA63-4D8F-39C9-344E-B5080CD23F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0DF4B6-A854-EB5C-D856-AC735203CD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21C144-CA0C-D112-2FDB-8AF0DE5EE6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2624406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CDECF-156F-2B50-6155-C91BC0509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E9A0D-B49C-DC38-E0AD-E295A2667F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3F686D-00CA-0305-19F9-23ECF0E126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654B1-5EFC-0FD8-56E8-67CFA2EEA8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1598790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2C58C-065A-D57F-455F-375C6494C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20DE72-2026-8290-DB7F-3CE0F869FF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42810F-4775-A472-ECAE-4A2C4826A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229D2C-B6AC-6F91-CD06-765D08A2AE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1918497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64DCF-B420-3EE3-9063-447519A8B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6A55D-E787-ADD7-0939-7D1849F079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EF5E17-2149-AACB-D46D-34F44B16E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7A8A5-A8EF-2D74-D17D-85209C73CA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483400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45ABA-89E1-0824-DBAF-E18C1D818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1170FB-23A3-7FB2-D902-037FEE7626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938AC1-51F1-9CD9-523D-8058F4296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96212A-B694-A6F2-087D-F08B6727E9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348905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B692C-8029-73B5-CAC3-8D32F1F5C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370B74-C6B6-00BF-45A3-589C4DB1CF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88D198-B5BA-8E4E-886E-D778D50917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3A0F4-275C-8C52-FAC7-3629EC1E65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8624029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6FB03-DFD7-459D-47EF-C7358179B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2BEFC8-272D-F2EA-5D58-71283BCBB7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14108-A91F-8056-5F47-A54E29D238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E3ABCB-871A-0C36-92D2-784855B0E3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14953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F4365-BA63-9EC3-C34D-281C1EB82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509D1E-AF5E-5127-B226-61236F91E5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576900-F001-7324-FD81-3B6B942970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4054F-9587-BB95-D075-AE2203B7C9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39136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D0001-F3EE-0E75-3556-29BF456D5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DAD7D1-059D-A69D-1B43-7636152AD0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C49063-4A19-8BE1-995A-20C3274BC7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3220CF-0890-81F5-69A7-66BA20AAA4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306888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B23D6-0FD6-9A9A-7A15-83CD8BB73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00A39-E606-7C3F-CD58-14F48A62C6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B69B4F-FEA8-B439-22B6-B732936D1F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CA075-0D38-A14B-5037-F6423BBE29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840701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55E64-D443-C835-A74C-71D326344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202F02-0D48-294E-7EA9-A2671CD85E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50068A-7A5F-6B94-65DA-37A6334B1F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9E0E7D-2043-5766-436A-C114695BA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056863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B7DE3-085B-056D-804F-50F0ADAC6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F646DE-0699-0226-6C46-20B389B591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B6BA57-F66E-46D4-B603-DD09D022B5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162AA-05F9-5857-73EA-4F88E76513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04311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E7320-D0E6-6809-CE0A-6F8183ED2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636E4B-685C-BC3A-562D-2EDA477965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88CBB3-C01F-1E6F-1BBA-F0856329FE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DA8E88-4E80-3699-4FCA-0E895A0927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124340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90B3A-9F9A-200F-E645-D4FF1142F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4C289E-BEA4-D503-DAA5-C4EDFC88A9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8D783C-5DB1-8BD0-AD83-5D1B33C0B3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423539-FA4F-041A-4D26-D08E1507D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4245536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246C0-5F3B-5FDD-7202-172F3D59C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150F40-6FA1-36E6-50D0-3DE717D3A9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40284A-4CD0-82EF-AEAD-8C9CDC3932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B38BE-2AFB-7586-9C12-D067485FA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992109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C790BE2-4E4F-4AAF-81A2-4A6F4885E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9143998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9144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2088DD-B1AD-40E0-8B86-1D87A2CCD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140040" y="-1133192"/>
            <a:ext cx="6858001" cy="9124385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1072" y="0"/>
            <a:ext cx="4572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395952-4E26-45A2-8756-2ADFD6E53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3"/>
            <a:ext cx="9137153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734BADF-9461-4621-B112-2D7BABEA7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784" y="4049"/>
            <a:ext cx="7662432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019" y="1030406"/>
            <a:ext cx="6110785" cy="3081242"/>
          </a:xfrm>
        </p:spPr>
        <p:txBody>
          <a:bodyPr anchor="ctr">
            <a:normAutofit/>
          </a:bodyPr>
          <a:lstStyle/>
          <a:p>
            <a:r>
              <a:rPr lang="sk-SK" sz="4200" dirty="0">
                <a:solidFill>
                  <a:srgbClr val="FFFFFF"/>
                </a:solidFill>
              </a:rPr>
              <a:t>Formuláre, klientska validácia a XSS</a:t>
            </a:r>
            <a:endParaRPr lang="en-GB" sz="42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683800-F7F7-EA00-1F27-44EFB65E7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5289178"/>
            <a:ext cx="9150851" cy="15647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A55348-1D9D-C6EC-2A31-84D076FF9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5CDECBC-2D83-C367-8C00-C94FA1083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5978A0-FDB7-D768-0D99-651994B5F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Kontrola hesla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814411E-B4E2-F12E-0103-DB5163B0B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97B6BCE-ADE4-2A73-6F03-CFAF855ED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5A04EA26-E048-4F8E-7C5D-C7BAB9725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3127318"/>
            <a:ext cx="8229600" cy="2487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if (</a:t>
            </a:r>
            <a:r>
              <a:rPr lang="en-US" sz="1600" dirty="0" err="1">
                <a:latin typeface="Consolas" panose="020B0609020204030204" pitchFamily="49" charset="0"/>
              </a:rPr>
              <a:t>heslo.value</a:t>
            </a:r>
            <a:r>
              <a:rPr lang="en-US" sz="1600" dirty="0">
                <a:latin typeface="Consolas" panose="020B0609020204030204" pitchFamily="49" charset="0"/>
              </a:rPr>
              <a:t> === "")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hesloChyba.textContent</a:t>
            </a:r>
            <a:r>
              <a:rPr lang="en-US" sz="1600" dirty="0"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latin typeface="Consolas" panose="020B0609020204030204" pitchFamily="49" charset="0"/>
              </a:rPr>
              <a:t>Heslo</a:t>
            </a:r>
            <a:r>
              <a:rPr lang="en-US" sz="1600" dirty="0">
                <a:latin typeface="Consolas" panose="020B0609020204030204" pitchFamily="49" charset="0"/>
              </a:rPr>
              <a:t> je </a:t>
            </a:r>
            <a:r>
              <a:rPr lang="en-US" sz="1600" dirty="0" err="1">
                <a:latin typeface="Consolas" panose="020B0609020204030204" pitchFamily="49" charset="0"/>
              </a:rPr>
              <a:t>povinné</a:t>
            </a:r>
            <a:r>
              <a:rPr lang="en-US" sz="1600" dirty="0">
                <a:latin typeface="Consolas" panose="020B0609020204030204" pitchFamily="49" charset="0"/>
              </a:rPr>
              <a:t>.";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formularJeSpravny</a:t>
            </a:r>
            <a:r>
              <a:rPr lang="en-US" sz="1600" dirty="0">
                <a:latin typeface="Consolas" panose="020B0609020204030204" pitchFamily="49" charset="0"/>
              </a:rPr>
              <a:t> = false;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 else if (</a:t>
            </a:r>
            <a:r>
              <a:rPr lang="en-US" sz="1600" dirty="0" err="1">
                <a:latin typeface="Consolas" panose="020B0609020204030204" pitchFamily="49" charset="0"/>
              </a:rPr>
              <a:t>heslo.value.length</a:t>
            </a:r>
            <a:r>
              <a:rPr lang="en-US" sz="1600" dirty="0">
                <a:latin typeface="Consolas" panose="020B0609020204030204" pitchFamily="49" charset="0"/>
              </a:rPr>
              <a:t> &lt; 8)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hesloChyba.textContent</a:t>
            </a:r>
            <a:r>
              <a:rPr lang="en-US" sz="1600" dirty="0"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latin typeface="Consolas" panose="020B0609020204030204" pitchFamily="49" charset="0"/>
              </a:rPr>
              <a:t>Heslo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musí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mať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aspoň</a:t>
            </a:r>
            <a:r>
              <a:rPr lang="en-US" sz="1600" dirty="0">
                <a:latin typeface="Consolas" panose="020B0609020204030204" pitchFamily="49" charset="0"/>
              </a:rPr>
              <a:t> 8 </a:t>
            </a:r>
            <a:r>
              <a:rPr lang="en-US" sz="1600" dirty="0" err="1">
                <a:latin typeface="Consolas" panose="020B0609020204030204" pitchFamily="49" charset="0"/>
              </a:rPr>
              <a:t>znakov</a:t>
            </a:r>
            <a:r>
              <a:rPr lang="en-US" sz="1600" dirty="0">
                <a:latin typeface="Consolas" panose="020B0609020204030204" pitchFamily="49" charset="0"/>
              </a:rPr>
              <a:t>.";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formularJeSpravny</a:t>
            </a:r>
            <a:r>
              <a:rPr lang="en-US" sz="1600" dirty="0">
                <a:latin typeface="Consolas" panose="020B0609020204030204" pitchFamily="49" charset="0"/>
              </a:rPr>
              <a:t> = false;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655BDE82-CC9A-17A5-0203-A9D402E75670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Kontrolujeme či pole nie je prázdne a či má aspoň 8 znakov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2403292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CF2189-A7F3-03F4-C0D6-62A39EC61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40D92CB4-3486-75B7-FF77-35D2EB2C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C06CAB-E1B9-4994-4F9D-CB141D6A9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 fontScale="90000"/>
          </a:bodyPr>
          <a:lstStyle/>
          <a:p>
            <a:pPr algn="l"/>
            <a:r>
              <a:rPr lang="sk-SK" sz="3500" dirty="0"/>
              <a:t>Simulované prihlásenie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74988A-F3E7-6120-2D90-8314ED7F9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9AA5AF-641F-3213-98BB-94A3A8C71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696B5BD-2135-D0EA-37DF-0DCB5096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3127318"/>
            <a:ext cx="8229600" cy="24871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let </a:t>
            </a:r>
            <a:r>
              <a:rPr lang="en-US" sz="1600" dirty="0" err="1">
                <a:latin typeface="Consolas" panose="020B0609020204030204" pitchFamily="49" charset="0"/>
              </a:rPr>
              <a:t>spravnyEmail</a:t>
            </a:r>
            <a:r>
              <a:rPr lang="en-US" sz="1600" dirty="0">
                <a:latin typeface="Consolas" panose="020B0609020204030204" pitchFamily="49" charset="0"/>
              </a:rPr>
              <a:t> = "student@ukf.sk";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let </a:t>
            </a:r>
            <a:r>
              <a:rPr lang="en-US" sz="1600" dirty="0" err="1">
                <a:latin typeface="Consolas" panose="020B0609020204030204" pitchFamily="49" charset="0"/>
              </a:rPr>
              <a:t>spravneHeslo</a:t>
            </a:r>
            <a:r>
              <a:rPr lang="en-US" sz="1600" dirty="0">
                <a:latin typeface="Consolas" panose="020B0609020204030204" pitchFamily="49" charset="0"/>
              </a:rPr>
              <a:t> = "web12345";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if (</a:t>
            </a:r>
            <a:r>
              <a:rPr lang="en-US" sz="1600" dirty="0" err="1">
                <a:latin typeface="Consolas" panose="020B0609020204030204" pitchFamily="49" charset="0"/>
              </a:rPr>
              <a:t>email.value</a:t>
            </a:r>
            <a:r>
              <a:rPr lang="en-US" sz="1600" dirty="0">
                <a:latin typeface="Consolas" panose="020B0609020204030204" pitchFamily="49" charset="0"/>
              </a:rPr>
              <a:t> === </a:t>
            </a:r>
            <a:r>
              <a:rPr lang="en-US" sz="1600" dirty="0" err="1">
                <a:latin typeface="Consolas" panose="020B0609020204030204" pitchFamily="49" charset="0"/>
              </a:rPr>
              <a:t>spravnyEmail</a:t>
            </a:r>
            <a:r>
              <a:rPr lang="en-US" sz="1600" dirty="0">
                <a:latin typeface="Consolas" panose="020B0609020204030204" pitchFamily="49" charset="0"/>
              </a:rPr>
              <a:t> &amp;&amp; </a:t>
            </a:r>
            <a:r>
              <a:rPr lang="en-US" sz="1600" dirty="0" err="1">
                <a:latin typeface="Consolas" panose="020B0609020204030204" pitchFamily="49" charset="0"/>
              </a:rPr>
              <a:t>heslo.value</a:t>
            </a:r>
            <a:r>
              <a:rPr lang="en-US" sz="1600" dirty="0">
                <a:latin typeface="Consolas" panose="020B0609020204030204" pitchFamily="49" charset="0"/>
              </a:rPr>
              <a:t> === </a:t>
            </a:r>
            <a:r>
              <a:rPr lang="en-US" sz="1600" dirty="0" err="1">
                <a:latin typeface="Consolas" panose="020B0609020204030204" pitchFamily="49" charset="0"/>
              </a:rPr>
              <a:t>spravneHeslo</a:t>
            </a:r>
            <a:r>
              <a:rPr lang="en-US" sz="1600" dirty="0"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localStorage.setItem</a:t>
            </a:r>
            <a:r>
              <a:rPr lang="en-US" sz="1600" dirty="0">
                <a:latin typeface="Consolas" panose="020B0609020204030204" pitchFamily="49" charset="0"/>
              </a:rPr>
              <a:t>("</a:t>
            </a:r>
            <a:r>
              <a:rPr lang="en-US" sz="1600" dirty="0" err="1">
                <a:latin typeface="Consolas" panose="020B0609020204030204" pitchFamily="49" charset="0"/>
              </a:rPr>
              <a:t>loggedIn</a:t>
            </a:r>
            <a:r>
              <a:rPr lang="en-US" sz="1600" dirty="0">
                <a:latin typeface="Consolas" panose="020B0609020204030204" pitchFamily="49" charset="0"/>
              </a:rPr>
              <a:t>", "true");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window.location.href</a:t>
            </a:r>
            <a:r>
              <a:rPr lang="en-US" sz="1600" dirty="0">
                <a:latin typeface="Consolas" panose="020B0609020204030204" pitchFamily="49" charset="0"/>
              </a:rPr>
              <a:t> = "admin.html";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 else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sprava.textContent</a:t>
            </a:r>
            <a:r>
              <a:rPr lang="en-US" sz="1600" dirty="0"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latin typeface="Consolas" panose="020B0609020204030204" pitchFamily="49" charset="0"/>
              </a:rPr>
              <a:t>Nesprávny</a:t>
            </a:r>
            <a:r>
              <a:rPr lang="en-US" sz="1600" dirty="0">
                <a:latin typeface="Consolas" panose="020B0609020204030204" pitchFamily="49" charset="0"/>
              </a:rPr>
              <a:t> e-mail </a:t>
            </a:r>
            <a:r>
              <a:rPr lang="en-US" sz="1600" dirty="0" err="1">
                <a:latin typeface="Consolas" panose="020B0609020204030204" pitchFamily="49" charset="0"/>
              </a:rPr>
              <a:t>alebo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heslo</a:t>
            </a:r>
            <a:r>
              <a:rPr lang="en-US" sz="1600" dirty="0">
                <a:latin typeface="Consolas" panose="020B0609020204030204" pitchFamily="49" charset="0"/>
              </a:rPr>
              <a:t>.";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3540C2C8-90B2-6379-7FF6-1454233631FF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Prihlasovacie údaje sú na pevno uložené v kóde v JavaScripte. Tento prístup funguje, nie je ale bezpečný.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2016268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92FBE-7679-98E4-ECFA-FC04DCEE5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C33ED513-D5D9-F69F-C88E-6C0DA6474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BE4CEA-62CE-19B5-DF4A-BF7AF055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1 – JS vidí používateľ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C94412-B269-7435-4D44-0F8BB90BC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027EBAB-9CA7-8894-7512-78A5BA7E3E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08915440-7E8A-A416-B6BF-049589AB64CB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HTML, CSS a JavaScript sa posielajú do prehliadača.</a:t>
            </a:r>
          </a:p>
          <a:p>
            <a:endParaRPr lang="pl-PL" sz="2400" dirty="0"/>
          </a:p>
          <a:p>
            <a:r>
              <a:rPr lang="pl-PL" sz="2400" dirty="0"/>
              <a:t>To znamená, že používateľ si môže pozrieť:</a:t>
            </a:r>
          </a:p>
          <a:p>
            <a:pPr lvl="1"/>
            <a:r>
              <a:rPr lang="pl-PL" sz="2000" dirty="0"/>
              <a:t>štruktúru stránky</a:t>
            </a:r>
          </a:p>
          <a:p>
            <a:pPr lvl="1"/>
            <a:r>
              <a:rPr lang="pl-PL" sz="2000" dirty="0"/>
              <a:t>štýly</a:t>
            </a:r>
          </a:p>
          <a:p>
            <a:pPr lvl="1"/>
            <a:r>
              <a:rPr lang="pl-PL" sz="2000" dirty="0"/>
              <a:t>JavaScriptový kód</a:t>
            </a:r>
          </a:p>
          <a:p>
            <a:pPr lvl="1"/>
            <a:r>
              <a:rPr lang="pl-PL" sz="2000" dirty="0"/>
              <a:t>premenné</a:t>
            </a:r>
          </a:p>
          <a:p>
            <a:pPr lvl="1"/>
            <a:r>
              <a:rPr lang="pl-PL" sz="2000" dirty="0"/>
              <a:t>podmienky</a:t>
            </a:r>
          </a:p>
          <a:p>
            <a:pPr lvl="1"/>
            <a:r>
              <a:rPr lang="pl-PL" sz="2000" dirty="0"/>
              <a:t>názvy súborov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656763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38C32C-1FE5-0F36-7489-94F50B944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7C29103-2C2B-80FC-64CC-37D11C6F5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E844C3-45FC-40D8-80C7-9CD33F7A0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1 – JS vidí používateľ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C2B857C-77C7-0040-42D1-46A8A0AA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942518-7CAF-223E-EA16-74639C118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A7DCA58-A039-F79F-D097-E69F40246392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HTML, CSS a JavaScript sa posielajú do prehliadača.</a:t>
            </a:r>
          </a:p>
          <a:p>
            <a:endParaRPr lang="pl-PL" sz="2400" dirty="0"/>
          </a:p>
          <a:p>
            <a:r>
              <a:rPr lang="pl-PL" sz="2400" dirty="0"/>
              <a:t>To znamená, že používateľ si môže pozrieť:</a:t>
            </a:r>
          </a:p>
          <a:p>
            <a:pPr lvl="1"/>
            <a:r>
              <a:rPr lang="pl-PL" sz="2000" dirty="0"/>
              <a:t>štruktúru stránky</a:t>
            </a:r>
          </a:p>
          <a:p>
            <a:pPr lvl="1"/>
            <a:r>
              <a:rPr lang="pl-PL" sz="2000" dirty="0"/>
              <a:t>štýly</a:t>
            </a:r>
          </a:p>
          <a:p>
            <a:pPr lvl="1"/>
            <a:r>
              <a:rPr lang="pl-PL" sz="2000" dirty="0"/>
              <a:t>JavaScriptový kód</a:t>
            </a:r>
          </a:p>
          <a:p>
            <a:pPr lvl="1"/>
            <a:r>
              <a:rPr lang="pl-PL" sz="2000" dirty="0"/>
              <a:t>premenné</a:t>
            </a:r>
          </a:p>
          <a:p>
            <a:pPr lvl="1"/>
            <a:r>
              <a:rPr lang="pl-PL" sz="2000" dirty="0"/>
              <a:t>podmienky</a:t>
            </a:r>
          </a:p>
          <a:p>
            <a:pPr lvl="1"/>
            <a:r>
              <a:rPr lang="pl-PL" sz="2000" dirty="0"/>
              <a:t>názvy súborov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41156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9DAE77-A17A-5A90-19D2-7E064C23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45829DA2-8010-6EB7-C578-BC04527344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E49E93-FD42-E7A1-5E70-46460628A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1 – JS vidí používateľ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8B273BC-96F8-ACE1-6B64-DC79390BC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897086-8363-F7F0-2839-5861B9C7A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05DA20-53CB-0C8A-62CA-6ECA7E92F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1653"/>
            <a:ext cx="9144000" cy="465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41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7AC34D-25E3-F947-51B7-F16C28974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74A797A8-0B41-5F85-3953-A7E6C663D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F1FB4-61FA-47F7-B84E-078A8C360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2 – JS localStorage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75E6E43-291E-871A-2DF6-1ADF44910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F312065-96D7-434F-FEBA-A92433785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39A7A008-739B-02A9-06F6-0AD4A0B9DDB3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Používateľ vie v prehliadači:</a:t>
            </a:r>
          </a:p>
          <a:p>
            <a:pPr lvl="1"/>
            <a:r>
              <a:rPr lang="pl-PL" sz="2000" dirty="0"/>
              <a:t>čítať localStorage</a:t>
            </a:r>
          </a:p>
          <a:p>
            <a:pPr lvl="1"/>
            <a:r>
              <a:rPr lang="pl-PL" sz="2000" dirty="0"/>
              <a:t>meniť localStorage</a:t>
            </a:r>
          </a:p>
          <a:p>
            <a:pPr lvl="1"/>
            <a:r>
              <a:rPr lang="pl-PL" sz="2000" dirty="0"/>
              <a:t>mazať localStorage</a:t>
            </a:r>
          </a:p>
          <a:p>
            <a:r>
              <a:rPr lang="sk-SK" sz="2400" dirty="0"/>
              <a:t>Hodnota "true" v localStorage nie je dôkaz identity.</a:t>
            </a:r>
          </a:p>
          <a:p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768863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1A6198-8E10-2B0A-A81E-D66C52E15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31EB1CCD-66A4-9442-9116-E3FA8AEB8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94CE17-8EDB-F24F-D735-481FFE2DF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2 – JS localStorage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86AC73C-A938-2C19-F06C-138BE71E8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445FF4A-40D1-8298-C221-66AF386D7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108994C2-0E33-4841-2208-AC4DE0FAA70B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Odhlásme sa</a:t>
            </a:r>
          </a:p>
          <a:p>
            <a:r>
              <a:rPr lang="sk-SK" sz="2400" dirty="0"/>
              <a:t>Otvorme konzolu</a:t>
            </a:r>
          </a:p>
          <a:p>
            <a:r>
              <a:rPr lang="sk-SK" sz="2400" dirty="0"/>
              <a:t>Spustime nasledovné:</a:t>
            </a:r>
          </a:p>
          <a:p>
            <a:pPr marL="400050" lvl="1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localStorage.setItem("loggedIn", "true");</a:t>
            </a:r>
          </a:p>
          <a:p>
            <a:pPr marL="400050" lvl="1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window.location.href = "admin.html";</a:t>
            </a:r>
          </a:p>
        </p:txBody>
      </p:sp>
    </p:spTree>
    <p:extLst>
      <p:ext uri="{BB962C8B-B14F-4D97-AF65-F5344CB8AC3E}">
        <p14:creationId xmlns:p14="http://schemas.microsoft.com/office/powerpoint/2010/main" val="1868797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938BD-A5F6-CDB0-40B7-CC5F6D755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CD9BD3EB-0BDA-34E9-4F5E-5B97651D3D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472EB9-1AEF-5C07-3DB5-6787BADE2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2 – JS localStorage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54FED0B-8C7E-47F5-0C47-852F36D6B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2BB789C-6401-70E6-4FEC-5C2DBFC17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0734DC-75B2-AA2A-4DDE-A274235EC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50" y="1790700"/>
            <a:ext cx="6376228" cy="446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18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AC71E7-48EA-D976-1B44-75C9D71CE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4C1BCD50-D8E6-329A-21E5-8E67BDC975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79431B-CD4B-745A-A049-4E525F6ED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Problém 3 – JS sa dá vypnúť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5442AD7-55BB-D3D9-0B22-E3C6A29F2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6E71F82-B160-7598-61EE-6A76AFEA1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7EEA6B22-5CB3-4692-B488-FE868181855A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Ochrana v admin.html je napísaná v JavaScripte a ten sa dá vypnúť napr v Chrome cez plugin Disable JavaScript:  https://developer.chrome.com/docs/devtools/javascript/disable.</a:t>
            </a:r>
          </a:p>
          <a:p>
            <a:r>
              <a:rPr lang="sk-SK" sz="2400" dirty="0"/>
              <a:t>Ak JavaScript vypneme:</a:t>
            </a:r>
          </a:p>
          <a:p>
            <a:pPr lvl="1"/>
            <a:r>
              <a:rPr lang="sk-SK" sz="2400" dirty="0">
                <a:latin typeface="+mj-lt"/>
              </a:rPr>
              <a:t>kontrola sa nespustí</a:t>
            </a:r>
          </a:p>
          <a:p>
            <a:pPr lvl="1"/>
            <a:r>
              <a:rPr lang="sk-SK" sz="2400" dirty="0">
                <a:latin typeface="+mj-lt"/>
              </a:rPr>
              <a:t>môžeme sa dostať priamo na admin.html bez prihlásenia</a:t>
            </a:r>
          </a:p>
        </p:txBody>
      </p:sp>
    </p:spTree>
    <p:extLst>
      <p:ext uri="{BB962C8B-B14F-4D97-AF65-F5344CB8AC3E}">
        <p14:creationId xmlns:p14="http://schemas.microsoft.com/office/powerpoint/2010/main" val="3278472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B1295-EA10-16AB-4682-27900244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27D0F702-07BD-DF2A-9083-0D45560C2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A196DC-5B35-4E2C-D680-D013A795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807103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Mostík </a:t>
            </a:r>
            <a:r>
              <a:rPr lang="sk-SK" sz="3500"/>
              <a:t>k XSS (Cross Site Scripting)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73963A-E416-63EA-4148-1C2FDA26E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18A80D5-C84E-EC48-4E66-627AE26FF3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7F219743-6551-7286-B147-F0411D4D3695}"/>
              </a:ext>
            </a:extLst>
          </p:cNvPr>
          <p:cNvSpPr txBox="1">
            <a:spLocks/>
          </p:cNvSpPr>
          <p:nvPr/>
        </p:nvSpPr>
        <p:spPr>
          <a:xfrm>
            <a:off x="596714" y="1827703"/>
            <a:ext cx="8229600" cy="3973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Doteraz sme videli:</a:t>
            </a:r>
          </a:p>
          <a:p>
            <a:pPr lvl="1"/>
            <a:r>
              <a:rPr lang="sk-SK" sz="2400" dirty="0"/>
              <a:t>používateľ vie meniť údaje v prehliadači</a:t>
            </a:r>
          </a:p>
          <a:p>
            <a:pPr lvl="1"/>
            <a:r>
              <a:rPr lang="sk-SK" sz="2400" dirty="0"/>
              <a:t>používateľ vie meniť localStorage</a:t>
            </a:r>
          </a:p>
          <a:p>
            <a:pPr lvl="1"/>
            <a:r>
              <a:rPr lang="sk-SK" sz="2400" dirty="0"/>
              <a:t>používateľ vie obísť JavaScript</a:t>
            </a:r>
          </a:p>
          <a:p>
            <a:pPr lvl="1"/>
            <a:r>
              <a:rPr lang="sk-SK" sz="2400" dirty="0"/>
              <a:t>používateľ vie poslať neočakávané hodnoty</a:t>
            </a:r>
          </a:p>
          <a:p>
            <a:r>
              <a:rPr lang="sk-SK" sz="2400" dirty="0"/>
              <a:t>Ďalší problém vzniká, keď aplikácia vezme vstup od používateľa a vloží ho späť do stránky ako HTML. To je základný princíp útokov XSS.</a:t>
            </a:r>
          </a:p>
          <a:p>
            <a:pPr lvl="1"/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3410755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Kľúčová myšlienka</a:t>
            </a:r>
            <a:endParaRPr lang="en-GB" sz="35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699" y="2318197"/>
            <a:ext cx="7293023" cy="368335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sk-SK" i="1" noProof="1"/>
              <a:t>Klientská validácia je výborná pre používateľský zážitok, ale nie je to bezpečnostná bariéra.</a:t>
            </a:r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8D576B4D-51F6-623D-6D04-EE4F3F1AF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61075" t="-161075" r="-161075" b="-161075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8"/>
    </mc:Choice>
    <mc:Fallback xmlns="">
      <p:transition spd="slow" advTm="13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5AD17-A1EB-F56D-59C9-A039D6AE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739D2C7-A54A-23AC-4CFC-5A018A62A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EC4593-676A-8CF2-FCDF-EC2361EFF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Úloha 2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C6865C7-D7F7-38F6-5C33-BF2C098EE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45B61A8-9CE9-E404-13B5-493AC362A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F61693-EFD4-56BE-1B1B-7360D1A67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dirty="0"/>
              <a:t>Vytvoríme nástenku komentárov</a:t>
            </a:r>
          </a:p>
          <a:p>
            <a:r>
              <a:rPr lang="sk-SK" sz="2800" dirty="0"/>
              <a:t>Potrebujeme:</a:t>
            </a:r>
          </a:p>
          <a:p>
            <a:pPr lvl="1"/>
            <a:r>
              <a:rPr lang="sk-SK" sz="2400" dirty="0"/>
              <a:t>formulár</a:t>
            </a:r>
          </a:p>
          <a:p>
            <a:pPr lvl="1"/>
            <a:r>
              <a:rPr lang="sk-SK" sz="2400" dirty="0"/>
              <a:t>textové pole</a:t>
            </a:r>
          </a:p>
          <a:p>
            <a:pPr lvl="1"/>
            <a:r>
              <a:rPr lang="sk-SK" sz="2400" dirty="0"/>
              <a:t>tlačidlo</a:t>
            </a:r>
          </a:p>
          <a:p>
            <a:pPr lvl="1"/>
            <a:r>
              <a:rPr lang="sk-SK" sz="2400" dirty="0"/>
              <a:t>miesto, kde sa komentáre zobrazia</a:t>
            </a:r>
          </a:p>
        </p:txBody>
      </p:sp>
    </p:spTree>
    <p:extLst>
      <p:ext uri="{BB962C8B-B14F-4D97-AF65-F5344CB8AC3E}">
        <p14:creationId xmlns:p14="http://schemas.microsoft.com/office/powerpoint/2010/main" val="1171943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3E1D3-8D51-415C-FA4C-B7C75811A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BA31E0F-FD46-929B-A23F-CA5C6D2A9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1B83A9-1CF5-1A9E-D62C-A986BF57B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Štruktúra projektu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878F24C-A9BB-51C3-BCC0-019AB75FB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7FF26CA-AAC4-D381-2130-D0770CA3A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F133A8-3630-29FB-E66F-6B4839FB8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b="1" dirty="0"/>
              <a:t>comments-app/</a:t>
            </a:r>
          </a:p>
          <a:p>
            <a:pPr lvl="1"/>
            <a:r>
              <a:rPr lang="sk-SK" dirty="0"/>
              <a:t>index.html</a:t>
            </a:r>
          </a:p>
          <a:p>
            <a:pPr lvl="1"/>
            <a:r>
              <a:rPr lang="sk-SK" b="1" dirty="0"/>
              <a:t>css/</a:t>
            </a:r>
          </a:p>
          <a:p>
            <a:pPr lvl="2"/>
            <a:r>
              <a:rPr lang="sk-SK" sz="2800" dirty="0"/>
              <a:t>style.css</a:t>
            </a:r>
          </a:p>
          <a:p>
            <a:pPr lvl="1"/>
            <a:r>
              <a:rPr lang="sk-SK" b="1" dirty="0"/>
              <a:t>js/</a:t>
            </a:r>
          </a:p>
          <a:p>
            <a:pPr lvl="2"/>
            <a:r>
              <a:rPr lang="sk-SK" sz="2800" dirty="0"/>
              <a:t>App.js</a:t>
            </a:r>
          </a:p>
          <a:p>
            <a:pPr lvl="2"/>
            <a:endParaRPr lang="sk-SK" sz="2800" dirty="0"/>
          </a:p>
          <a:p>
            <a:pPr marL="914400" lvl="2" indent="0">
              <a:buNone/>
            </a:pPr>
            <a:endParaRPr lang="sk-SK" sz="2800" dirty="0"/>
          </a:p>
        </p:txBody>
      </p:sp>
      <p:pic>
        <p:nvPicPr>
          <p:cNvPr id="6" name="Picture 5" descr="File:OneDrive Folder Icon.svg - Wikimedia Commons">
            <a:extLst>
              <a:ext uri="{FF2B5EF4-FFF2-40B4-BE49-F238E27FC236}">
                <a16:creationId xmlns:a16="http://schemas.microsoft.com/office/drawing/2014/main" id="{CB81AAB6-B1C4-BAC2-FF6C-A7A98BF94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644" y="1697548"/>
            <a:ext cx="544606" cy="544606"/>
          </a:xfrm>
          <a:prstGeom prst="rect">
            <a:avLst/>
          </a:prstGeom>
        </p:spPr>
      </p:pic>
      <p:pic>
        <p:nvPicPr>
          <p:cNvPr id="7" name="Picture 6" descr="File:OneDrive Folder Icon.svg - Wikimedia Commons">
            <a:extLst>
              <a:ext uri="{FF2B5EF4-FFF2-40B4-BE49-F238E27FC236}">
                <a16:creationId xmlns:a16="http://schemas.microsoft.com/office/drawing/2014/main" id="{6D56FD92-8DB6-0726-C52A-DE7D4F929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763" y="2697848"/>
            <a:ext cx="544606" cy="544606"/>
          </a:xfrm>
          <a:prstGeom prst="rect">
            <a:avLst/>
          </a:prstGeom>
        </p:spPr>
      </p:pic>
      <p:pic>
        <p:nvPicPr>
          <p:cNvPr id="8" name="Picture 7" descr="File:OneDrive Folder Icon.svg - Wikimedia Commons">
            <a:extLst>
              <a:ext uri="{FF2B5EF4-FFF2-40B4-BE49-F238E27FC236}">
                <a16:creationId xmlns:a16="http://schemas.microsoft.com/office/drawing/2014/main" id="{43F51D52-9139-2E1E-DD27-A1DFFB403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754" y="3720393"/>
            <a:ext cx="544606" cy="54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773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E056FA-08C3-AED0-A89D-C5AF49330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2AFC1D2E-4E82-C59E-D5FF-A2A3E31F1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563B6-E5AD-12BE-1EAD-B11B33DD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Index.html – štruktúra nástenky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974D069-14A8-2355-D216-B6B38AE20C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B708CC-D2FA-45B4-B100-7AE17C615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2CF05E-81DA-E8AE-DA64-F5698BD57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1448897"/>
          </a:xfrm>
        </p:spPr>
        <p:txBody>
          <a:bodyPr>
            <a:normAutofit/>
          </a:bodyPr>
          <a:lstStyle/>
          <a:p>
            <a:r>
              <a:rPr lang="sk-SK" sz="2400" dirty="0"/>
              <a:t>Toto je bežná situácia na webe: používateľ zadá text a aplikácia ho zobrazí späť na stránke. Takto fungujú komentáre, recenzie, diskusie alebo správy.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79212FDF-D306-E1AA-3040-521C22E0DFE8}"/>
              </a:ext>
            </a:extLst>
          </p:cNvPr>
          <p:cNvSpPr txBox="1">
            <a:spLocks/>
          </p:cNvSpPr>
          <p:nvPr/>
        </p:nvSpPr>
        <p:spPr>
          <a:xfrm>
            <a:off x="510989" y="3145758"/>
            <a:ext cx="8229600" cy="3212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&lt;form id="comment-form"&gt;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  &lt;label for="comment"&gt;Komentár&lt;/label&gt;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  &lt;textarea id="comment" required&gt;&lt;/textarea&gt;</a:t>
            </a:r>
          </a:p>
          <a:p>
            <a:pPr marL="0" indent="0">
              <a:buNone/>
            </a:pPr>
            <a:endParaRPr lang="sk-SK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  &lt;button type="submit"&gt;Pridať komentár&lt;/button&gt;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&lt;/form&gt;</a:t>
            </a:r>
          </a:p>
          <a:p>
            <a:pPr marL="0" indent="0">
              <a:buNone/>
            </a:pPr>
            <a:endParaRPr lang="sk-SK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&lt;section&gt;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  &lt;h2&gt;Komentáre&lt;/h2&gt;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  &lt;div id="comments"&gt;&lt;/div&gt;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&lt;/section&gt;</a:t>
            </a:r>
          </a:p>
        </p:txBody>
      </p:sp>
    </p:spTree>
    <p:extLst>
      <p:ext uri="{BB962C8B-B14F-4D97-AF65-F5344CB8AC3E}">
        <p14:creationId xmlns:p14="http://schemas.microsoft.com/office/powerpoint/2010/main" val="23845951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7A6532-0F1A-7393-3585-D94166321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1F4C80B-1D99-D530-2104-6769768E61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F88EDF-4EEF-F8A2-416E-7DAE18E9E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Prepojenie s JavaScriptom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CCFADBF-AEFD-FE3A-B144-9D3B66DE6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674AA74-FE44-B3FC-D0A7-F3BFF71D1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CFA495-41F6-0ED9-7424-CC2B333650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2150634"/>
          </a:xfrm>
        </p:spPr>
        <p:txBody>
          <a:bodyPr>
            <a:noAutofit/>
          </a:bodyPr>
          <a:lstStyle/>
          <a:p>
            <a:r>
              <a:rPr lang="sk-SK" sz="2400" dirty="0"/>
              <a:t>JavaScript:</a:t>
            </a:r>
          </a:p>
          <a:p>
            <a:pPr lvl="1"/>
            <a:r>
              <a:rPr lang="sk-SK" sz="2400" dirty="0"/>
              <a:t>nájde prvky v HTML</a:t>
            </a:r>
          </a:p>
          <a:p>
            <a:pPr lvl="1"/>
            <a:r>
              <a:rPr lang="sk-SK" sz="2400" dirty="0"/>
              <a:t>zachytí odoslanie formulára</a:t>
            </a:r>
          </a:p>
          <a:p>
            <a:pPr lvl="1"/>
            <a:r>
              <a:rPr lang="sk-SK" sz="2400" dirty="0"/>
              <a:t>zastaví bežné odoslanie</a:t>
            </a:r>
          </a:p>
          <a:p>
            <a:pPr lvl="1"/>
            <a:r>
              <a:rPr lang="sk-SK" sz="2400" dirty="0"/>
              <a:t>prečíta text z textarea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8F5D42E-0C2D-DDE8-9CD7-545EBAA6D264}"/>
              </a:ext>
            </a:extLst>
          </p:cNvPr>
          <p:cNvSpPr txBox="1">
            <a:spLocks/>
          </p:cNvSpPr>
          <p:nvPr/>
        </p:nvSpPr>
        <p:spPr>
          <a:xfrm>
            <a:off x="796739" y="4050633"/>
            <a:ext cx="8229600" cy="230797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let formular = document.querySelector("#comment-form");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let komentar = document.querySelector("#comment");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let komentare = document.querySelector("#comments");</a:t>
            </a:r>
          </a:p>
          <a:p>
            <a:pPr marL="0" indent="0">
              <a:buNone/>
            </a:pP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formular.addEventListener("submit", function (event) {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event.preventDefault();</a:t>
            </a:r>
          </a:p>
          <a:p>
            <a:pPr marL="0" indent="0">
              <a:buNone/>
            </a:pP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let text = komentar.value;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3212850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53320D-CF8F-33DB-372F-40CEA8D25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C123D89F-A28C-EADB-53DA-0A220F0581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531241-D53A-956F-3B07-F8B3D27C0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InnerHTML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80BB59A-5888-B8D3-F5F6-472FA93D9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2B6B657-DE7F-E34B-9AF1-1E520B964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1A948D-F7EC-C313-8FC0-2A428A47D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8" y="1675303"/>
            <a:ext cx="8309161" cy="3725372"/>
          </a:xfrm>
        </p:spPr>
        <p:txBody>
          <a:bodyPr>
            <a:noAutofit/>
          </a:bodyPr>
          <a:lstStyle/>
          <a:p>
            <a:r>
              <a:rPr lang="sk-SK" sz="2400" dirty="0"/>
              <a:t>innerHTML znamená:</a:t>
            </a:r>
          </a:p>
          <a:p>
            <a:pPr lvl="1"/>
            <a:r>
              <a:rPr lang="sk-SK" sz="2400" dirty="0"/>
              <a:t>vlož obsah ako HTML</a:t>
            </a:r>
          </a:p>
          <a:p>
            <a:pPr lvl="1"/>
            <a:r>
              <a:rPr lang="sk-SK" sz="2400" dirty="0"/>
              <a:t>vytvor z neho prvky stránky</a:t>
            </a:r>
          </a:p>
          <a:p>
            <a:pPr lvl="1"/>
            <a:r>
              <a:rPr lang="sk-SK" sz="2400" dirty="0"/>
              <a:t>interpretuj značky</a:t>
            </a:r>
          </a:p>
          <a:p>
            <a:r>
              <a:rPr lang="sk-SK" sz="2400" dirty="0"/>
              <a:t>Problém: používateľský vstup vkladáme ako HTML. Pri obyčajnom texte tento problém nevidíme avšak útočník by sa mohol pokúsiť vložiť škodlivý JS do sekcie komentáru a ten JS by sa úspešne vykonal.</a:t>
            </a:r>
          </a:p>
        </p:txBody>
      </p:sp>
    </p:spTree>
    <p:extLst>
      <p:ext uri="{BB962C8B-B14F-4D97-AF65-F5344CB8AC3E}">
        <p14:creationId xmlns:p14="http://schemas.microsoft.com/office/powerpoint/2010/main" val="32887036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D83788-8467-4C7C-6A54-7E923A773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7F74969D-607D-078E-A845-B89F9AB72A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75A089-5522-9A7E-A05B-AFCF49D66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InnerHTML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EDF7844-45D5-9145-B1B2-A7F4B34101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87B736E-7151-7D05-8990-B223B123A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C1AD78B-4D91-A4AF-344B-8BBFDE8689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0989" y="1674812"/>
            <a:ext cx="5346886" cy="443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543601-EEE2-86B3-923C-B6765603D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6C1852E1-BA8D-FC74-FB23-B860BCA46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DD1F3-49B0-8AF3-551C-C815381CD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textContent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7B24F44-F16F-0CF9-3953-75D422E22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ADEEBC3-ECCF-BF5F-9348-89EC07A10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DF94B0-631B-8B6B-EA53-6438E2AFD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8" y="1675303"/>
            <a:ext cx="8309161" cy="3725372"/>
          </a:xfrm>
        </p:spPr>
        <p:txBody>
          <a:bodyPr>
            <a:noAutofit/>
          </a:bodyPr>
          <a:lstStyle/>
          <a:p>
            <a:r>
              <a:rPr lang="sk-SK" sz="2400" dirty="0"/>
              <a:t>textContent:</a:t>
            </a:r>
          </a:p>
          <a:p>
            <a:pPr lvl="1"/>
            <a:r>
              <a:rPr lang="sk-SK" sz="2000" dirty="0"/>
              <a:t>vloží obsah ako obyčajný text</a:t>
            </a:r>
          </a:p>
          <a:p>
            <a:pPr lvl="1"/>
            <a:r>
              <a:rPr lang="sk-SK" sz="2000" dirty="0"/>
              <a:t>nevytvára HTML značky</a:t>
            </a:r>
          </a:p>
          <a:p>
            <a:pPr lvl="1"/>
            <a:r>
              <a:rPr lang="sk-SK" sz="2000" dirty="0"/>
              <a:t>nespúšťa JavaScript</a:t>
            </a:r>
          </a:p>
          <a:p>
            <a:r>
              <a:rPr lang="sk-SK" sz="2400" dirty="0"/>
              <a:t>Teraz prehliadaču nehovoríme „spracuj toto ako HTML“. Hovoríme mu „zobraz toto ako obyčajný text“.</a:t>
            </a:r>
          </a:p>
        </p:txBody>
      </p:sp>
    </p:spTree>
    <p:extLst>
      <p:ext uri="{BB962C8B-B14F-4D97-AF65-F5344CB8AC3E}">
        <p14:creationId xmlns:p14="http://schemas.microsoft.com/office/powerpoint/2010/main" val="1878861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35B070-E449-EB87-B701-17D617F4B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56CAB401-A20B-CEAB-3E2D-3F52C343E0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46F4D-8FC2-5AC9-C331-E7023F5E5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textContent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433E4CD-4740-8E43-4976-A94EEB76F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BC30774-1739-36BF-835C-4D9EB7479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A28452-EA87-4149-AED6-ED15030D4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4E899-7013-3ACF-16BB-885FAE642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00200"/>
            <a:ext cx="5425910" cy="46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81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95CD97-3C78-AE21-7604-0D15BA29F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DF98BD07-9990-5C8C-4D74-D02F4B602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AAB31D-C2DC-E7C0-9B15-844F43B21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innerHTML vs textContent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0CB3DAF-8DC5-0A73-23F2-E4537C6BD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4B7ABAF-5E20-29C5-B744-4F100680F6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7EE55D9-5A1B-F7DC-AEC6-A52B9B939C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080242"/>
              </p:ext>
            </p:extLst>
          </p:nvPr>
        </p:nvGraphicFramePr>
        <p:xfrm>
          <a:off x="485775" y="2811621"/>
          <a:ext cx="8201025" cy="2103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14625">
                  <a:extLst>
                    <a:ext uri="{9D8B030D-6E8A-4147-A177-3AD203B41FA5}">
                      <a16:colId xmlns:a16="http://schemas.microsoft.com/office/drawing/2014/main" val="429400455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3331423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8804622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Vlastnosť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innerHTML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textContent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8105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Vkladá HTML?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89505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Interpretuje značky?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3130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Vhodné pre vstup používateľa?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rizikové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vhodnejšie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8613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Môže viesť k XSS?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výrazne menej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628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9654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404162-B052-9E52-0C1E-B93EC4610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DE9B3D52-F02A-297E-A4A5-ECFA0AB52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1C1312-9BA8-4D30-129D-32A8B87AF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489886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Záver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783B4C6-2160-321F-A1FD-A8A79B7EC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E5DE3FE-E9FE-4BA2-16BE-5D63BC8F5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79D9BB-43ED-3181-DA6C-0D8FD5D34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dirty="0"/>
              <a:t>Klientska validácia zlepšuje používateľský zážitok.</a:t>
            </a:r>
          </a:p>
          <a:p>
            <a:r>
              <a:rPr lang="sk-SK" dirty="0"/>
              <a:t>Nie je to bezpečnostná bariéra.</a:t>
            </a:r>
          </a:p>
          <a:p>
            <a:r>
              <a:rPr lang="sk-SK" dirty="0"/>
              <a:t>JavaScript môže používateľ vidieť, meniť alebo vypnúť.</a:t>
            </a:r>
          </a:p>
          <a:p>
            <a:r>
              <a:rPr lang="sk-SK" dirty="0"/>
              <a:t>localStorage nie je bezpečný dôkaz identity.</a:t>
            </a:r>
          </a:p>
          <a:p>
            <a:r>
              <a:rPr lang="sk-SK" dirty="0"/>
              <a:t>innerHTML môže byť nebezpečné pri používateľskom vstupe.</a:t>
            </a:r>
          </a:p>
          <a:p>
            <a:r>
              <a:rPr lang="sk-SK" dirty="0"/>
              <a:t>textContent je bezpečnejšie pre obyčajný text.</a:t>
            </a:r>
          </a:p>
          <a:p>
            <a:r>
              <a:rPr lang="sk-SK" dirty="0"/>
              <a:t>Skutočná ochrana musí byť aj na serveri</a:t>
            </a:r>
          </a:p>
        </p:txBody>
      </p:sp>
    </p:spTree>
    <p:extLst>
      <p:ext uri="{BB962C8B-B14F-4D97-AF65-F5344CB8AC3E}">
        <p14:creationId xmlns:p14="http://schemas.microsoft.com/office/powerpoint/2010/main" val="389301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505A88-6945-143D-9EED-3B2C10B01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19122C-7B5A-8D20-46EB-AFCF64E33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Úvod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1707E60-CEC9-4661-AA82-69242EB4B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F035CD8-AE30-4146-96F2-036B0CE5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2E454C-9966-AF38-1785-0780AD27E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dirty="0"/>
              <a:t>Formulár je často prvé miesto, kde sa stretne používateľ, JavaScript a bezpečnosť</a:t>
            </a:r>
          </a:p>
          <a:p>
            <a:r>
              <a:rPr lang="sk-SK" sz="2400" b="1" dirty="0"/>
              <a:t>Používateľ vidí formulár </a:t>
            </a:r>
            <a:r>
              <a:rPr lang="sk-SK" sz="2400" dirty="0"/>
              <a:t>(zadáva meno, email, heslo,..)</a:t>
            </a:r>
          </a:p>
          <a:p>
            <a:r>
              <a:rPr lang="sk-SK" sz="2400" b="1" dirty="0"/>
              <a:t>JavaScript kontroluje </a:t>
            </a:r>
            <a:r>
              <a:rPr lang="sk-SK" sz="2400" dirty="0"/>
              <a:t>(sleduje, či sú povinné polia vyplnené a dáva spätnú väžbu používateľovi)</a:t>
            </a:r>
          </a:p>
          <a:p>
            <a:r>
              <a:rPr lang="sk-SK" sz="2400" b="1" dirty="0"/>
              <a:t>Aplikácia by mala chrániť </a:t>
            </a:r>
            <a:r>
              <a:rPr lang="sk-SK" sz="2400" dirty="0"/>
              <a:t>(to, čo používateľ zadal, nemôžeme automaticky považovať za bezpečné)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3B0970-3DA1-D77E-D3C5-5A67401445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30"/>
          <a:stretch>
            <a:fillRect/>
          </a:stretch>
        </p:blipFill>
        <p:spPr>
          <a:xfrm>
            <a:off x="5562878" y="4124324"/>
            <a:ext cx="3581119" cy="226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61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751323-7B16-C52F-2750-70CAFDD13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51E81AA-9810-B69D-F734-6F5E41FAA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72B381-7245-D8A4-DE12-D0F285A7A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9143998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882665-14A4-7C73-71C7-2D9BB9808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9144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CB257B-7F9B-B0DF-E20C-5ECA52C59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140040" y="-1133192"/>
            <a:ext cx="6858001" cy="9124385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FFE0D7-BDBE-F4A8-8C0E-9518F8372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1072" y="0"/>
            <a:ext cx="4572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3D463D2-F4CE-A3FD-BE32-DF715048F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3"/>
            <a:ext cx="9137153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7327E06-9092-31F5-10B3-F989C3D33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784" y="4049"/>
            <a:ext cx="7662432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8FCD3-E3EB-DF20-1913-E931BC3691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0019" y="1030406"/>
            <a:ext cx="6110785" cy="3081242"/>
          </a:xfrm>
        </p:spPr>
        <p:txBody>
          <a:bodyPr anchor="ctr">
            <a:normAutofit/>
          </a:bodyPr>
          <a:lstStyle/>
          <a:p>
            <a:r>
              <a:rPr lang="sk-SK" sz="4200" dirty="0">
                <a:solidFill>
                  <a:srgbClr val="FFFFFF"/>
                </a:solidFill>
              </a:rPr>
              <a:t>Ďakujem za pozornosť.</a:t>
            </a:r>
            <a:endParaRPr lang="en-GB" sz="42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075568-E5C0-6E63-D76B-36479F461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5289178"/>
            <a:ext cx="9150851" cy="156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79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0DBB91-A6A1-C7EB-1111-1BEDCA836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C314E70D-D52B-9974-603C-B3E571BCA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2DD166-6F11-6F22-8517-BA7CC3DF1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Úloha 1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AF3F78-DD82-9E1C-6BE1-3CE74C366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5202171-E779-F1F5-6E77-BB1DBDFC4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B3DBD4-2974-58D4-0C05-65C0550DC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dirty="0"/>
              <a:t>Vytvoríme jednoduchý login formulár:</a:t>
            </a:r>
          </a:p>
          <a:p>
            <a:pPr lvl="1"/>
            <a:r>
              <a:rPr lang="sk-SK" dirty="0"/>
              <a:t>pole pre e-mail</a:t>
            </a:r>
          </a:p>
          <a:p>
            <a:pPr lvl="1"/>
            <a:r>
              <a:rPr lang="sk-SK" dirty="0"/>
              <a:t>pole pre heslo</a:t>
            </a:r>
          </a:p>
          <a:p>
            <a:pPr lvl="1"/>
            <a:r>
              <a:rPr lang="sk-SK" dirty="0"/>
              <a:t>tlačidlo Prihlásiť sa</a:t>
            </a:r>
          </a:p>
          <a:p>
            <a:pPr lvl="1"/>
            <a:r>
              <a:rPr lang="sk-SK" dirty="0"/>
              <a:t>chybové hlásenia</a:t>
            </a:r>
          </a:p>
          <a:p>
            <a:pPr lvl="1"/>
            <a:r>
              <a:rPr lang="sk-SK" dirty="0"/>
              <a:t>presmerovanie do „študentskej zóny“</a:t>
            </a:r>
          </a:p>
        </p:txBody>
      </p:sp>
    </p:spTree>
    <p:extLst>
      <p:ext uri="{BB962C8B-B14F-4D97-AF65-F5344CB8AC3E}">
        <p14:creationId xmlns:p14="http://schemas.microsoft.com/office/powerpoint/2010/main" val="2391154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55547-9EAD-20EF-52D7-3EAC62B48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380E9-E8BF-6D32-F51F-F0981A67B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Štruktúra projektu</a:t>
            </a:r>
            <a:endParaRPr lang="en-GB" sz="35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BFBBF6-CC1C-C110-EB13-278C4712A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b="1" dirty="0"/>
              <a:t>login-app/</a:t>
            </a:r>
          </a:p>
          <a:p>
            <a:pPr lvl="1"/>
            <a:r>
              <a:rPr lang="sk-SK" dirty="0"/>
              <a:t>index.html</a:t>
            </a:r>
          </a:p>
          <a:p>
            <a:pPr lvl="1"/>
            <a:r>
              <a:rPr lang="sk-SK" dirty="0"/>
              <a:t>admin.html</a:t>
            </a:r>
          </a:p>
          <a:p>
            <a:pPr lvl="1"/>
            <a:r>
              <a:rPr lang="sk-SK" b="1" dirty="0"/>
              <a:t>css/</a:t>
            </a:r>
          </a:p>
          <a:p>
            <a:pPr lvl="2"/>
            <a:r>
              <a:rPr lang="sk-SK" sz="2800" dirty="0"/>
              <a:t>style.css</a:t>
            </a:r>
          </a:p>
          <a:p>
            <a:pPr lvl="1"/>
            <a:r>
              <a:rPr lang="sk-SK" b="1" dirty="0"/>
              <a:t>js/</a:t>
            </a:r>
          </a:p>
          <a:p>
            <a:pPr lvl="2"/>
            <a:r>
              <a:rPr lang="sk-SK" sz="2800" dirty="0"/>
              <a:t>App.js</a:t>
            </a:r>
          </a:p>
          <a:p>
            <a:pPr lvl="2"/>
            <a:endParaRPr lang="sk-SK" sz="2800" dirty="0"/>
          </a:p>
          <a:p>
            <a:pPr marL="914400" lvl="2" indent="0">
              <a:buNone/>
            </a:pPr>
            <a:endParaRPr lang="sk-SK" sz="2800" dirty="0"/>
          </a:p>
        </p:txBody>
      </p:sp>
      <p:pic>
        <p:nvPicPr>
          <p:cNvPr id="6" name="Picture 5" descr="File:OneDrive Folder Icon.svg - Wikimedia Commons">
            <a:extLst>
              <a:ext uri="{FF2B5EF4-FFF2-40B4-BE49-F238E27FC236}">
                <a16:creationId xmlns:a16="http://schemas.microsoft.com/office/drawing/2014/main" id="{1BF7FF84-21C3-3396-6FE7-637FD9BAB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219" y="1662789"/>
            <a:ext cx="544606" cy="544606"/>
          </a:xfrm>
          <a:prstGeom prst="rect">
            <a:avLst/>
          </a:prstGeom>
        </p:spPr>
      </p:pic>
      <p:pic>
        <p:nvPicPr>
          <p:cNvPr id="7" name="Picture 6" descr="File:OneDrive Folder Icon.svg - Wikimedia Commons">
            <a:extLst>
              <a:ext uri="{FF2B5EF4-FFF2-40B4-BE49-F238E27FC236}">
                <a16:creationId xmlns:a16="http://schemas.microsoft.com/office/drawing/2014/main" id="{F7F2B2C7-B10E-0AE3-439A-3FF1FC7F8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888" y="3210027"/>
            <a:ext cx="544606" cy="544606"/>
          </a:xfrm>
          <a:prstGeom prst="rect">
            <a:avLst/>
          </a:prstGeom>
        </p:spPr>
      </p:pic>
      <p:pic>
        <p:nvPicPr>
          <p:cNvPr id="8" name="Picture 7" descr="File:OneDrive Folder Icon.svg - Wikimedia Commons">
            <a:extLst>
              <a:ext uri="{FF2B5EF4-FFF2-40B4-BE49-F238E27FC236}">
                <a16:creationId xmlns:a16="http://schemas.microsoft.com/office/drawing/2014/main" id="{110380CC-9EA6-12B6-C2F3-0519699D9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888" y="4253589"/>
            <a:ext cx="544606" cy="54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33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0EF5D2-21D3-524B-1F58-08069C622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5A52D7AB-8049-5F8B-8AE4-83D5C9F23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D4BD02-2B38-83DE-87D8-9DFC7D4A4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Index.html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07A1EB4-8B8A-8154-0DAC-639E564C4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57430E-3F42-A06C-0940-EAAD1FA2C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9F6D6813-3B42-2313-B36F-C8B0E7F22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b="1" dirty="0"/>
              <a:t>HTML</a:t>
            </a:r>
            <a:r>
              <a:rPr lang="sk-SK" sz="2400" dirty="0"/>
              <a:t> nám vie pomôcť s validáciou pomocou </a:t>
            </a:r>
            <a:r>
              <a:rPr lang="sk-SK" sz="2400" b="1" dirty="0"/>
              <a:t>required, type</a:t>
            </a:r>
            <a:r>
              <a:rPr lang="sk-SK" sz="2400" dirty="0"/>
              <a:t>=„email“ a </a:t>
            </a:r>
            <a:r>
              <a:rPr lang="sk-SK" sz="2400" b="1" dirty="0"/>
              <a:t>minlegth</a:t>
            </a:r>
            <a:r>
              <a:rPr lang="sk-SK" sz="2400" dirty="0"/>
              <a:t>.</a:t>
            </a:r>
          </a:p>
          <a:p>
            <a:r>
              <a:rPr lang="sk-SK" sz="2400" dirty="0"/>
              <a:t>Samotné HTML teda vie povedať, že niektoré polia sú povinné, alebo že e-mail má mať určitý tvar. Toto je však dobré pre používateľa, nie pre bezpečnosť ako takú.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522C8CA0-733E-4FB4-FBBC-8CEC0A2B7DFD}"/>
              </a:ext>
            </a:extLst>
          </p:cNvPr>
          <p:cNvSpPr txBox="1">
            <a:spLocks/>
          </p:cNvSpPr>
          <p:nvPr/>
        </p:nvSpPr>
        <p:spPr>
          <a:xfrm>
            <a:off x="712695" y="3823136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&lt;form id="login-form" action="admin.html" method="get" novalidate&gt;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&lt;label for="email"&gt;E-mail&lt;/label&gt;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&lt;input id="email" type="email" required&gt;</a:t>
            </a:r>
          </a:p>
          <a:p>
            <a:pPr marL="0" indent="0">
              <a:buNone/>
            </a:pP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&lt;label for="password"&gt;Heslo&lt;/label&gt;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&lt;input id="password" type="password" required minlength="8"&gt;</a:t>
            </a:r>
          </a:p>
          <a:p>
            <a:pPr marL="0" indent="0">
              <a:buNone/>
            </a:pP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&lt;button type="submit"&gt;Prihlásiť sa&lt;/button&gt;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&lt;/form&gt;</a:t>
            </a:r>
            <a:endParaRPr lang="sk-SK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B1D33F-6D02-08A9-A9F7-BAAC39DC0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EAAC3233-D37B-0292-4B90-5C20AA58C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F3E951-8773-C05C-6216-11CD57904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Style.css 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B13EBB0-7215-4D7F-9D45-75BFAB274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03ECE3-9FB0-3F4B-9377-13E8E703F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CE69C045-6D8F-0E5D-C23D-D5F4B3CDA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906" y="3673120"/>
            <a:ext cx="8229600" cy="2487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.error {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color: #c0392b;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font-weight: 600;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input:focus {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  outline: 3px solid #b8d8ff;</a:t>
            </a:r>
          </a:p>
          <a:p>
            <a:pPr marL="0" indent="0">
              <a:buNone/>
            </a:pPr>
            <a:r>
              <a:rPr lang="sk-SK" sz="1600" dirty="0">
                <a:latin typeface="Consolas" panose="020B0609020204030204" pitchFamily="49" charset="0"/>
              </a:rPr>
              <a:t>}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88339A7B-75CE-0E61-E84D-F9C91E9F8740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CSS </a:t>
            </a:r>
            <a:r>
              <a:rPr lang="sk-SK" sz="2400" dirty="0"/>
              <a:t>pomáha používateľovi vidieť, kde práve píše, rozpoznať chybu, lepšie sa orientovať vo formulári. </a:t>
            </a:r>
          </a:p>
          <a:p>
            <a:r>
              <a:rPr lang="sk-SK" sz="2400" dirty="0"/>
              <a:t>CSS nevykonáva bezpečnostnú kontrolu. CSS iba pomáha používateľovi pochopiť, čo sa na stránke deje.</a:t>
            </a:r>
          </a:p>
        </p:txBody>
      </p:sp>
    </p:spTree>
    <p:extLst>
      <p:ext uri="{BB962C8B-B14F-4D97-AF65-F5344CB8AC3E}">
        <p14:creationId xmlns:p14="http://schemas.microsoft.com/office/powerpoint/2010/main" val="2212190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08943-3D4D-6EFD-C320-16DD39A33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2BCA99D-BB3E-A4A0-0202-4E2314030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BA3439-9F21-F4EB-630A-A9DC18F0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App.js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E61EF2B-7ADB-4C3A-5A41-962976602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A2A9565-3A40-F241-EEF4-99BD66516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19EB6117-1C9B-D6E8-0143-337616B07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4314826"/>
            <a:ext cx="8229600" cy="2487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let formular = </a:t>
            </a:r>
            <a:r>
              <a:rPr lang="en-US" sz="1600" dirty="0" err="1">
                <a:latin typeface="Consolas" panose="020B0609020204030204" pitchFamily="49" charset="0"/>
              </a:rPr>
              <a:t>document.querySelector</a:t>
            </a:r>
            <a:r>
              <a:rPr lang="en-US" sz="1600" dirty="0">
                <a:latin typeface="Consolas" panose="020B0609020204030204" pitchFamily="49" charset="0"/>
              </a:rPr>
              <a:t>("#login-form");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 err="1">
                <a:latin typeface="Consolas" panose="020B0609020204030204" pitchFamily="49" charset="0"/>
              </a:rPr>
              <a:t>formular.addEventListener</a:t>
            </a:r>
            <a:r>
              <a:rPr lang="en-US" sz="1600" dirty="0">
                <a:latin typeface="Consolas" panose="020B0609020204030204" pitchFamily="49" charset="0"/>
              </a:rPr>
              <a:t>("submit", function (event)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event.preventDefault</a:t>
            </a:r>
            <a:r>
              <a:rPr lang="en-US" sz="1600" dirty="0"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// </a:t>
            </a:r>
            <a:r>
              <a:rPr lang="en-US" sz="1600" dirty="0" err="1">
                <a:latin typeface="Consolas" panose="020B0609020204030204" pitchFamily="49" charset="0"/>
              </a:rPr>
              <a:t>tu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budeme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kontrolovať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formulár</a:t>
            </a: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});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4666B899-F15A-F4A4-31FF-F54F75081710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JavaScript </a:t>
            </a:r>
            <a:r>
              <a:rPr lang="sk-SK" sz="2400" dirty="0"/>
              <a:t>vie zachytiť odoslanie formulára, zastaviť bežné odoslanie, skontrolovať hodnoty polí, vypísať chybové hlásenia. </a:t>
            </a:r>
          </a:p>
          <a:p>
            <a:r>
              <a:rPr lang="sk-SK" sz="2400" b="1" dirty="0"/>
              <a:t>event.preventDefault() </a:t>
            </a:r>
            <a:r>
              <a:rPr lang="sk-SK" sz="2400" dirty="0"/>
              <a:t>znamená, že formulár sa neodošle bežným spôsobom. Namiesto toho rozhodujeme my v JavaScripte.</a:t>
            </a:r>
          </a:p>
        </p:txBody>
      </p:sp>
    </p:spTree>
    <p:extLst>
      <p:ext uri="{BB962C8B-B14F-4D97-AF65-F5344CB8AC3E}">
        <p14:creationId xmlns:p14="http://schemas.microsoft.com/office/powerpoint/2010/main" val="1486269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433B65-0C47-E8C5-55F8-05112BBC1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3CDF4CE6-4A04-6C7E-81F8-8555FA47F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DCBBC8-4548-1497-0C94-58481DB56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Kontrola e-mailu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2966B8B-F3DD-2DF3-7332-83D5E3A5B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710766D-EAEC-529C-C7C6-7D4D1AD9B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AFB12C3E-1CC7-A995-AA4F-533473B9C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3127318"/>
            <a:ext cx="8229600" cy="2487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if (</a:t>
            </a:r>
            <a:r>
              <a:rPr lang="en-US" sz="1600" dirty="0" err="1">
                <a:latin typeface="Consolas" panose="020B0609020204030204" pitchFamily="49" charset="0"/>
              </a:rPr>
              <a:t>email.value</a:t>
            </a:r>
            <a:r>
              <a:rPr lang="en-US" sz="1600" dirty="0">
                <a:latin typeface="Consolas" panose="020B0609020204030204" pitchFamily="49" charset="0"/>
              </a:rPr>
              <a:t> === "")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emailChyba.textContent</a:t>
            </a:r>
            <a:r>
              <a:rPr lang="en-US" sz="1600" dirty="0">
                <a:latin typeface="Consolas" panose="020B0609020204030204" pitchFamily="49" charset="0"/>
              </a:rPr>
              <a:t> = "E-mail je </a:t>
            </a:r>
            <a:r>
              <a:rPr lang="en-US" sz="1600" dirty="0" err="1">
                <a:latin typeface="Consolas" panose="020B0609020204030204" pitchFamily="49" charset="0"/>
              </a:rPr>
              <a:t>povinný</a:t>
            </a:r>
            <a:r>
              <a:rPr lang="en-US" sz="1600" dirty="0">
                <a:latin typeface="Consolas" panose="020B0609020204030204" pitchFamily="49" charset="0"/>
              </a:rPr>
              <a:t>.";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formularJeSpravny</a:t>
            </a:r>
            <a:r>
              <a:rPr lang="en-US" sz="1600" dirty="0">
                <a:latin typeface="Consolas" panose="020B0609020204030204" pitchFamily="49" charset="0"/>
              </a:rPr>
              <a:t> = false;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 else if (!</a:t>
            </a:r>
            <a:r>
              <a:rPr lang="en-US" sz="1600" dirty="0" err="1">
                <a:latin typeface="Consolas" panose="020B0609020204030204" pitchFamily="49" charset="0"/>
              </a:rPr>
              <a:t>email.value.includes</a:t>
            </a:r>
            <a:r>
              <a:rPr lang="en-US" sz="1600" dirty="0">
                <a:latin typeface="Consolas" panose="020B0609020204030204" pitchFamily="49" charset="0"/>
              </a:rPr>
              <a:t>("@")) {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emailChyba.textContent</a:t>
            </a:r>
            <a:r>
              <a:rPr lang="en-US" sz="1600" dirty="0">
                <a:latin typeface="Consolas" panose="020B0609020204030204" pitchFamily="49" charset="0"/>
              </a:rPr>
              <a:t> = "E-mail </a:t>
            </a:r>
            <a:r>
              <a:rPr lang="en-US" sz="1600" dirty="0" err="1">
                <a:latin typeface="Consolas" panose="020B0609020204030204" pitchFamily="49" charset="0"/>
              </a:rPr>
              <a:t>musí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obsahovať</a:t>
            </a:r>
            <a:r>
              <a:rPr lang="en-US" sz="1600" dirty="0">
                <a:latin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znak</a:t>
            </a:r>
            <a:r>
              <a:rPr lang="en-US" sz="1600" dirty="0">
                <a:latin typeface="Consolas" panose="020B0609020204030204" pitchFamily="49" charset="0"/>
              </a:rPr>
              <a:t> @.";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</a:t>
            </a:r>
            <a:r>
              <a:rPr lang="en-US" sz="1600" dirty="0" err="1">
                <a:latin typeface="Consolas" panose="020B0609020204030204" pitchFamily="49" charset="0"/>
              </a:rPr>
              <a:t>formularJeSpravny</a:t>
            </a:r>
            <a:r>
              <a:rPr lang="en-US" sz="1600" dirty="0">
                <a:latin typeface="Consolas" panose="020B0609020204030204" pitchFamily="49" charset="0"/>
              </a:rPr>
              <a:t> = false;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}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FB8A913E-5C8E-BD19-C39F-35CE73D75CFB}"/>
              </a:ext>
            </a:extLst>
          </p:cNvPr>
          <p:cNvSpPr txBox="1">
            <a:spLocks/>
          </p:cNvSpPr>
          <p:nvPr/>
        </p:nvSpPr>
        <p:spPr>
          <a:xfrm>
            <a:off x="663389" y="1827704"/>
            <a:ext cx="8229600" cy="2487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400" dirty="0"/>
              <a:t>Kontrolujeme či pole nie je prázdne a či e-mail obsahuje znak @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608647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1745</TotalTime>
  <Words>1255</Words>
  <Application>Microsoft Office PowerPoint</Application>
  <PresentationFormat>On-screen Show (4:3)</PresentationFormat>
  <Paragraphs>212</Paragraphs>
  <Slides>30</Slides>
  <Notes>30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Consolas</vt:lpstr>
      <vt:lpstr>Office Theme</vt:lpstr>
      <vt:lpstr>Formuláre, klientska validácia a XSS</vt:lpstr>
      <vt:lpstr>Kľúčová myšlienka</vt:lpstr>
      <vt:lpstr>Úvod</vt:lpstr>
      <vt:lpstr>Úloha 1</vt:lpstr>
      <vt:lpstr>Štruktúra projektu</vt:lpstr>
      <vt:lpstr>Index.html</vt:lpstr>
      <vt:lpstr>Style.css </vt:lpstr>
      <vt:lpstr>App.js</vt:lpstr>
      <vt:lpstr>Kontrola e-mailu</vt:lpstr>
      <vt:lpstr>Kontrola hesla</vt:lpstr>
      <vt:lpstr>Simulované prihlásenie</vt:lpstr>
      <vt:lpstr>Problém 1 – JS vidí používateľ</vt:lpstr>
      <vt:lpstr>Problém 1 – JS vidí používateľ</vt:lpstr>
      <vt:lpstr>Problém 1 – JS vidí používateľ</vt:lpstr>
      <vt:lpstr>Problém 2 – JS localStorage</vt:lpstr>
      <vt:lpstr>Problém 2 – JS localStorage</vt:lpstr>
      <vt:lpstr>Problém 2 – JS localStorage</vt:lpstr>
      <vt:lpstr>Problém 3 – JS sa dá vypnúť</vt:lpstr>
      <vt:lpstr>Mostík k XSS (Cross Site Scripting)</vt:lpstr>
      <vt:lpstr>Úloha 2</vt:lpstr>
      <vt:lpstr>Štruktúra projektu</vt:lpstr>
      <vt:lpstr>Index.html – štruktúra nástenky</vt:lpstr>
      <vt:lpstr>Prepojenie s JavaScriptom</vt:lpstr>
      <vt:lpstr>InnerHTML</vt:lpstr>
      <vt:lpstr>InnerHTML</vt:lpstr>
      <vt:lpstr>textContent</vt:lpstr>
      <vt:lpstr>textContent</vt:lpstr>
      <vt:lpstr>innerHTML vs textContent</vt:lpstr>
      <vt:lpstr>Záver</vt:lpstr>
      <vt:lpstr>Ďakujem za pozornosť.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Livia Kelebercova</cp:lastModifiedBy>
  <cp:revision>95</cp:revision>
  <dcterms:created xsi:type="dcterms:W3CDTF">2013-01-27T09:14:16Z</dcterms:created>
  <dcterms:modified xsi:type="dcterms:W3CDTF">2026-06-09T15:20:57Z</dcterms:modified>
  <cp:category/>
</cp:coreProperties>
</file>