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4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11" d="100"/>
          <a:sy n="111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82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Úvod: nastavte očakávanie, že workshop je defenzívny. Cieľom nie je učiť útoky na cudzie účty, ale pochopiť limity MFA a navrhnúť bezpečnejšiu konfiguráciu.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Vysvetlite, že SMS môže byť použiteľná ako lepšia alternatíva než nič, ale nie je vhodná ako jediný druhý faktor pre vysokorizikové role.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Dobré prirovnanie: pri TOTP používateľ opisuje kód, pri FIDO2 zariadenie kryptograficky podpisuje výzvu pre konkrétnu doménu.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Táto aktivita funguje aj bez internetu a bez zdieľania osobných údajov. Účastníci môžu pracovať s anonymnými príkladmi.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Syntetické logy majú účastníkov naučiť premýšľať ako obranca. Nie sú potrebné reálne účty ani reálne útoky.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 diskusii zdôraznite, že najvyššie oprávnenia vyžadujú najvyššiu úroveň autentifikácie a najsilnejší proces obnovy.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Ukončite hlavným posolstvom: MFA je nutnosť, ale nie je to jedna voľba „zapnuté/vypnuté“. Je to sada rozhodnutí.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 konci ponúknite účastníkom odkazy alebo PDF pracovný list.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Otázky smerujte k praktickým rozhodnutiam: čo používame dnes, čo je najväčšie riziko, čo vieme zmeniť v najbližších 30 dňoch.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Workshop je možné realizovať v 90-minútovej alebo 4-hodinovej verzii. Táto prezentácia je pripravená pre širší úvod s praktickými aktivitami.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Zdôraznite rozdiel medzi formálnym zapnutím MFA a bezpečným nasadením. Slabý proces obnovy účtu môže obísť aj dobrý druhý faktor.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Prejdite prihlásenie od používateľa až po session. Upozornite, že po úspešnom MFA už aplikácia často pracuje so session tokenom, ktorý sa stáva novým cieľom.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Príklad: heslo + SMS je 2FA, ale SMS zostáva slabým kanálom. Heslo + FIDO2 bezpečnostný kľúč je iný bezpečnostný profil.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Toto nie je certifikačná tabuľka, ale pedagogická mapa. Nechajte účastníkov diskutovať, prečo sa TOTP a push spravidla hodnotia inak než FIDO2/WebAuthn.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Neuvádzajte návody na vykonanie útoku. Zamerajte sa na vzorce správania a obranné signály: nezvyčajné promptovanie, nové zariadenie, zmena MFA metódy, tokenová aktivita.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Scenár prezentujte bez technických detailov zneužitia. Dôležitá je psychológia útoku: používateľ nemusí byť nekompetentný, len unavený alebo vyrušený.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Vyhnite sa pomenovaniu konkrétnych útočných nástrojov a postupov. Vysvetlite princíp na úrovni toku informácií a obranných opatrení.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/mnt/data/template_unzip/ppt/media/image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16" y="5367528"/>
            <a:ext cx="11942064" cy="13990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703320" y="2267712"/>
            <a:ext cx="74066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500" dirty="0">
                <a:solidFill>
                  <a:srgbClr val="FFFFFF"/>
                </a:solidFill>
              </a:rPr>
              <a:t>Dvojfaktorová autentifikácia:</a:t>
            </a:r>
            <a:endParaRPr lang="en-US" sz="2500" dirty="0"/>
          </a:p>
          <a:p>
            <a:pPr marL="0" indent="0">
              <a:buNone/>
            </a:pPr>
            <a:r>
              <a:rPr lang="en-US" sz="2500" dirty="0">
                <a:solidFill>
                  <a:srgbClr val="FFFFFF"/>
                </a:solidFill>
              </a:rPr>
              <a:t>ste naozaj v bezpečí?</a:t>
            </a:r>
            <a:endParaRPr lang="en-US" sz="2500" dirty="0"/>
          </a:p>
        </p:txBody>
      </p:sp>
      <p:sp>
        <p:nvSpPr>
          <p:cNvPr id="6" name="Text 2"/>
          <p:cNvSpPr/>
          <p:nvPr/>
        </p:nvSpPr>
        <p:spPr>
          <a:xfrm>
            <a:off x="3703320" y="3310128"/>
            <a:ext cx="6858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FFFFFF"/>
                </a:solidFill>
              </a:rPr>
              <a:t>Workshop o silných a slabých miestach 2FA/MFA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3703320" y="44988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sk-SK" sz="1000" b="1" dirty="0">
                <a:solidFill>
                  <a:srgbClr val="FFFFFF"/>
                </a:solidFill>
              </a:rPr>
              <a:t>KATEDRA INFORMATIKY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Scenár C: SMS kódy a obnova účtu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097280"/>
            <a:ext cx="6080760" cy="42976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SMS kód často závisí od externého procesu operátora alebo telefónneho čísla.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Útočník nemusí „prelomiť“ kryptografiu – stačí oslabiť obnovu účtu alebo presvedčiť podporu.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Riziko je vyššie pri administrátorských, finančných a školských účtoch s citlivými dátami.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Pre kritické účty je vhodné preferovať phishing-resistant MFA a prísnejšie pravidlá obnovy.</a:t>
            </a:r>
            <a:endParaRPr lang="en-US" sz="1800" dirty="0"/>
          </a:p>
        </p:txBody>
      </p:sp>
      <p:sp>
        <p:nvSpPr>
          <p:cNvPr id="5" name="Shape 2"/>
          <p:cNvSpPr/>
          <p:nvPr/>
        </p:nvSpPr>
        <p:spPr>
          <a:xfrm>
            <a:off x="7452360" y="1325880"/>
            <a:ext cx="2926080" cy="594360"/>
          </a:xfrm>
          <a:prstGeom prst="roundRect">
            <a:avLst>
              <a:gd name="adj" fmla="val 12308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7562088" y="1417320"/>
            <a:ext cx="2706624" cy="4297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Telefónne číslo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7909560" y="2331720"/>
            <a:ext cx="2011680" cy="594360"/>
          </a:xfrm>
          <a:prstGeom prst="roundRect">
            <a:avLst>
              <a:gd name="adj" fmla="val 12308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8019288" y="2423160"/>
            <a:ext cx="1792224" cy="4297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SMS kód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7635240" y="3337560"/>
            <a:ext cx="2560320" cy="594360"/>
          </a:xfrm>
          <a:prstGeom prst="roundRect">
            <a:avLst>
              <a:gd name="adj" fmla="val 12308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7"/>
          <p:cNvSpPr/>
          <p:nvPr/>
        </p:nvSpPr>
        <p:spPr>
          <a:xfrm>
            <a:off x="7744968" y="3429000"/>
            <a:ext cx="2340864" cy="4297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Obnova účtu</a:t>
            </a:r>
            <a:endParaRPr lang="en-US" sz="1500" dirty="0"/>
          </a:p>
        </p:txBody>
      </p:sp>
      <p:sp>
        <p:nvSpPr>
          <p:cNvPr id="11" name="Shape 8"/>
          <p:cNvSpPr/>
          <p:nvPr/>
        </p:nvSpPr>
        <p:spPr>
          <a:xfrm>
            <a:off x="7452360" y="4343400"/>
            <a:ext cx="2926080" cy="685800"/>
          </a:xfrm>
          <a:prstGeom prst="roundRect">
            <a:avLst>
              <a:gd name="adj" fmla="val 10667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7562088" y="4434840"/>
            <a:ext cx="270662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Nové zariadenie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alebo relácia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8915400" y="1920240"/>
            <a:ext cx="0" cy="41148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1"/>
          <p:cNvSpPr/>
          <p:nvPr/>
        </p:nvSpPr>
        <p:spPr>
          <a:xfrm>
            <a:off x="8915400" y="2926080"/>
            <a:ext cx="0" cy="41148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2"/>
          <p:cNvSpPr/>
          <p:nvPr/>
        </p:nvSpPr>
        <p:spPr>
          <a:xfrm>
            <a:off x="8915400" y="3931920"/>
            <a:ext cx="0" cy="41148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Čo znamená phishing-resistant MFA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060704"/>
            <a:ext cx="6263640" cy="43891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Autentifikátor nevydáva použiteľné tajomstvo, ktoré by používateľ mohol omylom prepísať na falošnú stránku.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Kryptografické potvrdenie je viazané na legitímnu službu alebo doménu.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Typické príklady: FIDO2/WebAuthn bezpečnostné kľúče, passkeys a smart karty/PKI.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Používateľská biometria pri passkeys zvyčajne odomyká lokálny kľúč; biometria sa neposiela službe.</a:t>
            </a:r>
            <a:endParaRPr lang="en-US" sz="1800" dirty="0"/>
          </a:p>
        </p:txBody>
      </p:sp>
      <p:sp>
        <p:nvSpPr>
          <p:cNvPr id="5" name="Shape 2"/>
          <p:cNvSpPr/>
          <p:nvPr/>
        </p:nvSpPr>
        <p:spPr>
          <a:xfrm>
            <a:off x="7543800" y="1417320"/>
            <a:ext cx="1828800" cy="868680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7653528" y="1508760"/>
            <a:ext cx="1609344" cy="7040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Falošná doména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→ nezhoda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9646920" y="1417320"/>
            <a:ext cx="1828800" cy="868680"/>
          </a:xfrm>
          <a:prstGeom prst="roundRect">
            <a:avLst>
              <a:gd name="adj" fmla="val 8421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9756648" y="1508760"/>
            <a:ext cx="1609344" cy="7040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Legitímna doména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→ podpis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8458200" y="2971800"/>
            <a:ext cx="2057400" cy="868680"/>
          </a:xfrm>
          <a:prstGeom prst="roundRect">
            <a:avLst>
              <a:gd name="adj" fmla="val 8421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7"/>
          <p:cNvSpPr/>
          <p:nvPr/>
        </p:nvSpPr>
        <p:spPr>
          <a:xfrm>
            <a:off x="8567928" y="3063240"/>
            <a:ext cx="1837944" cy="7040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Kľúč ostáva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v zariadení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8458200" y="2331720"/>
            <a:ext cx="822960" cy="64008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2" name="Shape 9"/>
          <p:cNvSpPr/>
          <p:nvPr/>
        </p:nvSpPr>
        <p:spPr>
          <a:xfrm>
            <a:off x="10469880" y="2331720"/>
            <a:ext cx="0" cy="64008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0"/>
          <p:cNvSpPr/>
          <p:nvPr/>
        </p:nvSpPr>
        <p:spPr>
          <a:xfrm>
            <a:off x="1078992" y="6355080"/>
            <a:ext cx="10698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555555"/>
                </a:solidFill>
              </a:rPr>
              <a:t>CISA ako phishing-resistant prístupy uvádza najmä FIDO/WebAuthn a PKI-based autentifikáciu.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Praktická aktivita 1: audit vlastnej MFA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097280"/>
            <a:ext cx="6492240" cy="42976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Účastníci vyberú 3–5 účtov: školský, e-mailový, cloudový, sociálny alebo administrátorský.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Pri každom účte určia: používanú MFA metódu, spôsob obnovy účtu, rizikovosť dát a dopad kompromitácie.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Výstupom je jednoduchá riziková tabuľka a návrh jednej zmeny, ktorú vedia reálne zaviesť.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Dôraz: nezhromažďovať reálne heslá, kódy ani osobné citlivé údaje účastníkov.</a:t>
            </a:r>
            <a:endParaRPr lang="en-US" sz="1800" dirty="0"/>
          </a:p>
        </p:txBody>
      </p:sp>
      <p:sp>
        <p:nvSpPr>
          <p:cNvPr id="5" name="Shape 2"/>
          <p:cNvSpPr/>
          <p:nvPr/>
        </p:nvSpPr>
        <p:spPr>
          <a:xfrm>
            <a:off x="7863840" y="1463040"/>
            <a:ext cx="12801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7973568" y="1554480"/>
            <a:ext cx="106070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Účet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9235440" y="1463040"/>
            <a:ext cx="100584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9345168" y="1554480"/>
            <a:ext cx="78638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MFA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10332720" y="1463040"/>
            <a:ext cx="10515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7"/>
          <p:cNvSpPr/>
          <p:nvPr/>
        </p:nvSpPr>
        <p:spPr>
          <a:xfrm>
            <a:off x="10442448" y="1554480"/>
            <a:ext cx="83210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Riziko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7863840" y="2148840"/>
            <a:ext cx="128016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7973568" y="2240280"/>
            <a:ext cx="106070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E-mail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9235440" y="2148840"/>
            <a:ext cx="100584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1"/>
          <p:cNvSpPr/>
          <p:nvPr/>
        </p:nvSpPr>
        <p:spPr>
          <a:xfrm>
            <a:off x="9345168" y="2240280"/>
            <a:ext cx="78638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TOTP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10332720" y="2148840"/>
            <a:ext cx="105156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3"/>
          <p:cNvSpPr/>
          <p:nvPr/>
        </p:nvSpPr>
        <p:spPr>
          <a:xfrm>
            <a:off x="10442448" y="2240280"/>
            <a:ext cx="83210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stredné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7863840" y="2880360"/>
            <a:ext cx="128016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5"/>
          <p:cNvSpPr/>
          <p:nvPr/>
        </p:nvSpPr>
        <p:spPr>
          <a:xfrm>
            <a:off x="7973568" y="2971800"/>
            <a:ext cx="106070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Cloud</a:t>
            </a:r>
            <a:endParaRPr lang="en-US" sz="1100" dirty="0"/>
          </a:p>
        </p:txBody>
      </p:sp>
      <p:sp>
        <p:nvSpPr>
          <p:cNvPr id="19" name="Shape 16"/>
          <p:cNvSpPr/>
          <p:nvPr/>
        </p:nvSpPr>
        <p:spPr>
          <a:xfrm>
            <a:off x="9235440" y="2880360"/>
            <a:ext cx="100584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7"/>
          <p:cNvSpPr/>
          <p:nvPr/>
        </p:nvSpPr>
        <p:spPr>
          <a:xfrm>
            <a:off x="9345168" y="2971800"/>
            <a:ext cx="78638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TOTP</a:t>
            </a:r>
            <a:endParaRPr lang="en-US" sz="1100" dirty="0"/>
          </a:p>
        </p:txBody>
      </p:sp>
      <p:sp>
        <p:nvSpPr>
          <p:cNvPr id="21" name="Shape 18"/>
          <p:cNvSpPr/>
          <p:nvPr/>
        </p:nvSpPr>
        <p:spPr>
          <a:xfrm>
            <a:off x="10332720" y="2880360"/>
            <a:ext cx="105156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19"/>
          <p:cNvSpPr/>
          <p:nvPr/>
        </p:nvSpPr>
        <p:spPr>
          <a:xfrm>
            <a:off x="10442448" y="2971800"/>
            <a:ext cx="83210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nízke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7863840" y="3611880"/>
            <a:ext cx="128016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4" name="Text 21"/>
          <p:cNvSpPr/>
          <p:nvPr/>
        </p:nvSpPr>
        <p:spPr>
          <a:xfrm>
            <a:off x="7973568" y="3703320"/>
            <a:ext cx="106070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Admin</a:t>
            </a:r>
            <a:endParaRPr lang="en-US" sz="1100" dirty="0"/>
          </a:p>
        </p:txBody>
      </p:sp>
      <p:sp>
        <p:nvSpPr>
          <p:cNvPr id="25" name="Shape 22"/>
          <p:cNvSpPr/>
          <p:nvPr/>
        </p:nvSpPr>
        <p:spPr>
          <a:xfrm>
            <a:off x="9235440" y="3611880"/>
            <a:ext cx="100584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6" name="Text 23"/>
          <p:cNvSpPr/>
          <p:nvPr/>
        </p:nvSpPr>
        <p:spPr>
          <a:xfrm>
            <a:off x="9345168" y="3703320"/>
            <a:ext cx="78638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FIDO2</a:t>
            </a:r>
            <a:endParaRPr lang="en-US" sz="1100" dirty="0"/>
          </a:p>
        </p:txBody>
      </p:sp>
      <p:sp>
        <p:nvSpPr>
          <p:cNvPr id="27" name="Shape 24"/>
          <p:cNvSpPr/>
          <p:nvPr/>
        </p:nvSpPr>
        <p:spPr>
          <a:xfrm>
            <a:off x="10332720" y="3611880"/>
            <a:ext cx="1051560" cy="411480"/>
          </a:xfrm>
          <a:prstGeom prst="roundRect">
            <a:avLst>
              <a:gd name="adj" fmla="val 17778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8" name="Text 25"/>
          <p:cNvSpPr/>
          <p:nvPr/>
        </p:nvSpPr>
        <p:spPr>
          <a:xfrm>
            <a:off x="10442448" y="3703320"/>
            <a:ext cx="832104" cy="2468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111111"/>
                </a:solidFill>
              </a:rPr>
              <a:t>vysoké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Praktická aktivita 2: analýza syntetických logov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060704"/>
            <a:ext cx="6263640" cy="43891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Skupiny dostanú krátky súbor syntetických prihlasovacích udalostí.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Ich úlohou je vytvoriť časovú os incidentu a označiť podozrivé signály.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Typické indikátory: opakované MFA výzvy, nová krajina, nové zariadenie, zmena MFA metódy, prístup k citlivej aplikácii.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Výstup: hypotéza incidentu, odporúčaná reakcia a preventívne opatrenia.</a:t>
            </a:r>
            <a:endParaRPr lang="en-US" sz="1800" dirty="0"/>
          </a:p>
        </p:txBody>
      </p:sp>
      <p:sp>
        <p:nvSpPr>
          <p:cNvPr id="5" name="Shape 2"/>
          <p:cNvSpPr/>
          <p:nvPr/>
        </p:nvSpPr>
        <p:spPr>
          <a:xfrm>
            <a:off x="7635240" y="1828800"/>
            <a:ext cx="914400" cy="777240"/>
          </a:xfrm>
          <a:prstGeom prst="roundRect">
            <a:avLst>
              <a:gd name="adj" fmla="val 9412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7744968" y="1920240"/>
            <a:ext cx="69494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09:12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login fail</a:t>
            </a:r>
            <a:endParaRPr lang="en-US" sz="1050" dirty="0"/>
          </a:p>
        </p:txBody>
      </p:sp>
      <p:sp>
        <p:nvSpPr>
          <p:cNvPr id="7" name="Shape 4"/>
          <p:cNvSpPr/>
          <p:nvPr/>
        </p:nvSpPr>
        <p:spPr>
          <a:xfrm>
            <a:off x="8595360" y="2221992"/>
            <a:ext cx="9144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Shape 5"/>
          <p:cNvSpPr/>
          <p:nvPr/>
        </p:nvSpPr>
        <p:spPr>
          <a:xfrm>
            <a:off x="8732520" y="1828800"/>
            <a:ext cx="914400" cy="777240"/>
          </a:xfrm>
          <a:prstGeom prst="roundRect">
            <a:avLst>
              <a:gd name="adj" fmla="val 9412"/>
            </a:avLst>
          </a:prstGeom>
          <a:solidFill>
            <a:srgbClr val="FFF4E6"/>
          </a:solidFill>
          <a:ln w="15240">
            <a:solidFill>
              <a:srgbClr val="FFF4E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6"/>
          <p:cNvSpPr/>
          <p:nvPr/>
        </p:nvSpPr>
        <p:spPr>
          <a:xfrm>
            <a:off x="8842248" y="1920240"/>
            <a:ext cx="69494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09:13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MFA x5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9692640" y="2221992"/>
            <a:ext cx="9144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Shape 8"/>
          <p:cNvSpPr/>
          <p:nvPr/>
        </p:nvSpPr>
        <p:spPr>
          <a:xfrm>
            <a:off x="9829800" y="1828800"/>
            <a:ext cx="914400" cy="777240"/>
          </a:xfrm>
          <a:prstGeom prst="roundRect">
            <a:avLst>
              <a:gd name="adj" fmla="val 9412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9939528" y="1920240"/>
            <a:ext cx="69494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09:16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approved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10789920" y="2221992"/>
            <a:ext cx="9144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1"/>
          <p:cNvSpPr/>
          <p:nvPr/>
        </p:nvSpPr>
        <p:spPr>
          <a:xfrm>
            <a:off x="10927080" y="1828800"/>
            <a:ext cx="914400" cy="777240"/>
          </a:xfrm>
          <a:prstGeom prst="roundRect">
            <a:avLst>
              <a:gd name="adj" fmla="val 9412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2"/>
          <p:cNvSpPr/>
          <p:nvPr/>
        </p:nvSpPr>
        <p:spPr>
          <a:xfrm>
            <a:off x="11036808" y="1920240"/>
            <a:ext cx="69494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09:22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111111"/>
                </a:solidFill>
              </a:rPr>
              <a:t>new device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7818120" y="3520440"/>
            <a:ext cx="3337560" cy="685800"/>
          </a:xfrm>
          <a:prstGeom prst="roundRect">
            <a:avLst>
              <a:gd name="adj" fmla="val 1066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4"/>
          <p:cNvSpPr/>
          <p:nvPr/>
        </p:nvSpPr>
        <p:spPr>
          <a:xfrm>
            <a:off x="7927848" y="3611880"/>
            <a:ext cx="311810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Incident timeline</a:t>
            </a:r>
            <a:endParaRPr lang="en-US" sz="17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Praktická aktivita 3: návrh bezpečnej MFA politiky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097280"/>
            <a:ext cx="6400800" cy="42976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Účastníci navrhnú MFA politiku pre tri skupiny používateľov: bežný používateľ, zamestnanec a administrátor.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Rozhodujú, ktorá metóda je minimálna, kde vyžadovať phishing-resistant MFA a ako riešiť výnimky.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Súčasťou návrhu je proces obnovy účtu a pravidlá pre novú registráciu MFA metódy.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Skupiny prezentujú kompromis medzi bezpečnosťou, použiteľnosťou a nákladmi.</a:t>
            </a:r>
            <a:endParaRPr lang="en-US" sz="1800" dirty="0"/>
          </a:p>
        </p:txBody>
      </p:sp>
      <p:sp>
        <p:nvSpPr>
          <p:cNvPr id="5" name="Shape 2"/>
          <p:cNvSpPr/>
          <p:nvPr/>
        </p:nvSpPr>
        <p:spPr>
          <a:xfrm>
            <a:off x="7726680" y="1325880"/>
            <a:ext cx="1417320" cy="4572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7836408" y="1417320"/>
            <a:ext cx="1197864" cy="2926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11111"/>
                </a:solidFill>
              </a:rPr>
              <a:t>Používateľ</a:t>
            </a:r>
            <a:endParaRPr lang="en-US" sz="1150" dirty="0"/>
          </a:p>
        </p:txBody>
      </p:sp>
      <p:sp>
        <p:nvSpPr>
          <p:cNvPr id="7" name="Shape 4"/>
          <p:cNvSpPr/>
          <p:nvPr/>
        </p:nvSpPr>
        <p:spPr>
          <a:xfrm>
            <a:off x="9189720" y="1325880"/>
            <a:ext cx="1417320" cy="4572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9299448" y="1417320"/>
            <a:ext cx="1197864" cy="2926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11111"/>
                </a:solidFill>
              </a:rPr>
              <a:t>Minimálne MFA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>
            <a:off x="10652760" y="1325880"/>
            <a:ext cx="1051560" cy="4572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7"/>
          <p:cNvSpPr/>
          <p:nvPr/>
        </p:nvSpPr>
        <p:spPr>
          <a:xfrm>
            <a:off x="10762488" y="1417320"/>
            <a:ext cx="832104" cy="2926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11111"/>
                </a:solidFill>
              </a:rPr>
              <a:t>Obnova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7726680" y="1965960"/>
            <a:ext cx="141732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7836408" y="2057400"/>
            <a:ext cx="11978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dirty="0">
                <a:solidFill>
                  <a:srgbClr val="111111"/>
                </a:solidFill>
              </a:rPr>
              <a:t>Študent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9189720" y="1965960"/>
            <a:ext cx="141732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1"/>
          <p:cNvSpPr/>
          <p:nvPr/>
        </p:nvSpPr>
        <p:spPr>
          <a:xfrm>
            <a:off x="9299448" y="2057400"/>
            <a:ext cx="11978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rgbClr val="111111"/>
                </a:solidFill>
              </a:rPr>
              <a:t>TOTP / passkey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10652760" y="1965960"/>
            <a:ext cx="105156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3"/>
          <p:cNvSpPr/>
          <p:nvPr/>
        </p:nvSpPr>
        <p:spPr>
          <a:xfrm>
            <a:off x="10762488" y="2057400"/>
            <a:ext cx="83210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950" dirty="0">
                <a:solidFill>
                  <a:srgbClr val="111111"/>
                </a:solidFill>
              </a:rPr>
              <a:t>self-service</a:t>
            </a:r>
            <a:endParaRPr lang="en-US" sz="950" dirty="0"/>
          </a:p>
        </p:txBody>
      </p:sp>
      <p:sp>
        <p:nvSpPr>
          <p:cNvPr id="17" name="Shape 14"/>
          <p:cNvSpPr/>
          <p:nvPr/>
        </p:nvSpPr>
        <p:spPr>
          <a:xfrm>
            <a:off x="7726680" y="2788920"/>
            <a:ext cx="141732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5"/>
          <p:cNvSpPr/>
          <p:nvPr/>
        </p:nvSpPr>
        <p:spPr>
          <a:xfrm>
            <a:off x="7836408" y="2880360"/>
            <a:ext cx="11978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dirty="0">
                <a:solidFill>
                  <a:srgbClr val="111111"/>
                </a:solidFill>
              </a:rPr>
              <a:t>Zamestnanec</a:t>
            </a:r>
            <a:endParaRPr lang="en-US" sz="1050" dirty="0"/>
          </a:p>
        </p:txBody>
      </p:sp>
      <p:sp>
        <p:nvSpPr>
          <p:cNvPr id="19" name="Shape 16"/>
          <p:cNvSpPr/>
          <p:nvPr/>
        </p:nvSpPr>
        <p:spPr>
          <a:xfrm>
            <a:off x="9189720" y="2788920"/>
            <a:ext cx="141732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7"/>
          <p:cNvSpPr/>
          <p:nvPr/>
        </p:nvSpPr>
        <p:spPr>
          <a:xfrm>
            <a:off x="9299448" y="2880360"/>
            <a:ext cx="11978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rgbClr val="111111"/>
                </a:solidFill>
              </a:rPr>
              <a:t>push + číslo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10652760" y="2788920"/>
            <a:ext cx="105156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19"/>
          <p:cNvSpPr/>
          <p:nvPr/>
        </p:nvSpPr>
        <p:spPr>
          <a:xfrm>
            <a:off x="10762488" y="2880360"/>
            <a:ext cx="83210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950" dirty="0">
                <a:solidFill>
                  <a:srgbClr val="111111"/>
                </a:solidFill>
              </a:rPr>
              <a:t>helpdesk + kontrola</a:t>
            </a:r>
            <a:endParaRPr lang="en-US" sz="950" dirty="0"/>
          </a:p>
        </p:txBody>
      </p:sp>
      <p:sp>
        <p:nvSpPr>
          <p:cNvPr id="23" name="Shape 20"/>
          <p:cNvSpPr/>
          <p:nvPr/>
        </p:nvSpPr>
        <p:spPr>
          <a:xfrm>
            <a:off x="7726680" y="3611880"/>
            <a:ext cx="141732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4" name="Text 21"/>
          <p:cNvSpPr/>
          <p:nvPr/>
        </p:nvSpPr>
        <p:spPr>
          <a:xfrm>
            <a:off x="7836408" y="3703320"/>
            <a:ext cx="11978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dirty="0">
                <a:solidFill>
                  <a:srgbClr val="111111"/>
                </a:solidFill>
              </a:rPr>
              <a:t>Admin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9189720" y="3611880"/>
            <a:ext cx="1417320" cy="502920"/>
          </a:xfrm>
          <a:prstGeom prst="roundRect">
            <a:avLst>
              <a:gd name="adj" fmla="val 14545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6" name="Text 23"/>
          <p:cNvSpPr/>
          <p:nvPr/>
        </p:nvSpPr>
        <p:spPr>
          <a:xfrm>
            <a:off x="9299448" y="3703320"/>
            <a:ext cx="11978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rgbClr val="111111"/>
                </a:solidFill>
              </a:rPr>
              <a:t>FIDO2 / PKI</a:t>
            </a:r>
            <a:endParaRPr lang="en-US" sz="1000" dirty="0"/>
          </a:p>
        </p:txBody>
      </p:sp>
      <p:sp>
        <p:nvSpPr>
          <p:cNvPr id="27" name="Shape 24"/>
          <p:cNvSpPr/>
          <p:nvPr/>
        </p:nvSpPr>
        <p:spPr>
          <a:xfrm>
            <a:off x="10652760" y="3611880"/>
            <a:ext cx="1051560" cy="502920"/>
          </a:xfrm>
          <a:prstGeom prst="roundRect">
            <a:avLst>
              <a:gd name="adj" fmla="val 14545"/>
            </a:avLst>
          </a:prstGeom>
          <a:solidFill>
            <a:srgbClr val="F8F8F8"/>
          </a:solidFill>
          <a:ln w="15240">
            <a:solidFill>
              <a:srgbClr val="F8F8F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8" name="Text 25"/>
          <p:cNvSpPr/>
          <p:nvPr/>
        </p:nvSpPr>
        <p:spPr>
          <a:xfrm>
            <a:off x="10762488" y="3703320"/>
            <a:ext cx="83210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950" dirty="0">
                <a:solidFill>
                  <a:srgbClr val="111111"/>
                </a:solidFill>
              </a:rPr>
              <a:t>dvojitá kontrola</a:t>
            </a:r>
            <a:endParaRPr lang="en-US" sz="9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Zhrnutie workshopu</a:t>
            </a:r>
            <a:endParaRPr lang="en-US" sz="2500" dirty="0"/>
          </a:p>
        </p:txBody>
      </p:sp>
      <p:sp>
        <p:nvSpPr>
          <p:cNvPr id="4" name="Shape 1"/>
          <p:cNvSpPr/>
          <p:nvPr/>
        </p:nvSpPr>
        <p:spPr>
          <a:xfrm>
            <a:off x="1234440" y="132588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09A57"/>
          </a:solidFill>
          <a:ln w="15240">
            <a:solidFill>
              <a:srgbClr val="009A5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2"/>
          <p:cNvSpPr/>
          <p:nvPr/>
        </p:nvSpPr>
        <p:spPr>
          <a:xfrm>
            <a:off x="1344168" y="1417320"/>
            <a:ext cx="2834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1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1874520" y="1335024"/>
            <a:ext cx="950976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2100" dirty="0">
                <a:solidFill>
                  <a:srgbClr val="111111"/>
                </a:solidFill>
              </a:rPr>
              <a:t>2FA je veľmi dôležitá, ale nie každá metóda chráni rovnako.</a:t>
            </a:r>
            <a:endParaRPr lang="en-US" sz="2100" dirty="0"/>
          </a:p>
        </p:txBody>
      </p:sp>
      <p:sp>
        <p:nvSpPr>
          <p:cNvPr id="7" name="Shape 4"/>
          <p:cNvSpPr/>
          <p:nvPr/>
        </p:nvSpPr>
        <p:spPr>
          <a:xfrm>
            <a:off x="1234440" y="24231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09A57"/>
          </a:solidFill>
          <a:ln w="15240">
            <a:solidFill>
              <a:srgbClr val="009A5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1344168" y="2514600"/>
            <a:ext cx="2834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2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1874520" y="2432304"/>
            <a:ext cx="950976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2100" dirty="0">
                <a:solidFill>
                  <a:srgbClr val="111111"/>
                </a:solidFill>
              </a:rPr>
              <a:t>Moderné útoky často obchádzajú používateľa, obnovu účtu alebo session tokeny.</a:t>
            </a:r>
            <a:endParaRPr lang="en-US" sz="2100" dirty="0"/>
          </a:p>
        </p:txBody>
      </p:sp>
      <p:sp>
        <p:nvSpPr>
          <p:cNvPr id="10" name="Shape 7"/>
          <p:cNvSpPr/>
          <p:nvPr/>
        </p:nvSpPr>
        <p:spPr>
          <a:xfrm>
            <a:off x="1234440" y="352044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09A57"/>
          </a:solidFill>
          <a:ln w="15240">
            <a:solidFill>
              <a:srgbClr val="009A5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8"/>
          <p:cNvSpPr/>
          <p:nvPr/>
        </p:nvSpPr>
        <p:spPr>
          <a:xfrm>
            <a:off x="1344168" y="3611880"/>
            <a:ext cx="283464" cy="3383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3</a:t>
            </a:r>
            <a:endParaRPr lang="en-US" sz="1700" dirty="0"/>
          </a:p>
        </p:txBody>
      </p:sp>
      <p:sp>
        <p:nvSpPr>
          <p:cNvPr id="12" name="Text 9"/>
          <p:cNvSpPr/>
          <p:nvPr/>
        </p:nvSpPr>
        <p:spPr>
          <a:xfrm>
            <a:off x="1874520" y="3529584"/>
            <a:ext cx="950976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2100" dirty="0">
                <a:solidFill>
                  <a:srgbClr val="111111"/>
                </a:solidFill>
              </a:rPr>
              <a:t>Najlepšia obrana kombinuje phishing-resistant MFA, monitoring a bezpečné procesy.</a:t>
            </a:r>
            <a:endParaRPr lang="en-US" sz="2100" dirty="0"/>
          </a:p>
        </p:txBody>
      </p:sp>
      <p:sp>
        <p:nvSpPr>
          <p:cNvPr id="13" name="Text 10"/>
          <p:cNvSpPr/>
          <p:nvPr/>
        </p:nvSpPr>
        <p:spPr>
          <a:xfrm>
            <a:off x="1234440" y="4892040"/>
            <a:ext cx="1014984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F4E8C"/>
                </a:solidFill>
              </a:rPr>
              <a:t>Výsledok pre účastníka: vie posúdiť svoju MFA, rozpoznať slabé miesta a navrhnúť realistické zlepšenia.</a:t>
            </a:r>
            <a:endParaRPr lang="en-US"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Použité zdroje a odporúčania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143000"/>
            <a:ext cx="9966960" cy="43891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CISA: Implementing Phishing-Resistant MFA – odporúčania k FIDO/WebAuthn a PKI autentifikácii.</a:t>
            </a:r>
            <a:endParaRPr lang="en-US" sz="1720" dirty="0"/>
          </a:p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NIST SP 800-63B: Digital Identity Guidelines – požiadavky na autentifikátory a úrovne autentifikácie.</a:t>
            </a:r>
            <a:endParaRPr lang="en-US" sz="1720" dirty="0"/>
          </a:p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OWASP Multifactor Authentication Cheat Sheet – bezpečnostné odporúčania pre MFA.</a:t>
            </a:r>
            <a:endParaRPr lang="en-US" sz="1720" dirty="0"/>
          </a:p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OWASP Web Security Testing Guide: Testing Multi-Factor Authentication – testovacie ciele a kontrolné otázky.</a:t>
            </a:r>
            <a:endParaRPr lang="en-US" sz="1720" dirty="0"/>
          </a:p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Microsoft Digital Defense Report 2024 – prehľad trendov identity útokov, MFA útokov a post-authentication rizík.</a:t>
            </a:r>
            <a:endParaRPr lang="en-US" sz="1720" dirty="0"/>
          </a:p>
        </p:txBody>
      </p:sp>
      <p:sp>
        <p:nvSpPr>
          <p:cNvPr id="5" name="Text 2"/>
          <p:cNvSpPr/>
          <p:nvPr/>
        </p:nvSpPr>
        <p:spPr>
          <a:xfrm>
            <a:off x="1078992" y="5806440"/>
            <a:ext cx="10149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555555"/>
                </a:solidFill>
              </a:rPr>
              <a:t>Odporúčaná doplnková literatúra: dokumentácia poskytovateľa identity, interné bezpečnostné politiky organizácie a aktuálne incident response playbooky.</a:t>
            </a:r>
            <a:endParaRPr lang="en-US" sz="12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749040" y="3063240"/>
            <a:ext cx="5029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dirty="0">
                <a:solidFill>
                  <a:srgbClr val="FFFFFF"/>
                </a:solidFill>
              </a:rPr>
              <a:t>Ďakujem za pozornosť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3749040" y="370332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FFFFF"/>
                </a:solidFill>
              </a:rPr>
              <a:t>Otázky a diskusia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 workshopu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078992"/>
            <a:ext cx="10515600" cy="219456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Prečo je 2FA dôležitá, ale nie je absolútnou ochranou</a:t>
            </a:r>
            <a:endParaRPr lang="en-US" sz="1850" dirty="0"/>
          </a:p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Ako fungujú bežné typy druhého faktora a kde zlyhávajú</a:t>
            </a:r>
            <a:endParaRPr lang="en-US" sz="1850" dirty="0"/>
          </a:p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Aké hrozby sa objavovali v rokoch 2023–2024: phishing, MFA fatigue, AiTM, token theft</a:t>
            </a:r>
            <a:endParaRPr lang="en-US" sz="1850" dirty="0"/>
          </a:p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Ako vyzerá phishing-resistant MFA a prečo je iná</a:t>
            </a:r>
            <a:endParaRPr lang="en-US" sz="1850" dirty="0"/>
          </a:p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Praktická časť: bezpečný lab, syntetické logy a návrh MFA politiky</a:t>
            </a:r>
            <a:endParaRPr lang="en-US" sz="1850" dirty="0"/>
          </a:p>
        </p:txBody>
      </p:sp>
      <p:sp>
        <p:nvSpPr>
          <p:cNvPr id="5" name="Shape 2"/>
          <p:cNvSpPr/>
          <p:nvPr/>
        </p:nvSpPr>
        <p:spPr>
          <a:xfrm>
            <a:off x="1143000" y="3977640"/>
            <a:ext cx="1828800" cy="685800"/>
          </a:xfrm>
          <a:prstGeom prst="roundRect">
            <a:avLst>
              <a:gd name="adj" fmla="val 10667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1252728" y="4069080"/>
            <a:ext cx="160934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Koncepty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3017520" y="4315968"/>
            <a:ext cx="54864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Shape 5"/>
          <p:cNvSpPr/>
          <p:nvPr/>
        </p:nvSpPr>
        <p:spPr>
          <a:xfrm>
            <a:off x="3703320" y="3977640"/>
            <a:ext cx="1828800" cy="685800"/>
          </a:xfrm>
          <a:prstGeom prst="roundRect">
            <a:avLst>
              <a:gd name="adj" fmla="val 10667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6"/>
          <p:cNvSpPr/>
          <p:nvPr/>
        </p:nvSpPr>
        <p:spPr>
          <a:xfrm>
            <a:off x="3813048" y="4069080"/>
            <a:ext cx="160934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Hrozby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5577840" y="4315968"/>
            <a:ext cx="54864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Shape 8"/>
          <p:cNvSpPr/>
          <p:nvPr/>
        </p:nvSpPr>
        <p:spPr>
          <a:xfrm>
            <a:off x="6263640" y="3977640"/>
            <a:ext cx="1828800" cy="685800"/>
          </a:xfrm>
          <a:prstGeom prst="roundRect">
            <a:avLst>
              <a:gd name="adj" fmla="val 10667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6373368" y="4069080"/>
            <a:ext cx="160934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Lab</a:t>
            </a:r>
            <a:endParaRPr lang="en-US" sz="1700" dirty="0"/>
          </a:p>
        </p:txBody>
      </p:sp>
      <p:sp>
        <p:nvSpPr>
          <p:cNvPr id="13" name="Shape 10"/>
          <p:cNvSpPr/>
          <p:nvPr/>
        </p:nvSpPr>
        <p:spPr>
          <a:xfrm>
            <a:off x="8138160" y="4315968"/>
            <a:ext cx="54864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1"/>
          <p:cNvSpPr/>
          <p:nvPr/>
        </p:nvSpPr>
        <p:spPr>
          <a:xfrm>
            <a:off x="8823960" y="3977640"/>
            <a:ext cx="1828800" cy="685800"/>
          </a:xfrm>
          <a:prstGeom prst="roundRect">
            <a:avLst>
              <a:gd name="adj" fmla="val 10667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2"/>
          <p:cNvSpPr/>
          <p:nvPr/>
        </p:nvSpPr>
        <p:spPr>
          <a:xfrm>
            <a:off x="8933688" y="4069080"/>
            <a:ext cx="160934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11111"/>
                </a:solidFill>
              </a:rPr>
              <a:t>Politika</a:t>
            </a:r>
            <a:endParaRPr 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Základná myšlienka: 2FA je brzda, nie pancier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078992"/>
            <a:ext cx="6172200" cy="43891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Druhý faktor výrazne znižuje riziko kompromitácie účtu.</a:t>
            </a:r>
            <a:endParaRPr lang="en-US" sz="1850" dirty="0"/>
          </a:p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Úroveň ochrany závisí od zvolenej metódy, nastavení a procesu obnovy účtu.</a:t>
            </a:r>
            <a:endParaRPr lang="en-US" sz="1850" dirty="0"/>
          </a:p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Niektoré formy 2FA sú stále zraniteľné voči phishingu, sociálnemu inžinierstvu alebo únosu session tokenov.</a:t>
            </a:r>
            <a:endParaRPr lang="en-US" sz="1850" dirty="0"/>
          </a:p>
          <a:p>
            <a:pPr marL="0" indent="0">
              <a:buNone/>
            </a:pPr>
            <a:r>
              <a:rPr lang="en-US" sz="18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Cieľom workshopu je naučiť sa rozlišovať medzi „máme 2FA“ a „máme bezpečne nasadenú MFA“. </a:t>
            </a:r>
            <a:endParaRPr lang="en-US" sz="1850" dirty="0"/>
          </a:p>
        </p:txBody>
      </p:sp>
      <p:sp>
        <p:nvSpPr>
          <p:cNvPr id="5" name="Shape 2"/>
          <p:cNvSpPr/>
          <p:nvPr/>
        </p:nvSpPr>
        <p:spPr>
          <a:xfrm>
            <a:off x="7818120" y="1417320"/>
            <a:ext cx="1874520" cy="1508760"/>
          </a:xfrm>
          <a:prstGeom prst="roundRect">
            <a:avLst>
              <a:gd name="adj" fmla="val 4848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7927848" y="1508760"/>
            <a:ext cx="1655064" cy="1344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111"/>
                </a:solidFill>
              </a:rPr>
              <a:t>Heslo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111111"/>
                </a:solidFill>
              </a:rPr>
              <a:t>+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111111"/>
                </a:solidFill>
              </a:rPr>
              <a:t>druhý faktor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9829800" y="1417320"/>
            <a:ext cx="1874520" cy="1508760"/>
          </a:xfrm>
          <a:prstGeom prst="roundRect">
            <a:avLst>
              <a:gd name="adj" fmla="val 4848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9939528" y="1508760"/>
            <a:ext cx="1655064" cy="1344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111"/>
                </a:solidFill>
              </a:rPr>
              <a:t>Kontext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111111"/>
                </a:solidFill>
              </a:rPr>
              <a:t>+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111111"/>
                </a:solidFill>
              </a:rPr>
              <a:t>monitoring</a:t>
            </a:r>
            <a:endParaRPr lang="en-US" sz="2000" dirty="0"/>
          </a:p>
        </p:txBody>
      </p:sp>
      <p:sp>
        <p:nvSpPr>
          <p:cNvPr id="9" name="Shape 6"/>
          <p:cNvSpPr/>
          <p:nvPr/>
        </p:nvSpPr>
        <p:spPr>
          <a:xfrm>
            <a:off x="8732520" y="3063240"/>
            <a:ext cx="0" cy="594360"/>
          </a:xfrm>
          <a:prstGeom prst="line">
            <a:avLst/>
          </a:prstGeom>
          <a:noFill/>
          <a:ln w="25400">
            <a:solidFill>
              <a:srgbClr val="009A57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7"/>
          <p:cNvSpPr/>
          <p:nvPr/>
        </p:nvSpPr>
        <p:spPr>
          <a:xfrm>
            <a:off x="10744200" y="3063240"/>
            <a:ext cx="0" cy="594360"/>
          </a:xfrm>
          <a:prstGeom prst="line">
            <a:avLst/>
          </a:prstGeom>
          <a:noFill/>
          <a:ln w="25400">
            <a:solidFill>
              <a:srgbClr val="1F4E8C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Shape 8"/>
          <p:cNvSpPr/>
          <p:nvPr/>
        </p:nvSpPr>
        <p:spPr>
          <a:xfrm>
            <a:off x="8046720" y="3794760"/>
            <a:ext cx="3429000" cy="777240"/>
          </a:xfrm>
          <a:prstGeom prst="roundRect">
            <a:avLst>
              <a:gd name="adj" fmla="val 9412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8156448" y="3886200"/>
            <a:ext cx="320954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11111"/>
                </a:solidFill>
              </a:rPr>
              <a:t>Skutočná ochrana účtu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1078992" y="6355080"/>
            <a:ext cx="10698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555555"/>
                </a:solidFill>
              </a:rPr>
              <a:t>Poznámka: 2FA je špecifický prípad MFA, kde sa používajú presne dva autentifikačné faktory.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Ako funguje 2FA/MFA pri prihlásení</a:t>
            </a:r>
            <a:endParaRPr lang="en-US" sz="2500" dirty="0"/>
          </a:p>
        </p:txBody>
      </p:sp>
      <p:sp>
        <p:nvSpPr>
          <p:cNvPr id="4" name="Shape 1"/>
          <p:cNvSpPr/>
          <p:nvPr/>
        </p:nvSpPr>
        <p:spPr>
          <a:xfrm>
            <a:off x="1188720" y="1828800"/>
            <a:ext cx="1508760" cy="73152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2"/>
          <p:cNvSpPr/>
          <p:nvPr/>
        </p:nvSpPr>
        <p:spPr>
          <a:xfrm>
            <a:off x="1298448" y="1920240"/>
            <a:ext cx="1289304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Používateľ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3154680" y="1828800"/>
            <a:ext cx="1325880" cy="731520"/>
          </a:xfrm>
          <a:prstGeom prst="roundRect">
            <a:avLst>
              <a:gd name="adj" fmla="val 10000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4"/>
          <p:cNvSpPr/>
          <p:nvPr/>
        </p:nvSpPr>
        <p:spPr>
          <a:xfrm>
            <a:off x="3264408" y="1920240"/>
            <a:ext cx="1106424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Heslo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4937760" y="1828800"/>
            <a:ext cx="1417320" cy="731520"/>
          </a:xfrm>
          <a:prstGeom prst="roundRect">
            <a:avLst>
              <a:gd name="adj" fmla="val 10000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6"/>
          <p:cNvSpPr/>
          <p:nvPr/>
        </p:nvSpPr>
        <p:spPr>
          <a:xfrm>
            <a:off x="5047488" y="1920240"/>
            <a:ext cx="1197864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Druhý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faktor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812280" y="1828800"/>
            <a:ext cx="1508760" cy="731520"/>
          </a:xfrm>
          <a:prstGeom prst="roundRect">
            <a:avLst>
              <a:gd name="adj" fmla="val 10000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8"/>
          <p:cNvSpPr/>
          <p:nvPr/>
        </p:nvSpPr>
        <p:spPr>
          <a:xfrm>
            <a:off x="6922008" y="1920240"/>
            <a:ext cx="1289304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Session /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token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8778240" y="1828800"/>
            <a:ext cx="1508760" cy="73152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0"/>
          <p:cNvSpPr/>
          <p:nvPr/>
        </p:nvSpPr>
        <p:spPr>
          <a:xfrm>
            <a:off x="8887968" y="1920240"/>
            <a:ext cx="1289304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11111"/>
                </a:solidFill>
              </a:rPr>
              <a:t>Aplikácia</a:t>
            </a:r>
            <a:endParaRPr lang="en-US" sz="1500" dirty="0"/>
          </a:p>
        </p:txBody>
      </p:sp>
      <p:sp>
        <p:nvSpPr>
          <p:cNvPr id="14" name="Shape 11"/>
          <p:cNvSpPr/>
          <p:nvPr/>
        </p:nvSpPr>
        <p:spPr>
          <a:xfrm>
            <a:off x="2724912" y="2194560"/>
            <a:ext cx="338328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2"/>
          <p:cNvSpPr/>
          <p:nvPr/>
        </p:nvSpPr>
        <p:spPr>
          <a:xfrm>
            <a:off x="4507992" y="2194560"/>
            <a:ext cx="338328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Shape 13"/>
          <p:cNvSpPr/>
          <p:nvPr/>
        </p:nvSpPr>
        <p:spPr>
          <a:xfrm>
            <a:off x="6382512" y="2194560"/>
            <a:ext cx="338328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4"/>
          <p:cNvSpPr/>
          <p:nvPr/>
        </p:nvSpPr>
        <p:spPr>
          <a:xfrm>
            <a:off x="8348472" y="2194560"/>
            <a:ext cx="338328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5"/>
          <p:cNvSpPr/>
          <p:nvPr/>
        </p:nvSpPr>
        <p:spPr>
          <a:xfrm>
            <a:off x="1143000" y="3337560"/>
            <a:ext cx="4937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C0392B"/>
                </a:solidFill>
              </a:rPr>
              <a:t>Kde vzniká riziko</a:t>
            </a:r>
            <a:endParaRPr lang="en-US" sz="1700" dirty="0"/>
          </a:p>
        </p:txBody>
      </p:sp>
      <p:sp>
        <p:nvSpPr>
          <p:cNvPr id="19" name="Text 16"/>
          <p:cNvSpPr/>
          <p:nvPr/>
        </p:nvSpPr>
        <p:spPr>
          <a:xfrm>
            <a:off x="1143000" y="3721608"/>
            <a:ext cx="4937760" cy="17190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heslo je slabé alebo znovupoužité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druhý faktor je phishovateľný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session token je ukradnutý po prihlásení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obnova účtu je slabšia než samotné MFA</a:t>
            </a:r>
            <a:endParaRPr lang="en-US" sz="1550" dirty="0"/>
          </a:p>
        </p:txBody>
      </p:sp>
      <p:sp>
        <p:nvSpPr>
          <p:cNvPr id="20" name="Text 17"/>
          <p:cNvSpPr/>
          <p:nvPr/>
        </p:nvSpPr>
        <p:spPr>
          <a:xfrm>
            <a:off x="6400800" y="3337560"/>
            <a:ext cx="4937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8C"/>
                </a:solidFill>
              </a:rPr>
              <a:t>Čo má workshop naučiť</a:t>
            </a:r>
            <a:endParaRPr lang="en-US" sz="1700" dirty="0"/>
          </a:p>
        </p:txBody>
      </p:sp>
      <p:sp>
        <p:nvSpPr>
          <p:cNvPr id="21" name="Text 18"/>
          <p:cNvSpPr/>
          <p:nvPr/>
        </p:nvSpPr>
        <p:spPr>
          <a:xfrm>
            <a:off x="6400800" y="3721608"/>
            <a:ext cx="4937760" cy="17190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čítať autentifikačný tok ako systém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hľadať slabé články mimo samotného loginu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navrhovať realistické protiopatrenia</a:t>
            </a:r>
            <a:endParaRPr lang="en-US" sz="15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 skupiny autentifikačných faktorov</a:t>
            </a:r>
            <a:endParaRPr lang="en-US" sz="2500" dirty="0"/>
          </a:p>
        </p:txBody>
      </p:sp>
      <p:sp>
        <p:nvSpPr>
          <p:cNvPr id="4" name="Shape 1"/>
          <p:cNvSpPr/>
          <p:nvPr/>
        </p:nvSpPr>
        <p:spPr>
          <a:xfrm>
            <a:off x="1234440" y="1417320"/>
            <a:ext cx="3108960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2"/>
          <p:cNvSpPr/>
          <p:nvPr/>
        </p:nvSpPr>
        <p:spPr>
          <a:xfrm>
            <a:off x="1344168" y="1508760"/>
            <a:ext cx="2889504" cy="18013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Niečo, čo vieš</a:t>
            </a:r>
            <a:endParaRPr lang="en-US" sz="1600" dirty="0"/>
          </a:p>
          <a:p>
            <a:pPr marL="0" indent="0" algn="ctr">
              <a:buNone/>
            </a:pP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heslo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PIN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bezpečnostná otázka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4617720" y="1417320"/>
            <a:ext cx="3108960" cy="1965960"/>
          </a:xfrm>
          <a:prstGeom prst="roundRect">
            <a:avLst>
              <a:gd name="adj" fmla="val 3721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4"/>
          <p:cNvSpPr/>
          <p:nvPr/>
        </p:nvSpPr>
        <p:spPr>
          <a:xfrm>
            <a:off x="4727448" y="1508760"/>
            <a:ext cx="2889504" cy="18013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Niečo, čo máš</a:t>
            </a:r>
            <a:endParaRPr lang="en-US" sz="1600" dirty="0"/>
          </a:p>
          <a:p>
            <a:pPr marL="0" indent="0" algn="ctr">
              <a:buNone/>
            </a:pP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mobil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token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bezpečnostný kľúč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8001000" y="1417320"/>
            <a:ext cx="3108960" cy="1965960"/>
          </a:xfrm>
          <a:prstGeom prst="roundRect">
            <a:avLst>
              <a:gd name="adj" fmla="val 3721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6"/>
          <p:cNvSpPr/>
          <p:nvPr/>
        </p:nvSpPr>
        <p:spPr>
          <a:xfrm>
            <a:off x="8110728" y="1508760"/>
            <a:ext cx="2889504" cy="18013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Niečo, čím si</a:t>
            </a:r>
            <a:endParaRPr lang="en-US" sz="1600" dirty="0"/>
          </a:p>
          <a:p>
            <a:pPr marL="0" indent="0" algn="ctr">
              <a:buNone/>
            </a:pP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odtlačok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tvár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11111"/>
                </a:solidFill>
              </a:rPr>
              <a:t>• biometria zariadenia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1234440" y="4069080"/>
            <a:ext cx="9966960" cy="8229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900" dirty="0">
                <a:solidFill>
                  <a:srgbClr val="111111"/>
                </a:solidFill>
              </a:rPr>
              <a:t>Silná MFA kombinuje nezávislé faktory. Slabé nasadenie často zlyhá na tom, že oba faktory možno získať alebo potvrdiť rovnakým phishingovým scenárom.</a:t>
            </a:r>
            <a:endParaRPr lang="en-US" sz="1900" dirty="0"/>
          </a:p>
        </p:txBody>
      </p:sp>
      <p:sp>
        <p:nvSpPr>
          <p:cNvPr id="11" name="Text 8"/>
          <p:cNvSpPr/>
          <p:nvPr/>
        </p:nvSpPr>
        <p:spPr>
          <a:xfrm>
            <a:off x="1078992" y="6355080"/>
            <a:ext cx="10698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555555"/>
                </a:solidFill>
              </a:rPr>
              <a:t>V praxi je dôležité rozlišovať faktor, používateľskú skúsenosť a technickú odolnosť voči phishingu.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Bezpečnostná úroveň bežných metód 2FA/MFA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234440" y="114300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0392B"/>
                </a:solidFill>
              </a:rPr>
              <a:t>Nižšia odolnosť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9372600" y="114300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009A57"/>
                </a:solidFill>
              </a:rPr>
              <a:t>Vyššia odolnosť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1417320" y="1627632"/>
            <a:ext cx="950976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4"/>
          <p:cNvSpPr/>
          <p:nvPr/>
        </p:nvSpPr>
        <p:spPr>
          <a:xfrm>
            <a:off x="1280160" y="2057400"/>
            <a:ext cx="1554480" cy="1051560"/>
          </a:xfrm>
          <a:prstGeom prst="roundRect">
            <a:avLst>
              <a:gd name="adj" fmla="val 695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1389888" y="2148840"/>
            <a:ext cx="1335024" cy="8869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30" b="1" dirty="0">
                <a:solidFill>
                  <a:srgbClr val="111111"/>
                </a:solidFill>
              </a:rPr>
              <a:t>SMS / e-mail kód</a:t>
            </a:r>
            <a:endParaRPr lang="en-US" sz="1330" dirty="0"/>
          </a:p>
        </p:txBody>
      </p:sp>
      <p:sp>
        <p:nvSpPr>
          <p:cNvPr id="9" name="Shape 6"/>
          <p:cNvSpPr/>
          <p:nvPr/>
        </p:nvSpPr>
        <p:spPr>
          <a:xfrm>
            <a:off x="2971800" y="2057400"/>
            <a:ext cx="1554480" cy="1051560"/>
          </a:xfrm>
          <a:prstGeom prst="roundRect">
            <a:avLst>
              <a:gd name="adj" fmla="val 695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7"/>
          <p:cNvSpPr/>
          <p:nvPr/>
        </p:nvSpPr>
        <p:spPr>
          <a:xfrm>
            <a:off x="3081528" y="2148840"/>
            <a:ext cx="1335024" cy="8869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30" b="1" dirty="0">
                <a:solidFill>
                  <a:srgbClr val="111111"/>
                </a:solidFill>
              </a:rPr>
              <a:t>TOTP aplikácia</a:t>
            </a:r>
            <a:endParaRPr lang="en-US" sz="1330" dirty="0"/>
          </a:p>
        </p:txBody>
      </p:sp>
      <p:sp>
        <p:nvSpPr>
          <p:cNvPr id="11" name="Shape 8"/>
          <p:cNvSpPr/>
          <p:nvPr/>
        </p:nvSpPr>
        <p:spPr>
          <a:xfrm>
            <a:off x="4572000" y="2057400"/>
            <a:ext cx="1554480" cy="1051560"/>
          </a:xfrm>
          <a:prstGeom prst="roundRect">
            <a:avLst>
              <a:gd name="adj" fmla="val 695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4681728" y="2148840"/>
            <a:ext cx="1335024" cy="8869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30" b="1" dirty="0">
                <a:solidFill>
                  <a:srgbClr val="111111"/>
                </a:solidFill>
              </a:rPr>
              <a:t>Push notifikácia</a:t>
            </a:r>
            <a:endParaRPr lang="en-US" sz="1330" dirty="0"/>
          </a:p>
        </p:txBody>
      </p:sp>
      <p:sp>
        <p:nvSpPr>
          <p:cNvPr id="13" name="Shape 10"/>
          <p:cNvSpPr/>
          <p:nvPr/>
        </p:nvSpPr>
        <p:spPr>
          <a:xfrm>
            <a:off x="6355080" y="2057400"/>
            <a:ext cx="1554480" cy="1051560"/>
          </a:xfrm>
          <a:prstGeom prst="roundRect">
            <a:avLst>
              <a:gd name="adj" fmla="val 695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1"/>
          <p:cNvSpPr/>
          <p:nvPr/>
        </p:nvSpPr>
        <p:spPr>
          <a:xfrm>
            <a:off x="6464808" y="2148840"/>
            <a:ext cx="1335024" cy="8869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30" b="1" dirty="0">
                <a:solidFill>
                  <a:srgbClr val="111111"/>
                </a:solidFill>
              </a:rPr>
              <a:t>Push + number matching</a:t>
            </a:r>
            <a:endParaRPr lang="en-US" sz="1330" dirty="0"/>
          </a:p>
        </p:txBody>
      </p:sp>
      <p:sp>
        <p:nvSpPr>
          <p:cNvPr id="15" name="Shape 12"/>
          <p:cNvSpPr/>
          <p:nvPr/>
        </p:nvSpPr>
        <p:spPr>
          <a:xfrm>
            <a:off x="8458200" y="2057400"/>
            <a:ext cx="1554480" cy="1051560"/>
          </a:xfrm>
          <a:prstGeom prst="roundRect">
            <a:avLst>
              <a:gd name="adj" fmla="val 695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3"/>
          <p:cNvSpPr/>
          <p:nvPr/>
        </p:nvSpPr>
        <p:spPr>
          <a:xfrm>
            <a:off x="8567928" y="2148840"/>
            <a:ext cx="1335024" cy="8869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30" b="1" dirty="0">
                <a:solidFill>
                  <a:srgbClr val="111111"/>
                </a:solidFill>
              </a:rPr>
              <a:t>FIDO2 / WebAuthn / passkeys</a:t>
            </a:r>
            <a:endParaRPr lang="en-US" sz="1330" dirty="0"/>
          </a:p>
        </p:txBody>
      </p:sp>
      <p:sp>
        <p:nvSpPr>
          <p:cNvPr id="17" name="Text 14"/>
          <p:cNvSpPr/>
          <p:nvPr/>
        </p:nvSpPr>
        <p:spPr>
          <a:xfrm>
            <a:off x="1234440" y="3886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8C"/>
                </a:solidFill>
              </a:rPr>
              <a:t>Kľúčová otázka</a:t>
            </a:r>
            <a:endParaRPr lang="en-US" sz="1700" dirty="0"/>
          </a:p>
        </p:txBody>
      </p:sp>
      <p:sp>
        <p:nvSpPr>
          <p:cNvPr id="18" name="Text 15"/>
          <p:cNvSpPr/>
          <p:nvPr/>
        </p:nvSpPr>
        <p:spPr>
          <a:xfrm>
            <a:off x="1234440" y="4270248"/>
            <a:ext cx="10058400" cy="11247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Vie útočník presvedčiť používateľa, aby faktor zadal alebo potvrdil?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Je autentifikácia viazaná na konkrétnu doménu/službu?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Dá sa prihlásenie dokončiť cez phishingový medzičlánok?</a:t>
            </a:r>
            <a:endParaRPr lang="en-US" sz="1550" dirty="0"/>
          </a:p>
        </p:txBody>
      </p:sp>
      <p:sp>
        <p:nvSpPr>
          <p:cNvPr id="19" name="Text 16"/>
          <p:cNvSpPr/>
          <p:nvPr/>
        </p:nvSpPr>
        <p:spPr>
          <a:xfrm>
            <a:off x="1078992" y="6355080"/>
            <a:ext cx="10698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555555"/>
                </a:solidFill>
              </a:rPr>
              <a:t>Zjednodušené hodnotenie pre výučbu; konkrétna bezpečnosť závisí od implementácie a politiky.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Hrozby voči MFA v rokoch 2023–2024</a:t>
            </a:r>
            <a:endParaRPr lang="en-US" sz="2500" dirty="0"/>
          </a:p>
        </p:txBody>
      </p:sp>
      <p:sp>
        <p:nvSpPr>
          <p:cNvPr id="4" name="Text 1"/>
          <p:cNvSpPr/>
          <p:nvPr/>
        </p:nvSpPr>
        <p:spPr>
          <a:xfrm>
            <a:off x="1078992" y="1115568"/>
            <a:ext cx="6217920" cy="448056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Phishing prihlasovacích údajov zostáva vstupnou bránou k účtom.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MFA fatigue / push bombing zneužíva únavu alebo nepozornosť používateľa.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Adversary-in-the-middle scenáre môžu obísť phishovateľné faktory a získať session token.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SIM swap a kompromitácia obnovovacích kanálov oslabujú SMS a proces obnovy účtu.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Útočníci sa čoraz viac zameriavajú na identity, tokeny a cloudové relácie, nielen na samotné heslá.</a:t>
            </a:r>
            <a:endParaRPr lang="en-US" sz="1800" dirty="0"/>
          </a:p>
        </p:txBody>
      </p:sp>
      <p:sp>
        <p:nvSpPr>
          <p:cNvPr id="5" name="Shape 2"/>
          <p:cNvSpPr/>
          <p:nvPr/>
        </p:nvSpPr>
        <p:spPr>
          <a:xfrm>
            <a:off x="7772400" y="1234440"/>
            <a:ext cx="132588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3"/>
          <p:cNvSpPr/>
          <p:nvPr/>
        </p:nvSpPr>
        <p:spPr>
          <a:xfrm>
            <a:off x="7882128" y="1325880"/>
            <a:ext cx="110642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Heslo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9372600" y="1234440"/>
            <a:ext cx="1325880" cy="548640"/>
          </a:xfrm>
          <a:prstGeom prst="roundRect">
            <a:avLst>
              <a:gd name="adj" fmla="val 13333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5"/>
          <p:cNvSpPr/>
          <p:nvPr/>
        </p:nvSpPr>
        <p:spPr>
          <a:xfrm>
            <a:off x="9482328" y="1325880"/>
            <a:ext cx="110642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MFA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8549640" y="2331720"/>
            <a:ext cx="1508760" cy="548640"/>
          </a:xfrm>
          <a:prstGeom prst="roundRect">
            <a:avLst>
              <a:gd name="adj" fmla="val 13333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7"/>
          <p:cNvSpPr/>
          <p:nvPr/>
        </p:nvSpPr>
        <p:spPr>
          <a:xfrm>
            <a:off x="8659368" y="2423160"/>
            <a:ext cx="12893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Session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7635240" y="3429000"/>
            <a:ext cx="178308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9"/>
          <p:cNvSpPr/>
          <p:nvPr/>
        </p:nvSpPr>
        <p:spPr>
          <a:xfrm>
            <a:off x="7744968" y="3520440"/>
            <a:ext cx="156362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Obnova účtu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9646920" y="3429000"/>
            <a:ext cx="141732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1"/>
          <p:cNvSpPr/>
          <p:nvPr/>
        </p:nvSpPr>
        <p:spPr>
          <a:xfrm>
            <a:off x="9756648" y="3520440"/>
            <a:ext cx="119786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Helpdesk</a:t>
            </a:r>
            <a:endParaRPr lang="en-US" sz="1300" dirty="0"/>
          </a:p>
        </p:txBody>
      </p:sp>
      <p:sp>
        <p:nvSpPr>
          <p:cNvPr id="15" name="Shape 12"/>
          <p:cNvSpPr/>
          <p:nvPr/>
        </p:nvSpPr>
        <p:spPr>
          <a:xfrm>
            <a:off x="8458200" y="1783080"/>
            <a:ext cx="640080" cy="54864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Shape 13"/>
          <p:cNvSpPr/>
          <p:nvPr/>
        </p:nvSpPr>
        <p:spPr>
          <a:xfrm>
            <a:off x="10012680" y="1783080"/>
            <a:ext cx="0" cy="54864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4"/>
          <p:cNvSpPr/>
          <p:nvPr/>
        </p:nvSpPr>
        <p:spPr>
          <a:xfrm>
            <a:off x="8549640" y="2880360"/>
            <a:ext cx="0" cy="54864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8" name="Shape 15"/>
          <p:cNvSpPr/>
          <p:nvPr/>
        </p:nvSpPr>
        <p:spPr>
          <a:xfrm>
            <a:off x="9372600" y="2880360"/>
            <a:ext cx="640080" cy="54864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6"/>
          <p:cNvSpPr/>
          <p:nvPr/>
        </p:nvSpPr>
        <p:spPr>
          <a:xfrm>
            <a:off x="1078992" y="6355080"/>
            <a:ext cx="10698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555555"/>
                </a:solidFill>
              </a:rPr>
              <a:t>Prehľad je postavený na verejných odporúčaniach CISA, OWASP, NIST a Microsoft Digital Defense Report 2024.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Scenár A: MFA fatigue / push bombing</a:t>
            </a:r>
            <a:endParaRPr lang="en-US" sz="2500" dirty="0"/>
          </a:p>
        </p:txBody>
      </p:sp>
      <p:sp>
        <p:nvSpPr>
          <p:cNvPr id="4" name="Shape 1"/>
          <p:cNvSpPr/>
          <p:nvPr/>
        </p:nvSpPr>
        <p:spPr>
          <a:xfrm>
            <a:off x="1325880" y="1508760"/>
            <a:ext cx="1463040" cy="777240"/>
          </a:xfrm>
          <a:prstGeom prst="roundRect">
            <a:avLst>
              <a:gd name="adj" fmla="val 9412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2"/>
          <p:cNvSpPr/>
          <p:nvPr/>
        </p:nvSpPr>
        <p:spPr>
          <a:xfrm>
            <a:off x="1435608" y="1600200"/>
            <a:ext cx="124358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Útočník má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heslo</a:t>
            </a:r>
            <a:endParaRPr lang="en-US" sz="1400" dirty="0"/>
          </a:p>
        </p:txBody>
      </p:sp>
      <p:sp>
        <p:nvSpPr>
          <p:cNvPr id="6" name="Shape 3"/>
          <p:cNvSpPr/>
          <p:nvPr/>
        </p:nvSpPr>
        <p:spPr>
          <a:xfrm>
            <a:off x="3383280" y="1508760"/>
            <a:ext cx="1600200" cy="777240"/>
          </a:xfrm>
          <a:prstGeom prst="roundRect">
            <a:avLst>
              <a:gd name="adj" fmla="val 9412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4"/>
          <p:cNvSpPr/>
          <p:nvPr/>
        </p:nvSpPr>
        <p:spPr>
          <a:xfrm>
            <a:off x="3493008" y="1600200"/>
            <a:ext cx="138074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Opakované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push výzvy</a:t>
            </a:r>
            <a:endParaRPr lang="en-US" sz="1400" dirty="0"/>
          </a:p>
        </p:txBody>
      </p:sp>
      <p:sp>
        <p:nvSpPr>
          <p:cNvPr id="8" name="Shape 5"/>
          <p:cNvSpPr/>
          <p:nvPr/>
        </p:nvSpPr>
        <p:spPr>
          <a:xfrm>
            <a:off x="5669280" y="1508760"/>
            <a:ext cx="1508760" cy="777240"/>
          </a:xfrm>
          <a:prstGeom prst="roundRect">
            <a:avLst>
              <a:gd name="adj" fmla="val 9412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6"/>
          <p:cNvSpPr/>
          <p:nvPr/>
        </p:nvSpPr>
        <p:spPr>
          <a:xfrm>
            <a:off x="5779008" y="1600200"/>
            <a:ext cx="128930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Používateľ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potvrdí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7726680" y="1508760"/>
            <a:ext cx="1463040" cy="777240"/>
          </a:xfrm>
          <a:prstGeom prst="roundRect">
            <a:avLst>
              <a:gd name="adj" fmla="val 9412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8"/>
          <p:cNvSpPr/>
          <p:nvPr/>
        </p:nvSpPr>
        <p:spPr>
          <a:xfrm>
            <a:off x="7836408" y="1600200"/>
            <a:ext cx="1243584" cy="6126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Prístup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k účtu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2816352" y="1892808"/>
            <a:ext cx="521208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0"/>
          <p:cNvSpPr/>
          <p:nvPr/>
        </p:nvSpPr>
        <p:spPr>
          <a:xfrm>
            <a:off x="5010912" y="1892808"/>
            <a:ext cx="612648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1"/>
          <p:cNvSpPr/>
          <p:nvPr/>
        </p:nvSpPr>
        <p:spPr>
          <a:xfrm>
            <a:off x="7205472" y="1892808"/>
            <a:ext cx="475488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2"/>
          <p:cNvSpPr/>
          <p:nvPr/>
        </p:nvSpPr>
        <p:spPr>
          <a:xfrm>
            <a:off x="1234440" y="3063240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8C"/>
                </a:solidFill>
              </a:rPr>
              <a:t>Čo sa účastníci naučia rozpoznať</a:t>
            </a:r>
            <a:endParaRPr lang="en-US" sz="1700" dirty="0"/>
          </a:p>
        </p:txBody>
      </p:sp>
      <p:sp>
        <p:nvSpPr>
          <p:cNvPr id="16" name="Text 13"/>
          <p:cNvSpPr/>
          <p:nvPr/>
        </p:nvSpPr>
        <p:spPr>
          <a:xfrm>
            <a:off x="1234440" y="3447288"/>
            <a:ext cx="5120640" cy="18105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nezvyčajný počet MFA výziev v krátkom čase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výzvy mimo bežného pracovného času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nová lokalita, zariadenie alebo aplikácia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používateľské hlásenie: „stále mi vyskakovali výzvy“</a:t>
            </a:r>
            <a:endParaRPr lang="en-US" sz="1550" dirty="0"/>
          </a:p>
        </p:txBody>
      </p:sp>
      <p:sp>
        <p:nvSpPr>
          <p:cNvPr id="17" name="Text 14"/>
          <p:cNvSpPr/>
          <p:nvPr/>
        </p:nvSpPr>
        <p:spPr>
          <a:xfrm>
            <a:off x="6629400" y="306324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09A57"/>
                </a:solidFill>
              </a:rPr>
              <a:t>Obrana</a:t>
            </a:r>
            <a:endParaRPr lang="en-US" sz="1700" dirty="0"/>
          </a:p>
        </p:txBody>
      </p:sp>
      <p:sp>
        <p:nvSpPr>
          <p:cNvPr id="18" name="Text 15"/>
          <p:cNvSpPr/>
          <p:nvPr/>
        </p:nvSpPr>
        <p:spPr>
          <a:xfrm>
            <a:off x="6629400" y="3447288"/>
            <a:ext cx="5029200" cy="18105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number matching a kontext v notifikácii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limity na počet výziev a alerting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jasný postup nahlásenia incidentu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111111"/>
                </a:solidFill>
              </a:rPr>
              <a:t>• okamžité odhlásenie relácií a reset hesla</a:t>
            </a:r>
            <a:endParaRPr lang="en-US" sz="15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template_unzip/ppt/media/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42416" y="256032"/>
            <a:ext cx="1074420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1F4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Scenár B: phishing v reálnom čase a únos relácie</a:t>
            </a:r>
            <a:endParaRPr lang="en-US" sz="2500" dirty="0"/>
          </a:p>
        </p:txBody>
      </p:sp>
      <p:sp>
        <p:nvSpPr>
          <p:cNvPr id="4" name="Shape 1"/>
          <p:cNvSpPr/>
          <p:nvPr/>
        </p:nvSpPr>
        <p:spPr>
          <a:xfrm>
            <a:off x="1417320" y="1600200"/>
            <a:ext cx="1554480" cy="685800"/>
          </a:xfrm>
          <a:prstGeom prst="roundRect">
            <a:avLst>
              <a:gd name="adj" fmla="val 1066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2"/>
          <p:cNvSpPr/>
          <p:nvPr/>
        </p:nvSpPr>
        <p:spPr>
          <a:xfrm>
            <a:off x="1527048" y="1691640"/>
            <a:ext cx="133502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Používateľ</a:t>
            </a:r>
            <a:endParaRPr lang="en-US" sz="1400" dirty="0"/>
          </a:p>
        </p:txBody>
      </p:sp>
      <p:sp>
        <p:nvSpPr>
          <p:cNvPr id="6" name="Shape 3"/>
          <p:cNvSpPr/>
          <p:nvPr/>
        </p:nvSpPr>
        <p:spPr>
          <a:xfrm>
            <a:off x="3840480" y="1417320"/>
            <a:ext cx="1920240" cy="1051560"/>
          </a:xfrm>
          <a:prstGeom prst="roundRect">
            <a:avLst>
              <a:gd name="adj" fmla="val 6957"/>
            </a:avLst>
          </a:prstGeom>
          <a:solidFill>
            <a:srgbClr val="FFFFFF"/>
          </a:solidFill>
          <a:ln w="1524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4"/>
          <p:cNvSpPr/>
          <p:nvPr/>
        </p:nvSpPr>
        <p:spPr>
          <a:xfrm>
            <a:off x="3950208" y="1508760"/>
            <a:ext cx="1700784" cy="8869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Falošná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prihlasovacia stránka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6537960" y="1600200"/>
            <a:ext cx="1554480" cy="685800"/>
          </a:xfrm>
          <a:prstGeom prst="roundRect">
            <a:avLst>
              <a:gd name="adj" fmla="val 10667"/>
            </a:avLst>
          </a:prstGeom>
          <a:solidFill>
            <a:srgbClr val="F2F6FA"/>
          </a:solidFill>
          <a:ln w="15240">
            <a:solidFill>
              <a:srgbClr val="F2F6FA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6"/>
          <p:cNvSpPr/>
          <p:nvPr/>
        </p:nvSpPr>
        <p:spPr>
          <a:xfrm>
            <a:off x="6647688" y="1691640"/>
            <a:ext cx="133502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Skutočná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11111"/>
                </a:solidFill>
              </a:rPr>
              <a:t>služba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9144000" y="1600200"/>
            <a:ext cx="1600200" cy="685800"/>
          </a:xfrm>
          <a:prstGeom prst="roundRect">
            <a:avLst>
              <a:gd name="adj" fmla="val 10667"/>
            </a:avLst>
          </a:prstGeom>
          <a:solidFill>
            <a:srgbClr val="EAF5EF"/>
          </a:solidFill>
          <a:ln w="15240">
            <a:solidFill>
              <a:srgbClr val="EAF5E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8"/>
          <p:cNvSpPr/>
          <p:nvPr/>
        </p:nvSpPr>
        <p:spPr>
          <a:xfrm>
            <a:off x="9253728" y="1691640"/>
            <a:ext cx="1380744" cy="52120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Session token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111111"/>
                </a:solidFill>
              </a:rPr>
              <a:t>ako cieľ</a:t>
            </a:r>
            <a:endParaRPr lang="en-US" sz="1300" dirty="0"/>
          </a:p>
        </p:txBody>
      </p:sp>
      <p:sp>
        <p:nvSpPr>
          <p:cNvPr id="12" name="Shape 9"/>
          <p:cNvSpPr/>
          <p:nvPr/>
        </p:nvSpPr>
        <p:spPr>
          <a:xfrm>
            <a:off x="3017520" y="1938528"/>
            <a:ext cx="77724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0"/>
          <p:cNvSpPr/>
          <p:nvPr/>
        </p:nvSpPr>
        <p:spPr>
          <a:xfrm>
            <a:off x="5806440" y="1938528"/>
            <a:ext cx="68580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1"/>
          <p:cNvSpPr/>
          <p:nvPr/>
        </p:nvSpPr>
        <p:spPr>
          <a:xfrm>
            <a:off x="8138160" y="1938528"/>
            <a:ext cx="960120" cy="0"/>
          </a:xfrm>
          <a:prstGeom prst="line">
            <a:avLst/>
          </a:prstGeom>
          <a:noFill/>
          <a:ln w="25400">
            <a:solidFill>
              <a:srgbClr val="555555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2"/>
          <p:cNvSpPr/>
          <p:nvPr/>
        </p:nvSpPr>
        <p:spPr>
          <a:xfrm>
            <a:off x="1143000" y="3063240"/>
            <a:ext cx="10241280" cy="21031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Pri slabších MFA metódach môže byť používateľ navedený na zadanie kódu alebo potvrdenie prihlásenia v reálnom čase.</a:t>
            </a:r>
            <a:endParaRPr lang="en-US" sz="1720" dirty="0"/>
          </a:p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Po úspešnom prihlásení môže byť najcennejším cieľom session token, nie samotný kód.</a:t>
            </a:r>
            <a:endParaRPr lang="en-US" sz="1720" dirty="0"/>
          </a:p>
          <a:p>
            <a:pPr marL="0" indent="0">
              <a:buNone/>
            </a:pPr>
            <a:r>
              <a:rPr lang="en-US" sz="172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Phishing-resistant MFA viaže kryptografický dôkaz na legitímnu doménu, čím tento scenár zásadne sťažuje.</a:t>
            </a:r>
            <a:endParaRPr lang="en-US" sz="1720" dirty="0"/>
          </a:p>
        </p:txBody>
      </p:sp>
      <p:sp>
        <p:nvSpPr>
          <p:cNvPr id="16" name="Text 13"/>
          <p:cNvSpPr/>
          <p:nvPr/>
        </p:nvSpPr>
        <p:spPr>
          <a:xfrm>
            <a:off x="1078992" y="6355080"/>
            <a:ext cx="10698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555555"/>
                </a:solidFill>
              </a:rPr>
              <a:t>Workshop používa iba koncepčný diagram a syntetické logy, nie návody ani reálne phishingové nástroje.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1629</Words>
  <Application>Microsoft Office PowerPoint</Application>
  <PresentationFormat>Širokouhlá</PresentationFormat>
  <Paragraphs>239</Paragraphs>
  <Slides>17</Slides>
  <Notes>17</Notes>
  <HiddenSlides>0</HiddenSlides>
  <MMClips>0</MMClips>
  <ScaleCrop>false</ScaleCrop>
  <HeadingPairs>
    <vt:vector size="6" baseType="variant">
      <vt:variant>
        <vt:lpstr>Použité písma</vt:lpstr>
      </vt:variant>
      <vt:variant>
        <vt:i4>1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17</vt:i4>
      </vt:variant>
    </vt:vector>
  </HeadingPairs>
  <TitlesOfParts>
    <vt:vector size="19" baseType="lpstr">
      <vt:lpstr>Arial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Univerzita Konštantína Filozofa v Nitre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Dvojfaktorová autentifikácia: ste naozaj v bezpečí?</dc:title>
  <dc:subject>Workshop: Dvojfaktorová autentifikácia</dc:subject>
  <dc:creator>Dominik Halvoník</dc:creator>
  <cp:lastModifiedBy>Dominik Halvoník</cp:lastModifiedBy>
  <cp:revision>4</cp:revision>
  <dcterms:created xsi:type="dcterms:W3CDTF">2026-06-05T13:02:32Z</dcterms:created>
  <dcterms:modified xsi:type="dcterms:W3CDTF">2026-06-05T17:13:41Z</dcterms:modified>
</cp:coreProperties>
</file>