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  <p:sldMasterId id="2147483708" r:id="rId2"/>
  </p:sldMasterIdLst>
  <p:notesMasterIdLst>
    <p:notesMasterId r:id="rId32"/>
  </p:notesMasterIdLst>
  <p:handoutMasterIdLst>
    <p:handoutMasterId r:id="rId33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78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9"/>
  </p:normalViewPr>
  <p:slideViewPr>
    <p:cSldViewPr snapToGrid="0" snapToObjects="1" showGuides="1">
      <p:cViewPr varScale="1">
        <p:scale>
          <a:sx n="111" d="100"/>
          <a:sy n="111" d="100"/>
        </p:scale>
        <p:origin x="594" y="96"/>
      </p:cViewPr>
      <p:guideLst>
        <p:guide orient="horz" pos="4269"/>
        <p:guide pos="642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8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502DA-8148-CB4F-85DA-645740EB90E8}" type="datetimeFigureOut">
              <a:rPr lang="sk-SK" smtClean="0"/>
              <a:t>5. 6. 2026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DFB7D-B886-6745-B94F-52DE02489A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894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FFE76-6F31-4D4D-8BF7-9106041CABC4}" type="datetimeFigureOut">
              <a:rPr lang="sk-SK" smtClean="0"/>
              <a:t>5. 6. 2026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83E6-AE52-1147-BE81-09DBB48851D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9041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73379" y="4198461"/>
            <a:ext cx="6786562" cy="602139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sk-SK" noProof="0">
                <a:solidFill>
                  <a:schemeClr val="bg1"/>
                </a:solidFill>
                <a:latin typeface="+mj-lt"/>
              </a:rPr>
              <a:t>Podnázov prezentácie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3661410" y="2766218"/>
            <a:ext cx="7810500" cy="132556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/>
              <a:t>NÁZOV PREZENTÁCIE</a:t>
            </a:r>
            <a:endParaRPr lang="sk-SK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30194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SK"/>
              <a:t>Autor: Mgr. Jan Francisti, PhD</a:t>
            </a:r>
            <a:endParaRPr lang="en-SK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2978" y="5524182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1003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2222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322163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rgbClr val="878786"/>
                </a:solidFill>
                <a:latin typeface="+mn-lt"/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  <p:extLst>
      <p:ext uri="{BB962C8B-B14F-4D97-AF65-F5344CB8AC3E}">
        <p14:creationId xmlns:p14="http://schemas.microsoft.com/office/powerpoint/2010/main" val="680110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49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762000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19" y="180357"/>
            <a:ext cx="10801640" cy="128089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219" y="1676400"/>
            <a:ext cx="10801639" cy="5006788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sk-SK" noProof="0" dirty="0"/>
              <a:t>Kliknite sem a upravte štýly predlohy textu</a:t>
            </a:r>
          </a:p>
          <a:p>
            <a:pPr lvl="1"/>
            <a:r>
              <a:rPr lang="sk-SK" noProof="0" dirty="0"/>
              <a:t>Druhá úroveň</a:t>
            </a:r>
          </a:p>
          <a:p>
            <a:pPr lvl="2"/>
            <a:r>
              <a:rPr lang="sk-SK" noProof="0" dirty="0"/>
              <a:t>Tretia úroveň</a:t>
            </a:r>
          </a:p>
          <a:p>
            <a:pPr lvl="3"/>
            <a:r>
              <a:rPr lang="sk-SK" noProof="0" dirty="0"/>
              <a:t>Štvrtá úroveň</a:t>
            </a:r>
          </a:p>
          <a:p>
            <a:pPr lvl="4"/>
            <a:r>
              <a:rPr lang="sk-SK" noProof="0" dirty="0"/>
              <a:t>Piata úroveň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2511123" y="3657899"/>
            <a:ext cx="5535178" cy="317122"/>
          </a:xfrm>
        </p:spPr>
        <p:txBody>
          <a:bodyPr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479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118608" y="2792133"/>
            <a:ext cx="7810500" cy="1248331"/>
          </a:xfrm>
        </p:spPr>
        <p:txBody>
          <a:bodyPr>
            <a:noAutofit/>
          </a:bodyPr>
          <a:lstStyle>
            <a:lvl1pPr algn="ctr">
              <a:defRPr sz="6600">
                <a:solidFill>
                  <a:srgbClr val="8787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 dirty="0"/>
              <a:t>NÁZOV PREZENTÁCIE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87393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878786"/>
                </a:solidFill>
              </a:defRPr>
            </a:lvl1pPr>
          </a:lstStyle>
          <a:p>
            <a:pPr lvl="0"/>
            <a:r>
              <a:rPr lang="en-SK" dirty="0"/>
              <a:t>Autor: Mgr. Jan Francisti, PhD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14779" y="5448300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rgbClr val="878786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E0C4F4-342E-D54C-B5BA-6CAD8CE8CB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25110" y="4104480"/>
            <a:ext cx="5346700" cy="381000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rgbClr val="878786"/>
                </a:solidFill>
              </a:defRPr>
            </a:lvl1pPr>
            <a:lvl2pPr>
              <a:defRPr sz="4000">
                <a:solidFill>
                  <a:srgbClr val="878786"/>
                </a:solidFill>
              </a:defRPr>
            </a:lvl2pPr>
            <a:lvl3pPr>
              <a:defRPr sz="3600">
                <a:solidFill>
                  <a:srgbClr val="878786"/>
                </a:solidFill>
              </a:defRPr>
            </a:lvl3pPr>
            <a:lvl4pPr>
              <a:defRPr sz="3200">
                <a:solidFill>
                  <a:srgbClr val="878786"/>
                </a:solidFill>
              </a:defRPr>
            </a:lvl4pPr>
            <a:lvl5pPr>
              <a:defRPr sz="3200">
                <a:solidFill>
                  <a:srgbClr val="878786"/>
                </a:solidFill>
              </a:defRPr>
            </a:lvl5pPr>
          </a:lstStyle>
          <a:p>
            <a:pPr lvl="0"/>
            <a:r>
              <a:rPr lang="sk-SK" noProof="0" dirty="0"/>
              <a:t>Podnázov prezentácie</a:t>
            </a:r>
          </a:p>
        </p:txBody>
      </p:sp>
    </p:spTree>
    <p:extLst>
      <p:ext uri="{BB962C8B-B14F-4D97-AF65-F5344CB8AC3E}">
        <p14:creationId xmlns:p14="http://schemas.microsoft.com/office/powerpoint/2010/main" val="1901064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002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5. 6. 2026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08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1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5. 6. 2026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7430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400" b="0">
                <a:solidFill>
                  <a:srgbClr val="FFFFFF"/>
                </a:solidFill>
                <a:latin typeface="Arial"/>
              </a:rPr>
              <a:t>IaaS, kontajnerizácia, Kubernetes a DevOps z pohľadu kybernetickej bezpečnosti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600" b="0">
                <a:solidFill>
                  <a:srgbClr val="FFFFFF"/>
                </a:solidFill>
                <a:latin typeface="Arial"/>
              </a:rPr>
              <a:t>Bezpečnostné riziká pri tvorbe serverovej infraštruktúry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900" b="1">
                <a:solidFill>
                  <a:srgbClr val="FFFFFF"/>
                </a:solidFill>
                <a:latin typeface="Arial"/>
              </a:rPr>
              <a:t>Dominik Halvoník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900" b="1">
                <a:solidFill>
                  <a:srgbClr val="FFFFFF"/>
                </a:solidFill>
                <a:latin typeface="Arial"/>
              </a:rPr>
              <a:t>Vybrané kapitoly z vývoja softvéru II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300" b="1">
                <a:solidFill>
                  <a:srgbClr val="1F4E8C"/>
                </a:solidFill>
                <a:latin typeface="Arial"/>
              </a:rPr>
              <a:t>Kontajnery: prínosy a nové riziká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Prínosy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reprodukovateľné prostredie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rýchle nasadzovanie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izolácia procesu a závislostí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jednoduchšie škálovanie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Riziká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zraniteľné base images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kontajner beží ako root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tajomstvá v obraze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príliš široké capabilities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chýbajúce skenovanie image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Bezpečný Dockerfile a image lifecycle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používaj malé a dôveryhodné base images, nepoužívaj zbytočné balíky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nepoužívaj tag latest v produkcii – preferuj konkrétnu verziu/digest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vytvor neprivilegovaného používateľa a použi USER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tajomstvá nikdy nevkladaj do image ani do build vrstiev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image skenuj pred merge, pred push aj pred deployom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Nástroje pre bezpečnosť kontajnerov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Trivy – skenovanie image, filesystemu, IaC a Kubernetes manifestov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Grype – detekcia zraniteľností v kontajnerových obrazoch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Syft – tvorba SBOM pre obraz alebo aplikáciu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Hadolint – statická kontrola Dockerfile</a:t>
            </a:r>
          </a:p>
          <a:p>
            <a:pPr>
              <a:spcAft>
                <a:spcPts val="400"/>
              </a:spcAft>
            </a:pPr>
            <a:r>
              <a:rPr sz="1800" b="0">
                <a:solidFill>
                  <a:srgbClr val="000000"/>
                </a:solidFill>
                <a:latin typeface="Arial"/>
              </a:rPr>
              <a:t>• Cosign – podpisovanie a overovanie kontajnerových image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Kubernetes: špecifický bezpečnostný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Kubernetes je riadiaca vrstva pre workloady, sieť, konfiguráciu a tajomstvá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kompromitovaný účet alebo service account môže ovplyvniť celý cluster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bezpečnosť vzniká kombináciou RBAC, admission policies, network policies a runtime kontrol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cieľ: zabrániť eskalácii z jedného podu alebo namespace na celý cluster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Kubernetes riziko 1: API server a control plane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Typické chyby: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verejne dostupný API server bez silnej autentifikácie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slabé alebo zdieľané kubeconfig súbory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chýbajúce audit logy</a:t>
            </a:r>
          </a:p>
          <a:p>
            <a:pPr>
              <a:spcAft>
                <a:spcPts val="400"/>
              </a:spcAft>
            </a:pPr>
            <a:endParaRPr sz="1700" b="0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Riešenia: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obmedziť prístup k API serveru, používať OIDC/SSO a MFA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audit logging, pravidelná kontrola kubeconfig a certifikátov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aktualizácie control plane a worker nodov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Kubernetes riziko 2: RBAC a service accounts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Typické chyby: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ClusterRoleBinding na cluster-admin pre aplikáciu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wildcard oprávnenia na všetky resources a verbs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automatické mountovanie service account tokenov tam, kde ich aplikácia nepotrebuje</a:t>
            </a:r>
          </a:p>
          <a:p>
            <a:pPr>
              <a:spcAft>
                <a:spcPts val="400"/>
              </a:spcAft>
            </a:pPr>
            <a:endParaRPr sz="1700" b="0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Riešenia: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least privilege, namespace-scoped Role namiesto ClusterRole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samostatný service account pre každú aplikáciu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pravidelný audit oprávnení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Kubernetes riziko 3: privilegované pody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Typické chyby: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privileged: true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hostPath mount na citlivé priečinky hosta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runAsUser: 0 a povolené privilege escalation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zbytočné Linux capabilities</a:t>
            </a:r>
          </a:p>
          <a:p>
            <a:pPr>
              <a:spcAft>
                <a:spcPts val="400"/>
              </a:spcAft>
            </a:pPr>
            <a:endParaRPr sz="1700" b="0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Riešenia: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Pod Security Standards: Baseline alebo Restricted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runAsNonRoot, readOnlyRootFilesystem, allowPrivilegeEscalation: false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drop capabilities a zakázať host namespace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Kubernetes riziko 4: sieť a laterálny pohyb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Typické chyby: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každý pod môže komunikovať s každým podom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databáza dostupná zo všetkých namespace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egress nie je kontrolovaný, aplikácia môže posielať dáta kamkoľvek</a:t>
            </a:r>
          </a:p>
          <a:p>
            <a:pPr>
              <a:spcAft>
                <a:spcPts val="400"/>
              </a:spcAft>
            </a:pPr>
            <a:endParaRPr sz="1700" b="0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Riešenia: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default deny NetworkPolicy pre ingress aj egress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povoliť iba potrebné komunikácie medzi komponentmi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oddeliť admin, staging a production namespace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Kubernetes riziko 5: Secrets a konfigurácia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Typické chyby: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tajomstvá v ConfigMap, manifeste alebo repozitári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prístup k Secret má príliš veľa používateľov alebo service accountov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etcd bez šifrovania secretov</a:t>
            </a:r>
          </a:p>
          <a:p>
            <a:pPr>
              <a:spcAft>
                <a:spcPts val="400"/>
              </a:spcAft>
            </a:pPr>
            <a:endParaRPr sz="1700" b="0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Riešenia: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šifrovanie Kubernetes Secrets v pokoji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externý secrets manager, rotácia a minimálne oprávnenia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nepoužívať tajomstvá v logoch ani v premenných buildu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CI/CD a DevOps pipeline ako cieľ útoku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Typické riziká: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pipeline má produkčné oprávnenia a spúšťa sa z každého pull requestu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secrets sú dostupné aj nedôveryhodným jobom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build artefakt nie je podpísaný ani spätne dohľadateľný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manuálne nasadenia obchádzajú kontrolu</a:t>
            </a:r>
          </a:p>
          <a:p>
            <a:pPr>
              <a:spcAft>
                <a:spcPts val="400"/>
              </a:spcAft>
            </a:pPr>
            <a:endParaRPr sz="1600" b="0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Riešenia: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oddeliť build a deploy, chrániť produkčné envs, schvaľovanie, audit trail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Cieľ prednášky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pochopiť, kde vznikajú bezpečnostné riziká pri návrhu infraštruktúry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rozlišovať riziká IaaS, kontajnerov, Kubernetes a CI/CD pipeline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vedieť navrhnúť konkrétne technické aj procesné opatrenia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pripraviť sa na hodnotenie infraštruktúrneho návrhu v študentskom projekte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IaC bezpečnosť: Terraform, Ansible, Helm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infraštruktúra ako kód musí prechádzať rovnakou kontrolou ako aplikácia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kontroluj verejné IP, otvorené porty, IAM policy a šifrovanie storage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používaj review, statickú analýzu, policy-as-code a drift detection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príklady nástrojov: Checkov, tfsec/Trivy IaC, Terrascan, OPA/Conftest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cieľ: chyba sa má zachytiť pred nasadením, nie po incidente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Policy-as-code a admission kontrola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bezpečnostné pravidlá sa zapisujú ako kód a vyhodnocujú automaticky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príklady pravidiel: zákaz privileged podov, povinné resource limits, zákaz latest tagu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Kubernetes admission kontrola zastaví nebezpečný manifest pred vytvorením workloadu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nástroje: OPA Gatekeeper, Kyverno, ValidatingAdmissionPolicy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výhoda: jednotné pravidlá pre celý tím aj všetky prostredia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Monitoring, logging a detekcia incidentov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logovať audit udalosti: prihlásenia, zmeny IAM, zmeny RBAC, deploye, pristupy k secretom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sledovať runtime správanie: procesy, sieťové spojenia, neočakávané súbory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nastaviť alerty pre anomálie: nový verejný port, admin rola, zlyhané MFA, pod s privileged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nástroje: Falco, Prometheus/Grafana, Loki/ELK, cloud-native audit logs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Incident response a obnova infraštruktúry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vopred definovať, kto má právo izolovať VM, node, namespace alebo cluster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pripraviť postupy: zablokovanie kľúčov, rotácia secretov, izolácia siete, rollback image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pravidelne testovať obnovu zo záloh a obnovu IaC prostredia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po incidente vyhodnotiť root cause: kód, konfigurácia, proces alebo prístupové práva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300" b="1">
                <a:solidFill>
                  <a:srgbClr val="1F4E8C"/>
                </a:solidFill>
                <a:latin typeface="Arial"/>
              </a:rPr>
              <a:t>Mapovanie rizík na riešenia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Riziko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verejná databáza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root kontajner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tajomstvo v repozitári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cluster-admin pre aplikáciu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žiadne egress pravidlá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ručný deploy mimo pipeline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Riešenie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privátna sieť a allowlist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USER + drop capabilities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secrets manager + scanning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namespace Role + audit RBAC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default deny + výnimky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GitOps, approvals, audit trail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Odporúčaný študentský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1. Je jasne popísaný threat model infraštruktúry?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2. Sú verejné len služby, ktoré majú byť verejné?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3. Sú oprávnenia navrhnuté podľa least privilege?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4. Sú kontajnery skenované, nepoužívajú root a neobsahujú tajomstvá?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5. Má Kubernetes RBAC, PSS, NetworkPolicy a audit logy?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6. Vie tím obnoviť systém zo záloh a IaC?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Nástrojový prehľad pre prax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kube-bench – kontrola Kubernetes podľa CIS Benchmarku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kube-hunter – bezpečnostné testovanie Kubernetes clustrov v kontrolovanom prostredí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Trivy – CVE, IaC, Kubernetes a secrets scanning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Checkov – statická analýza IaC konfigurácií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Falco – runtime detekcia podozrivého správania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Kyverno / OPA Gatekeeper – policy-as-code v Kubernetes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Zdroje a odporúčané štandardy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CIS Kubernetes Benchmark – bezpečná konfigurácia Kubernetes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NSA/CISA Kubernetes Hardening Guidance – hardening a odporúčania pre cluster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Kubernetes dokumentácia – RBAC, NetworkPolicy, Secrets a Pod Security Standards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OWASP Docker Security Cheat Sheet – kontajnerové bezpečnostné pravidlá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NIST Cybersecurity Framework 2.0 – riadenie kybernetických rizík</a:t>
            </a:r>
          </a:p>
          <a:p>
            <a:pPr>
              <a:spcAft>
                <a:spcPts val="400"/>
              </a:spcAft>
            </a:pPr>
            <a:r>
              <a:rPr sz="1600" b="0">
                <a:solidFill>
                  <a:srgbClr val="000000"/>
                </a:solidFill>
                <a:latin typeface="Arial"/>
              </a:rPr>
              <a:t>• SLSA / OpenSSF – integrita buildov a dodávateľský reťazec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Záver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infraštruktúra je súčasťou návrhu systému, nie iba prevádzkový detail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najčastejšie zlyhania vznikajú z nesprávnej konfigurácie, nie z pokročilých exploitov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bezpečnosť sa musí automatizovať: IaC, scanning, policy-as-code, audit a monitoring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dobrý DevOps návrh znamená rýchle nasadenie, ale aj kontrolovateľné riziko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800" b="0">
                <a:solidFill>
                  <a:srgbClr val="FFFFFF"/>
                </a:solidFill>
                <a:latin typeface="Arial"/>
              </a:rPr>
              <a:t>Ďakujem za pozornosť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Prečo je infraštruktúra bezpečnostný problém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aplikácia môže byť kvalitná, ale zlyhá na zle nastavenej infraštruktúre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cloud a Kubernetes výrazne zvyšujú počet konfiguračných rozhodnutí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DevOps zrýchľuje nasadzovanie, ale zároveň zrýchľuje aj šírenie chýb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cieľom nie je „viac nástrojov“, ale bezpečný návrh od začiatku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Vrstvy rizík v serverovej infraštruktúre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900" b="0">
                <a:solidFill>
                  <a:srgbClr val="000000"/>
                </a:solidFill>
                <a:latin typeface="Arial"/>
              </a:rPr>
              <a:t>1. identita a prístupy – kto môže meniť infraštruktúru</a:t>
            </a:r>
          </a:p>
          <a:p>
            <a:pPr>
              <a:spcAft>
                <a:spcPts val="400"/>
              </a:spcAft>
            </a:pPr>
            <a:r>
              <a:rPr sz="1900" b="0">
                <a:solidFill>
                  <a:srgbClr val="000000"/>
                </a:solidFill>
                <a:latin typeface="Arial"/>
              </a:rPr>
              <a:t>2. sieť – čo je vystavené internetu a čo má byť izolované</a:t>
            </a:r>
          </a:p>
          <a:p>
            <a:pPr>
              <a:spcAft>
                <a:spcPts val="400"/>
              </a:spcAft>
            </a:pPr>
            <a:r>
              <a:rPr sz="1900" b="0">
                <a:solidFill>
                  <a:srgbClr val="000000"/>
                </a:solidFill>
                <a:latin typeface="Arial"/>
              </a:rPr>
              <a:t>3. výpočtové zdroje – VM, host OS, kontajnery, runtime</a:t>
            </a:r>
          </a:p>
          <a:p>
            <a:pPr>
              <a:spcAft>
                <a:spcPts val="400"/>
              </a:spcAft>
            </a:pPr>
            <a:r>
              <a:rPr sz="1900" b="0">
                <a:solidFill>
                  <a:srgbClr val="000000"/>
                </a:solidFill>
                <a:latin typeface="Arial"/>
              </a:rPr>
              <a:t>4. dáta – databázy, storage, zálohy, logy, tajomstvá</a:t>
            </a:r>
          </a:p>
          <a:p>
            <a:pPr>
              <a:spcAft>
                <a:spcPts val="400"/>
              </a:spcAft>
            </a:pPr>
            <a:r>
              <a:rPr sz="1900" b="0">
                <a:solidFill>
                  <a:srgbClr val="000000"/>
                </a:solidFill>
                <a:latin typeface="Arial"/>
              </a:rPr>
              <a:t>5. pipeline – build, registry, deploy, IaC a monitoring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300" b="1">
                <a:solidFill>
                  <a:srgbClr val="1F4E8C"/>
                </a:solidFill>
                <a:latin typeface="Arial"/>
              </a:rPr>
              <a:t>Shared responsibility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Čo rieši poskytovateľ cloudu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fyzická bezpečnosť datacentra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základná dostupnosť služby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časť sieťovej a hardvérovej vrstvy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bezpečnosť platformy podľa typu služby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Čo zostáva na tíme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IAM, heslá, kľúče a role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bezpečnostné skupiny a firewally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patchovanie VM a kontajnerov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šifrovanie, zálohy, monitoring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bezpečný návrh aplikácie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IaaS riziko 1: identita a oprávnenia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Typické chyby: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jeden spoločný administrátorský účet pre celý tím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dlhodobé access keys uložené v repozitári alebo v CI premenných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roly s oprávnením *:* namiesto minimálnych práv</a:t>
            </a:r>
          </a:p>
          <a:p>
            <a:pPr>
              <a:spcAft>
                <a:spcPts val="400"/>
              </a:spcAft>
            </a:pPr>
            <a:endParaRPr sz="1700" b="0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Riešenia: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MFA pre administrátorov, RBAC/IAM skupiny, least privilege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krátkodobé tokeny, rotácia kľúčov, audit prístupov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IaaS riziko 2: verejne dostupné služby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Typické chyby: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SSH, databáza, Redis alebo administrácia dostupná z celého internetu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bezpečnostné skupiny s pravidlom 0.0.0.0/0 pre citlivé porty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testovacie prostredie má rovnakú expozíciu ako produkcia</a:t>
            </a:r>
          </a:p>
          <a:p>
            <a:pPr>
              <a:spcAft>
                <a:spcPts val="400"/>
              </a:spcAft>
            </a:pPr>
            <a:endParaRPr sz="1700" b="0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Riešenia: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VPN/bastion host, allowlist IP adries, privátne subnety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default deny a explicitné povolenia len pre potrebné toky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IaaS riziko 3: dáta, storage a zálohy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Typické chyby: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verejné objektové úložisko s citlivými dátami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nešifrované disky, databázy a zálohy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zálohy bez testu obnovy alebo bez oddelenia od produkcie</a:t>
            </a:r>
          </a:p>
          <a:p>
            <a:pPr>
              <a:spcAft>
                <a:spcPts val="400"/>
              </a:spcAft>
            </a:pPr>
            <a:endParaRPr sz="1700" b="0">
              <a:solidFill>
                <a:srgbClr val="000000"/>
              </a:solidFill>
              <a:latin typeface="Arial"/>
            </a:endParaRP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Riešenia: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šifrovanie v pokoji aj počas prenosu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oddelený backup účet/projekt, immutability, pravidelné restore testy</a:t>
            </a:r>
          </a:p>
          <a:p>
            <a:pPr>
              <a:spcAft>
                <a:spcPts val="400"/>
              </a:spcAft>
            </a:pPr>
            <a:r>
              <a:rPr sz="1700" b="0">
                <a:solidFill>
                  <a:srgbClr val="000000"/>
                </a:solidFill>
                <a:latin typeface="Arial"/>
              </a:rPr>
              <a:t>• klasifikácia dát a minimálna retencia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400" b="1">
                <a:solidFill>
                  <a:srgbClr val="1F4E8C"/>
                </a:solidFill>
                <a:latin typeface="Arial"/>
              </a:rPr>
              <a:t>Server hardening: základná minimálna sada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aktualizácie OS a balíkov, bezpečný lifecycle obrazov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zákaz priameho root loginu, SSH kľúče, MFA kde je dostupné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firewall na hoste aj v cloude, iba potrebné porty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audit logy, časová synchronizácia, centrálne logovanie</a:t>
            </a: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000000"/>
                </a:solidFill>
                <a:latin typeface="Arial"/>
              </a:rPr>
              <a:t>• oddelenie používateľov, služieb, prostredí a tajomstiev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PVAI_G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6F17F2B5-310B-2A48-AB2A-62A76C254F95}"/>
    </a:ext>
  </a:extLst>
</a:theme>
</file>

<file path=ppt/theme/theme2.xml><?xml version="1.0" encoding="utf-8"?>
<a:theme xmlns:a="http://schemas.openxmlformats.org/drawingml/2006/main" name="FPVAI_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E3EED27C-A93E-F44B-8F86-CE581C13413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IT_v_NR</Template>
  <TotalTime>4164</TotalTime>
  <Words>1615</Words>
  <Application>Microsoft Office PowerPoint</Application>
  <PresentationFormat>Širokouhlá</PresentationFormat>
  <Paragraphs>219</Paragraphs>
  <Slides>29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Wingdings</vt:lpstr>
      <vt:lpstr>FPVAI_GREEN</vt:lpstr>
      <vt:lpstr>FPVAI_WHITE</vt:lpstr>
      <vt:lpstr>Bezpečnostné riziká pri tvorbe serverovej infraštruktúry</vt:lpstr>
      <vt:lpstr>Cieľ prednášky</vt:lpstr>
      <vt:lpstr>Prečo je infraštruktúra bezpečnostný problém</vt:lpstr>
      <vt:lpstr>Vrstvy rizík v serverovej infraštruktúre</vt:lpstr>
      <vt:lpstr>Shared responsibility model</vt:lpstr>
      <vt:lpstr>IaaS riziko 1: identita a oprávnenia</vt:lpstr>
      <vt:lpstr>IaaS riziko 2: verejne dostupné služby</vt:lpstr>
      <vt:lpstr>IaaS riziko 3: dáta, storage a zálohy</vt:lpstr>
      <vt:lpstr>Server hardening: základná minimálna sada</vt:lpstr>
      <vt:lpstr>Kontajnery: prínosy a nové riziká</vt:lpstr>
      <vt:lpstr>Bezpečný Dockerfile a image lifecycle</vt:lpstr>
      <vt:lpstr>Nástroje pre bezpečnosť kontajnerov</vt:lpstr>
      <vt:lpstr>Kubernetes: špecifický bezpečnostný model</vt:lpstr>
      <vt:lpstr>Kubernetes riziko 1: API server a control plane</vt:lpstr>
      <vt:lpstr>Kubernetes riziko 2: RBAC a service accounts</vt:lpstr>
      <vt:lpstr>Kubernetes riziko 3: privilegované pody</vt:lpstr>
      <vt:lpstr>Kubernetes riziko 4: sieť a laterálny pohyb</vt:lpstr>
      <vt:lpstr>Kubernetes riziko 5: Secrets a konfigurácia</vt:lpstr>
      <vt:lpstr>CI/CD a DevOps pipeline ako cieľ útoku</vt:lpstr>
      <vt:lpstr>IaC bezpečnosť: Terraform, Ansible, Helm</vt:lpstr>
      <vt:lpstr>Policy-as-code a admission kontrola</vt:lpstr>
      <vt:lpstr>Monitoring, logging a detekcia incidentov</vt:lpstr>
      <vt:lpstr>Incident response a obnova infraštruktúry</vt:lpstr>
      <vt:lpstr>Mapovanie rizík na riešenia</vt:lpstr>
      <vt:lpstr>Odporúčaný študentský checklist</vt:lpstr>
      <vt:lpstr>Nástrojový prehľad pre prax</vt:lpstr>
      <vt:lpstr>Zdroje a odporúčané štandardy</vt:lpstr>
      <vt:lpstr>Záver</vt:lpstr>
      <vt:lpstr>Ďakujem za pozornosť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Umelá inteligencia</dc:title>
  <dc:creator>Jozef Kapusta</dc:creator>
  <cp:lastModifiedBy>Dominik Halvoník</cp:lastModifiedBy>
  <cp:revision>32</cp:revision>
  <dcterms:created xsi:type="dcterms:W3CDTF">2022-05-16T12:44:26Z</dcterms:created>
  <dcterms:modified xsi:type="dcterms:W3CDTF">2026-06-05T16:22:49Z</dcterms:modified>
</cp:coreProperties>
</file>