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1" r:id="rId1"/>
    <p:sldMasterId id="2147483708" r:id="rId2"/>
  </p:sldMasterIdLst>
  <p:notesMasterIdLst>
    <p:notesMasterId r:id="rId26"/>
  </p:notesMasterIdLst>
  <p:handoutMasterIdLst>
    <p:handoutMasterId r:id="rId27"/>
  </p:handoutMasterIdLst>
  <p:sldIdLst>
    <p:sldId id="294" r:id="rId3"/>
    <p:sldId id="498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497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69" userDrawn="1">
          <p15:clr>
            <a:srgbClr val="A4A3A4"/>
          </p15:clr>
        </p15:guide>
        <p15:guide id="2" pos="642" userDrawn="1">
          <p15:clr>
            <a:srgbClr val="A4A3A4"/>
          </p15:clr>
        </p15:guide>
        <p15:guide id="3" orient="horz" pos="75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8787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29"/>
  </p:normalViewPr>
  <p:slideViewPr>
    <p:cSldViewPr snapToGrid="0" snapToObjects="1" showGuides="1">
      <p:cViewPr varScale="1">
        <p:scale>
          <a:sx n="83" d="100"/>
          <a:sy n="83" d="100"/>
        </p:scale>
        <p:origin x="686" y="77"/>
      </p:cViewPr>
      <p:guideLst>
        <p:guide orient="horz" pos="4269"/>
        <p:guide pos="642"/>
        <p:guide orient="horz" pos="75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93" d="100"/>
          <a:sy n="93" d="100"/>
        </p:scale>
        <p:origin x="3688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5502DA-8148-CB4F-85DA-645740EB90E8}" type="datetimeFigureOut">
              <a:rPr lang="sk-SK" smtClean="0"/>
              <a:t>19. 2. 2026</a:t>
            </a:fld>
            <a:endParaRPr lang="sk-S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CDFB7D-B886-6745-B94F-52DE02489AE4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3894502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DFFE76-6F31-4D4D-8BF7-9106041CABC4}" type="datetimeFigureOut">
              <a:rPr lang="sk-SK" smtClean="0"/>
              <a:t>19. 2. 2026</a:t>
            </a:fld>
            <a:endParaRPr lang="sk-S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A583E6-AE52-1147-BE81-09DBB48851DA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9904159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vý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173379" y="4198461"/>
            <a:ext cx="6786562" cy="602139"/>
          </a:xfrm>
        </p:spPr>
        <p:txBody>
          <a:bodyPr>
            <a:normAutofit/>
          </a:bodyPr>
          <a:lstStyle>
            <a:lvl1pPr marL="0" indent="0" algn="ctr">
              <a:buFontTx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sk-SK" noProof="0">
                <a:solidFill>
                  <a:schemeClr val="bg1"/>
                </a:solidFill>
                <a:latin typeface="+mj-lt"/>
              </a:rPr>
              <a:t>Podnázov prezentácie</a:t>
            </a:r>
            <a:endParaRPr lang="sk-SK" sz="2800" noProof="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3661410" y="2766218"/>
            <a:ext cx="7810500" cy="1325563"/>
          </a:xfrm>
        </p:spPr>
        <p:txBody>
          <a:bodyPr>
            <a:noAutofit/>
          </a:bodyPr>
          <a:lstStyle>
            <a:lvl1pPr algn="ctr">
              <a:defRPr sz="66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sk-SK" noProof="0"/>
              <a:t>NÁZOV PREZENTÁCIE</a:t>
            </a:r>
            <a:endParaRPr lang="sk-SK" noProof="0" dirty="0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DC7407A4-12C5-0A48-B590-DCE05F4BFF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30194" y="4978082"/>
            <a:ext cx="5672931" cy="470218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SK"/>
              <a:t>Autor: Mgr. Jan Francisti, PhD</a:t>
            </a:r>
            <a:endParaRPr lang="en-SK" dirty="0"/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9B4C2256-9A54-C143-8B7E-5760C492535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82978" y="5524182"/>
            <a:ext cx="5567362" cy="419100"/>
          </a:xfrm>
        </p:spPr>
        <p:txBody>
          <a:bodyPr>
            <a:noAutofit/>
          </a:bodyPr>
          <a:lstStyle>
            <a:lvl1pPr marL="0" indent="0" algn="ctr">
              <a:buNone/>
              <a:defRPr sz="24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K</a:t>
            </a:r>
            <a:r>
              <a:rPr lang="en-SK" dirty="0"/>
              <a:t>ATEDRA INFORMATIKY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tĺpce obsah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dirty="0"/>
              <a:t>Názov slide-u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>
                <a:latin typeface="+mj-lt"/>
              </a:defRPr>
            </a:lvl3pPr>
            <a:lvl4pPr marL="1600200" indent="-228600">
              <a:buFont typeface="Wingdings" charset="2"/>
              <a:buChar char="§"/>
              <a:defRPr>
                <a:latin typeface="+mj-lt"/>
              </a:defRPr>
            </a:lvl4pPr>
            <a:lvl5pPr marL="2057400" indent="-228600">
              <a:buFont typeface="Wingdings" charset="2"/>
              <a:buChar char="§"/>
              <a:defRPr>
                <a:latin typeface="+mj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>
                <a:latin typeface="+mj-lt"/>
              </a:defRPr>
            </a:lvl3pPr>
            <a:lvl4pPr marL="1600200" indent="-228600">
              <a:buFont typeface="Wingdings" charset="2"/>
              <a:buChar char="§"/>
              <a:defRPr>
                <a:latin typeface="+mj-lt"/>
              </a:defRPr>
            </a:lvl4pPr>
            <a:lvl5pPr marL="2057400" indent="-228600">
              <a:buFont typeface="Wingdings" charset="2"/>
              <a:buChar char="§"/>
              <a:defRPr>
                <a:latin typeface="+mj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 dirty="0"/>
          </a:p>
        </p:txBody>
      </p:sp>
      <p:pic>
        <p:nvPicPr>
          <p:cNvPr id="8" name="Content Placeholder 6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661740" y="6456754"/>
            <a:ext cx="539496" cy="451671"/>
          </a:xfrm>
          <a:prstGeom prst="rect">
            <a:avLst/>
          </a:prstGeom>
        </p:spPr>
      </p:pic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9512300" y="647138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110035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sk-S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228600" indent="-228600">
              <a:buFont typeface="Wingdings" charset="2"/>
              <a:buChar char="§"/>
              <a:defRPr sz="3200">
                <a:latin typeface="+mj-lt"/>
              </a:defRPr>
            </a:lvl1pPr>
            <a:lvl2pPr marL="685800" indent="-228600">
              <a:buFont typeface="Wingdings" charset="2"/>
              <a:buChar char="§"/>
              <a:defRPr sz="2800">
                <a:latin typeface="+mj-lt"/>
              </a:defRPr>
            </a:lvl2pPr>
            <a:lvl3pPr marL="1143000" indent="-228600">
              <a:buFont typeface="Wingdings" charset="2"/>
              <a:buChar char="§"/>
              <a:defRPr sz="2400">
                <a:latin typeface="+mj-lt"/>
              </a:defRPr>
            </a:lvl3pPr>
            <a:lvl4pPr marL="1600200" indent="-228600">
              <a:buFont typeface="Wingdings" charset="2"/>
              <a:buChar char="§"/>
              <a:defRPr sz="2000">
                <a:latin typeface="+mj-lt"/>
              </a:defRPr>
            </a:lvl4pPr>
            <a:lvl5pPr marL="2057400" indent="-228600">
              <a:buFont typeface="Wingdings" charset="2"/>
              <a:buChar char="§"/>
              <a:defRPr sz="2000">
                <a:latin typeface="+mj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8" name="Content Placeholder 6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661740" y="6456754"/>
            <a:ext cx="539496" cy="451671"/>
          </a:xfrm>
          <a:prstGeom prst="rect">
            <a:avLst/>
          </a:prstGeom>
        </p:spPr>
      </p:pic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2300" y="6471389"/>
            <a:ext cx="2743200" cy="365125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12222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ledný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0"/>
          <p:cNvSpPr>
            <a:spLocks noGrp="1"/>
          </p:cNvSpPr>
          <p:nvPr>
            <p:ph type="title" hasCustomPrompt="1"/>
          </p:nvPr>
        </p:nvSpPr>
        <p:spPr>
          <a:xfrm>
            <a:off x="322163" y="2918619"/>
            <a:ext cx="7810500" cy="1325563"/>
          </a:xfrm>
        </p:spPr>
        <p:txBody>
          <a:bodyPr>
            <a:noAutofit/>
          </a:bodyPr>
          <a:lstStyle>
            <a:lvl1pPr algn="ctr">
              <a:defRPr sz="5000" baseline="0">
                <a:solidFill>
                  <a:srgbClr val="878786"/>
                </a:solidFill>
                <a:latin typeface="+mn-lt"/>
              </a:defRPr>
            </a:lvl1pPr>
          </a:lstStyle>
          <a:p>
            <a:r>
              <a:rPr lang="sk-SK" noProof="0" dirty="0"/>
              <a:t>Poďakovanie za pozornosť</a:t>
            </a:r>
          </a:p>
        </p:txBody>
      </p:sp>
    </p:spTree>
    <p:extLst>
      <p:ext uri="{BB962C8B-B14F-4D97-AF65-F5344CB8AC3E}">
        <p14:creationId xmlns:p14="http://schemas.microsoft.com/office/powerpoint/2010/main" val="6801109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&amp;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5497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ázov a obsah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sk-SK" noProof="0" dirty="0"/>
              <a:t>Názov slide-u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/>
            </a:lvl3pPr>
            <a:lvl4pPr marL="1600200" indent="-228600">
              <a:buFont typeface="Wingdings" charset="2"/>
              <a:buChar char="§"/>
              <a:defRPr/>
            </a:lvl4pPr>
            <a:lvl5pPr marL="2057400" indent="-228600">
              <a:buFont typeface="Wingdings" charset="2"/>
              <a:buChar char="§"/>
              <a:defRPr/>
            </a:lvl5pPr>
          </a:lstStyle>
          <a:p>
            <a:pPr lvl="0"/>
            <a:r>
              <a:rPr lang="sk-SK" dirty="0"/>
              <a:t>Kliknite sem a upravte štýly predlohy textu</a:t>
            </a:r>
          </a:p>
          <a:p>
            <a:pPr lvl="1"/>
            <a:r>
              <a:rPr lang="sk-SK" dirty="0"/>
              <a:t>Druhá úroveň</a:t>
            </a:r>
          </a:p>
          <a:p>
            <a:pPr lvl="2"/>
            <a:r>
              <a:rPr lang="sk-SK" dirty="0"/>
              <a:t>Tretia úroveň</a:t>
            </a:r>
          </a:p>
          <a:p>
            <a:pPr lvl="3"/>
            <a:r>
              <a:rPr lang="sk-SK" dirty="0"/>
              <a:t>Štvrtá úroveň</a:t>
            </a:r>
          </a:p>
          <a:p>
            <a:pPr lvl="4"/>
            <a:r>
              <a:rPr lang="sk-SK" dirty="0"/>
              <a:t>Piata úroveň</a:t>
            </a:r>
          </a:p>
        </p:txBody>
      </p:sp>
      <p:pic>
        <p:nvPicPr>
          <p:cNvPr id="7" name="Content Placeholder 6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661740" y="6456754"/>
            <a:ext cx="539496" cy="45167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2300" y="6471389"/>
            <a:ext cx="2743200" cy="365125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tĺpce obsah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dirty="0"/>
              <a:t>Názov slide-u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>
                <a:latin typeface="+mj-lt"/>
              </a:defRPr>
            </a:lvl3pPr>
            <a:lvl4pPr marL="1600200" indent="-228600">
              <a:buFont typeface="Wingdings" charset="2"/>
              <a:buChar char="§"/>
              <a:defRPr>
                <a:latin typeface="+mj-lt"/>
              </a:defRPr>
            </a:lvl4pPr>
            <a:lvl5pPr marL="2057400" indent="-228600">
              <a:buFont typeface="Wingdings" charset="2"/>
              <a:buChar char="§"/>
              <a:defRPr>
                <a:latin typeface="+mj-lt"/>
              </a:defRPr>
            </a:lvl5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sk-SK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>
                <a:latin typeface="+mj-lt"/>
              </a:defRPr>
            </a:lvl3pPr>
            <a:lvl4pPr marL="1600200" indent="-228600">
              <a:buFont typeface="Wingdings" charset="2"/>
              <a:buChar char="§"/>
              <a:defRPr>
                <a:latin typeface="+mj-lt"/>
              </a:defRPr>
            </a:lvl4pPr>
            <a:lvl5pPr marL="2057400" indent="-228600">
              <a:buFont typeface="Wingdings" charset="2"/>
              <a:buChar char="§"/>
              <a:defRPr>
                <a:latin typeface="+mj-lt"/>
              </a:defRPr>
            </a:lvl5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sk-SK" dirty="0"/>
          </a:p>
        </p:txBody>
      </p:sp>
      <p:pic>
        <p:nvPicPr>
          <p:cNvPr id="8" name="Content Placeholder 6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661740" y="6456754"/>
            <a:ext cx="539496" cy="451671"/>
          </a:xfrm>
          <a:prstGeom prst="rect">
            <a:avLst/>
          </a:prstGeom>
        </p:spPr>
      </p:pic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9512300" y="647138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k-SK"/>
              <a:t>Kliknutím upravte štýl predlohy nadpisu</a:t>
            </a:r>
            <a:endParaRPr lang="sk-S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228600" indent="-228600">
              <a:buFont typeface="Wingdings" charset="2"/>
              <a:buChar char="§"/>
              <a:defRPr sz="3200">
                <a:latin typeface="+mj-lt"/>
              </a:defRPr>
            </a:lvl1pPr>
            <a:lvl2pPr marL="685800" indent="-228600">
              <a:buFont typeface="Wingdings" charset="2"/>
              <a:buChar char="§"/>
              <a:defRPr sz="2800">
                <a:latin typeface="+mj-lt"/>
              </a:defRPr>
            </a:lvl2pPr>
            <a:lvl3pPr marL="1143000" indent="-228600">
              <a:buFont typeface="Wingdings" charset="2"/>
              <a:buChar char="§"/>
              <a:defRPr sz="2400">
                <a:latin typeface="+mj-lt"/>
              </a:defRPr>
            </a:lvl3pPr>
            <a:lvl4pPr marL="1600200" indent="-228600">
              <a:buFont typeface="Wingdings" charset="2"/>
              <a:buChar char="§"/>
              <a:defRPr sz="2000">
                <a:latin typeface="+mj-lt"/>
              </a:defRPr>
            </a:lvl4pPr>
            <a:lvl5pPr marL="2057400" indent="-228600">
              <a:buFont typeface="Wingdings" charset="2"/>
              <a:buChar char="§"/>
              <a:defRPr sz="2000">
                <a:latin typeface="+mj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sk-SK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pic>
        <p:nvPicPr>
          <p:cNvPr id="8" name="Content Placeholder 6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661740" y="6456754"/>
            <a:ext cx="539496" cy="451671"/>
          </a:xfrm>
          <a:prstGeom prst="rect">
            <a:avLst/>
          </a:prstGeom>
        </p:spPr>
      </p:pic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2300" y="6471389"/>
            <a:ext cx="2743200" cy="365125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ledný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0"/>
          <p:cNvSpPr>
            <a:spLocks noGrp="1"/>
          </p:cNvSpPr>
          <p:nvPr>
            <p:ph type="title" hasCustomPrompt="1"/>
          </p:nvPr>
        </p:nvSpPr>
        <p:spPr>
          <a:xfrm>
            <a:off x="762000" y="2918619"/>
            <a:ext cx="7810500" cy="1325563"/>
          </a:xfrm>
        </p:spPr>
        <p:txBody>
          <a:bodyPr>
            <a:noAutofit/>
          </a:bodyPr>
          <a:lstStyle>
            <a:lvl1pPr algn="ctr">
              <a:defRPr sz="5000" baseline="0">
                <a:solidFill>
                  <a:schemeClr val="bg1"/>
                </a:solidFill>
              </a:defRPr>
            </a:lvl1pPr>
          </a:lstStyle>
          <a:p>
            <a:r>
              <a:rPr lang="sk-SK" noProof="0" dirty="0"/>
              <a:t>Poďakovanie za pozornosť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&amp;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5219" y="180357"/>
            <a:ext cx="10801640" cy="1280890"/>
          </a:xfrm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5219" y="1676400"/>
            <a:ext cx="10801639" cy="5006788"/>
          </a:xfrm>
        </p:spPr>
        <p:txBody>
          <a:bodyPr>
            <a:normAutofit/>
          </a:bodyPr>
          <a:lstStyle>
            <a:lvl1pPr>
              <a:defRPr sz="6000"/>
            </a:lvl1pPr>
            <a:lvl2pPr>
              <a:defRPr sz="3600"/>
            </a:lvl2pPr>
            <a:lvl3pPr>
              <a:defRPr sz="3200"/>
            </a:lvl3pPr>
            <a:lvl4pPr>
              <a:defRPr sz="2800"/>
            </a:lvl4pPr>
            <a:lvl5pPr>
              <a:defRPr sz="2800"/>
            </a:lvl5pPr>
          </a:lstStyle>
          <a:p>
            <a:pPr lvl="0"/>
            <a:r>
              <a:rPr lang="sk-SK" noProof="0" dirty="0"/>
              <a:t>Kliknite sem a upravte štýly predlohy textu</a:t>
            </a:r>
          </a:p>
          <a:p>
            <a:pPr lvl="1"/>
            <a:r>
              <a:rPr lang="sk-SK" noProof="0" dirty="0"/>
              <a:t>Druhá úroveň</a:t>
            </a:r>
          </a:p>
          <a:p>
            <a:pPr lvl="2"/>
            <a:r>
              <a:rPr lang="sk-SK" noProof="0" dirty="0"/>
              <a:t>Tretia úroveň</a:t>
            </a:r>
          </a:p>
          <a:p>
            <a:pPr lvl="3"/>
            <a:r>
              <a:rPr lang="sk-SK" noProof="0" dirty="0"/>
              <a:t>Štvrtá úroveň</a:t>
            </a:r>
          </a:p>
          <a:p>
            <a:pPr lvl="4"/>
            <a:r>
              <a:rPr lang="sk-SK" noProof="0" dirty="0"/>
              <a:t>Piata úroveň</a:t>
            </a:r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16200000">
            <a:off x="-2511123" y="3657899"/>
            <a:ext cx="5535178" cy="317122"/>
          </a:xfrm>
        </p:spPr>
        <p:txBody>
          <a:bodyPr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0479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vý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4118608" y="2792133"/>
            <a:ext cx="7810500" cy="1248331"/>
          </a:xfrm>
        </p:spPr>
        <p:txBody>
          <a:bodyPr>
            <a:noAutofit/>
          </a:bodyPr>
          <a:lstStyle>
            <a:lvl1pPr algn="ctr">
              <a:defRPr sz="6600">
                <a:solidFill>
                  <a:srgbClr val="87878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sk-SK" noProof="0" dirty="0"/>
              <a:t>NÁZOV PREZENTÁCIE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DC7407A4-12C5-0A48-B590-DCE05F4BFF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87393" y="4978082"/>
            <a:ext cx="5672931" cy="470218"/>
          </a:xfrm>
        </p:spPr>
        <p:txBody>
          <a:bodyPr/>
          <a:lstStyle>
            <a:lvl1pPr marL="0" indent="0" algn="ctr">
              <a:buNone/>
              <a:defRPr b="1">
                <a:solidFill>
                  <a:srgbClr val="878786"/>
                </a:solidFill>
              </a:defRPr>
            </a:lvl1pPr>
          </a:lstStyle>
          <a:p>
            <a:pPr lvl="0"/>
            <a:r>
              <a:rPr lang="en-SK" dirty="0"/>
              <a:t>Autor: Mgr. Jan Francisti, PhD</a:t>
            </a:r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9B4C2256-9A54-C143-8B7E-5760C492535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14779" y="5448300"/>
            <a:ext cx="5567362" cy="419100"/>
          </a:xfrm>
        </p:spPr>
        <p:txBody>
          <a:bodyPr>
            <a:noAutofit/>
          </a:bodyPr>
          <a:lstStyle>
            <a:lvl1pPr marL="0" indent="0" algn="ctr">
              <a:buNone/>
              <a:defRPr sz="2400" cap="all" baseline="0">
                <a:solidFill>
                  <a:srgbClr val="878786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K</a:t>
            </a:r>
            <a:r>
              <a:rPr lang="en-SK" dirty="0"/>
              <a:t>ATEDRA INFORMATIKY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FE0C4F4-342E-D54C-B5BA-6CAD8CE8CBD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25110" y="4104480"/>
            <a:ext cx="5346700" cy="381000"/>
          </a:xfrm>
        </p:spPr>
        <p:txBody>
          <a:bodyPr>
            <a:noAutofit/>
          </a:bodyPr>
          <a:lstStyle>
            <a:lvl1pPr marL="0" indent="0" algn="ctr">
              <a:buNone/>
              <a:defRPr sz="3200">
                <a:solidFill>
                  <a:srgbClr val="878786"/>
                </a:solidFill>
              </a:defRPr>
            </a:lvl1pPr>
            <a:lvl2pPr>
              <a:defRPr sz="4000">
                <a:solidFill>
                  <a:srgbClr val="878786"/>
                </a:solidFill>
              </a:defRPr>
            </a:lvl2pPr>
            <a:lvl3pPr>
              <a:defRPr sz="3600">
                <a:solidFill>
                  <a:srgbClr val="878786"/>
                </a:solidFill>
              </a:defRPr>
            </a:lvl3pPr>
            <a:lvl4pPr>
              <a:defRPr sz="3200">
                <a:solidFill>
                  <a:srgbClr val="878786"/>
                </a:solidFill>
              </a:defRPr>
            </a:lvl4pPr>
            <a:lvl5pPr>
              <a:defRPr sz="3200">
                <a:solidFill>
                  <a:srgbClr val="878786"/>
                </a:solidFill>
              </a:defRPr>
            </a:lvl5pPr>
          </a:lstStyle>
          <a:p>
            <a:pPr lvl="0"/>
            <a:r>
              <a:rPr lang="sk-SK" noProof="0" dirty="0"/>
              <a:t>Podnázov prezentácie</a:t>
            </a:r>
          </a:p>
        </p:txBody>
      </p:sp>
    </p:spTree>
    <p:extLst>
      <p:ext uri="{BB962C8B-B14F-4D97-AF65-F5344CB8AC3E}">
        <p14:creationId xmlns:p14="http://schemas.microsoft.com/office/powerpoint/2010/main" val="1901064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ázov a obsah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sk-SK" noProof="0" dirty="0"/>
              <a:t>Názov slide-u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Font typeface="Wingdings" charset="2"/>
              <a:buChar char="§"/>
              <a:defRPr>
                <a:latin typeface="+mj-lt"/>
              </a:defRPr>
            </a:lvl1pPr>
            <a:lvl2pPr marL="685800" indent="-228600">
              <a:buFont typeface="Wingdings" charset="2"/>
              <a:buChar char="§"/>
              <a:defRPr>
                <a:latin typeface="+mj-lt"/>
              </a:defRPr>
            </a:lvl2pPr>
            <a:lvl3pPr marL="1143000" indent="-228600">
              <a:buFont typeface="Wingdings" charset="2"/>
              <a:buChar char="§"/>
              <a:defRPr/>
            </a:lvl3pPr>
            <a:lvl4pPr marL="1600200" indent="-228600">
              <a:buFont typeface="Wingdings" charset="2"/>
              <a:buChar char="§"/>
              <a:defRPr/>
            </a:lvl4pPr>
            <a:lvl5pPr marL="2057400" indent="-228600">
              <a:buFont typeface="Wingdings" charset="2"/>
              <a:buChar char="§"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 dirty="0"/>
          </a:p>
        </p:txBody>
      </p:sp>
      <p:pic>
        <p:nvPicPr>
          <p:cNvPr id="7" name="Content Placeholder 6"/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661740" y="6456754"/>
            <a:ext cx="539496" cy="45167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2300" y="6471389"/>
            <a:ext cx="2743200" cy="365125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fld id="{FCEDCBF8-15A4-1F49-85F6-A02F017E0111}" type="slidenum">
              <a:rPr lang="sk-SK" smtClean="0"/>
              <a:pPr/>
              <a:t>‹#›</a:t>
            </a:fld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800228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74A6E3-FAE6-2C46-87B1-8CC204400471}" type="datetime1">
              <a:rPr lang="sk-SK" smtClean="0"/>
              <a:t>19. 2. 2026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EFBB7-CA9C-F545-AAC5-256F9A190217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70873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17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sk-S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sk-S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74A6E3-FAE6-2C46-87B1-8CC204400471}" type="datetime1">
              <a:rPr lang="sk-SK" smtClean="0"/>
              <a:t>19. 2. 2026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EFBB7-CA9C-F545-AAC5-256F9A190217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274309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05708" y="2758239"/>
            <a:ext cx="5919674" cy="1325563"/>
          </a:xfrm>
        </p:spPr>
        <p:txBody>
          <a:bodyPr anchor="b">
            <a:normAutofit fontScale="90000"/>
          </a:bodyPr>
          <a:lstStyle/>
          <a:p>
            <a:pPr algn="l"/>
            <a:r>
              <a:rPr lang="en-GB" sz="5400" dirty="0" err="1"/>
              <a:t>Čo</a:t>
            </a:r>
            <a:r>
              <a:rPr lang="en-GB" sz="5400" dirty="0"/>
              <a:t> o </a:t>
            </a:r>
            <a:r>
              <a:rPr lang="en-GB" sz="5400" dirty="0" err="1"/>
              <a:t>nás</a:t>
            </a:r>
            <a:r>
              <a:rPr lang="en-GB" sz="5400" dirty="0"/>
              <a:t> </a:t>
            </a:r>
            <a:r>
              <a:rPr lang="en-GB" sz="5400" dirty="0" err="1"/>
              <a:t>vedia</a:t>
            </a:r>
            <a:r>
              <a:rPr lang="en-GB" sz="5400" dirty="0"/>
              <a:t> </a:t>
            </a:r>
            <a:br>
              <a:rPr lang="sk-SK" sz="5400" dirty="0"/>
            </a:br>
            <a:r>
              <a:rPr lang="en-GB" sz="5400" dirty="0" err="1"/>
              <a:t>veľké</a:t>
            </a:r>
            <a:r>
              <a:rPr lang="en-GB" sz="5400" dirty="0"/>
              <a:t> </a:t>
            </a:r>
            <a:r>
              <a:rPr lang="en-GB" sz="5400" dirty="0" err="1"/>
              <a:t>jazykové</a:t>
            </a:r>
            <a:r>
              <a:rPr lang="en-GB" sz="5400" dirty="0"/>
              <a:t> </a:t>
            </a:r>
            <a:r>
              <a:rPr lang="en-GB" sz="5400" dirty="0" err="1"/>
              <a:t>modely</a:t>
            </a:r>
            <a:endParaRPr lang="sk-SK" sz="4200" b="1" dirty="0"/>
          </a:p>
        </p:txBody>
      </p:sp>
      <p:sp>
        <p:nvSpPr>
          <p:cNvPr id="6" name="Zástupný text 5">
            <a:extLst>
              <a:ext uri="{FF2B5EF4-FFF2-40B4-BE49-F238E27FC236}">
                <a16:creationId xmlns:a16="http://schemas.microsoft.com/office/drawing/2014/main" id="{0CF65206-395B-46D0-1D62-79672DD9488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922821" y="4991317"/>
            <a:ext cx="5567362" cy="419100"/>
          </a:xfrm>
        </p:spPr>
        <p:txBody>
          <a:bodyPr/>
          <a:lstStyle/>
          <a:p>
            <a:endParaRPr lang="en-GB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7A61B8C-BCED-AFE8-6F2E-0F209AAB955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02" r="436" b="2117"/>
          <a:stretch>
            <a:fillRect/>
          </a:stretch>
        </p:blipFill>
        <p:spPr>
          <a:xfrm>
            <a:off x="126569" y="5365890"/>
            <a:ext cx="11938862" cy="140282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Ochrana súkromia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sz="3500" dirty="0"/>
          </a:p>
          <a:p>
            <a:pPr>
              <a:defRPr sz="1800"/>
            </a:pPr>
            <a:r>
              <a:rPr sz="3500" dirty="0" err="1"/>
              <a:t>Vývojári</a:t>
            </a:r>
            <a:r>
              <a:rPr sz="3500" dirty="0"/>
              <a:t> </a:t>
            </a:r>
            <a:r>
              <a:rPr sz="3500" dirty="0" err="1"/>
              <a:t>sa</a:t>
            </a:r>
            <a:r>
              <a:rPr sz="3500" dirty="0"/>
              <a:t> </a:t>
            </a:r>
            <a:r>
              <a:rPr sz="3500" dirty="0" err="1"/>
              <a:t>snažia</a:t>
            </a:r>
            <a:r>
              <a:rPr sz="3500" dirty="0"/>
              <a:t> </a:t>
            </a:r>
            <a:r>
              <a:rPr sz="3500" dirty="0" err="1"/>
              <a:t>dáta</a:t>
            </a:r>
            <a:r>
              <a:rPr sz="3500" dirty="0"/>
              <a:t> </a:t>
            </a:r>
            <a:r>
              <a:rPr sz="3500" dirty="0" err="1"/>
              <a:t>anonymizovať</a:t>
            </a:r>
            <a:r>
              <a:rPr sz="3500" dirty="0"/>
              <a:t>, no </a:t>
            </a:r>
            <a:r>
              <a:rPr sz="3500" dirty="0" err="1"/>
              <a:t>proces</a:t>
            </a:r>
            <a:r>
              <a:rPr sz="3500" dirty="0"/>
              <a:t> </a:t>
            </a:r>
            <a:r>
              <a:rPr sz="3500" dirty="0" err="1"/>
              <a:t>nie</a:t>
            </a:r>
            <a:r>
              <a:rPr sz="3500" dirty="0"/>
              <a:t> je </a:t>
            </a:r>
            <a:r>
              <a:rPr sz="3500" dirty="0" err="1"/>
              <a:t>vždy</a:t>
            </a:r>
            <a:r>
              <a:rPr sz="3500" dirty="0"/>
              <a:t> </a:t>
            </a:r>
            <a:r>
              <a:rPr sz="3500" dirty="0" err="1"/>
              <a:t>dokonalý</a:t>
            </a:r>
            <a:r>
              <a:rPr sz="3500" dirty="0"/>
              <a:t>.</a:t>
            </a:r>
          </a:p>
          <a:p>
            <a:pPr>
              <a:defRPr sz="1800"/>
            </a:pPr>
            <a:r>
              <a:rPr sz="3500" dirty="0" err="1"/>
              <a:t>Niektoré</a:t>
            </a:r>
            <a:r>
              <a:rPr sz="3500" dirty="0"/>
              <a:t> </a:t>
            </a:r>
            <a:r>
              <a:rPr sz="3500" dirty="0" err="1"/>
              <a:t>moderné</a:t>
            </a:r>
            <a:r>
              <a:rPr sz="3500" dirty="0"/>
              <a:t> </a:t>
            </a:r>
            <a:r>
              <a:rPr sz="3500" dirty="0" err="1"/>
              <a:t>techniky</a:t>
            </a:r>
            <a:r>
              <a:rPr sz="3500" dirty="0"/>
              <a:t> </a:t>
            </a:r>
            <a:r>
              <a:rPr sz="3500" dirty="0" err="1"/>
              <a:t>bránia</a:t>
            </a:r>
            <a:r>
              <a:rPr sz="3500" dirty="0"/>
              <a:t> </a:t>
            </a:r>
            <a:r>
              <a:rPr sz="3500" dirty="0" err="1"/>
              <a:t>tomu</a:t>
            </a:r>
            <a:r>
              <a:rPr sz="3500" dirty="0"/>
              <a:t>, aby </a:t>
            </a:r>
            <a:r>
              <a:rPr sz="3500" dirty="0" err="1"/>
              <a:t>modely</a:t>
            </a:r>
            <a:r>
              <a:rPr sz="3500" dirty="0"/>
              <a:t> </a:t>
            </a:r>
            <a:r>
              <a:rPr sz="3500" dirty="0" err="1"/>
              <a:t>uchovávali</a:t>
            </a:r>
            <a:r>
              <a:rPr sz="3500" dirty="0"/>
              <a:t> </a:t>
            </a:r>
            <a:r>
              <a:rPr sz="3500" dirty="0" err="1"/>
              <a:t>presné</a:t>
            </a:r>
            <a:r>
              <a:rPr sz="3500" dirty="0"/>
              <a:t> </a:t>
            </a:r>
            <a:r>
              <a:rPr sz="3500" dirty="0" err="1"/>
              <a:t>osobné</a:t>
            </a:r>
            <a:r>
              <a:rPr sz="3500" dirty="0"/>
              <a:t> </a:t>
            </a:r>
            <a:r>
              <a:rPr sz="3500" dirty="0" err="1"/>
              <a:t>údaje</a:t>
            </a:r>
            <a:r>
              <a:rPr sz="3500" dirty="0"/>
              <a:t>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Regulácie a zákony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sz="3500" dirty="0"/>
          </a:p>
          <a:p>
            <a:pPr>
              <a:defRPr sz="1800"/>
            </a:pPr>
            <a:r>
              <a:rPr sz="3500" dirty="0"/>
              <a:t>GDPR v EÚ </a:t>
            </a:r>
            <a:r>
              <a:rPr sz="3500" dirty="0" err="1"/>
              <a:t>definuje</a:t>
            </a:r>
            <a:r>
              <a:rPr sz="3500" dirty="0"/>
              <a:t> </a:t>
            </a:r>
            <a:r>
              <a:rPr sz="3500" dirty="0" err="1"/>
              <a:t>prísne</a:t>
            </a:r>
            <a:r>
              <a:rPr sz="3500" dirty="0"/>
              <a:t> </a:t>
            </a:r>
            <a:r>
              <a:rPr sz="3500" dirty="0" err="1"/>
              <a:t>pravidlá</a:t>
            </a:r>
            <a:r>
              <a:rPr sz="3500" dirty="0"/>
              <a:t> pre </a:t>
            </a:r>
            <a:r>
              <a:rPr sz="3500" dirty="0" err="1"/>
              <a:t>spracovanie</a:t>
            </a:r>
            <a:r>
              <a:rPr sz="3500" dirty="0"/>
              <a:t> </a:t>
            </a:r>
            <a:r>
              <a:rPr sz="3500" dirty="0" err="1"/>
              <a:t>osobných</a:t>
            </a:r>
            <a:r>
              <a:rPr sz="3500" dirty="0"/>
              <a:t> </a:t>
            </a:r>
            <a:r>
              <a:rPr sz="3500" dirty="0" err="1"/>
              <a:t>údajov</a:t>
            </a:r>
            <a:r>
              <a:rPr sz="3500" dirty="0"/>
              <a:t>.</a:t>
            </a:r>
          </a:p>
          <a:p>
            <a:pPr>
              <a:defRPr sz="1800"/>
            </a:pPr>
            <a:r>
              <a:rPr sz="3500" dirty="0" err="1"/>
              <a:t>Pripravovaný</a:t>
            </a:r>
            <a:r>
              <a:rPr sz="3500" dirty="0"/>
              <a:t> AI Act </a:t>
            </a:r>
            <a:r>
              <a:rPr sz="3500" dirty="0" err="1"/>
              <a:t>sa</a:t>
            </a:r>
            <a:r>
              <a:rPr sz="3500" dirty="0"/>
              <a:t> </a:t>
            </a:r>
            <a:r>
              <a:rPr sz="3500" dirty="0" err="1"/>
              <a:t>bude</a:t>
            </a:r>
            <a:r>
              <a:rPr sz="3500" dirty="0"/>
              <a:t> </a:t>
            </a:r>
            <a:r>
              <a:rPr sz="3500" dirty="0" err="1"/>
              <a:t>týkať</a:t>
            </a:r>
            <a:r>
              <a:rPr sz="3500" dirty="0"/>
              <a:t> </a:t>
            </a:r>
            <a:r>
              <a:rPr sz="3500" dirty="0" err="1"/>
              <a:t>aj</a:t>
            </a:r>
            <a:r>
              <a:rPr sz="3500" dirty="0"/>
              <a:t> </a:t>
            </a:r>
            <a:r>
              <a:rPr sz="3500" dirty="0" err="1"/>
              <a:t>spôsobu</a:t>
            </a:r>
            <a:r>
              <a:rPr sz="3500" dirty="0"/>
              <a:t>, </a:t>
            </a:r>
            <a:r>
              <a:rPr sz="3500" dirty="0" err="1"/>
              <a:t>akým</a:t>
            </a:r>
            <a:r>
              <a:rPr sz="3500" dirty="0"/>
              <a:t> </a:t>
            </a:r>
            <a:r>
              <a:rPr sz="3500" dirty="0" err="1"/>
              <a:t>sú</a:t>
            </a:r>
            <a:r>
              <a:rPr sz="3500" dirty="0"/>
              <a:t> </a:t>
            </a:r>
            <a:r>
              <a:rPr sz="3500" dirty="0" err="1"/>
              <a:t>modely</a:t>
            </a:r>
            <a:r>
              <a:rPr sz="3500" dirty="0"/>
              <a:t> </a:t>
            </a:r>
            <a:r>
              <a:rPr sz="3500" dirty="0" err="1"/>
              <a:t>trénované</a:t>
            </a:r>
            <a:r>
              <a:rPr sz="3500" dirty="0"/>
              <a:t> a </a:t>
            </a:r>
            <a:r>
              <a:rPr sz="3500" dirty="0" err="1"/>
              <a:t>nasadzované</a:t>
            </a:r>
            <a:r>
              <a:rPr sz="3500" dirty="0"/>
              <a:t>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Etické otázky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sz="3500" dirty="0"/>
          </a:p>
          <a:p>
            <a:pPr>
              <a:defRPr sz="1800"/>
            </a:pPr>
            <a:r>
              <a:rPr sz="3500" dirty="0"/>
              <a:t>Je </a:t>
            </a:r>
            <a:r>
              <a:rPr sz="3500" dirty="0" err="1"/>
              <a:t>správne</a:t>
            </a:r>
            <a:r>
              <a:rPr sz="3500" dirty="0"/>
              <a:t>, </a:t>
            </a:r>
            <a:r>
              <a:rPr sz="3500" dirty="0" err="1"/>
              <a:t>ak</a:t>
            </a:r>
            <a:r>
              <a:rPr sz="3500" dirty="0"/>
              <a:t> AI </a:t>
            </a:r>
            <a:r>
              <a:rPr sz="3500" dirty="0" err="1"/>
              <a:t>pracuje</a:t>
            </a:r>
            <a:r>
              <a:rPr sz="3500" dirty="0"/>
              <a:t> s </a:t>
            </a:r>
            <a:r>
              <a:rPr sz="3500" dirty="0" err="1"/>
              <a:t>osobnými</a:t>
            </a:r>
            <a:r>
              <a:rPr sz="3500" dirty="0"/>
              <a:t> </a:t>
            </a:r>
            <a:r>
              <a:rPr sz="3500" dirty="0" err="1"/>
              <a:t>údajmi</a:t>
            </a:r>
            <a:r>
              <a:rPr sz="3500" dirty="0"/>
              <a:t> </a:t>
            </a:r>
            <a:r>
              <a:rPr sz="3500" dirty="0" err="1"/>
              <a:t>získanými</a:t>
            </a:r>
            <a:r>
              <a:rPr sz="3500" dirty="0"/>
              <a:t> bez </a:t>
            </a:r>
            <a:r>
              <a:rPr sz="3500" dirty="0" err="1"/>
              <a:t>súhlasu</a:t>
            </a:r>
            <a:r>
              <a:rPr sz="3500" dirty="0"/>
              <a:t>?</a:t>
            </a:r>
          </a:p>
          <a:p>
            <a:pPr>
              <a:defRPr sz="1800"/>
            </a:pPr>
            <a:r>
              <a:rPr sz="3500" dirty="0"/>
              <a:t>Ako </a:t>
            </a:r>
            <a:r>
              <a:rPr sz="3500" dirty="0" err="1"/>
              <a:t>zabezpečiť</a:t>
            </a:r>
            <a:r>
              <a:rPr sz="3500" dirty="0"/>
              <a:t> </a:t>
            </a:r>
            <a:r>
              <a:rPr sz="3500" dirty="0" err="1"/>
              <a:t>rovnováhu</a:t>
            </a:r>
            <a:r>
              <a:rPr sz="3500" dirty="0"/>
              <a:t> </a:t>
            </a:r>
            <a:r>
              <a:rPr sz="3500" dirty="0" err="1"/>
              <a:t>medzi</a:t>
            </a:r>
            <a:r>
              <a:rPr sz="3500" dirty="0"/>
              <a:t> </a:t>
            </a:r>
            <a:r>
              <a:rPr sz="3500" dirty="0" err="1"/>
              <a:t>inováciou</a:t>
            </a:r>
            <a:r>
              <a:rPr sz="3500" dirty="0"/>
              <a:t> a </a:t>
            </a:r>
            <a:r>
              <a:rPr sz="3500" dirty="0" err="1"/>
              <a:t>ochranou</a:t>
            </a:r>
            <a:r>
              <a:rPr sz="3500" dirty="0"/>
              <a:t> </a:t>
            </a:r>
            <a:r>
              <a:rPr sz="3500" dirty="0" err="1"/>
              <a:t>súkromia</a:t>
            </a:r>
            <a:r>
              <a:rPr sz="3500" dirty="0"/>
              <a:t>?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Bezpečnosť v praxi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sz="3500" dirty="0"/>
          </a:p>
          <a:p>
            <a:pPr>
              <a:defRPr sz="1800"/>
            </a:pPr>
            <a:r>
              <a:rPr sz="3500" dirty="0" err="1"/>
              <a:t>Firmy</a:t>
            </a:r>
            <a:r>
              <a:rPr sz="3500" dirty="0"/>
              <a:t> </a:t>
            </a:r>
            <a:r>
              <a:rPr sz="3500" dirty="0" err="1"/>
              <a:t>zavádzajú</a:t>
            </a:r>
            <a:r>
              <a:rPr sz="3500" dirty="0"/>
              <a:t> </a:t>
            </a:r>
            <a:r>
              <a:rPr sz="3500" dirty="0" err="1"/>
              <a:t>mechanizmy</a:t>
            </a:r>
            <a:r>
              <a:rPr sz="3500" dirty="0"/>
              <a:t>, </a:t>
            </a:r>
            <a:r>
              <a:rPr sz="3500" dirty="0" err="1"/>
              <a:t>ktoré</a:t>
            </a:r>
            <a:r>
              <a:rPr sz="3500" dirty="0"/>
              <a:t> </a:t>
            </a:r>
            <a:r>
              <a:rPr sz="3500" dirty="0" err="1"/>
              <a:t>bránia</a:t>
            </a:r>
            <a:r>
              <a:rPr sz="3500" dirty="0"/>
              <a:t> </a:t>
            </a:r>
            <a:r>
              <a:rPr sz="3500" dirty="0" err="1"/>
              <a:t>modelom</a:t>
            </a:r>
            <a:r>
              <a:rPr sz="3500" dirty="0"/>
              <a:t> </a:t>
            </a:r>
            <a:r>
              <a:rPr sz="3500" dirty="0" err="1"/>
              <a:t>generovať</a:t>
            </a:r>
            <a:r>
              <a:rPr sz="3500" dirty="0"/>
              <a:t> </a:t>
            </a:r>
            <a:r>
              <a:rPr sz="3500" dirty="0" err="1"/>
              <a:t>citlivé</a:t>
            </a:r>
            <a:r>
              <a:rPr sz="3500" dirty="0"/>
              <a:t> </a:t>
            </a:r>
            <a:r>
              <a:rPr sz="3500" dirty="0" err="1"/>
              <a:t>informácie</a:t>
            </a:r>
            <a:r>
              <a:rPr sz="3500" dirty="0"/>
              <a:t>.</a:t>
            </a:r>
          </a:p>
          <a:p>
            <a:pPr>
              <a:defRPr sz="1800"/>
            </a:pPr>
            <a:r>
              <a:rPr sz="3500" dirty="0" err="1"/>
              <a:t>Niektoré</a:t>
            </a:r>
            <a:r>
              <a:rPr sz="3500" dirty="0"/>
              <a:t> </a:t>
            </a:r>
            <a:r>
              <a:rPr sz="3500" dirty="0" err="1"/>
              <a:t>spoločnosti</a:t>
            </a:r>
            <a:r>
              <a:rPr sz="3500" dirty="0"/>
              <a:t> </a:t>
            </a:r>
            <a:r>
              <a:rPr sz="3500" dirty="0" err="1"/>
              <a:t>používajú</a:t>
            </a:r>
            <a:r>
              <a:rPr sz="3500" dirty="0"/>
              <a:t> </a:t>
            </a:r>
            <a:r>
              <a:rPr sz="3500" dirty="0" err="1"/>
              <a:t>privátne</a:t>
            </a:r>
            <a:r>
              <a:rPr sz="3500" dirty="0"/>
              <a:t> </a:t>
            </a:r>
            <a:r>
              <a:rPr sz="3500" dirty="0" err="1"/>
              <a:t>modely</a:t>
            </a:r>
            <a:r>
              <a:rPr sz="3500" dirty="0"/>
              <a:t> v </a:t>
            </a:r>
            <a:r>
              <a:rPr sz="3500" dirty="0" err="1"/>
              <a:t>uzavretých</a:t>
            </a:r>
            <a:r>
              <a:rPr sz="3500" dirty="0"/>
              <a:t> </a:t>
            </a:r>
            <a:r>
              <a:rPr sz="3500" dirty="0" err="1"/>
              <a:t>systémoch</a:t>
            </a:r>
            <a:r>
              <a:rPr sz="3500" dirty="0"/>
              <a:t>, </a:t>
            </a:r>
            <a:r>
              <a:rPr sz="3500" dirty="0" err="1"/>
              <a:t>kde</a:t>
            </a:r>
            <a:r>
              <a:rPr sz="3500" dirty="0"/>
              <a:t> </a:t>
            </a:r>
            <a:r>
              <a:rPr sz="3500" dirty="0" err="1"/>
              <a:t>nedochádza</a:t>
            </a:r>
            <a:r>
              <a:rPr sz="3500" dirty="0"/>
              <a:t> k </a:t>
            </a:r>
            <a:r>
              <a:rPr sz="3500" dirty="0" err="1"/>
              <a:t>úniku</a:t>
            </a:r>
            <a:r>
              <a:rPr sz="3500" dirty="0"/>
              <a:t> </a:t>
            </a:r>
            <a:r>
              <a:rPr sz="3500" dirty="0" err="1"/>
              <a:t>dát</a:t>
            </a:r>
            <a:r>
              <a:rPr sz="3500" dirty="0"/>
              <a:t>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Príklady incidentov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sz="3500" dirty="0"/>
          </a:p>
          <a:p>
            <a:pPr>
              <a:defRPr sz="1800"/>
            </a:pPr>
            <a:r>
              <a:rPr sz="3500" dirty="0"/>
              <a:t>LLM </a:t>
            </a:r>
            <a:r>
              <a:rPr sz="3500" dirty="0" err="1"/>
              <a:t>odpovedali</a:t>
            </a:r>
            <a:r>
              <a:rPr sz="3500" dirty="0"/>
              <a:t> </a:t>
            </a:r>
            <a:r>
              <a:rPr sz="3500" dirty="0" err="1"/>
              <a:t>informáciou</a:t>
            </a:r>
            <a:r>
              <a:rPr sz="3500" dirty="0"/>
              <a:t>, </a:t>
            </a:r>
            <a:r>
              <a:rPr sz="3500" dirty="0" err="1"/>
              <a:t>ktorá</a:t>
            </a:r>
            <a:r>
              <a:rPr sz="3500" dirty="0"/>
              <a:t> </a:t>
            </a:r>
            <a:r>
              <a:rPr sz="3500" dirty="0" err="1"/>
              <a:t>obsahovala</a:t>
            </a:r>
            <a:r>
              <a:rPr sz="3500" dirty="0"/>
              <a:t> </a:t>
            </a:r>
            <a:r>
              <a:rPr sz="3500" dirty="0" err="1"/>
              <a:t>citlivý</a:t>
            </a:r>
            <a:r>
              <a:rPr sz="3500" dirty="0"/>
              <a:t> </a:t>
            </a:r>
            <a:r>
              <a:rPr sz="3500" dirty="0" err="1"/>
              <a:t>údaj</a:t>
            </a:r>
            <a:r>
              <a:rPr sz="3500" dirty="0"/>
              <a:t> zo </a:t>
            </a:r>
            <a:r>
              <a:rPr sz="3500" dirty="0" err="1"/>
              <a:t>zdrojov</a:t>
            </a:r>
            <a:r>
              <a:rPr sz="3500" dirty="0"/>
              <a:t>, </a:t>
            </a:r>
            <a:r>
              <a:rPr sz="3500" dirty="0" err="1"/>
              <a:t>kde</a:t>
            </a:r>
            <a:r>
              <a:rPr sz="3500" dirty="0"/>
              <a:t> </a:t>
            </a:r>
            <a:r>
              <a:rPr sz="3500" dirty="0" err="1"/>
              <a:t>nemal</a:t>
            </a:r>
            <a:r>
              <a:rPr sz="3500" dirty="0"/>
              <a:t> </a:t>
            </a:r>
            <a:r>
              <a:rPr sz="3500" dirty="0" err="1"/>
              <a:t>byť</a:t>
            </a:r>
            <a:r>
              <a:rPr sz="3500" dirty="0"/>
              <a:t> </a:t>
            </a:r>
            <a:r>
              <a:rPr sz="3500" dirty="0" err="1"/>
              <a:t>verejný</a:t>
            </a:r>
            <a:r>
              <a:rPr sz="3500" dirty="0"/>
              <a:t>.</a:t>
            </a:r>
          </a:p>
          <a:p>
            <a:pPr>
              <a:defRPr sz="1800"/>
            </a:pPr>
            <a:r>
              <a:rPr sz="3500" dirty="0" err="1"/>
              <a:t>Zdieľanie</a:t>
            </a:r>
            <a:r>
              <a:rPr sz="3500" dirty="0"/>
              <a:t> </a:t>
            </a:r>
            <a:r>
              <a:rPr sz="3500" dirty="0" err="1"/>
              <a:t>interných</a:t>
            </a:r>
            <a:r>
              <a:rPr sz="3500" dirty="0"/>
              <a:t> </a:t>
            </a:r>
            <a:r>
              <a:rPr sz="3500" dirty="0" err="1"/>
              <a:t>dokumentov</a:t>
            </a:r>
            <a:r>
              <a:rPr sz="3500" dirty="0"/>
              <a:t> </a:t>
            </a:r>
            <a:r>
              <a:rPr sz="3500" dirty="0" err="1"/>
              <a:t>cez</a:t>
            </a:r>
            <a:r>
              <a:rPr sz="3500" dirty="0"/>
              <a:t> AI </a:t>
            </a:r>
            <a:r>
              <a:rPr sz="3500" dirty="0" err="1"/>
              <a:t>služby</a:t>
            </a:r>
            <a:r>
              <a:rPr sz="3500" dirty="0"/>
              <a:t> </a:t>
            </a:r>
            <a:r>
              <a:rPr sz="3500" dirty="0" err="1"/>
              <a:t>spôsobilo</a:t>
            </a:r>
            <a:r>
              <a:rPr sz="3500" dirty="0"/>
              <a:t> </a:t>
            </a:r>
            <a:r>
              <a:rPr sz="3500" dirty="0" err="1"/>
              <a:t>únik</a:t>
            </a:r>
            <a:r>
              <a:rPr sz="3500" dirty="0"/>
              <a:t> </a:t>
            </a:r>
            <a:r>
              <a:rPr sz="3500" dirty="0" err="1"/>
              <a:t>dát</a:t>
            </a:r>
            <a:r>
              <a:rPr sz="3500" dirty="0"/>
              <a:t>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Ako LLM pracujú s používateľskými otázkami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sz="3500" dirty="0"/>
          </a:p>
          <a:p>
            <a:pPr>
              <a:defRPr sz="1800"/>
            </a:pPr>
            <a:r>
              <a:rPr sz="3500" dirty="0" err="1"/>
              <a:t>Niektoré</a:t>
            </a:r>
            <a:r>
              <a:rPr sz="3500" dirty="0"/>
              <a:t> </a:t>
            </a:r>
            <a:r>
              <a:rPr sz="3500" dirty="0" err="1"/>
              <a:t>služby</a:t>
            </a:r>
            <a:r>
              <a:rPr sz="3500" dirty="0"/>
              <a:t> </a:t>
            </a:r>
            <a:r>
              <a:rPr sz="3500" dirty="0" err="1"/>
              <a:t>ukladajú</a:t>
            </a:r>
            <a:r>
              <a:rPr sz="3500" dirty="0"/>
              <a:t> </a:t>
            </a:r>
            <a:r>
              <a:rPr sz="3500" dirty="0" err="1"/>
              <a:t>históriu</a:t>
            </a:r>
            <a:r>
              <a:rPr sz="3500" dirty="0"/>
              <a:t> </a:t>
            </a:r>
            <a:r>
              <a:rPr sz="3500" dirty="0" err="1"/>
              <a:t>otázok</a:t>
            </a:r>
            <a:r>
              <a:rPr sz="3500" dirty="0"/>
              <a:t> pre </a:t>
            </a:r>
            <a:r>
              <a:rPr sz="3500" dirty="0" err="1"/>
              <a:t>účely</a:t>
            </a:r>
            <a:r>
              <a:rPr sz="3500" dirty="0"/>
              <a:t> </a:t>
            </a:r>
            <a:r>
              <a:rPr sz="3500" dirty="0" err="1"/>
              <a:t>zlepšovania</a:t>
            </a:r>
            <a:r>
              <a:rPr sz="3500" dirty="0"/>
              <a:t> </a:t>
            </a:r>
            <a:r>
              <a:rPr sz="3500" dirty="0" err="1"/>
              <a:t>modelu</a:t>
            </a:r>
            <a:r>
              <a:rPr sz="3500" dirty="0"/>
              <a:t>.</a:t>
            </a:r>
          </a:p>
          <a:p>
            <a:pPr>
              <a:defRPr sz="1800"/>
            </a:pPr>
            <a:r>
              <a:rPr sz="3500" dirty="0" err="1"/>
              <a:t>Používateľ</a:t>
            </a:r>
            <a:r>
              <a:rPr sz="3500" dirty="0"/>
              <a:t> </a:t>
            </a:r>
            <a:r>
              <a:rPr sz="3500" dirty="0" err="1"/>
              <a:t>si</a:t>
            </a:r>
            <a:r>
              <a:rPr sz="3500" dirty="0"/>
              <a:t> </a:t>
            </a:r>
            <a:r>
              <a:rPr sz="3500" dirty="0" err="1"/>
              <a:t>často</a:t>
            </a:r>
            <a:r>
              <a:rPr sz="3500" dirty="0"/>
              <a:t> </a:t>
            </a:r>
            <a:r>
              <a:rPr sz="3500" dirty="0" err="1"/>
              <a:t>neuvedomuje</a:t>
            </a:r>
            <a:r>
              <a:rPr sz="3500" dirty="0"/>
              <a:t>, </a:t>
            </a:r>
            <a:r>
              <a:rPr sz="3500" dirty="0" err="1"/>
              <a:t>že</a:t>
            </a:r>
            <a:r>
              <a:rPr sz="3500" dirty="0"/>
              <a:t> </a:t>
            </a:r>
            <a:r>
              <a:rPr sz="3500" dirty="0" err="1"/>
              <a:t>jeho</a:t>
            </a:r>
            <a:r>
              <a:rPr sz="3500" dirty="0"/>
              <a:t> text </a:t>
            </a:r>
            <a:r>
              <a:rPr sz="3500" dirty="0" err="1"/>
              <a:t>môže</a:t>
            </a:r>
            <a:r>
              <a:rPr sz="3500" dirty="0"/>
              <a:t> </a:t>
            </a:r>
            <a:r>
              <a:rPr sz="3500" dirty="0" err="1"/>
              <a:t>byť</a:t>
            </a:r>
            <a:r>
              <a:rPr sz="3500" dirty="0"/>
              <a:t> </a:t>
            </a:r>
            <a:r>
              <a:rPr sz="3500" dirty="0" err="1"/>
              <a:t>analyzovaný</a:t>
            </a:r>
            <a:r>
              <a:rPr sz="3500" dirty="0"/>
              <a:t> a </a:t>
            </a:r>
            <a:r>
              <a:rPr sz="3500" dirty="0" err="1"/>
              <a:t>spracovaný</a:t>
            </a:r>
            <a:r>
              <a:rPr sz="3500" dirty="0"/>
              <a:t>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Dáta z chatov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sz="3500" dirty="0"/>
          </a:p>
          <a:p>
            <a:pPr>
              <a:defRPr sz="1800"/>
            </a:pPr>
            <a:r>
              <a:rPr sz="3500" dirty="0"/>
              <a:t>Ak </a:t>
            </a:r>
            <a:r>
              <a:rPr sz="3500" dirty="0" err="1"/>
              <a:t>používateľ</a:t>
            </a:r>
            <a:r>
              <a:rPr sz="3500" dirty="0"/>
              <a:t> </a:t>
            </a:r>
            <a:r>
              <a:rPr sz="3500" dirty="0" err="1"/>
              <a:t>zadá</a:t>
            </a:r>
            <a:r>
              <a:rPr sz="3500" dirty="0"/>
              <a:t> </a:t>
            </a:r>
            <a:r>
              <a:rPr sz="3500" dirty="0" err="1"/>
              <a:t>osobné</a:t>
            </a:r>
            <a:r>
              <a:rPr sz="3500" dirty="0"/>
              <a:t> </a:t>
            </a:r>
            <a:r>
              <a:rPr sz="3500" dirty="0" err="1"/>
              <a:t>údaje</a:t>
            </a:r>
            <a:r>
              <a:rPr sz="3500" dirty="0"/>
              <a:t>, </a:t>
            </a:r>
            <a:r>
              <a:rPr sz="3500" dirty="0" err="1"/>
              <a:t>môžu</a:t>
            </a:r>
            <a:r>
              <a:rPr sz="3500" dirty="0"/>
              <a:t> </a:t>
            </a:r>
            <a:r>
              <a:rPr sz="3500" dirty="0" err="1"/>
              <a:t>sa</a:t>
            </a:r>
            <a:r>
              <a:rPr sz="3500" dirty="0"/>
              <a:t> </a:t>
            </a:r>
            <a:r>
              <a:rPr sz="3500" dirty="0" err="1"/>
              <a:t>krátkodobo</a:t>
            </a:r>
            <a:r>
              <a:rPr sz="3500" dirty="0"/>
              <a:t> </a:t>
            </a:r>
            <a:r>
              <a:rPr sz="3500" dirty="0" err="1"/>
              <a:t>uchovávať</a:t>
            </a:r>
            <a:r>
              <a:rPr sz="3500" dirty="0"/>
              <a:t> </a:t>
            </a:r>
            <a:r>
              <a:rPr sz="3500" dirty="0" err="1"/>
              <a:t>na</a:t>
            </a:r>
            <a:r>
              <a:rPr sz="3500" dirty="0"/>
              <a:t> </a:t>
            </a:r>
            <a:r>
              <a:rPr sz="3500" dirty="0" err="1"/>
              <a:t>serveroch</a:t>
            </a:r>
            <a:r>
              <a:rPr sz="3500" dirty="0"/>
              <a:t> </a:t>
            </a:r>
            <a:r>
              <a:rPr sz="3500" dirty="0" err="1"/>
              <a:t>poskytovateľa</a:t>
            </a:r>
            <a:r>
              <a:rPr sz="3500" dirty="0"/>
              <a:t> AI.</a:t>
            </a:r>
          </a:p>
          <a:p>
            <a:pPr>
              <a:defRPr sz="1800"/>
            </a:pPr>
            <a:r>
              <a:rPr sz="3500" dirty="0" err="1"/>
              <a:t>Existujú</a:t>
            </a:r>
            <a:r>
              <a:rPr sz="3500" dirty="0"/>
              <a:t> </a:t>
            </a:r>
            <a:r>
              <a:rPr sz="3500" dirty="0" err="1"/>
              <a:t>možnosti</a:t>
            </a:r>
            <a:r>
              <a:rPr sz="3500" dirty="0"/>
              <a:t> </a:t>
            </a:r>
            <a:r>
              <a:rPr sz="3500" dirty="0" err="1"/>
              <a:t>vypnúť</a:t>
            </a:r>
            <a:r>
              <a:rPr sz="3500" dirty="0"/>
              <a:t> </a:t>
            </a:r>
            <a:r>
              <a:rPr sz="3500" dirty="0" err="1"/>
              <a:t>ukladanie</a:t>
            </a:r>
            <a:r>
              <a:rPr sz="3500" dirty="0"/>
              <a:t> </a:t>
            </a:r>
            <a:r>
              <a:rPr sz="3500" dirty="0" err="1"/>
              <a:t>histórie</a:t>
            </a:r>
            <a:r>
              <a:rPr sz="3500" dirty="0"/>
              <a:t>, no </a:t>
            </a:r>
            <a:r>
              <a:rPr sz="3500" dirty="0" err="1"/>
              <a:t>nie</a:t>
            </a:r>
            <a:r>
              <a:rPr sz="3500" dirty="0"/>
              <a:t> </a:t>
            </a:r>
            <a:r>
              <a:rPr sz="3500" dirty="0" err="1"/>
              <a:t>vždy</a:t>
            </a:r>
            <a:r>
              <a:rPr sz="3500" dirty="0"/>
              <a:t> </a:t>
            </a:r>
            <a:r>
              <a:rPr sz="3500" dirty="0" err="1"/>
              <a:t>sú</a:t>
            </a:r>
            <a:r>
              <a:rPr sz="3500" dirty="0"/>
              <a:t> </a:t>
            </a:r>
            <a:r>
              <a:rPr sz="3500" dirty="0" err="1"/>
              <a:t>predvolene</a:t>
            </a:r>
            <a:r>
              <a:rPr sz="3500" dirty="0"/>
              <a:t> </a:t>
            </a:r>
            <a:r>
              <a:rPr sz="3500" dirty="0" err="1"/>
              <a:t>aktivované</a:t>
            </a:r>
            <a:r>
              <a:rPr sz="3500" dirty="0"/>
              <a:t>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Čo sa LLM 'neučia'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sz="3500" dirty="0"/>
          </a:p>
          <a:p>
            <a:pPr>
              <a:defRPr sz="1800"/>
            </a:pPr>
            <a:r>
              <a:rPr sz="3500" dirty="0" err="1"/>
              <a:t>Modely</a:t>
            </a:r>
            <a:r>
              <a:rPr sz="3500" dirty="0"/>
              <a:t> </a:t>
            </a:r>
            <a:r>
              <a:rPr sz="3500" dirty="0" err="1"/>
              <a:t>nemajú</a:t>
            </a:r>
            <a:r>
              <a:rPr sz="3500" dirty="0"/>
              <a:t> </a:t>
            </a:r>
            <a:r>
              <a:rPr sz="3500" dirty="0" err="1"/>
              <a:t>vedomie</a:t>
            </a:r>
            <a:r>
              <a:rPr sz="3500" dirty="0"/>
              <a:t> ani </a:t>
            </a:r>
            <a:r>
              <a:rPr sz="3500" dirty="0" err="1"/>
              <a:t>schopnosť</a:t>
            </a:r>
            <a:r>
              <a:rPr sz="3500" dirty="0"/>
              <a:t> </a:t>
            </a:r>
            <a:r>
              <a:rPr sz="3500" dirty="0" err="1"/>
              <a:t>pamätať</a:t>
            </a:r>
            <a:r>
              <a:rPr sz="3500" dirty="0"/>
              <a:t> </a:t>
            </a:r>
            <a:r>
              <a:rPr sz="3500" dirty="0" err="1"/>
              <a:t>si</a:t>
            </a:r>
            <a:r>
              <a:rPr sz="3500" dirty="0"/>
              <a:t> </a:t>
            </a:r>
            <a:r>
              <a:rPr sz="3500" dirty="0" err="1"/>
              <a:t>konkrétnych</a:t>
            </a:r>
            <a:r>
              <a:rPr sz="3500" dirty="0"/>
              <a:t> </a:t>
            </a:r>
            <a:r>
              <a:rPr sz="3500" dirty="0" err="1"/>
              <a:t>používateľov</a:t>
            </a:r>
            <a:r>
              <a:rPr sz="3500" dirty="0"/>
              <a:t>.</a:t>
            </a:r>
          </a:p>
          <a:p>
            <a:pPr>
              <a:defRPr sz="1800"/>
            </a:pPr>
            <a:r>
              <a:rPr sz="3500" dirty="0"/>
              <a:t>Ich </a:t>
            </a:r>
            <a:r>
              <a:rPr sz="3500" dirty="0" err="1"/>
              <a:t>vedomosti</a:t>
            </a:r>
            <a:r>
              <a:rPr sz="3500" dirty="0"/>
              <a:t> </a:t>
            </a:r>
            <a:r>
              <a:rPr sz="3500" dirty="0" err="1"/>
              <a:t>sú</a:t>
            </a:r>
            <a:r>
              <a:rPr sz="3500" dirty="0"/>
              <a:t> </a:t>
            </a:r>
            <a:r>
              <a:rPr sz="3500" dirty="0" err="1"/>
              <a:t>iba</a:t>
            </a:r>
            <a:r>
              <a:rPr sz="3500" dirty="0"/>
              <a:t> </a:t>
            </a:r>
            <a:r>
              <a:rPr sz="3500" dirty="0" err="1"/>
              <a:t>štatistickým</a:t>
            </a:r>
            <a:r>
              <a:rPr sz="3500" dirty="0"/>
              <a:t> </a:t>
            </a:r>
            <a:r>
              <a:rPr sz="3500" dirty="0" err="1"/>
              <a:t>odrazom</a:t>
            </a:r>
            <a:r>
              <a:rPr sz="3500" dirty="0"/>
              <a:t> </a:t>
            </a:r>
            <a:r>
              <a:rPr sz="3500" dirty="0" err="1"/>
              <a:t>trénovacích</a:t>
            </a:r>
            <a:r>
              <a:rPr sz="3500" dirty="0"/>
              <a:t> </a:t>
            </a:r>
            <a:r>
              <a:rPr sz="3500" dirty="0" err="1"/>
              <a:t>dát</a:t>
            </a:r>
            <a:r>
              <a:rPr sz="3500" dirty="0"/>
              <a:t>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Ako zistiť, čo o nás model vie?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sz="3500" dirty="0"/>
          </a:p>
          <a:p>
            <a:pPr>
              <a:defRPr sz="1800"/>
            </a:pPr>
            <a:r>
              <a:rPr sz="3500" dirty="0" err="1"/>
              <a:t>Výskumníci</a:t>
            </a:r>
            <a:r>
              <a:rPr sz="3500" dirty="0"/>
              <a:t> </a:t>
            </a:r>
            <a:r>
              <a:rPr sz="3500" dirty="0" err="1"/>
              <a:t>používajú</a:t>
            </a:r>
            <a:r>
              <a:rPr sz="3500" dirty="0"/>
              <a:t> </a:t>
            </a:r>
            <a:r>
              <a:rPr sz="3500" dirty="0" err="1"/>
              <a:t>špecifické</a:t>
            </a:r>
            <a:r>
              <a:rPr sz="3500" dirty="0"/>
              <a:t> </a:t>
            </a:r>
            <a:r>
              <a:rPr sz="3500" dirty="0" err="1"/>
              <a:t>otázky</a:t>
            </a:r>
            <a:r>
              <a:rPr sz="3500" dirty="0"/>
              <a:t>, aby </a:t>
            </a:r>
            <a:r>
              <a:rPr sz="3500" dirty="0" err="1"/>
              <a:t>testovali</a:t>
            </a:r>
            <a:r>
              <a:rPr sz="3500" dirty="0"/>
              <a:t>, </a:t>
            </a:r>
            <a:r>
              <a:rPr sz="3500" dirty="0" err="1"/>
              <a:t>či</a:t>
            </a:r>
            <a:r>
              <a:rPr sz="3500" dirty="0"/>
              <a:t> model </a:t>
            </a:r>
            <a:r>
              <a:rPr sz="3500" dirty="0" err="1"/>
              <a:t>pozná</a:t>
            </a:r>
            <a:r>
              <a:rPr sz="3500" dirty="0"/>
              <a:t> </a:t>
            </a:r>
            <a:r>
              <a:rPr sz="3500" dirty="0" err="1"/>
              <a:t>konkrétne</a:t>
            </a:r>
            <a:r>
              <a:rPr sz="3500" dirty="0"/>
              <a:t> </a:t>
            </a:r>
            <a:r>
              <a:rPr sz="3500" dirty="0" err="1"/>
              <a:t>fakty</a:t>
            </a:r>
            <a:r>
              <a:rPr sz="3500" dirty="0"/>
              <a:t>.</a:t>
            </a:r>
          </a:p>
          <a:p>
            <a:pPr>
              <a:defRPr sz="1800"/>
            </a:pPr>
            <a:r>
              <a:rPr sz="3500" dirty="0" err="1"/>
              <a:t>Niekedy</a:t>
            </a:r>
            <a:r>
              <a:rPr sz="3500" dirty="0"/>
              <a:t> </a:t>
            </a:r>
            <a:r>
              <a:rPr sz="3500" dirty="0" err="1"/>
              <a:t>sa</a:t>
            </a:r>
            <a:r>
              <a:rPr sz="3500" dirty="0"/>
              <a:t> </a:t>
            </a:r>
            <a:r>
              <a:rPr sz="3500" dirty="0" err="1"/>
              <a:t>modelu</a:t>
            </a:r>
            <a:r>
              <a:rPr sz="3500" dirty="0"/>
              <a:t> </a:t>
            </a:r>
            <a:r>
              <a:rPr sz="3500" dirty="0" err="1"/>
              <a:t>dá</a:t>
            </a:r>
            <a:r>
              <a:rPr sz="3500" dirty="0"/>
              <a:t> '</a:t>
            </a:r>
            <a:r>
              <a:rPr sz="3500" dirty="0" err="1"/>
              <a:t>vybaviť</a:t>
            </a:r>
            <a:r>
              <a:rPr sz="3500" dirty="0"/>
              <a:t>' </a:t>
            </a:r>
            <a:r>
              <a:rPr sz="3500" dirty="0" err="1"/>
              <a:t>informácia</a:t>
            </a:r>
            <a:r>
              <a:rPr sz="3500" dirty="0"/>
              <a:t>, </a:t>
            </a:r>
            <a:r>
              <a:rPr sz="3500" dirty="0" err="1"/>
              <a:t>ktorú</a:t>
            </a:r>
            <a:r>
              <a:rPr sz="3500" dirty="0"/>
              <a:t> </a:t>
            </a:r>
            <a:r>
              <a:rPr sz="3500" dirty="0" err="1"/>
              <a:t>má</a:t>
            </a:r>
            <a:r>
              <a:rPr sz="3500" dirty="0"/>
              <a:t> </a:t>
            </a:r>
            <a:r>
              <a:rPr sz="3500" dirty="0" err="1"/>
              <a:t>uloženú</a:t>
            </a:r>
            <a:r>
              <a:rPr sz="3500" dirty="0"/>
              <a:t> v </a:t>
            </a:r>
            <a:r>
              <a:rPr sz="3500" dirty="0" err="1"/>
              <a:t>pamäti</a:t>
            </a:r>
            <a:r>
              <a:rPr sz="3500" dirty="0"/>
              <a:t>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Odporúčania pre používateľov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sz="3500" dirty="0"/>
          </a:p>
          <a:p>
            <a:pPr>
              <a:defRPr sz="1800"/>
            </a:pPr>
            <a:r>
              <a:rPr sz="3500" dirty="0" err="1"/>
              <a:t>Nikdy</a:t>
            </a:r>
            <a:r>
              <a:rPr sz="3500" dirty="0"/>
              <a:t> </a:t>
            </a:r>
            <a:r>
              <a:rPr sz="3500" dirty="0" err="1"/>
              <a:t>nezdieľajte</a:t>
            </a:r>
            <a:r>
              <a:rPr sz="3500" dirty="0"/>
              <a:t> </a:t>
            </a:r>
            <a:r>
              <a:rPr sz="3500" dirty="0" err="1"/>
              <a:t>citlivé</a:t>
            </a:r>
            <a:r>
              <a:rPr sz="3500" dirty="0"/>
              <a:t> </a:t>
            </a:r>
            <a:r>
              <a:rPr sz="3500" dirty="0" err="1"/>
              <a:t>údaje</a:t>
            </a:r>
            <a:r>
              <a:rPr sz="3500" dirty="0"/>
              <a:t> s AI </a:t>
            </a:r>
            <a:r>
              <a:rPr sz="3500" dirty="0" err="1"/>
              <a:t>systémami</a:t>
            </a:r>
            <a:r>
              <a:rPr sz="3500" dirty="0"/>
              <a:t>, </a:t>
            </a:r>
            <a:r>
              <a:rPr sz="3500" dirty="0" err="1"/>
              <a:t>pokiaľ</a:t>
            </a:r>
            <a:r>
              <a:rPr sz="3500" dirty="0"/>
              <a:t> to </a:t>
            </a:r>
            <a:r>
              <a:rPr sz="3500" dirty="0" err="1"/>
              <a:t>nie</a:t>
            </a:r>
            <a:r>
              <a:rPr sz="3500" dirty="0"/>
              <a:t> je </a:t>
            </a:r>
            <a:r>
              <a:rPr sz="3500" dirty="0" err="1"/>
              <a:t>nevyhnutné</a:t>
            </a:r>
            <a:r>
              <a:rPr sz="3500" dirty="0"/>
              <a:t>.</a:t>
            </a:r>
          </a:p>
          <a:p>
            <a:pPr>
              <a:defRPr sz="1800"/>
            </a:pPr>
            <a:r>
              <a:rPr sz="3500" dirty="0"/>
              <a:t>Pri </a:t>
            </a:r>
            <a:r>
              <a:rPr sz="3500" dirty="0" err="1"/>
              <a:t>práci</a:t>
            </a:r>
            <a:r>
              <a:rPr sz="3500" dirty="0"/>
              <a:t> s AI </a:t>
            </a:r>
            <a:r>
              <a:rPr sz="3500" dirty="0" err="1"/>
              <a:t>službami</a:t>
            </a:r>
            <a:r>
              <a:rPr sz="3500" dirty="0"/>
              <a:t> je </a:t>
            </a:r>
            <a:r>
              <a:rPr sz="3500" dirty="0" err="1"/>
              <a:t>dôležité</a:t>
            </a:r>
            <a:r>
              <a:rPr sz="3500" dirty="0"/>
              <a:t> </a:t>
            </a:r>
            <a:r>
              <a:rPr sz="3500" dirty="0" err="1"/>
              <a:t>myslieť</a:t>
            </a:r>
            <a:r>
              <a:rPr sz="3500" dirty="0"/>
              <a:t> </a:t>
            </a:r>
            <a:r>
              <a:rPr sz="3500" dirty="0" err="1"/>
              <a:t>na</a:t>
            </a:r>
            <a:r>
              <a:rPr sz="3500" dirty="0"/>
              <a:t> to, </a:t>
            </a:r>
            <a:r>
              <a:rPr sz="3500" dirty="0" err="1"/>
              <a:t>že</a:t>
            </a:r>
            <a:r>
              <a:rPr sz="3500" dirty="0"/>
              <a:t> text </a:t>
            </a:r>
            <a:r>
              <a:rPr sz="3500" dirty="0" err="1"/>
              <a:t>môže</a:t>
            </a:r>
            <a:r>
              <a:rPr sz="3500" dirty="0"/>
              <a:t> </a:t>
            </a:r>
            <a:r>
              <a:rPr sz="3500" dirty="0" err="1"/>
              <a:t>byť</a:t>
            </a:r>
            <a:r>
              <a:rPr sz="3500" dirty="0"/>
              <a:t> </a:t>
            </a:r>
            <a:r>
              <a:rPr sz="3500" dirty="0" err="1"/>
              <a:t>uložený</a:t>
            </a:r>
            <a:r>
              <a:rPr sz="3500" dirty="0"/>
              <a:t> </a:t>
            </a:r>
            <a:r>
              <a:rPr sz="3500" dirty="0" err="1"/>
              <a:t>alebo</a:t>
            </a:r>
            <a:r>
              <a:rPr sz="3500" dirty="0"/>
              <a:t> </a:t>
            </a:r>
            <a:r>
              <a:rPr sz="3500" dirty="0" err="1"/>
              <a:t>analyzovaný</a:t>
            </a:r>
            <a:r>
              <a:rPr sz="3500" dirty="0"/>
              <a:t>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Úvod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sz="3500" dirty="0"/>
          </a:p>
          <a:p>
            <a:pPr>
              <a:defRPr sz="1800"/>
            </a:pPr>
            <a:r>
              <a:rPr sz="3500" dirty="0" err="1"/>
              <a:t>Veľké</a:t>
            </a:r>
            <a:r>
              <a:rPr sz="3500" dirty="0"/>
              <a:t> </a:t>
            </a:r>
            <a:r>
              <a:rPr sz="3500" dirty="0" err="1"/>
              <a:t>jazykové</a:t>
            </a:r>
            <a:r>
              <a:rPr sz="3500" dirty="0"/>
              <a:t> </a:t>
            </a:r>
            <a:r>
              <a:rPr sz="3500" dirty="0" err="1"/>
              <a:t>modely</a:t>
            </a:r>
            <a:r>
              <a:rPr sz="3500" dirty="0"/>
              <a:t> (LLM) </a:t>
            </a:r>
            <a:r>
              <a:rPr sz="3500" dirty="0" err="1"/>
              <a:t>ako</a:t>
            </a:r>
            <a:r>
              <a:rPr sz="3500" dirty="0"/>
              <a:t> ChatGPT, Bard </a:t>
            </a:r>
            <a:r>
              <a:rPr sz="3500" dirty="0" err="1"/>
              <a:t>alebo</a:t>
            </a:r>
            <a:r>
              <a:rPr sz="3500" dirty="0"/>
              <a:t> Claude </a:t>
            </a:r>
            <a:r>
              <a:rPr sz="3500" dirty="0" err="1"/>
              <a:t>sa</a:t>
            </a:r>
            <a:r>
              <a:rPr sz="3500" dirty="0"/>
              <a:t> </a:t>
            </a:r>
            <a:r>
              <a:rPr sz="3500" dirty="0" err="1"/>
              <a:t>stali</a:t>
            </a:r>
            <a:r>
              <a:rPr sz="3500" dirty="0"/>
              <a:t> </a:t>
            </a:r>
            <a:r>
              <a:rPr sz="3500" dirty="0" err="1"/>
              <a:t>bežnou</a:t>
            </a:r>
            <a:r>
              <a:rPr sz="3500" dirty="0"/>
              <a:t> </a:t>
            </a:r>
            <a:r>
              <a:rPr sz="3500" dirty="0" err="1"/>
              <a:t>súčasťou</a:t>
            </a:r>
            <a:r>
              <a:rPr sz="3500" dirty="0"/>
              <a:t> </a:t>
            </a:r>
            <a:r>
              <a:rPr sz="3500" dirty="0" err="1"/>
              <a:t>nášho</a:t>
            </a:r>
            <a:r>
              <a:rPr sz="3500" dirty="0"/>
              <a:t> </a:t>
            </a:r>
            <a:r>
              <a:rPr sz="3500" dirty="0" err="1"/>
              <a:t>života</a:t>
            </a:r>
            <a:r>
              <a:rPr sz="3500" dirty="0"/>
              <a:t>.</a:t>
            </a:r>
          </a:p>
          <a:p>
            <a:pPr>
              <a:defRPr sz="1800"/>
            </a:pPr>
            <a:r>
              <a:rPr sz="3500" dirty="0" err="1"/>
              <a:t>Otázka</a:t>
            </a:r>
            <a:r>
              <a:rPr sz="3500" dirty="0"/>
              <a:t>, </a:t>
            </a:r>
            <a:r>
              <a:rPr sz="3500" dirty="0" err="1"/>
              <a:t>čo</a:t>
            </a:r>
            <a:r>
              <a:rPr sz="3500" dirty="0"/>
              <a:t> </a:t>
            </a:r>
            <a:r>
              <a:rPr sz="3500" dirty="0" err="1"/>
              <a:t>tieto</a:t>
            </a:r>
            <a:r>
              <a:rPr sz="3500" dirty="0"/>
              <a:t> </a:t>
            </a:r>
            <a:r>
              <a:rPr sz="3500" dirty="0" err="1"/>
              <a:t>modely</a:t>
            </a:r>
            <a:r>
              <a:rPr sz="3500" dirty="0"/>
              <a:t> o </a:t>
            </a:r>
            <a:r>
              <a:rPr sz="3500" dirty="0" err="1"/>
              <a:t>nás</a:t>
            </a:r>
            <a:r>
              <a:rPr sz="3500" dirty="0"/>
              <a:t> </a:t>
            </a:r>
            <a:r>
              <a:rPr sz="3500" dirty="0" err="1"/>
              <a:t>vedia</a:t>
            </a:r>
            <a:r>
              <a:rPr sz="3500" dirty="0"/>
              <a:t>, je </a:t>
            </a:r>
            <a:r>
              <a:rPr sz="3500" dirty="0" err="1"/>
              <a:t>kľúčová</a:t>
            </a:r>
            <a:r>
              <a:rPr sz="3500" dirty="0"/>
              <a:t> pre </a:t>
            </a:r>
            <a:r>
              <a:rPr sz="3500" dirty="0" err="1"/>
              <a:t>pochopenie</a:t>
            </a:r>
            <a:r>
              <a:rPr sz="3500" dirty="0"/>
              <a:t> </a:t>
            </a:r>
            <a:r>
              <a:rPr sz="3500" dirty="0" err="1"/>
              <a:t>rizík</a:t>
            </a:r>
            <a:r>
              <a:rPr sz="3500" dirty="0"/>
              <a:t> a </a:t>
            </a:r>
            <a:r>
              <a:rPr sz="3500" dirty="0" err="1"/>
              <a:t>možností</a:t>
            </a:r>
            <a:r>
              <a:rPr sz="3500" dirty="0"/>
              <a:t> </a:t>
            </a:r>
            <a:r>
              <a:rPr sz="3500" dirty="0" err="1"/>
              <a:t>umelej</a:t>
            </a:r>
            <a:r>
              <a:rPr sz="3500" dirty="0"/>
              <a:t> </a:t>
            </a:r>
            <a:r>
              <a:rPr sz="3500" dirty="0" err="1"/>
              <a:t>inteligencie</a:t>
            </a:r>
            <a:r>
              <a:rPr sz="3500" dirty="0"/>
              <a:t>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Odporúčania pre vývojárov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sz="3500" dirty="0"/>
          </a:p>
          <a:p>
            <a:pPr>
              <a:defRPr sz="1800"/>
            </a:pPr>
            <a:r>
              <a:rPr sz="3500" dirty="0" err="1"/>
              <a:t>Používať</a:t>
            </a:r>
            <a:r>
              <a:rPr sz="3500" dirty="0"/>
              <a:t> </a:t>
            </a:r>
            <a:r>
              <a:rPr sz="3500" dirty="0" err="1"/>
              <a:t>techniky</a:t>
            </a:r>
            <a:r>
              <a:rPr sz="3500" dirty="0"/>
              <a:t> </a:t>
            </a:r>
            <a:r>
              <a:rPr sz="3500" dirty="0" err="1"/>
              <a:t>ako</a:t>
            </a:r>
            <a:r>
              <a:rPr sz="3500" dirty="0"/>
              <a:t> differential privacy </a:t>
            </a:r>
            <a:r>
              <a:rPr sz="3500" dirty="0" err="1"/>
              <a:t>na</a:t>
            </a:r>
            <a:r>
              <a:rPr sz="3500" dirty="0"/>
              <a:t> </a:t>
            </a:r>
            <a:r>
              <a:rPr sz="3500" dirty="0" err="1"/>
              <a:t>ochranu</a:t>
            </a:r>
            <a:r>
              <a:rPr sz="3500" dirty="0"/>
              <a:t> </a:t>
            </a:r>
            <a:r>
              <a:rPr sz="3500" dirty="0" err="1"/>
              <a:t>dát</a:t>
            </a:r>
            <a:r>
              <a:rPr sz="3500" dirty="0"/>
              <a:t>.</a:t>
            </a:r>
          </a:p>
          <a:p>
            <a:pPr>
              <a:defRPr sz="1800"/>
            </a:pPr>
            <a:r>
              <a:rPr sz="3500" dirty="0" err="1"/>
              <a:t>Transparentne</a:t>
            </a:r>
            <a:r>
              <a:rPr sz="3500" dirty="0"/>
              <a:t> </a:t>
            </a:r>
            <a:r>
              <a:rPr sz="3500" dirty="0" err="1"/>
              <a:t>komunikovať</a:t>
            </a:r>
            <a:r>
              <a:rPr sz="3500" dirty="0"/>
              <a:t>, </a:t>
            </a:r>
            <a:r>
              <a:rPr sz="3500" dirty="0" err="1"/>
              <a:t>aké</a:t>
            </a:r>
            <a:r>
              <a:rPr sz="3500" dirty="0"/>
              <a:t> </a:t>
            </a:r>
            <a:r>
              <a:rPr sz="3500" dirty="0" err="1"/>
              <a:t>dáta</a:t>
            </a:r>
            <a:r>
              <a:rPr sz="3500" dirty="0"/>
              <a:t> </a:t>
            </a:r>
            <a:r>
              <a:rPr sz="3500" dirty="0" err="1"/>
              <a:t>boli</a:t>
            </a:r>
            <a:r>
              <a:rPr sz="3500" dirty="0"/>
              <a:t> </a:t>
            </a:r>
            <a:r>
              <a:rPr sz="3500" dirty="0" err="1"/>
              <a:t>použité</a:t>
            </a:r>
            <a:r>
              <a:rPr sz="3500" dirty="0"/>
              <a:t> </a:t>
            </a:r>
            <a:r>
              <a:rPr sz="3500" dirty="0" err="1"/>
              <a:t>na</a:t>
            </a:r>
            <a:r>
              <a:rPr sz="3500" dirty="0"/>
              <a:t> </a:t>
            </a:r>
            <a:r>
              <a:rPr sz="3500" dirty="0" err="1"/>
              <a:t>trénovanie</a:t>
            </a:r>
            <a:r>
              <a:rPr sz="3500" dirty="0"/>
              <a:t> </a:t>
            </a:r>
            <a:r>
              <a:rPr sz="3500" dirty="0" err="1"/>
              <a:t>modelu</a:t>
            </a:r>
            <a:r>
              <a:rPr sz="3500" dirty="0"/>
              <a:t>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Budúcnosť a výzvy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sz="3500" dirty="0"/>
          </a:p>
          <a:p>
            <a:pPr>
              <a:defRPr sz="1800"/>
            </a:pPr>
            <a:r>
              <a:rPr sz="3500" dirty="0" err="1"/>
              <a:t>Vývoj</a:t>
            </a:r>
            <a:r>
              <a:rPr sz="3500" dirty="0"/>
              <a:t> </a:t>
            </a:r>
            <a:r>
              <a:rPr sz="3500" dirty="0" err="1"/>
              <a:t>modelov</a:t>
            </a:r>
            <a:r>
              <a:rPr sz="3500" dirty="0"/>
              <a:t>, </a:t>
            </a:r>
            <a:r>
              <a:rPr sz="3500" dirty="0" err="1"/>
              <a:t>ktoré</a:t>
            </a:r>
            <a:r>
              <a:rPr sz="3500" dirty="0"/>
              <a:t> </a:t>
            </a:r>
            <a:r>
              <a:rPr sz="3500" dirty="0" err="1"/>
              <a:t>budú</a:t>
            </a:r>
            <a:r>
              <a:rPr sz="3500" dirty="0"/>
              <a:t> </a:t>
            </a:r>
            <a:r>
              <a:rPr sz="3500" dirty="0" err="1"/>
              <a:t>bezpečné</a:t>
            </a:r>
            <a:r>
              <a:rPr sz="3500" dirty="0"/>
              <a:t> a </a:t>
            </a:r>
            <a:r>
              <a:rPr sz="3500" dirty="0" err="1"/>
              <a:t>zároveň</a:t>
            </a:r>
            <a:r>
              <a:rPr sz="3500" dirty="0"/>
              <a:t> </a:t>
            </a:r>
            <a:r>
              <a:rPr sz="3500" dirty="0" err="1"/>
              <a:t>efektívne</a:t>
            </a:r>
            <a:r>
              <a:rPr sz="3500" dirty="0"/>
              <a:t>.</a:t>
            </a:r>
          </a:p>
          <a:p>
            <a:pPr>
              <a:defRPr sz="1800"/>
            </a:pPr>
            <a:r>
              <a:rPr sz="3500" dirty="0" err="1"/>
              <a:t>Odolnosť</a:t>
            </a:r>
            <a:r>
              <a:rPr sz="3500" dirty="0"/>
              <a:t> </a:t>
            </a:r>
            <a:r>
              <a:rPr sz="3500" dirty="0" err="1"/>
              <a:t>voči</a:t>
            </a:r>
            <a:r>
              <a:rPr sz="3500" dirty="0"/>
              <a:t> </a:t>
            </a:r>
            <a:r>
              <a:rPr sz="3500" dirty="0" err="1"/>
              <a:t>novým</a:t>
            </a:r>
            <a:r>
              <a:rPr sz="3500" dirty="0"/>
              <a:t> </a:t>
            </a:r>
            <a:r>
              <a:rPr sz="3500" dirty="0" err="1"/>
              <a:t>typom</a:t>
            </a:r>
            <a:r>
              <a:rPr sz="3500" dirty="0"/>
              <a:t> </a:t>
            </a:r>
            <a:r>
              <a:rPr sz="3500" dirty="0" err="1"/>
              <a:t>útokov</a:t>
            </a:r>
            <a:r>
              <a:rPr sz="3500" dirty="0"/>
              <a:t>, </a:t>
            </a:r>
            <a:r>
              <a:rPr sz="3500" dirty="0" err="1"/>
              <a:t>napríklad</a:t>
            </a:r>
            <a:r>
              <a:rPr sz="3500" dirty="0"/>
              <a:t> </a:t>
            </a:r>
            <a:r>
              <a:rPr sz="3500" dirty="0" err="1"/>
              <a:t>proti</a:t>
            </a:r>
            <a:r>
              <a:rPr sz="3500" dirty="0"/>
              <a:t> </a:t>
            </a:r>
            <a:r>
              <a:rPr sz="3500" dirty="0" err="1"/>
              <a:t>extrakcii</a:t>
            </a:r>
            <a:r>
              <a:rPr sz="3500" dirty="0"/>
              <a:t> </a:t>
            </a:r>
            <a:r>
              <a:rPr sz="3500" dirty="0" err="1"/>
              <a:t>dát</a:t>
            </a:r>
            <a:r>
              <a:rPr sz="3500" dirty="0"/>
              <a:t> z </a:t>
            </a:r>
            <a:r>
              <a:rPr sz="3500" dirty="0" err="1"/>
              <a:t>modelov</a:t>
            </a:r>
            <a:r>
              <a:rPr sz="3500" dirty="0"/>
              <a:t>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Záver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sz="3500" dirty="0"/>
          </a:p>
          <a:p>
            <a:pPr>
              <a:defRPr sz="1800"/>
            </a:pPr>
            <a:r>
              <a:rPr sz="3500" dirty="0"/>
              <a:t>LLM </a:t>
            </a:r>
            <a:r>
              <a:rPr sz="3500" dirty="0" err="1"/>
              <a:t>majú</a:t>
            </a:r>
            <a:r>
              <a:rPr sz="3500" dirty="0"/>
              <a:t> </a:t>
            </a:r>
            <a:r>
              <a:rPr sz="3500" dirty="0" err="1"/>
              <a:t>obrovský</a:t>
            </a:r>
            <a:r>
              <a:rPr sz="3500" dirty="0"/>
              <a:t> </a:t>
            </a:r>
            <a:r>
              <a:rPr sz="3500" dirty="0" err="1"/>
              <a:t>potenciál</a:t>
            </a:r>
            <a:r>
              <a:rPr sz="3500" dirty="0"/>
              <a:t>, ale </a:t>
            </a:r>
            <a:r>
              <a:rPr sz="3500" dirty="0" err="1"/>
              <a:t>aj</a:t>
            </a:r>
            <a:r>
              <a:rPr sz="3500" dirty="0"/>
              <a:t> </a:t>
            </a:r>
            <a:r>
              <a:rPr sz="3500" dirty="0" err="1"/>
              <a:t>riziká</a:t>
            </a:r>
            <a:r>
              <a:rPr sz="3500" dirty="0"/>
              <a:t> </a:t>
            </a:r>
            <a:r>
              <a:rPr sz="3500" dirty="0" err="1"/>
              <a:t>spojené</a:t>
            </a:r>
            <a:r>
              <a:rPr sz="3500" dirty="0"/>
              <a:t> so </a:t>
            </a:r>
            <a:r>
              <a:rPr sz="3500" dirty="0" err="1"/>
              <a:t>súkromím</a:t>
            </a:r>
            <a:r>
              <a:rPr sz="3500" dirty="0"/>
              <a:t>.</a:t>
            </a:r>
          </a:p>
          <a:p>
            <a:pPr>
              <a:defRPr sz="1800"/>
            </a:pPr>
            <a:r>
              <a:rPr sz="3500" dirty="0" err="1"/>
              <a:t>Ochrana</a:t>
            </a:r>
            <a:r>
              <a:rPr sz="3500" dirty="0"/>
              <a:t> </a:t>
            </a:r>
            <a:r>
              <a:rPr sz="3500" dirty="0" err="1"/>
              <a:t>používateľov</a:t>
            </a:r>
            <a:r>
              <a:rPr sz="3500" dirty="0"/>
              <a:t> </a:t>
            </a:r>
            <a:r>
              <a:rPr sz="3500" dirty="0" err="1"/>
              <a:t>musí</a:t>
            </a:r>
            <a:r>
              <a:rPr sz="3500" dirty="0"/>
              <a:t> </a:t>
            </a:r>
            <a:r>
              <a:rPr sz="3500" dirty="0" err="1"/>
              <a:t>byť</a:t>
            </a:r>
            <a:r>
              <a:rPr sz="3500" dirty="0"/>
              <a:t> </a:t>
            </a:r>
            <a:r>
              <a:rPr sz="3500" dirty="0" err="1"/>
              <a:t>rovnako</a:t>
            </a:r>
            <a:r>
              <a:rPr sz="3500" dirty="0"/>
              <a:t> </a:t>
            </a:r>
            <a:r>
              <a:rPr sz="3500" dirty="0" err="1"/>
              <a:t>dôležitá</a:t>
            </a:r>
            <a:r>
              <a:rPr sz="3500" dirty="0"/>
              <a:t> </a:t>
            </a:r>
            <a:r>
              <a:rPr sz="3500" dirty="0" err="1"/>
              <a:t>ako</a:t>
            </a:r>
            <a:r>
              <a:rPr sz="3500" dirty="0"/>
              <a:t> </a:t>
            </a:r>
            <a:r>
              <a:rPr sz="3500" dirty="0" err="1"/>
              <a:t>technický</a:t>
            </a:r>
            <a:r>
              <a:rPr sz="3500" dirty="0"/>
              <a:t> </a:t>
            </a:r>
            <a:r>
              <a:rPr sz="3500" dirty="0" err="1"/>
              <a:t>pokrok</a:t>
            </a:r>
            <a:r>
              <a:rPr sz="3500" dirty="0"/>
              <a:t>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104C89D-4FE4-C08F-281C-8F452C9136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Ďakujem za pozornosť</a:t>
            </a:r>
          </a:p>
        </p:txBody>
      </p:sp>
    </p:spTree>
    <p:extLst>
      <p:ext uri="{BB962C8B-B14F-4D97-AF65-F5344CB8AC3E}">
        <p14:creationId xmlns:p14="http://schemas.microsoft.com/office/powerpoint/2010/main" val="4292354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Čo sú veľké jazykové modely (LLM)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sz="3500" dirty="0"/>
          </a:p>
          <a:p>
            <a:pPr>
              <a:defRPr sz="1800"/>
            </a:pPr>
            <a:r>
              <a:rPr sz="3500" dirty="0"/>
              <a:t>LLM </a:t>
            </a:r>
            <a:r>
              <a:rPr sz="3500" dirty="0" err="1"/>
              <a:t>sú</a:t>
            </a:r>
            <a:r>
              <a:rPr sz="3500" dirty="0"/>
              <a:t> </a:t>
            </a:r>
            <a:r>
              <a:rPr sz="3500" dirty="0" err="1"/>
              <a:t>modely</a:t>
            </a:r>
            <a:r>
              <a:rPr sz="3500" dirty="0"/>
              <a:t> </a:t>
            </a:r>
            <a:r>
              <a:rPr sz="3500" dirty="0" err="1"/>
              <a:t>umelej</a:t>
            </a:r>
            <a:r>
              <a:rPr sz="3500" dirty="0"/>
              <a:t> </a:t>
            </a:r>
            <a:r>
              <a:rPr sz="3500" dirty="0" err="1"/>
              <a:t>inteligencie</a:t>
            </a:r>
            <a:r>
              <a:rPr sz="3500" dirty="0"/>
              <a:t>, </a:t>
            </a:r>
            <a:r>
              <a:rPr sz="3500" dirty="0" err="1"/>
              <a:t>ktoré</a:t>
            </a:r>
            <a:r>
              <a:rPr sz="3500" dirty="0"/>
              <a:t> </a:t>
            </a:r>
            <a:r>
              <a:rPr sz="3500" dirty="0" err="1"/>
              <a:t>boli</a:t>
            </a:r>
            <a:r>
              <a:rPr sz="3500" dirty="0"/>
              <a:t> </a:t>
            </a:r>
            <a:r>
              <a:rPr sz="3500" dirty="0" err="1"/>
              <a:t>trénované</a:t>
            </a:r>
            <a:r>
              <a:rPr sz="3500" dirty="0"/>
              <a:t> </a:t>
            </a:r>
            <a:r>
              <a:rPr sz="3500" dirty="0" err="1"/>
              <a:t>na</a:t>
            </a:r>
            <a:r>
              <a:rPr sz="3500" dirty="0"/>
              <a:t> </a:t>
            </a:r>
            <a:r>
              <a:rPr sz="3500" dirty="0" err="1"/>
              <a:t>obrovských</a:t>
            </a:r>
            <a:r>
              <a:rPr sz="3500" dirty="0"/>
              <a:t> </a:t>
            </a:r>
            <a:r>
              <a:rPr sz="3500" dirty="0" err="1"/>
              <a:t>množstvách</a:t>
            </a:r>
            <a:r>
              <a:rPr sz="3500" dirty="0"/>
              <a:t> </a:t>
            </a:r>
            <a:r>
              <a:rPr sz="3500" dirty="0" err="1"/>
              <a:t>textových</a:t>
            </a:r>
            <a:r>
              <a:rPr sz="3500" dirty="0"/>
              <a:t> </a:t>
            </a:r>
            <a:r>
              <a:rPr sz="3500" dirty="0" err="1"/>
              <a:t>dát</a:t>
            </a:r>
            <a:r>
              <a:rPr sz="3500" dirty="0"/>
              <a:t>.</a:t>
            </a:r>
          </a:p>
          <a:p>
            <a:pPr>
              <a:defRPr sz="1800"/>
            </a:pPr>
            <a:r>
              <a:rPr sz="3500" dirty="0"/>
              <a:t>Ich </a:t>
            </a:r>
            <a:r>
              <a:rPr sz="3500" dirty="0" err="1"/>
              <a:t>cieľom</a:t>
            </a:r>
            <a:r>
              <a:rPr sz="3500" dirty="0"/>
              <a:t> je </a:t>
            </a:r>
            <a:r>
              <a:rPr sz="3500" dirty="0" err="1"/>
              <a:t>predpovedať</a:t>
            </a:r>
            <a:r>
              <a:rPr sz="3500" dirty="0"/>
              <a:t> </a:t>
            </a:r>
            <a:r>
              <a:rPr sz="3500" dirty="0" err="1"/>
              <a:t>ďalšie</a:t>
            </a:r>
            <a:r>
              <a:rPr sz="3500" dirty="0"/>
              <a:t> </a:t>
            </a:r>
            <a:r>
              <a:rPr sz="3500" dirty="0" err="1"/>
              <a:t>slovo</a:t>
            </a:r>
            <a:r>
              <a:rPr sz="3500" dirty="0"/>
              <a:t> v </a:t>
            </a:r>
            <a:r>
              <a:rPr sz="3500" dirty="0" err="1"/>
              <a:t>texte</a:t>
            </a:r>
            <a:r>
              <a:rPr sz="3500" dirty="0"/>
              <a:t>, </a:t>
            </a:r>
            <a:r>
              <a:rPr sz="3500" dirty="0" err="1"/>
              <a:t>čo</a:t>
            </a:r>
            <a:r>
              <a:rPr sz="3500" dirty="0"/>
              <a:t> </a:t>
            </a:r>
            <a:r>
              <a:rPr sz="3500" dirty="0" err="1"/>
              <a:t>im</a:t>
            </a:r>
            <a:r>
              <a:rPr sz="3500" dirty="0"/>
              <a:t> </a:t>
            </a:r>
            <a:r>
              <a:rPr sz="3500" dirty="0" err="1"/>
              <a:t>umožňuje</a:t>
            </a:r>
            <a:r>
              <a:rPr sz="3500" dirty="0"/>
              <a:t> </a:t>
            </a:r>
            <a:r>
              <a:rPr sz="3500" dirty="0" err="1"/>
              <a:t>generovať</a:t>
            </a:r>
            <a:r>
              <a:rPr sz="3500" dirty="0"/>
              <a:t> </a:t>
            </a:r>
            <a:r>
              <a:rPr sz="3500" dirty="0" err="1"/>
              <a:t>prirodzený</a:t>
            </a:r>
            <a:r>
              <a:rPr sz="3500" dirty="0"/>
              <a:t> </a:t>
            </a:r>
            <a:r>
              <a:rPr sz="3500" dirty="0" err="1"/>
              <a:t>jazyk</a:t>
            </a:r>
            <a:r>
              <a:rPr sz="3500" dirty="0"/>
              <a:t>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Ako fungujú LLM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sz="3500" dirty="0"/>
          </a:p>
          <a:p>
            <a:pPr>
              <a:defRPr sz="1800"/>
            </a:pPr>
            <a:r>
              <a:rPr sz="3500" dirty="0" err="1"/>
              <a:t>Modely</a:t>
            </a:r>
            <a:r>
              <a:rPr sz="3500" dirty="0"/>
              <a:t> </a:t>
            </a:r>
            <a:r>
              <a:rPr sz="3500" dirty="0" err="1"/>
              <a:t>sa</a:t>
            </a:r>
            <a:r>
              <a:rPr sz="3500" dirty="0"/>
              <a:t> </a:t>
            </a:r>
            <a:r>
              <a:rPr sz="3500" dirty="0" err="1"/>
              <a:t>trénujú</a:t>
            </a:r>
            <a:r>
              <a:rPr sz="3500" dirty="0"/>
              <a:t> </a:t>
            </a:r>
            <a:r>
              <a:rPr sz="3500" dirty="0" err="1"/>
              <a:t>na</a:t>
            </a:r>
            <a:r>
              <a:rPr sz="3500" dirty="0"/>
              <a:t> </a:t>
            </a:r>
            <a:r>
              <a:rPr sz="3500" dirty="0" err="1"/>
              <a:t>miliardách</a:t>
            </a:r>
            <a:r>
              <a:rPr sz="3500" dirty="0"/>
              <a:t> </a:t>
            </a:r>
            <a:r>
              <a:rPr sz="3500" dirty="0" err="1"/>
              <a:t>slov</a:t>
            </a:r>
            <a:r>
              <a:rPr sz="3500" dirty="0"/>
              <a:t> zo </a:t>
            </a:r>
            <a:r>
              <a:rPr sz="3500" dirty="0" err="1"/>
              <a:t>širokej</a:t>
            </a:r>
            <a:r>
              <a:rPr sz="3500" dirty="0"/>
              <a:t> </a:t>
            </a:r>
            <a:r>
              <a:rPr sz="3500" dirty="0" err="1"/>
              <a:t>škály</a:t>
            </a:r>
            <a:r>
              <a:rPr sz="3500" dirty="0"/>
              <a:t> </a:t>
            </a:r>
            <a:r>
              <a:rPr sz="3500" dirty="0" err="1"/>
              <a:t>zdrojov</a:t>
            </a:r>
            <a:r>
              <a:rPr sz="3500" dirty="0"/>
              <a:t>, </a:t>
            </a:r>
            <a:r>
              <a:rPr sz="3500" dirty="0" err="1"/>
              <a:t>ako</a:t>
            </a:r>
            <a:r>
              <a:rPr sz="3500" dirty="0"/>
              <a:t> </a:t>
            </a:r>
            <a:r>
              <a:rPr sz="3500" dirty="0" err="1"/>
              <a:t>sú</a:t>
            </a:r>
            <a:r>
              <a:rPr sz="3500" dirty="0"/>
              <a:t> </a:t>
            </a:r>
            <a:r>
              <a:rPr sz="3500" dirty="0" err="1"/>
              <a:t>webové</a:t>
            </a:r>
            <a:r>
              <a:rPr sz="3500" dirty="0"/>
              <a:t> </a:t>
            </a:r>
            <a:r>
              <a:rPr sz="3500" dirty="0" err="1"/>
              <a:t>stránky</a:t>
            </a:r>
            <a:r>
              <a:rPr sz="3500" dirty="0"/>
              <a:t>, </a:t>
            </a:r>
            <a:r>
              <a:rPr sz="3500" dirty="0" err="1"/>
              <a:t>knihy</a:t>
            </a:r>
            <a:r>
              <a:rPr sz="3500" dirty="0"/>
              <a:t> </a:t>
            </a:r>
            <a:r>
              <a:rPr sz="3500" dirty="0" err="1"/>
              <a:t>alebo</a:t>
            </a:r>
            <a:r>
              <a:rPr sz="3500" dirty="0"/>
              <a:t> </a:t>
            </a:r>
            <a:r>
              <a:rPr sz="3500" dirty="0" err="1"/>
              <a:t>články</a:t>
            </a:r>
            <a:r>
              <a:rPr sz="3500" dirty="0"/>
              <a:t>.</a:t>
            </a:r>
          </a:p>
          <a:p>
            <a:pPr>
              <a:defRPr sz="1800"/>
            </a:pPr>
            <a:r>
              <a:rPr sz="3500" dirty="0" err="1"/>
              <a:t>Naučia</a:t>
            </a:r>
            <a:r>
              <a:rPr sz="3500" dirty="0"/>
              <a:t> </a:t>
            </a:r>
            <a:r>
              <a:rPr sz="3500" dirty="0" err="1"/>
              <a:t>sa</a:t>
            </a:r>
            <a:r>
              <a:rPr sz="3500" dirty="0"/>
              <a:t> </a:t>
            </a:r>
            <a:r>
              <a:rPr sz="3500" dirty="0" err="1"/>
              <a:t>štatistické</a:t>
            </a:r>
            <a:r>
              <a:rPr sz="3500" dirty="0"/>
              <a:t> </a:t>
            </a:r>
            <a:r>
              <a:rPr sz="3500" dirty="0" err="1"/>
              <a:t>vzory</a:t>
            </a:r>
            <a:r>
              <a:rPr sz="3500" dirty="0"/>
              <a:t> </a:t>
            </a:r>
            <a:r>
              <a:rPr sz="3500" dirty="0" err="1"/>
              <a:t>jazyka</a:t>
            </a:r>
            <a:r>
              <a:rPr sz="3500" dirty="0"/>
              <a:t> a </a:t>
            </a:r>
            <a:r>
              <a:rPr sz="3500" dirty="0" err="1"/>
              <a:t>vedia</a:t>
            </a:r>
            <a:r>
              <a:rPr sz="3500" dirty="0"/>
              <a:t> ich </a:t>
            </a:r>
            <a:r>
              <a:rPr sz="3500" dirty="0" err="1"/>
              <a:t>využiť</a:t>
            </a:r>
            <a:r>
              <a:rPr sz="3500" dirty="0"/>
              <a:t> </a:t>
            </a:r>
            <a:r>
              <a:rPr sz="3500" dirty="0" err="1"/>
              <a:t>na</a:t>
            </a:r>
            <a:r>
              <a:rPr sz="3500" dirty="0"/>
              <a:t> </a:t>
            </a:r>
            <a:r>
              <a:rPr sz="3500" dirty="0" err="1"/>
              <a:t>tvorbu</a:t>
            </a:r>
            <a:r>
              <a:rPr sz="3500" dirty="0"/>
              <a:t> </a:t>
            </a:r>
            <a:r>
              <a:rPr sz="3500" dirty="0" err="1"/>
              <a:t>textu</a:t>
            </a:r>
            <a:r>
              <a:rPr sz="3500" dirty="0"/>
              <a:t> </a:t>
            </a:r>
            <a:r>
              <a:rPr sz="3500" dirty="0" err="1"/>
              <a:t>alebo</a:t>
            </a:r>
            <a:r>
              <a:rPr sz="3500" dirty="0"/>
              <a:t> </a:t>
            </a:r>
            <a:r>
              <a:rPr sz="3500" dirty="0" err="1"/>
              <a:t>odpovedanie</a:t>
            </a:r>
            <a:r>
              <a:rPr sz="3500" dirty="0"/>
              <a:t> </a:t>
            </a:r>
            <a:r>
              <a:rPr sz="3500" dirty="0" err="1"/>
              <a:t>na</a:t>
            </a:r>
            <a:r>
              <a:rPr sz="3500" dirty="0"/>
              <a:t> </a:t>
            </a:r>
            <a:r>
              <a:rPr sz="3500" dirty="0" err="1"/>
              <a:t>otázky</a:t>
            </a:r>
            <a:r>
              <a:rPr sz="3500" dirty="0"/>
              <a:t>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Aké dáta používajú LLM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sz="3500" dirty="0"/>
          </a:p>
          <a:p>
            <a:pPr>
              <a:defRPr sz="1800"/>
            </a:pPr>
            <a:r>
              <a:rPr sz="3500" dirty="0" err="1"/>
              <a:t>Najčastejšie</a:t>
            </a:r>
            <a:r>
              <a:rPr sz="3500" dirty="0"/>
              <a:t> ide o </a:t>
            </a:r>
            <a:r>
              <a:rPr sz="3500" dirty="0" err="1"/>
              <a:t>dáta</a:t>
            </a:r>
            <a:r>
              <a:rPr sz="3500" dirty="0"/>
              <a:t> z </a:t>
            </a:r>
            <a:r>
              <a:rPr sz="3500" dirty="0" err="1"/>
              <a:t>verejne</a:t>
            </a:r>
            <a:r>
              <a:rPr sz="3500" dirty="0"/>
              <a:t> </a:t>
            </a:r>
            <a:r>
              <a:rPr sz="3500" dirty="0" err="1"/>
              <a:t>dostupných</a:t>
            </a:r>
            <a:r>
              <a:rPr sz="3500" dirty="0"/>
              <a:t> </a:t>
            </a:r>
            <a:r>
              <a:rPr sz="3500" dirty="0" err="1"/>
              <a:t>zdrojov</a:t>
            </a:r>
            <a:r>
              <a:rPr sz="3500" dirty="0"/>
              <a:t> – internet, open-source </a:t>
            </a:r>
            <a:r>
              <a:rPr sz="3500" dirty="0" err="1"/>
              <a:t>databázy</a:t>
            </a:r>
            <a:r>
              <a:rPr sz="3500" dirty="0"/>
              <a:t>, </a:t>
            </a:r>
            <a:r>
              <a:rPr sz="3500" dirty="0" err="1"/>
              <a:t>digitalizované</a:t>
            </a:r>
            <a:r>
              <a:rPr sz="3500" dirty="0"/>
              <a:t> </a:t>
            </a:r>
            <a:r>
              <a:rPr sz="3500" dirty="0" err="1"/>
              <a:t>knihy</a:t>
            </a:r>
            <a:r>
              <a:rPr sz="3500" dirty="0"/>
              <a:t>.</a:t>
            </a:r>
          </a:p>
          <a:p>
            <a:pPr>
              <a:defRPr sz="1800"/>
            </a:pPr>
            <a:r>
              <a:rPr sz="3500" dirty="0" err="1"/>
              <a:t>Obsah</a:t>
            </a:r>
            <a:r>
              <a:rPr sz="3500" dirty="0"/>
              <a:t> </a:t>
            </a:r>
            <a:r>
              <a:rPr sz="3500" dirty="0" err="1"/>
              <a:t>môže</a:t>
            </a:r>
            <a:r>
              <a:rPr sz="3500" dirty="0"/>
              <a:t> </a:t>
            </a:r>
            <a:r>
              <a:rPr sz="3500" dirty="0" err="1"/>
              <a:t>obsahovať</a:t>
            </a:r>
            <a:r>
              <a:rPr sz="3500" dirty="0"/>
              <a:t> </a:t>
            </a:r>
            <a:r>
              <a:rPr sz="3500" dirty="0" err="1"/>
              <a:t>aj</a:t>
            </a:r>
            <a:r>
              <a:rPr sz="3500" dirty="0"/>
              <a:t> </a:t>
            </a:r>
            <a:r>
              <a:rPr sz="3500" dirty="0" err="1"/>
              <a:t>neaktuálne</a:t>
            </a:r>
            <a:r>
              <a:rPr sz="3500" dirty="0"/>
              <a:t> </a:t>
            </a:r>
            <a:r>
              <a:rPr sz="3500" dirty="0" err="1"/>
              <a:t>alebo</a:t>
            </a:r>
            <a:r>
              <a:rPr sz="3500" dirty="0"/>
              <a:t> </a:t>
            </a:r>
            <a:r>
              <a:rPr sz="3500" dirty="0" err="1"/>
              <a:t>neoverené</a:t>
            </a:r>
            <a:r>
              <a:rPr sz="3500" dirty="0"/>
              <a:t> </a:t>
            </a:r>
            <a:r>
              <a:rPr sz="3500" dirty="0" err="1"/>
              <a:t>informácie</a:t>
            </a:r>
            <a:r>
              <a:rPr sz="3500" dirty="0"/>
              <a:t>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Individuálne dáta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sz="3500" dirty="0"/>
          </a:p>
          <a:p>
            <a:pPr>
              <a:defRPr sz="1800"/>
            </a:pPr>
            <a:r>
              <a:rPr sz="3500" dirty="0"/>
              <a:t>LLM </a:t>
            </a:r>
            <a:r>
              <a:rPr sz="3500" dirty="0" err="1"/>
              <a:t>spracúvajú</a:t>
            </a:r>
            <a:r>
              <a:rPr sz="3500" dirty="0"/>
              <a:t> </a:t>
            </a:r>
            <a:r>
              <a:rPr sz="3500" dirty="0" err="1"/>
              <a:t>aj</a:t>
            </a:r>
            <a:r>
              <a:rPr sz="3500" dirty="0"/>
              <a:t> </a:t>
            </a:r>
            <a:r>
              <a:rPr sz="3500" dirty="0" err="1"/>
              <a:t>texty</a:t>
            </a:r>
            <a:r>
              <a:rPr sz="3500" dirty="0"/>
              <a:t>, </a:t>
            </a:r>
            <a:r>
              <a:rPr sz="3500" dirty="0" err="1"/>
              <a:t>ktoré</a:t>
            </a:r>
            <a:r>
              <a:rPr sz="3500" dirty="0"/>
              <a:t> </a:t>
            </a:r>
            <a:r>
              <a:rPr sz="3500" dirty="0" err="1"/>
              <a:t>obsahujú</a:t>
            </a:r>
            <a:r>
              <a:rPr sz="3500" dirty="0"/>
              <a:t> </a:t>
            </a:r>
            <a:r>
              <a:rPr sz="3500" dirty="0" err="1"/>
              <a:t>mená</a:t>
            </a:r>
            <a:r>
              <a:rPr sz="3500" dirty="0"/>
              <a:t>, </a:t>
            </a:r>
            <a:r>
              <a:rPr sz="3500" dirty="0" err="1"/>
              <a:t>adresy</a:t>
            </a:r>
            <a:r>
              <a:rPr sz="3500" dirty="0"/>
              <a:t> a </a:t>
            </a:r>
            <a:r>
              <a:rPr sz="3500" dirty="0" err="1"/>
              <a:t>iné</a:t>
            </a:r>
            <a:r>
              <a:rPr sz="3500" dirty="0"/>
              <a:t> </a:t>
            </a:r>
            <a:r>
              <a:rPr sz="3500" dirty="0" err="1"/>
              <a:t>osobné</a:t>
            </a:r>
            <a:r>
              <a:rPr sz="3500" dirty="0"/>
              <a:t> </a:t>
            </a:r>
            <a:r>
              <a:rPr sz="3500" dirty="0" err="1"/>
              <a:t>údaje</a:t>
            </a:r>
            <a:r>
              <a:rPr sz="3500" dirty="0"/>
              <a:t>.</a:t>
            </a:r>
          </a:p>
          <a:p>
            <a:pPr>
              <a:defRPr sz="1800"/>
            </a:pPr>
            <a:r>
              <a:rPr sz="3500" dirty="0"/>
              <a:t>Tieto </a:t>
            </a:r>
            <a:r>
              <a:rPr sz="3500" dirty="0" err="1"/>
              <a:t>informácie</a:t>
            </a:r>
            <a:r>
              <a:rPr sz="3500" dirty="0"/>
              <a:t> </a:t>
            </a:r>
            <a:r>
              <a:rPr sz="3500" dirty="0" err="1"/>
              <a:t>nie</a:t>
            </a:r>
            <a:r>
              <a:rPr sz="3500" dirty="0"/>
              <a:t> </a:t>
            </a:r>
            <a:r>
              <a:rPr sz="3500" dirty="0" err="1"/>
              <a:t>sú</a:t>
            </a:r>
            <a:r>
              <a:rPr sz="3500" dirty="0"/>
              <a:t> </a:t>
            </a:r>
            <a:r>
              <a:rPr sz="3500" dirty="0" err="1"/>
              <a:t>vždy</a:t>
            </a:r>
            <a:r>
              <a:rPr sz="3500" dirty="0"/>
              <a:t> </a:t>
            </a:r>
            <a:r>
              <a:rPr sz="3500" dirty="0" err="1"/>
              <a:t>anonymizované</a:t>
            </a:r>
            <a:r>
              <a:rPr sz="3500" dirty="0"/>
              <a:t>, </a:t>
            </a:r>
            <a:r>
              <a:rPr sz="3500" dirty="0" err="1"/>
              <a:t>čo</a:t>
            </a:r>
            <a:r>
              <a:rPr sz="3500" dirty="0"/>
              <a:t> </a:t>
            </a:r>
            <a:r>
              <a:rPr sz="3500" dirty="0" err="1"/>
              <a:t>vytvára</a:t>
            </a:r>
            <a:r>
              <a:rPr sz="3500" dirty="0"/>
              <a:t> </a:t>
            </a:r>
            <a:r>
              <a:rPr sz="3500" dirty="0" err="1"/>
              <a:t>otázku</a:t>
            </a:r>
            <a:r>
              <a:rPr sz="3500" dirty="0"/>
              <a:t> o </a:t>
            </a:r>
            <a:r>
              <a:rPr sz="3500" dirty="0" err="1"/>
              <a:t>súkromí</a:t>
            </a:r>
            <a:r>
              <a:rPr sz="3500" dirty="0"/>
              <a:t>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Príklady osobných informácií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sz="3500" dirty="0"/>
          </a:p>
          <a:p>
            <a:pPr>
              <a:defRPr sz="1800"/>
            </a:pPr>
            <a:r>
              <a:rPr sz="3500" dirty="0"/>
              <a:t>Meno </a:t>
            </a:r>
            <a:r>
              <a:rPr sz="3500" dirty="0" err="1"/>
              <a:t>osoby</a:t>
            </a:r>
            <a:r>
              <a:rPr sz="3500" dirty="0"/>
              <a:t> </a:t>
            </a:r>
            <a:r>
              <a:rPr sz="3500" dirty="0" err="1"/>
              <a:t>alebo</a:t>
            </a:r>
            <a:r>
              <a:rPr sz="3500" dirty="0"/>
              <a:t> </a:t>
            </a:r>
            <a:r>
              <a:rPr sz="3500" dirty="0" err="1"/>
              <a:t>jej</a:t>
            </a:r>
            <a:r>
              <a:rPr sz="3500" dirty="0"/>
              <a:t> </a:t>
            </a:r>
            <a:r>
              <a:rPr sz="3500" dirty="0" err="1"/>
              <a:t>profesijný</a:t>
            </a:r>
            <a:r>
              <a:rPr sz="3500" dirty="0"/>
              <a:t> </a:t>
            </a:r>
            <a:r>
              <a:rPr sz="3500" dirty="0" err="1"/>
              <a:t>profil</a:t>
            </a:r>
            <a:r>
              <a:rPr sz="3500" dirty="0"/>
              <a:t> </a:t>
            </a:r>
            <a:r>
              <a:rPr sz="3500" dirty="0" err="1"/>
              <a:t>zverejnený</a:t>
            </a:r>
            <a:r>
              <a:rPr sz="3500" dirty="0"/>
              <a:t> </a:t>
            </a:r>
            <a:r>
              <a:rPr sz="3500" dirty="0" err="1"/>
              <a:t>na</a:t>
            </a:r>
            <a:r>
              <a:rPr sz="3500" dirty="0"/>
              <a:t> </a:t>
            </a:r>
            <a:r>
              <a:rPr sz="3500" dirty="0" err="1"/>
              <a:t>internete</a:t>
            </a:r>
            <a:r>
              <a:rPr sz="3500" dirty="0"/>
              <a:t>.</a:t>
            </a:r>
          </a:p>
          <a:p>
            <a:pPr>
              <a:defRPr sz="1800"/>
            </a:pPr>
            <a:r>
              <a:rPr sz="3500" dirty="0"/>
              <a:t>E-</a:t>
            </a:r>
            <a:r>
              <a:rPr sz="3500" dirty="0" err="1"/>
              <a:t>mailové</a:t>
            </a:r>
            <a:r>
              <a:rPr sz="3500" dirty="0"/>
              <a:t> </a:t>
            </a:r>
            <a:r>
              <a:rPr sz="3500" dirty="0" err="1"/>
              <a:t>adresy</a:t>
            </a:r>
            <a:r>
              <a:rPr sz="3500" dirty="0"/>
              <a:t> </a:t>
            </a:r>
            <a:r>
              <a:rPr sz="3500" dirty="0" err="1"/>
              <a:t>alebo</a:t>
            </a:r>
            <a:r>
              <a:rPr sz="3500" dirty="0"/>
              <a:t> </a:t>
            </a:r>
            <a:r>
              <a:rPr sz="3500" dirty="0" err="1"/>
              <a:t>kontaktné</a:t>
            </a:r>
            <a:r>
              <a:rPr sz="3500" dirty="0"/>
              <a:t> </a:t>
            </a:r>
            <a:r>
              <a:rPr sz="3500" dirty="0" err="1"/>
              <a:t>údaje</a:t>
            </a:r>
            <a:r>
              <a:rPr sz="3500" dirty="0"/>
              <a:t> </a:t>
            </a:r>
            <a:r>
              <a:rPr sz="3500" dirty="0" err="1"/>
              <a:t>publikované</a:t>
            </a:r>
            <a:r>
              <a:rPr sz="3500" dirty="0"/>
              <a:t> </a:t>
            </a:r>
            <a:r>
              <a:rPr sz="3500" dirty="0" err="1"/>
              <a:t>vo</a:t>
            </a:r>
            <a:r>
              <a:rPr sz="3500" dirty="0"/>
              <a:t> </a:t>
            </a:r>
            <a:r>
              <a:rPr sz="3500" dirty="0" err="1"/>
              <a:t>verejných</a:t>
            </a:r>
            <a:r>
              <a:rPr sz="3500" dirty="0"/>
              <a:t> </a:t>
            </a:r>
            <a:r>
              <a:rPr sz="3500" dirty="0" err="1"/>
              <a:t>dokumentoch</a:t>
            </a:r>
            <a:r>
              <a:rPr sz="3500" dirty="0"/>
              <a:t>.</a:t>
            </a:r>
          </a:p>
          <a:p>
            <a:pPr>
              <a:defRPr sz="1800"/>
            </a:pPr>
            <a:r>
              <a:rPr sz="3500" dirty="0" err="1"/>
              <a:t>Súvisiace</a:t>
            </a:r>
            <a:r>
              <a:rPr sz="3500" dirty="0"/>
              <a:t> </a:t>
            </a:r>
            <a:r>
              <a:rPr sz="3500" dirty="0" err="1"/>
              <a:t>informácie</a:t>
            </a:r>
            <a:r>
              <a:rPr sz="3500" dirty="0"/>
              <a:t> zo </a:t>
            </a:r>
            <a:r>
              <a:rPr sz="3500" dirty="0" err="1"/>
              <a:t>sociálnych</a:t>
            </a:r>
            <a:r>
              <a:rPr sz="3500" dirty="0"/>
              <a:t> </a:t>
            </a:r>
            <a:r>
              <a:rPr sz="3500" dirty="0" err="1"/>
              <a:t>sietí</a:t>
            </a:r>
            <a:r>
              <a:rPr sz="3500" dirty="0"/>
              <a:t> </a:t>
            </a:r>
            <a:r>
              <a:rPr sz="3500" dirty="0" err="1"/>
              <a:t>alebo</a:t>
            </a:r>
            <a:r>
              <a:rPr sz="3500" dirty="0"/>
              <a:t> </a:t>
            </a:r>
            <a:r>
              <a:rPr sz="3500" dirty="0" err="1"/>
              <a:t>blogov</a:t>
            </a:r>
            <a:r>
              <a:rPr sz="3500" dirty="0"/>
              <a:t>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Reálne riziká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sz="3500" dirty="0"/>
          </a:p>
          <a:p>
            <a:pPr>
              <a:defRPr sz="1800"/>
            </a:pPr>
            <a:r>
              <a:rPr sz="3500" dirty="0"/>
              <a:t>Model </a:t>
            </a:r>
            <a:r>
              <a:rPr sz="3500" dirty="0" err="1"/>
              <a:t>môže</a:t>
            </a:r>
            <a:r>
              <a:rPr sz="3500" dirty="0"/>
              <a:t> </a:t>
            </a:r>
            <a:r>
              <a:rPr sz="3500" dirty="0" err="1"/>
              <a:t>neúmyselne</a:t>
            </a:r>
            <a:r>
              <a:rPr sz="3500" dirty="0"/>
              <a:t> </a:t>
            </a:r>
            <a:r>
              <a:rPr sz="3500" dirty="0" err="1"/>
              <a:t>generovať</a:t>
            </a:r>
            <a:r>
              <a:rPr sz="3500" dirty="0"/>
              <a:t> text </a:t>
            </a:r>
            <a:r>
              <a:rPr sz="3500" dirty="0" err="1"/>
              <a:t>obsahujúci</a:t>
            </a:r>
            <a:r>
              <a:rPr sz="3500" dirty="0"/>
              <a:t> </a:t>
            </a:r>
            <a:r>
              <a:rPr sz="3500" dirty="0" err="1"/>
              <a:t>citlivé</a:t>
            </a:r>
            <a:r>
              <a:rPr sz="3500" dirty="0"/>
              <a:t> </a:t>
            </a:r>
            <a:r>
              <a:rPr sz="3500" dirty="0" err="1"/>
              <a:t>údaje</a:t>
            </a:r>
            <a:r>
              <a:rPr sz="3500" dirty="0"/>
              <a:t>, </a:t>
            </a:r>
            <a:r>
              <a:rPr sz="3500" dirty="0" err="1"/>
              <a:t>ktoré</a:t>
            </a:r>
            <a:r>
              <a:rPr sz="3500" dirty="0"/>
              <a:t> </a:t>
            </a:r>
            <a:r>
              <a:rPr sz="3500" dirty="0" err="1"/>
              <a:t>si</a:t>
            </a:r>
            <a:r>
              <a:rPr sz="3500" dirty="0"/>
              <a:t> </a:t>
            </a:r>
            <a:r>
              <a:rPr sz="3500" dirty="0" err="1"/>
              <a:t>zapamätal</a:t>
            </a:r>
            <a:r>
              <a:rPr sz="3500" dirty="0"/>
              <a:t> </a:t>
            </a:r>
            <a:r>
              <a:rPr sz="3500" dirty="0" err="1"/>
              <a:t>počas</a:t>
            </a:r>
            <a:r>
              <a:rPr sz="3500" dirty="0"/>
              <a:t> </a:t>
            </a:r>
            <a:r>
              <a:rPr sz="3500" dirty="0" err="1"/>
              <a:t>tréningu</a:t>
            </a:r>
            <a:r>
              <a:rPr sz="3500" dirty="0"/>
              <a:t>.</a:t>
            </a:r>
          </a:p>
          <a:p>
            <a:pPr>
              <a:defRPr sz="1800"/>
            </a:pPr>
            <a:r>
              <a:rPr sz="3500" dirty="0"/>
              <a:t>Tieto </a:t>
            </a:r>
            <a:r>
              <a:rPr sz="3500" dirty="0" err="1"/>
              <a:t>dáta</a:t>
            </a:r>
            <a:r>
              <a:rPr sz="3500" dirty="0"/>
              <a:t> </a:t>
            </a:r>
            <a:r>
              <a:rPr sz="3500" dirty="0" err="1"/>
              <a:t>môžu</a:t>
            </a:r>
            <a:r>
              <a:rPr sz="3500" dirty="0"/>
              <a:t> </a:t>
            </a:r>
            <a:r>
              <a:rPr sz="3500" dirty="0" err="1"/>
              <a:t>byť</a:t>
            </a:r>
            <a:r>
              <a:rPr sz="3500" dirty="0"/>
              <a:t> </a:t>
            </a:r>
            <a:r>
              <a:rPr sz="3500" dirty="0" err="1"/>
              <a:t>zneužité</a:t>
            </a:r>
            <a:r>
              <a:rPr sz="3500" dirty="0"/>
              <a:t>, </a:t>
            </a:r>
            <a:r>
              <a:rPr sz="3500" dirty="0" err="1"/>
              <a:t>ak</a:t>
            </a:r>
            <a:r>
              <a:rPr sz="3500" dirty="0"/>
              <a:t> </a:t>
            </a:r>
            <a:r>
              <a:rPr sz="3500" dirty="0" err="1"/>
              <a:t>sa</a:t>
            </a:r>
            <a:r>
              <a:rPr sz="3500" dirty="0"/>
              <a:t> </a:t>
            </a:r>
            <a:r>
              <a:rPr sz="3500" dirty="0" err="1"/>
              <a:t>objavia</a:t>
            </a:r>
            <a:r>
              <a:rPr sz="3500" dirty="0"/>
              <a:t> v </a:t>
            </a:r>
            <a:r>
              <a:rPr sz="3500" dirty="0" err="1"/>
              <a:t>nesprávnom</a:t>
            </a:r>
            <a:r>
              <a:rPr sz="3500" dirty="0"/>
              <a:t> </a:t>
            </a:r>
            <a:r>
              <a:rPr sz="3500" dirty="0" err="1"/>
              <a:t>kontexte</a:t>
            </a:r>
            <a:r>
              <a:rPr sz="3500" dirty="0"/>
              <a:t>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Halucinácie modelov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sz="3500" dirty="0"/>
          </a:p>
          <a:p>
            <a:pPr>
              <a:defRPr sz="1800"/>
            </a:pPr>
            <a:r>
              <a:rPr sz="3500" dirty="0"/>
              <a:t>LLM </a:t>
            </a:r>
            <a:r>
              <a:rPr sz="3500" dirty="0" err="1"/>
              <a:t>niekedy</a:t>
            </a:r>
            <a:r>
              <a:rPr sz="3500" dirty="0"/>
              <a:t> '</a:t>
            </a:r>
            <a:r>
              <a:rPr sz="3500" dirty="0" err="1"/>
              <a:t>vymýšľajú</a:t>
            </a:r>
            <a:r>
              <a:rPr sz="3500" dirty="0"/>
              <a:t>' </a:t>
            </a:r>
            <a:r>
              <a:rPr sz="3500" dirty="0" err="1"/>
              <a:t>nepravdivé</a:t>
            </a:r>
            <a:r>
              <a:rPr sz="3500" dirty="0"/>
              <a:t> </a:t>
            </a:r>
            <a:r>
              <a:rPr sz="3500" dirty="0" err="1"/>
              <a:t>informácie</a:t>
            </a:r>
            <a:r>
              <a:rPr sz="3500" dirty="0"/>
              <a:t>, </a:t>
            </a:r>
            <a:r>
              <a:rPr sz="3500" dirty="0" err="1"/>
              <a:t>ktoré</a:t>
            </a:r>
            <a:r>
              <a:rPr sz="3500" dirty="0"/>
              <a:t> </a:t>
            </a:r>
            <a:r>
              <a:rPr sz="3500" dirty="0" err="1"/>
              <a:t>však</a:t>
            </a:r>
            <a:r>
              <a:rPr sz="3500" dirty="0"/>
              <a:t> </a:t>
            </a:r>
            <a:r>
              <a:rPr sz="3500" dirty="0" err="1"/>
              <a:t>podávajú</a:t>
            </a:r>
            <a:r>
              <a:rPr sz="3500" dirty="0"/>
              <a:t> </a:t>
            </a:r>
            <a:r>
              <a:rPr sz="3500" dirty="0" err="1"/>
              <a:t>presvedčivo</a:t>
            </a:r>
            <a:r>
              <a:rPr sz="3500" dirty="0"/>
              <a:t>.</a:t>
            </a:r>
          </a:p>
          <a:p>
            <a:pPr>
              <a:defRPr sz="1800"/>
            </a:pPr>
            <a:r>
              <a:rPr sz="3500" dirty="0"/>
              <a:t>Ak </a:t>
            </a:r>
            <a:r>
              <a:rPr sz="3500" dirty="0" err="1"/>
              <a:t>sa</a:t>
            </a:r>
            <a:r>
              <a:rPr sz="3500" dirty="0"/>
              <a:t> </a:t>
            </a:r>
            <a:r>
              <a:rPr sz="3500" dirty="0" err="1"/>
              <a:t>tieto</a:t>
            </a:r>
            <a:r>
              <a:rPr sz="3500" dirty="0"/>
              <a:t> </a:t>
            </a:r>
            <a:r>
              <a:rPr sz="3500" dirty="0" err="1"/>
              <a:t>halucinácie</a:t>
            </a:r>
            <a:r>
              <a:rPr sz="3500" dirty="0"/>
              <a:t> </a:t>
            </a:r>
            <a:r>
              <a:rPr sz="3500" dirty="0" err="1"/>
              <a:t>týkajú</a:t>
            </a:r>
            <a:r>
              <a:rPr sz="3500" dirty="0"/>
              <a:t> </a:t>
            </a:r>
            <a:r>
              <a:rPr sz="3500" dirty="0" err="1"/>
              <a:t>konkrétnych</a:t>
            </a:r>
            <a:r>
              <a:rPr sz="3500" dirty="0"/>
              <a:t> </a:t>
            </a:r>
            <a:r>
              <a:rPr sz="3500" dirty="0" err="1"/>
              <a:t>osôb</a:t>
            </a:r>
            <a:r>
              <a:rPr sz="3500" dirty="0"/>
              <a:t>, </a:t>
            </a:r>
            <a:r>
              <a:rPr sz="3500" dirty="0" err="1"/>
              <a:t>môžu</a:t>
            </a:r>
            <a:r>
              <a:rPr sz="3500" dirty="0"/>
              <a:t> </a:t>
            </a:r>
            <a:r>
              <a:rPr sz="3500" dirty="0" err="1"/>
              <a:t>spôsobiť</a:t>
            </a:r>
            <a:r>
              <a:rPr sz="3500" dirty="0"/>
              <a:t> </a:t>
            </a:r>
            <a:r>
              <a:rPr sz="3500" dirty="0" err="1"/>
              <a:t>reputačné</a:t>
            </a:r>
            <a:r>
              <a:rPr sz="3500" dirty="0"/>
              <a:t> </a:t>
            </a:r>
            <a:r>
              <a:rPr sz="3500" dirty="0" err="1"/>
              <a:t>škody</a:t>
            </a:r>
            <a:r>
              <a:rPr sz="3500" dirty="0"/>
              <a:t>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FPVAI_GREE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6" id="{D07962AF-E6D4-2345-A762-9D32AC987772}" vid="{6F17F2B5-310B-2A48-AB2A-62A76C254F95}"/>
    </a:ext>
  </a:extLst>
</a:theme>
</file>

<file path=ppt/theme/theme2.xml><?xml version="1.0" encoding="utf-8"?>
<a:theme xmlns:a="http://schemas.openxmlformats.org/drawingml/2006/main" name="FPVAI_WHI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6" id="{D07962AF-E6D4-2345-A762-9D32AC987772}" vid="{E3EED27C-A93E-F44B-8F86-CE581C13413B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IT_v_NR</Template>
  <TotalTime>4174</TotalTime>
  <Words>646</Words>
  <Application>Microsoft Office PowerPoint</Application>
  <PresentationFormat>Širokouhlá</PresentationFormat>
  <Paragraphs>87</Paragraphs>
  <Slides>23</Slides>
  <Notes>0</Notes>
  <HiddenSlides>0</HiddenSlides>
  <MMClips>0</MMClips>
  <ScaleCrop>false</ScaleCrop>
  <HeadingPairs>
    <vt:vector size="6" baseType="variant">
      <vt:variant>
        <vt:lpstr>Použité písma</vt:lpstr>
      </vt:variant>
      <vt:variant>
        <vt:i4>4</vt:i4>
      </vt:variant>
      <vt:variant>
        <vt:lpstr>Motív</vt:lpstr>
      </vt:variant>
      <vt:variant>
        <vt:i4>2</vt:i4>
      </vt:variant>
      <vt:variant>
        <vt:lpstr>Nadpisy snímok</vt:lpstr>
      </vt:variant>
      <vt:variant>
        <vt:i4>23</vt:i4>
      </vt:variant>
    </vt:vector>
  </HeadingPairs>
  <TitlesOfParts>
    <vt:vector size="29" baseType="lpstr">
      <vt:lpstr>Arial</vt:lpstr>
      <vt:lpstr>Calibri</vt:lpstr>
      <vt:lpstr>Calibri Light</vt:lpstr>
      <vt:lpstr>Wingdings</vt:lpstr>
      <vt:lpstr>FPVAI_GREEN</vt:lpstr>
      <vt:lpstr>FPVAI_WHITE</vt:lpstr>
      <vt:lpstr>Čo o nás vedia  veľké jazykové modely</vt:lpstr>
      <vt:lpstr>Úvod</vt:lpstr>
      <vt:lpstr>Čo sú veľké jazykové modely (LLM)</vt:lpstr>
      <vt:lpstr>Ako fungujú LLM</vt:lpstr>
      <vt:lpstr>Aké dáta používajú LLM</vt:lpstr>
      <vt:lpstr>Individuálne dáta</vt:lpstr>
      <vt:lpstr>Príklady osobných informácií</vt:lpstr>
      <vt:lpstr>Reálne riziká</vt:lpstr>
      <vt:lpstr>Halucinácie modelov</vt:lpstr>
      <vt:lpstr>Ochrana súkromia</vt:lpstr>
      <vt:lpstr>Regulácie a zákony</vt:lpstr>
      <vt:lpstr>Etické otázky</vt:lpstr>
      <vt:lpstr>Bezpečnosť v praxi</vt:lpstr>
      <vt:lpstr>Príklady incidentov</vt:lpstr>
      <vt:lpstr>Ako LLM pracujú s používateľskými otázkami</vt:lpstr>
      <vt:lpstr>Dáta z chatov</vt:lpstr>
      <vt:lpstr>Čo sa LLM 'neučia'</vt:lpstr>
      <vt:lpstr>Ako zistiť, čo o nás model vie?</vt:lpstr>
      <vt:lpstr>Odporúčania pre používateľov</vt:lpstr>
      <vt:lpstr>Odporúčania pre vývojárov</vt:lpstr>
      <vt:lpstr>Budúcnosť a výzvy</vt:lpstr>
      <vt:lpstr>Záver</vt:lpstr>
      <vt:lpstr>Ďakujem za pozornosť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Umelá inteligencia</dc:title>
  <dc:creator>Jozef Kapusta</dc:creator>
  <cp:lastModifiedBy>Jozef Kapusta</cp:lastModifiedBy>
  <cp:revision>33</cp:revision>
  <dcterms:created xsi:type="dcterms:W3CDTF">2022-05-16T12:44:26Z</dcterms:created>
  <dcterms:modified xsi:type="dcterms:W3CDTF">2026-02-19T12:56:09Z</dcterms:modified>
</cp:coreProperties>
</file>