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9" autoAdjust="0"/>
    <p:restoredTop sz="94610"/>
  </p:normalViewPr>
  <p:slideViewPr>
    <p:cSldViewPr snapToGrid="0" snapToObjects="1">
      <p:cViewPr>
        <p:scale>
          <a:sx n="89" d="100"/>
          <a:sy n="89" d="100"/>
        </p:scale>
        <p:origin x="389" y="-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62731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TER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9FC"/>
          </a:solidFill>
          <a:ln w="12700">
            <a:solidFill>
              <a:srgbClr val="333333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3" name="Shape 1"/>
          <p:cNvSpPr/>
          <p:nvPr/>
        </p:nvSpPr>
        <p:spPr>
          <a:xfrm>
            <a:off x="594360" y="6355080"/>
            <a:ext cx="11018520" cy="0"/>
          </a:xfrm>
          <a:prstGeom prst="line">
            <a:avLst/>
          </a:prstGeom>
          <a:noFill/>
          <a:ln w="12700">
            <a:solidFill>
              <a:srgbClr val="D3DAE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4" name="Text 2"/>
          <p:cNvSpPr/>
          <p:nvPr/>
        </p:nvSpPr>
        <p:spPr>
          <a:xfrm>
            <a:off x="621792" y="6446520"/>
            <a:ext cx="51206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5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Version-aware permissions</a:t>
            </a:r>
            <a:endParaRPr lang="en-US" sz="750" dirty="0"/>
          </a:p>
        </p:txBody>
      </p:sp>
      <p:sp>
        <p:nvSpPr>
          <p:cNvPr id="5" name="Text 3"/>
          <p:cNvSpPr/>
          <p:nvPr/>
        </p:nvSpPr>
        <p:spPr>
          <a:xfrm>
            <a:off x="10698480" y="6446520"/>
            <a:ext cx="8686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75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Android</a:t>
            </a:r>
            <a:endParaRPr lang="en-US" sz="750" dirty="0"/>
          </a:p>
        </p:txBody>
      </p:sp>
      <p:sp>
        <p:nvSpPr>
          <p:cNvPr id="6" name="Shape 4"/>
          <p:cNvSpPr/>
          <p:nvPr/>
        </p:nvSpPr>
        <p:spPr>
          <a:xfrm>
            <a:off x="11676888" y="6455664"/>
            <a:ext cx="155448" cy="155448"/>
          </a:xfrm>
          <a:prstGeom prst="rect">
            <a:avLst/>
          </a:prstGeom>
          <a:solidFill>
            <a:srgbClr val="3DDC84"/>
          </a:solidFill>
          <a:ln w="12700">
            <a:solidFill>
              <a:srgbClr val="333333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 w="12700">
            <a:solidFill>
              <a:srgbClr val="333333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3" name="Text 1"/>
          <p:cNvSpPr/>
          <p:nvPr/>
        </p:nvSpPr>
        <p:spPr>
          <a:xfrm>
            <a:off x="685800" y="1389888"/>
            <a:ext cx="7040880" cy="1417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42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Version-aware</a:t>
            </a:r>
            <a:endParaRPr lang="en-US" sz="4200" dirty="0"/>
          </a:p>
          <a:p>
            <a:pPr marL="0" indent="0">
              <a:buNone/>
            </a:pPr>
            <a:r>
              <a:rPr lang="en-US" sz="42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permissions</a:t>
            </a:r>
            <a:endParaRPr lang="en-US" sz="4200" dirty="0"/>
          </a:p>
        </p:txBody>
      </p:sp>
      <p:sp>
        <p:nvSpPr>
          <p:cNvPr id="4" name="Text 2"/>
          <p:cNvSpPr/>
          <p:nvPr/>
        </p:nvSpPr>
        <p:spPr>
          <a:xfrm>
            <a:off x="713232" y="3054096"/>
            <a:ext cx="79552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CBD5E1"/>
                </a:solidFill>
              </a:rPr>
              <a:t>Tabuľka API 23-36 · rozhodovacie pravidlá · Kotlin vetvenie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713232" y="3895344"/>
            <a:ext cx="8138160" cy="86868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E2E8F0"/>
                </a:solidFill>
              </a:rPr>
              <a:t>Permission logika závisí od verzie zariadenia, targetSdk a typu funkcie. Správny kód netestuje izolované verzie, ale stabilné hranice správania systému.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9189720" y="1325880"/>
            <a:ext cx="2011680" cy="594360"/>
          </a:xfrm>
          <a:prstGeom prst="rect">
            <a:avLst/>
          </a:prstGeom>
          <a:solidFill>
            <a:srgbClr val="1E293B"/>
          </a:solidFill>
          <a:ln w="11430">
            <a:solidFill>
              <a:srgbClr val="3DDC84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900" b="1" dirty="0">
                <a:solidFill>
                  <a:srgbClr val="0F172A"/>
                </a:solidFill>
              </a:rPr>
              <a:t>device SDK</a:t>
            </a:r>
            <a:endParaRPr lang="en-US" sz="1900" dirty="0"/>
          </a:p>
        </p:txBody>
      </p:sp>
      <p:sp>
        <p:nvSpPr>
          <p:cNvPr id="7" name="Text 5"/>
          <p:cNvSpPr/>
          <p:nvPr/>
        </p:nvSpPr>
        <p:spPr>
          <a:xfrm>
            <a:off x="9189720" y="2148840"/>
            <a:ext cx="2011680" cy="594360"/>
          </a:xfrm>
          <a:prstGeom prst="rect">
            <a:avLst/>
          </a:prstGeom>
          <a:solidFill>
            <a:srgbClr val="1E293B"/>
          </a:solidFill>
          <a:ln w="11430">
            <a:solidFill>
              <a:srgbClr val="60A5FA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900" b="1" dirty="0">
                <a:solidFill>
                  <a:srgbClr val="0F172A"/>
                </a:solidFill>
              </a:rPr>
              <a:t>target SDK</a:t>
            </a:r>
            <a:endParaRPr lang="en-US" sz="1900" dirty="0"/>
          </a:p>
        </p:txBody>
      </p:sp>
      <p:sp>
        <p:nvSpPr>
          <p:cNvPr id="8" name="Text 6"/>
          <p:cNvSpPr/>
          <p:nvPr/>
        </p:nvSpPr>
        <p:spPr>
          <a:xfrm>
            <a:off x="9189720" y="2971800"/>
            <a:ext cx="2011680" cy="594360"/>
          </a:xfrm>
          <a:prstGeom prst="rect">
            <a:avLst/>
          </a:prstGeom>
          <a:solidFill>
            <a:srgbClr val="1E293B"/>
          </a:solidFill>
          <a:ln w="11430">
            <a:solidFill>
              <a:srgbClr val="F59E0B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900" b="1" dirty="0">
                <a:solidFill>
                  <a:srgbClr val="0F172A"/>
                </a:solidFill>
              </a:rPr>
              <a:t>feature type</a:t>
            </a:r>
            <a:endParaRPr lang="en-US" sz="1900" dirty="0"/>
          </a:p>
        </p:txBody>
      </p:sp>
      <p:sp>
        <p:nvSpPr>
          <p:cNvPr id="9" name="Text 7"/>
          <p:cNvSpPr/>
          <p:nvPr/>
        </p:nvSpPr>
        <p:spPr>
          <a:xfrm>
            <a:off x="9235440" y="4297680"/>
            <a:ext cx="1828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3DDC84"/>
                </a:solidFill>
              </a:rPr>
              <a:t>API 23 → 36</a:t>
            </a:r>
            <a:endParaRPr lang="en-US" sz="24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</a:t>
            </a:fld>
            <a:endParaRPr lang="en-US"/>
          </a:p>
        </p:txBody>
      </p:sp>
      <p:pic>
        <p:nvPicPr>
          <p:cNvPr id="11" name="Picture 6">
            <a:extLst>
              <a:ext uri="{FF2B5EF4-FFF2-40B4-BE49-F238E27FC236}">
                <a16:creationId xmlns:a16="http://schemas.microsoft.com/office/drawing/2014/main" id="{F6ECEE82-1A19-268F-ABCC-CBFAE30B176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02" r="436" b="2117"/>
          <a:stretch>
            <a:fillRect/>
          </a:stretch>
        </p:blipFill>
        <p:spPr>
          <a:xfrm>
            <a:off x="0" y="5423579"/>
            <a:ext cx="12191998" cy="143256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API 35: background/FGS sprísnenie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841248"/>
            <a:ext cx="10789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150" dirty="0">
                <a:solidFill>
                  <a:srgbClr val="64748B"/>
                </a:solidFill>
              </a:rPr>
              <a:t>Android 15 ďalej zužuje priestor pre dlhé operácie na pozadí.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731520" y="1188720"/>
            <a:ext cx="4754880" cy="19202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334155"/>
                </a:solidFill>
              </a:rPr>
              <a:t>Táto verzia nie je iba o nových permissions. Dôležitý je vzťah medzi runtime grantom, typom foreground service a časom alebo spôsobom spustenia služby.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5760720" y="1234440"/>
            <a:ext cx="1600200" cy="621792"/>
          </a:xfrm>
          <a:prstGeom prst="rect">
            <a:avLst/>
          </a:prstGeom>
          <a:solidFill>
            <a:srgbClr val="0F172A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FFFFFF"/>
                </a:solidFill>
              </a:rPr>
              <a:t>Oblasť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7360920" y="1234440"/>
            <a:ext cx="3794760" cy="621792"/>
          </a:xfrm>
          <a:prstGeom prst="rect">
            <a:avLst/>
          </a:prstGeom>
          <a:solidFill>
            <a:srgbClr val="0F172A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FFFFFF"/>
                </a:solidFill>
              </a:rPr>
              <a:t>Dôsledok pre návrh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5760720" y="1856232"/>
            <a:ext cx="1600200" cy="621792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</a:rPr>
              <a:t>dataSync FGS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7360920" y="1856232"/>
            <a:ext cx="3794760" cy="621792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</a:rPr>
              <a:t>timeout správanie pre target API 35+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5760720" y="2478024"/>
            <a:ext cx="1600200" cy="621792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</a:rPr>
              <a:t>mediaProcessing FGS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7360920" y="2478024"/>
            <a:ext cx="3794760" cy="621792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</a:rPr>
              <a:t>nový typ pre časovo náročné spracovanie médií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5760720" y="3099816"/>
            <a:ext cx="1600200" cy="621792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</a:rPr>
              <a:t>BOOT_COMPLETED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7360920" y="3099816"/>
            <a:ext cx="3794760" cy="621792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</a:rPr>
              <a:t>obmedzenia štartu vybraných FGS typov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5760720" y="3721608"/>
            <a:ext cx="1600200" cy="621792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</a:rPr>
              <a:t>DND policy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7360920" y="3721608"/>
            <a:ext cx="3794760" cy="621792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334155"/>
                </a:solidFill>
              </a:rPr>
              <a:t>cieľová verzia mení oprávnené zásahy do globálneho stavu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731520" y="4160520"/>
            <a:ext cx="4754880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3DDC84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20" b="1" dirty="0">
                <a:solidFill>
                  <a:srgbClr val="0F172A"/>
                </a:solidFill>
              </a:rPr>
              <a:t>Pravidlo</a:t>
            </a:r>
            <a:endParaRPr lang="en-US" sz="1420" dirty="0"/>
          </a:p>
        </p:txBody>
      </p:sp>
      <p:sp>
        <p:nvSpPr>
          <p:cNvPr id="16" name="Text 14"/>
          <p:cNvSpPr/>
          <p:nvPr/>
        </p:nvSpPr>
        <p:spPr>
          <a:xfrm>
            <a:off x="731520" y="4489704"/>
            <a:ext cx="4754880" cy="81381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334155"/>
                </a:solidFill>
              </a:rPr>
              <a:t>Ak funkcia beží dlho alebo na pozadí, nestačí skontrolovať permission. Treba overiť aj service typ, spôsob spustenia a limity pre targetSdk.</a:t>
            </a:r>
            <a:endParaRPr lang="en-US" sz="13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API 36: aktuálna vetva a testovanie target rules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841248"/>
            <a:ext cx="10789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150" dirty="0">
                <a:solidFill>
                  <a:srgbClr val="64748B"/>
                </a:solidFill>
              </a:rPr>
              <a:t>Android 16/API 36 treba držať ako samostatnú kontrolnú vetvu pri kompilácii a testovaní.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731520" y="1188720"/>
            <a:ext cx="4800600" cy="23317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50" dirty="0">
                <a:solidFill>
                  <a:srgbClr val="334155"/>
                </a:solidFill>
              </a:rPr>
              <a:t>API 36 nepridáva univerzálny nový permission model pre všetky aplikácie, ale prináša target-specific behavior changes a nové detailné oblasti. Pri permission logike je podstatné overiť, či sa nemenia runtime prerequisites pre konkrétny typ služby alebo chránený zdroj.</a:t>
            </a: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5897880" y="1234440"/>
            <a:ext cx="5257800" cy="1783080"/>
          </a:xfrm>
          <a:prstGeom prst="rect">
            <a:avLst/>
          </a:prstGeom>
          <a:solidFill>
            <a:srgbClr val="101827"/>
          </a:solidFill>
          <a:ln w="1016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3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private fun isAndroid16OrNewer(): Boolean =</a:t>
            </a:r>
            <a:endParaRPr lang="en-US" sz="1350" dirty="0"/>
          </a:p>
          <a:p>
            <a:pPr marL="0" indent="0">
              <a:buNone/>
            </a:pPr>
            <a:r>
              <a:rPr lang="en-US" sz="13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Build.VERSION.SDK_INT &gt;= Build.VERSION_CODES.BAKLAVA</a:t>
            </a:r>
            <a:endParaRPr lang="en-US" sz="1350" dirty="0"/>
          </a:p>
          <a:p>
            <a:pPr marL="0" indent="0">
              <a:buNone/>
            </a:pPr>
            <a:endParaRPr lang="en-US" sz="1350" dirty="0"/>
          </a:p>
          <a:p>
            <a:pPr marL="0" indent="0">
              <a:buNone/>
            </a:pPr>
            <a:r>
              <a:rPr lang="en-US" sz="13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// Ak compileSdk ešte nepozná BAKLAVA, použiť izolovanú konštantu:</a:t>
            </a:r>
            <a:endParaRPr lang="en-US" sz="1350" dirty="0"/>
          </a:p>
          <a:p>
            <a:pPr marL="0" indent="0">
              <a:buNone/>
            </a:pPr>
            <a:r>
              <a:rPr lang="en-US" sz="13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private const val API_36 = 36</a:t>
            </a:r>
            <a:endParaRPr lang="en-US" sz="1350" dirty="0"/>
          </a:p>
        </p:txBody>
      </p:sp>
      <p:sp>
        <p:nvSpPr>
          <p:cNvPr id="6" name="Text 4"/>
          <p:cNvSpPr/>
          <p:nvPr/>
        </p:nvSpPr>
        <p:spPr>
          <a:xfrm>
            <a:off x="5897880" y="3429000"/>
            <a:ext cx="5257800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F59E0B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20" b="1" dirty="0">
                <a:solidFill>
                  <a:srgbClr val="0F172A"/>
                </a:solidFill>
              </a:rPr>
              <a:t>Príklad špecializovanej oblasti</a:t>
            </a:r>
            <a:endParaRPr lang="en-US" sz="1420" dirty="0"/>
          </a:p>
        </p:txBody>
      </p:sp>
      <p:sp>
        <p:nvSpPr>
          <p:cNvPr id="7" name="Text 5"/>
          <p:cNvSpPr/>
          <p:nvPr/>
        </p:nvSpPr>
        <p:spPr>
          <a:xfrm>
            <a:off x="5897880" y="3758184"/>
            <a:ext cx="5257800" cy="90525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334155"/>
                </a:solidFill>
              </a:rPr>
              <a:t>Pre niektoré health/background scenáre sa v API 36 objavujú nové runtime alebo manifestové predpoklady. Netreba ich generalizovať na všetky aplikácie.</a:t>
            </a:r>
            <a:endParaRPr lang="en-US" sz="1320" dirty="0"/>
          </a:p>
        </p:txBody>
      </p:sp>
      <p:sp>
        <p:nvSpPr>
          <p:cNvPr id="8" name="Text 6"/>
          <p:cNvSpPr/>
          <p:nvPr/>
        </p:nvSpPr>
        <p:spPr>
          <a:xfrm>
            <a:off x="731520" y="4160520"/>
            <a:ext cx="4800600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3DDC84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20" b="1" dirty="0">
                <a:solidFill>
                  <a:srgbClr val="0F172A"/>
                </a:solidFill>
              </a:rPr>
              <a:t>Pravidlo údržby</a:t>
            </a:r>
            <a:endParaRPr lang="en-US" sz="1420" dirty="0"/>
          </a:p>
        </p:txBody>
      </p:sp>
      <p:sp>
        <p:nvSpPr>
          <p:cNvPr id="9" name="Text 7"/>
          <p:cNvSpPr/>
          <p:nvPr/>
        </p:nvSpPr>
        <p:spPr>
          <a:xfrm>
            <a:off x="731520" y="4489704"/>
            <a:ext cx="4800600" cy="90525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334155"/>
                </a:solidFill>
              </a:rPr>
              <a:t>Pri každom zvýšení targetSdk treba prejsť behavior changes pre danú verziu a otestovať všetky funkcie používajúce permissions.</a:t>
            </a:r>
            <a:endParaRPr lang="en-US" sz="13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Pravidlo 1: netestovať iba presnú verziu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841248"/>
            <a:ext cx="10789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150" dirty="0">
                <a:solidFill>
                  <a:srgbClr val="64748B"/>
                </a:solidFill>
              </a:rPr>
              <a:t>Presné porovnanie typu SDK == 31 je krehké. Správanie platí pre rozsah verzií.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731520" y="1234440"/>
            <a:ext cx="4663440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DC2626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20" b="1" dirty="0">
                <a:solidFill>
                  <a:srgbClr val="0F172A"/>
                </a:solidFill>
              </a:rPr>
              <a:t>Krehký zápis</a:t>
            </a:r>
            <a:endParaRPr lang="en-US" sz="1420" dirty="0"/>
          </a:p>
        </p:txBody>
      </p:sp>
      <p:sp>
        <p:nvSpPr>
          <p:cNvPr id="5" name="Text 3"/>
          <p:cNvSpPr/>
          <p:nvPr/>
        </p:nvSpPr>
        <p:spPr>
          <a:xfrm>
            <a:off x="731520" y="1563624"/>
            <a:ext cx="4663440" cy="90525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334155"/>
                </a:solidFill>
              </a:rPr>
              <a:t>Funguje iba na jednej konkrétnej verzii. Na API 32 alebo 33 môže nechať rovnakú vetvu nepokrytú.</a:t>
            </a:r>
            <a:endParaRPr lang="en-US" sz="1320" dirty="0"/>
          </a:p>
        </p:txBody>
      </p:sp>
      <p:sp>
        <p:nvSpPr>
          <p:cNvPr id="6" name="Text 4"/>
          <p:cNvSpPr/>
          <p:nvPr/>
        </p:nvSpPr>
        <p:spPr>
          <a:xfrm>
            <a:off x="868680" y="2788919"/>
            <a:ext cx="4389120" cy="1088135"/>
          </a:xfrm>
          <a:prstGeom prst="rect">
            <a:avLst/>
          </a:prstGeom>
          <a:solidFill>
            <a:srgbClr val="101827"/>
          </a:solidFill>
          <a:ln w="1016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if (Build.VERSION.SDK_INT == 31) {</a:t>
            </a:r>
            <a:endParaRPr lang="en-US" sz="1450" dirty="0"/>
          </a:p>
          <a:p>
            <a:pPr marL="0" indent="0">
              <a:buNone/>
            </a:pPr>
            <a:r>
              <a:rPr lang="en-US" sz="14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requestBluetoothPermissions()</a:t>
            </a:r>
            <a:endParaRPr lang="en-US" sz="1450" dirty="0"/>
          </a:p>
          <a:p>
            <a:pPr marL="0" indent="0">
              <a:buNone/>
            </a:pPr>
            <a:r>
              <a:rPr lang="en-US" sz="14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}</a:t>
            </a:r>
            <a:endParaRPr lang="en-US" sz="1450" dirty="0"/>
          </a:p>
        </p:txBody>
      </p:sp>
      <p:sp>
        <p:nvSpPr>
          <p:cNvPr id="7" name="Text 5"/>
          <p:cNvSpPr/>
          <p:nvPr/>
        </p:nvSpPr>
        <p:spPr>
          <a:xfrm>
            <a:off x="6400800" y="1234440"/>
            <a:ext cx="4663440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3DDC84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20" b="1" dirty="0">
                <a:solidFill>
                  <a:srgbClr val="0F172A"/>
                </a:solidFill>
              </a:rPr>
              <a:t>Stabilnejší zápis</a:t>
            </a:r>
            <a:endParaRPr lang="en-US" sz="1420" dirty="0"/>
          </a:p>
        </p:txBody>
      </p:sp>
      <p:sp>
        <p:nvSpPr>
          <p:cNvPr id="8" name="Text 6"/>
          <p:cNvSpPr/>
          <p:nvPr/>
        </p:nvSpPr>
        <p:spPr>
          <a:xfrm>
            <a:off x="6400800" y="1563624"/>
            <a:ext cx="4663440" cy="90525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334155"/>
                </a:solidFill>
              </a:rPr>
              <a:t>Používa hranicu správania systému. Vetva zostáva platná pre novšie verzie, kým dokumentácia neurčí ďalšiu zmenu.</a:t>
            </a:r>
            <a:endParaRPr lang="en-US" sz="1320" dirty="0"/>
          </a:p>
        </p:txBody>
      </p:sp>
      <p:sp>
        <p:nvSpPr>
          <p:cNvPr id="9" name="Text 7"/>
          <p:cNvSpPr/>
          <p:nvPr/>
        </p:nvSpPr>
        <p:spPr>
          <a:xfrm>
            <a:off x="6537960" y="2788920"/>
            <a:ext cx="4389120" cy="1088136"/>
          </a:xfrm>
          <a:prstGeom prst="rect">
            <a:avLst/>
          </a:prstGeom>
          <a:solidFill>
            <a:srgbClr val="101827"/>
          </a:solidFill>
          <a:ln w="1016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if (Build.VERSION.SDK_INT &gt;= Build.VERSION_CODES.S) {</a:t>
            </a:r>
            <a:endParaRPr lang="en-US" sz="1450" dirty="0"/>
          </a:p>
          <a:p>
            <a:pPr marL="0" indent="0">
              <a:buNone/>
            </a:pPr>
            <a:r>
              <a:rPr lang="en-US" sz="14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requestNearbyDevicePermissions()</a:t>
            </a:r>
            <a:endParaRPr lang="en-US" sz="1450" dirty="0"/>
          </a:p>
          <a:p>
            <a:pPr marL="0" indent="0">
              <a:buNone/>
            </a:pPr>
            <a:r>
              <a:rPr lang="en-US" sz="14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}</a:t>
            </a:r>
            <a:endParaRPr lang="en-US" sz="1450" dirty="0"/>
          </a:p>
        </p:txBody>
      </p:sp>
      <p:sp>
        <p:nvSpPr>
          <p:cNvPr id="10" name="Text 8"/>
          <p:cNvSpPr/>
          <p:nvPr/>
        </p:nvSpPr>
        <p:spPr>
          <a:xfrm>
            <a:off x="914400" y="4800600"/>
            <a:ext cx="10241280" cy="7315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00" dirty="0">
                <a:solidFill>
                  <a:srgbClr val="334155"/>
                </a:solidFill>
              </a:rPr>
              <a:t>Presné porovnanie má zmysel iba pri skutočne verziovo izolovanej chybe alebo workarounde, nie pri základnej permission logike.</a:t>
            </a:r>
            <a:endParaRPr lang="en-US" sz="17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Pravidlo 2: manifest vetviť cez maxSdkVersion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841248"/>
            <a:ext cx="10789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150" dirty="0">
                <a:solidFill>
                  <a:srgbClr val="64748B"/>
                </a:solidFill>
              </a:rPr>
              <a:t>Legacy permissions majú zostať iba tam, kde ich systém skutočne používa.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731520" y="1234440"/>
            <a:ext cx="4663440" cy="18288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334155"/>
                </a:solidFill>
              </a:rPr>
              <a:t>Ak nová platforma zaviedla náhradu starého oprávnenia, manifest má obmedziť legacy permission na staršie API. Tým sa znižuje nejasnosť aj riziko nadmerného prístupu.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5852160" y="1234440"/>
            <a:ext cx="5349240" cy="2651760"/>
          </a:xfrm>
          <a:prstGeom prst="rect">
            <a:avLst/>
          </a:prstGeom>
          <a:solidFill>
            <a:srgbClr val="101827"/>
          </a:solidFill>
          <a:ln w="1016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2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&lt;uses-permission android:name="android.permission.BLUETOOTH"</a:t>
            </a:r>
            <a:endParaRPr lang="en-US" sz="1250" dirty="0"/>
          </a:p>
          <a:p>
            <a:pPr marL="0" indent="0">
              <a:buNone/>
            </a:pPr>
            <a:r>
              <a:rPr lang="en-US" sz="12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android:maxSdkVersion="30" /&gt;</a:t>
            </a:r>
            <a:endParaRPr lang="en-US" sz="1250" dirty="0"/>
          </a:p>
          <a:p>
            <a:pPr marL="0" indent="0">
              <a:buNone/>
            </a:pPr>
            <a:r>
              <a:rPr lang="en-US" sz="12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&lt;uses-permission android:name="android.permission.BLUETOOTH_ADMIN"</a:t>
            </a:r>
            <a:endParaRPr lang="en-US" sz="1250" dirty="0"/>
          </a:p>
          <a:p>
            <a:pPr marL="0" indent="0">
              <a:buNone/>
            </a:pPr>
            <a:r>
              <a:rPr lang="en-US" sz="12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android:maxSdkVersion="30" /&gt;</a:t>
            </a:r>
            <a:endParaRPr lang="en-US" sz="1250" dirty="0"/>
          </a:p>
          <a:p>
            <a:pPr marL="0" indent="0">
              <a:buNone/>
            </a:pPr>
            <a:endParaRPr lang="en-US" sz="1250" dirty="0"/>
          </a:p>
          <a:p>
            <a:pPr marL="0" indent="0">
              <a:buNone/>
            </a:pPr>
            <a:r>
              <a:rPr lang="en-US" sz="12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&lt;uses-permission android:name="android.permission.BLUETOOTH_SCAN" /&gt;</a:t>
            </a:r>
            <a:endParaRPr lang="en-US" sz="1250" dirty="0"/>
          </a:p>
          <a:p>
            <a:pPr marL="0" indent="0">
              <a:buNone/>
            </a:pPr>
            <a:r>
              <a:rPr lang="en-US" sz="12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&lt;uses-permission android:name="android.permission.BLUETOOTH_CONNECT" /&gt;</a:t>
            </a:r>
            <a:endParaRPr lang="en-US" sz="1250" dirty="0"/>
          </a:p>
        </p:txBody>
      </p:sp>
      <p:sp>
        <p:nvSpPr>
          <p:cNvPr id="6" name="Text 4"/>
          <p:cNvSpPr/>
          <p:nvPr/>
        </p:nvSpPr>
        <p:spPr>
          <a:xfrm>
            <a:off x="5852160" y="4069080"/>
            <a:ext cx="5349240" cy="1554480"/>
          </a:xfrm>
          <a:prstGeom prst="rect">
            <a:avLst/>
          </a:prstGeom>
          <a:solidFill>
            <a:srgbClr val="101827"/>
          </a:solidFill>
          <a:ln w="1016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2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&lt;uses-permission android:name="android.permission.READ_EXTERNAL_STORAGE"</a:t>
            </a:r>
            <a:endParaRPr lang="en-US" sz="1250" dirty="0"/>
          </a:p>
          <a:p>
            <a:pPr marL="0" indent="0">
              <a:buNone/>
            </a:pPr>
            <a:r>
              <a:rPr lang="en-US" sz="12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android:maxSdkVersion="32" /&gt;</a:t>
            </a:r>
            <a:endParaRPr lang="en-US" sz="1250" dirty="0"/>
          </a:p>
          <a:p>
            <a:pPr marL="0" indent="0">
              <a:buNone/>
            </a:pPr>
            <a:r>
              <a:rPr lang="en-US" sz="12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&lt;uses-permission android:name="android.permission.READ_MEDIA_IMAGES" /&gt;</a:t>
            </a:r>
            <a:endParaRPr lang="en-US" sz="1250" dirty="0"/>
          </a:p>
        </p:txBody>
      </p:sp>
      <p:sp>
        <p:nvSpPr>
          <p:cNvPr id="7" name="Text 5"/>
          <p:cNvSpPr/>
          <p:nvPr/>
        </p:nvSpPr>
        <p:spPr>
          <a:xfrm>
            <a:off x="731520" y="3886200"/>
            <a:ext cx="4663440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3DDC84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20" b="1" dirty="0">
                <a:solidFill>
                  <a:srgbClr val="0F172A"/>
                </a:solidFill>
              </a:rPr>
              <a:t>Výsledok</a:t>
            </a:r>
            <a:endParaRPr lang="en-US" sz="1420" dirty="0"/>
          </a:p>
        </p:txBody>
      </p:sp>
      <p:sp>
        <p:nvSpPr>
          <p:cNvPr id="8" name="Text 6"/>
          <p:cNvSpPr/>
          <p:nvPr/>
        </p:nvSpPr>
        <p:spPr>
          <a:xfrm>
            <a:off x="731520" y="4215384"/>
            <a:ext cx="4663440" cy="67665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334155"/>
                </a:solidFill>
              </a:rPr>
              <a:t>Manifest presnejšie vyjadruje, ktoré oprávnenia patria ku ktorej platformovej vetve.</a:t>
            </a:r>
            <a:endParaRPr lang="en-US" sz="13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13</a:t>
            </a:fld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Pravidlo 3: runtime request skladať podľa OS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841248"/>
            <a:ext cx="10789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150" dirty="0">
                <a:solidFill>
                  <a:srgbClr val="64748B"/>
                </a:solidFill>
              </a:rPr>
              <a:t>Aplikácia má žiadať iba oprávnenia, ktoré sú pre danú verziu relevantné.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731520" y="1234440"/>
            <a:ext cx="4663440" cy="16002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334155"/>
                </a:solidFill>
              </a:rPr>
              <a:t>Najpraktickejší prístup je vytvoriť helper, ktorý podľa verzie systému zostaví zoznam potrebných permissions pre konkrétnu funkciu.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5715000" y="1143000"/>
            <a:ext cx="5486400" cy="2423160"/>
          </a:xfrm>
          <a:prstGeom prst="rect">
            <a:avLst/>
          </a:prstGeom>
          <a:solidFill>
            <a:srgbClr val="101827"/>
          </a:solidFill>
          <a:ln w="1016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2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private fun bluetoothPermissions(): Array&lt;String&gt; {</a:t>
            </a:r>
            <a:endParaRPr lang="en-US" sz="1250" dirty="0"/>
          </a:p>
          <a:p>
            <a:pPr marL="0" indent="0">
              <a:buNone/>
            </a:pPr>
            <a:r>
              <a:rPr lang="en-US" sz="12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return if (Build.VERSION.SDK_INT &gt;= Build.VERSION_CODES.S) {</a:t>
            </a:r>
            <a:endParaRPr lang="en-US" sz="1250" dirty="0"/>
          </a:p>
          <a:p>
            <a:pPr marL="0" indent="0">
              <a:buNone/>
            </a:pPr>
            <a:r>
              <a:rPr lang="en-US" sz="12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arrayOf(</a:t>
            </a:r>
            <a:endParaRPr lang="en-US" sz="1250" dirty="0"/>
          </a:p>
          <a:p>
            <a:pPr marL="0" indent="0">
              <a:buNone/>
            </a:pPr>
            <a:r>
              <a:rPr lang="en-US" sz="12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 Manifest.permission.BLUETOOTH_SCAN,</a:t>
            </a:r>
            <a:endParaRPr lang="en-US" sz="1250" dirty="0"/>
          </a:p>
          <a:p>
            <a:pPr marL="0" indent="0">
              <a:buNone/>
            </a:pPr>
            <a:r>
              <a:rPr lang="en-US" sz="12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 Manifest.permission.BLUETOOTH_CONNECT</a:t>
            </a:r>
            <a:endParaRPr lang="en-US" sz="1250" dirty="0"/>
          </a:p>
          <a:p>
            <a:pPr marL="0" indent="0">
              <a:buNone/>
            </a:pPr>
            <a:r>
              <a:rPr lang="en-US" sz="12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)</a:t>
            </a:r>
            <a:endParaRPr lang="en-US" sz="1250" dirty="0"/>
          </a:p>
          <a:p>
            <a:pPr marL="0" indent="0">
              <a:buNone/>
            </a:pPr>
            <a:r>
              <a:rPr lang="en-US" sz="12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} else {</a:t>
            </a:r>
            <a:endParaRPr lang="en-US" sz="1250" dirty="0"/>
          </a:p>
          <a:p>
            <a:pPr marL="0" indent="0">
              <a:buNone/>
            </a:pPr>
            <a:r>
              <a:rPr lang="en-US" sz="12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arrayOf(Manifest.permission.ACCESS_FINE_LOCATION)</a:t>
            </a:r>
            <a:endParaRPr lang="en-US" sz="1250" dirty="0"/>
          </a:p>
          <a:p>
            <a:pPr marL="0" indent="0">
              <a:buNone/>
            </a:pPr>
            <a:r>
              <a:rPr lang="en-US" sz="12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}</a:t>
            </a:r>
            <a:endParaRPr lang="en-US" sz="1250" dirty="0"/>
          </a:p>
          <a:p>
            <a:pPr marL="0" indent="0">
              <a:buNone/>
            </a:pPr>
            <a:r>
              <a:rPr lang="en-US" sz="12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}</a:t>
            </a:r>
            <a:endParaRPr lang="en-US" sz="1250" dirty="0"/>
          </a:p>
        </p:txBody>
      </p:sp>
      <p:sp>
        <p:nvSpPr>
          <p:cNvPr id="6" name="Text 4"/>
          <p:cNvSpPr/>
          <p:nvPr/>
        </p:nvSpPr>
        <p:spPr>
          <a:xfrm>
            <a:off x="5715000" y="3977639"/>
            <a:ext cx="5486400" cy="741009"/>
          </a:xfrm>
          <a:prstGeom prst="rect">
            <a:avLst/>
          </a:prstGeom>
          <a:solidFill>
            <a:srgbClr val="101827"/>
          </a:solidFill>
          <a:ln w="1016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permissionLauncher.launch(bluetoothPermissions())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731520" y="3931920"/>
            <a:ext cx="4663440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3DDC84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20" b="1" dirty="0">
                <a:solidFill>
                  <a:srgbClr val="0F172A"/>
                </a:solidFill>
              </a:rPr>
              <a:t>Dôsledok</a:t>
            </a:r>
            <a:endParaRPr lang="en-US" sz="1420" dirty="0"/>
          </a:p>
        </p:txBody>
      </p:sp>
      <p:sp>
        <p:nvSpPr>
          <p:cNvPr id="8" name="Text 6"/>
          <p:cNvSpPr/>
          <p:nvPr/>
        </p:nvSpPr>
        <p:spPr>
          <a:xfrm>
            <a:off x="731520" y="4261104"/>
            <a:ext cx="4663440" cy="85953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334155"/>
                </a:solidFill>
              </a:rPr>
              <a:t>Permission launcher dostáva už verziovo správny set. UI logika potom rieši iba výsledok, nie kompletné vetvenie platformy.</a:t>
            </a:r>
            <a:endParaRPr lang="en-US" sz="13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14</a:t>
            </a:fld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Location rozhodovacia tabuľka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841248"/>
            <a:ext cx="10789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150" dirty="0">
                <a:solidFill>
                  <a:srgbClr val="64748B"/>
                </a:solidFill>
              </a:rPr>
              <a:t>Poloha má viac dimenzií: presnosť, čas použitia a režim prístupu.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777240" y="1234440"/>
            <a:ext cx="2743200" cy="704088"/>
          </a:xfrm>
          <a:prstGeom prst="rect">
            <a:avLst/>
          </a:prstGeom>
          <a:solidFill>
            <a:srgbClr val="0F172A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</a:rPr>
              <a:t>Scenár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3520440" y="1234440"/>
            <a:ext cx="3017520" cy="704088"/>
          </a:xfrm>
          <a:prstGeom prst="rect">
            <a:avLst/>
          </a:prstGeom>
          <a:solidFill>
            <a:srgbClr val="0F172A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</a:rPr>
              <a:t>Oprávnenie</a:t>
            </a:r>
            <a:endParaRPr lang="en-US" sz="2000" dirty="0"/>
          </a:p>
        </p:txBody>
      </p:sp>
      <p:sp>
        <p:nvSpPr>
          <p:cNvPr id="6" name="Text 4"/>
          <p:cNvSpPr/>
          <p:nvPr/>
        </p:nvSpPr>
        <p:spPr>
          <a:xfrm>
            <a:off x="6537960" y="1234440"/>
            <a:ext cx="4937760" cy="704088"/>
          </a:xfrm>
          <a:prstGeom prst="rect">
            <a:avLst/>
          </a:prstGeom>
          <a:solidFill>
            <a:srgbClr val="0F172A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</a:rPr>
              <a:t>Pravidlo</a:t>
            </a:r>
            <a:endParaRPr lang="en-US" sz="2000" dirty="0"/>
          </a:p>
        </p:txBody>
      </p:sp>
      <p:sp>
        <p:nvSpPr>
          <p:cNvPr id="7" name="Text 5"/>
          <p:cNvSpPr/>
          <p:nvPr/>
        </p:nvSpPr>
        <p:spPr>
          <a:xfrm>
            <a:off x="777240" y="1938528"/>
            <a:ext cx="2743200" cy="704088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334155"/>
                </a:solidFill>
              </a:rPr>
              <a:t>Približná poloha</a:t>
            </a:r>
            <a:endParaRPr lang="en-US" dirty="0"/>
          </a:p>
        </p:txBody>
      </p:sp>
      <p:sp>
        <p:nvSpPr>
          <p:cNvPr id="8" name="Text 6"/>
          <p:cNvSpPr/>
          <p:nvPr/>
        </p:nvSpPr>
        <p:spPr>
          <a:xfrm>
            <a:off x="3520440" y="1938528"/>
            <a:ext cx="3017520" cy="704088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334155"/>
                </a:solidFill>
              </a:rPr>
              <a:t>ACCESS_COARSE_LOCATION</a:t>
            </a:r>
            <a:endParaRPr lang="en-US" dirty="0"/>
          </a:p>
        </p:txBody>
      </p:sp>
      <p:sp>
        <p:nvSpPr>
          <p:cNvPr id="9" name="Text 7"/>
          <p:cNvSpPr/>
          <p:nvPr/>
        </p:nvSpPr>
        <p:spPr>
          <a:xfrm>
            <a:off x="6537960" y="1938528"/>
            <a:ext cx="4937760" cy="704088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334155"/>
                </a:solidFill>
              </a:rPr>
              <a:t>Stačí pre mestskú/oblastnú lokalizáciu.</a:t>
            </a:r>
            <a:endParaRPr lang="en-US" dirty="0"/>
          </a:p>
        </p:txBody>
      </p:sp>
      <p:sp>
        <p:nvSpPr>
          <p:cNvPr id="10" name="Text 8"/>
          <p:cNvSpPr/>
          <p:nvPr/>
        </p:nvSpPr>
        <p:spPr>
          <a:xfrm>
            <a:off x="777240" y="2642616"/>
            <a:ext cx="2743200" cy="704088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334155"/>
                </a:solidFill>
              </a:rPr>
              <a:t>Presná poloha</a:t>
            </a:r>
            <a:endParaRPr lang="en-US" dirty="0"/>
          </a:p>
        </p:txBody>
      </p:sp>
      <p:sp>
        <p:nvSpPr>
          <p:cNvPr id="11" name="Text 9"/>
          <p:cNvSpPr/>
          <p:nvPr/>
        </p:nvSpPr>
        <p:spPr>
          <a:xfrm>
            <a:off x="3520440" y="2642616"/>
            <a:ext cx="3017520" cy="704088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334155"/>
                </a:solidFill>
              </a:rPr>
              <a:t>ACCESS_FINE_LOCATION</a:t>
            </a:r>
            <a:endParaRPr lang="en-US" dirty="0"/>
          </a:p>
        </p:txBody>
      </p:sp>
      <p:sp>
        <p:nvSpPr>
          <p:cNvPr id="12" name="Text 10"/>
          <p:cNvSpPr/>
          <p:nvPr/>
        </p:nvSpPr>
        <p:spPr>
          <a:xfrm>
            <a:off x="6537960" y="2642616"/>
            <a:ext cx="4937760" cy="704088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334155"/>
                </a:solidFill>
              </a:rPr>
              <a:t>Používateľ môže aj tak zvoliť približnú polohu.</a:t>
            </a:r>
            <a:endParaRPr lang="en-US" dirty="0"/>
          </a:p>
        </p:txBody>
      </p:sp>
      <p:sp>
        <p:nvSpPr>
          <p:cNvPr id="13" name="Text 11"/>
          <p:cNvSpPr/>
          <p:nvPr/>
        </p:nvSpPr>
        <p:spPr>
          <a:xfrm>
            <a:off x="777240" y="3346704"/>
            <a:ext cx="2743200" cy="704088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334155"/>
                </a:solidFill>
              </a:rPr>
              <a:t>Poloha počas používania</a:t>
            </a:r>
            <a:endParaRPr lang="en-US" dirty="0"/>
          </a:p>
        </p:txBody>
      </p:sp>
      <p:sp>
        <p:nvSpPr>
          <p:cNvPr id="14" name="Text 12"/>
          <p:cNvSpPr/>
          <p:nvPr/>
        </p:nvSpPr>
        <p:spPr>
          <a:xfrm>
            <a:off x="3520440" y="3346704"/>
            <a:ext cx="3017520" cy="704088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334155"/>
                </a:solidFill>
              </a:rPr>
              <a:t>COARSE alebo FINE</a:t>
            </a:r>
            <a:endParaRPr lang="en-US" dirty="0"/>
          </a:p>
        </p:txBody>
      </p:sp>
      <p:sp>
        <p:nvSpPr>
          <p:cNvPr id="15" name="Text 13"/>
          <p:cNvSpPr/>
          <p:nvPr/>
        </p:nvSpPr>
        <p:spPr>
          <a:xfrm>
            <a:off x="6537960" y="3346704"/>
            <a:ext cx="4937760" cy="704088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334155"/>
                </a:solidFill>
              </a:rPr>
              <a:t>Žiadať v kontexte funkcie.</a:t>
            </a:r>
            <a:endParaRPr lang="en-US" dirty="0"/>
          </a:p>
        </p:txBody>
      </p:sp>
      <p:sp>
        <p:nvSpPr>
          <p:cNvPr id="16" name="Text 14"/>
          <p:cNvSpPr/>
          <p:nvPr/>
        </p:nvSpPr>
        <p:spPr>
          <a:xfrm>
            <a:off x="777240" y="4050792"/>
            <a:ext cx="2743200" cy="704088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334155"/>
                </a:solidFill>
              </a:rPr>
              <a:t>Poloha na pozadí</a:t>
            </a:r>
            <a:endParaRPr lang="en-US" dirty="0"/>
          </a:p>
        </p:txBody>
      </p:sp>
      <p:sp>
        <p:nvSpPr>
          <p:cNvPr id="17" name="Text 15"/>
          <p:cNvSpPr/>
          <p:nvPr/>
        </p:nvSpPr>
        <p:spPr>
          <a:xfrm>
            <a:off x="3520440" y="4050792"/>
            <a:ext cx="3017520" cy="704088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334155"/>
                </a:solidFill>
              </a:rPr>
              <a:t>ACCESS_BACKGROUND_LOCATION</a:t>
            </a:r>
            <a:endParaRPr lang="en-US" dirty="0"/>
          </a:p>
        </p:txBody>
      </p:sp>
      <p:sp>
        <p:nvSpPr>
          <p:cNvPr id="18" name="Text 16"/>
          <p:cNvSpPr/>
          <p:nvPr/>
        </p:nvSpPr>
        <p:spPr>
          <a:xfrm>
            <a:off x="6537960" y="4050792"/>
            <a:ext cx="4937760" cy="704088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334155"/>
                </a:solidFill>
              </a:rPr>
              <a:t>Žiadať samostatne a len pri jasnej potrebe.</a:t>
            </a:r>
            <a:endParaRPr lang="en-US" dirty="0"/>
          </a:p>
        </p:txBody>
      </p:sp>
      <p:sp>
        <p:nvSpPr>
          <p:cNvPr id="19" name="Shape 17"/>
          <p:cNvSpPr/>
          <p:nvPr/>
        </p:nvSpPr>
        <p:spPr>
          <a:xfrm>
            <a:off x="2377440" y="5257800"/>
            <a:ext cx="2194560" cy="0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20" name="Shape 18"/>
          <p:cNvSpPr/>
          <p:nvPr/>
        </p:nvSpPr>
        <p:spPr>
          <a:xfrm>
            <a:off x="5760720" y="5257800"/>
            <a:ext cx="2286000" cy="0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21" name="Text 19"/>
          <p:cNvSpPr/>
          <p:nvPr/>
        </p:nvSpPr>
        <p:spPr>
          <a:xfrm>
            <a:off x="1234440" y="4919472"/>
            <a:ext cx="2194560" cy="685800"/>
          </a:xfrm>
          <a:prstGeom prst="rect">
            <a:avLst/>
          </a:prstGeom>
          <a:solidFill>
            <a:srgbClr val="DBEAFE"/>
          </a:solidFill>
          <a:ln w="11430">
            <a:solidFill>
              <a:srgbClr val="93C5FD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0F172A"/>
                </a:solidFill>
              </a:rPr>
              <a:t>Najprv foreground</a:t>
            </a:r>
            <a:endParaRPr lang="en-US" sz="1300" dirty="0"/>
          </a:p>
        </p:txBody>
      </p:sp>
      <p:sp>
        <p:nvSpPr>
          <p:cNvPr id="22" name="Text 20"/>
          <p:cNvSpPr/>
          <p:nvPr/>
        </p:nvSpPr>
        <p:spPr>
          <a:xfrm>
            <a:off x="4572000" y="4919472"/>
            <a:ext cx="1737360" cy="685800"/>
          </a:xfrm>
          <a:prstGeom prst="rect">
            <a:avLst/>
          </a:prstGeom>
          <a:solidFill>
            <a:srgbClr val="EDE9FE"/>
          </a:solidFill>
          <a:ln w="11430">
            <a:solidFill>
              <a:srgbClr val="C4B5FD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0F172A"/>
                </a:solidFill>
              </a:rPr>
              <a:t>Potom presnosť</a:t>
            </a:r>
            <a:endParaRPr lang="en-US" sz="1300" dirty="0"/>
          </a:p>
        </p:txBody>
      </p:sp>
      <p:sp>
        <p:nvSpPr>
          <p:cNvPr id="23" name="Text 21"/>
          <p:cNvSpPr/>
          <p:nvPr/>
        </p:nvSpPr>
        <p:spPr>
          <a:xfrm>
            <a:off x="8046720" y="4919472"/>
            <a:ext cx="2331720" cy="685800"/>
          </a:xfrm>
          <a:prstGeom prst="rect">
            <a:avLst/>
          </a:prstGeom>
          <a:solidFill>
            <a:srgbClr val="FEE2E2"/>
          </a:solidFill>
          <a:ln w="11430">
            <a:solidFill>
              <a:srgbClr val="FCA5A5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0F172A"/>
                </a:solidFill>
              </a:rPr>
              <a:t>Až následne background</a:t>
            </a:r>
            <a:endParaRPr lang="en-US" sz="13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15</a:t>
            </a:fld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Bluetooth rozhodovacia tabuľka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841248"/>
            <a:ext cx="10789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150" dirty="0">
                <a:solidFill>
                  <a:srgbClr val="64748B"/>
                </a:solidFill>
              </a:rPr>
              <a:t>Bluetooth permissions sa zásadne menia pri prechode na API 31.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685800" y="1234440"/>
            <a:ext cx="2011680" cy="777240"/>
          </a:xfrm>
          <a:prstGeom prst="rect">
            <a:avLst/>
          </a:prstGeom>
          <a:solidFill>
            <a:srgbClr val="0F172A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FFFFFF"/>
                </a:solidFill>
              </a:rPr>
              <a:t>Verzia</a:t>
            </a:r>
            <a:endParaRPr lang="en-US" dirty="0"/>
          </a:p>
        </p:txBody>
      </p:sp>
      <p:sp>
        <p:nvSpPr>
          <p:cNvPr id="5" name="Text 3"/>
          <p:cNvSpPr/>
          <p:nvPr/>
        </p:nvSpPr>
        <p:spPr>
          <a:xfrm>
            <a:off x="2697480" y="1234440"/>
            <a:ext cx="3017520" cy="777240"/>
          </a:xfrm>
          <a:prstGeom prst="rect">
            <a:avLst/>
          </a:prstGeom>
          <a:solidFill>
            <a:srgbClr val="0F172A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FFFFFF"/>
                </a:solidFill>
              </a:rPr>
              <a:t>Scan</a:t>
            </a:r>
            <a:endParaRPr lang="en-US" dirty="0"/>
          </a:p>
        </p:txBody>
      </p:sp>
      <p:sp>
        <p:nvSpPr>
          <p:cNvPr id="6" name="Text 4"/>
          <p:cNvSpPr/>
          <p:nvPr/>
        </p:nvSpPr>
        <p:spPr>
          <a:xfrm>
            <a:off x="5715000" y="1234440"/>
            <a:ext cx="2926080" cy="777240"/>
          </a:xfrm>
          <a:prstGeom prst="rect">
            <a:avLst/>
          </a:prstGeom>
          <a:solidFill>
            <a:srgbClr val="0F172A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FFFFFF"/>
                </a:solidFill>
              </a:rPr>
              <a:t>Connect</a:t>
            </a:r>
            <a:endParaRPr lang="en-US" dirty="0"/>
          </a:p>
        </p:txBody>
      </p:sp>
      <p:sp>
        <p:nvSpPr>
          <p:cNvPr id="7" name="Text 5"/>
          <p:cNvSpPr/>
          <p:nvPr/>
        </p:nvSpPr>
        <p:spPr>
          <a:xfrm>
            <a:off x="8641080" y="1234440"/>
            <a:ext cx="2926080" cy="777240"/>
          </a:xfrm>
          <a:prstGeom prst="rect">
            <a:avLst/>
          </a:prstGeom>
          <a:solidFill>
            <a:srgbClr val="0F172A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FFFFFF"/>
                </a:solidFill>
              </a:rPr>
              <a:t>Advertise</a:t>
            </a:r>
            <a:endParaRPr lang="en-US" dirty="0"/>
          </a:p>
        </p:txBody>
      </p:sp>
      <p:sp>
        <p:nvSpPr>
          <p:cNvPr id="8" name="Text 6"/>
          <p:cNvSpPr/>
          <p:nvPr/>
        </p:nvSpPr>
        <p:spPr>
          <a:xfrm>
            <a:off x="685800" y="2011680"/>
            <a:ext cx="2011680" cy="777240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API ≤ 30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2697480" y="2011680"/>
            <a:ext cx="3017520" cy="777240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BLUETOOTH_ADMIN + často Location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5715000" y="2011680"/>
            <a:ext cx="2926080" cy="777240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BLUETOOTH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8641080" y="2011680"/>
            <a:ext cx="2926080" cy="777240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BLUETOOTH_ADMIN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685800" y="2788920"/>
            <a:ext cx="2011680" cy="777240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API ≥ 31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2697480" y="2788920"/>
            <a:ext cx="3017520" cy="777240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BLUETOOTH_SCAN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5715000" y="2788920"/>
            <a:ext cx="2926080" cy="777240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BLUETOOTH_CONNECT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8641080" y="2788920"/>
            <a:ext cx="2926080" cy="777240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BLUETOOTH_ADVERTISE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685800" y="3566160"/>
            <a:ext cx="2011680" cy="777240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Poznámka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2697480" y="3566160"/>
            <a:ext cx="3017520" cy="777240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Location závisí od odvodenia fyzickej polohy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5715000" y="3566160"/>
            <a:ext cx="2926080" cy="777240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pre párované zariadenia aj sockety</a:t>
            </a:r>
            <a:endParaRPr lang="en-US" sz="1600" dirty="0"/>
          </a:p>
        </p:txBody>
      </p:sp>
      <p:sp>
        <p:nvSpPr>
          <p:cNvPr id="19" name="Text 17"/>
          <p:cNvSpPr/>
          <p:nvPr/>
        </p:nvSpPr>
        <p:spPr>
          <a:xfrm>
            <a:off x="8641080" y="3566160"/>
            <a:ext cx="2926080" cy="777240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pre zviditeľnenie / reklamu</a:t>
            </a:r>
            <a:endParaRPr lang="en-US" sz="1600" dirty="0"/>
          </a:p>
        </p:txBody>
      </p:sp>
      <p:sp>
        <p:nvSpPr>
          <p:cNvPr id="20" name="Text 18"/>
          <p:cNvSpPr/>
          <p:nvPr/>
        </p:nvSpPr>
        <p:spPr>
          <a:xfrm>
            <a:off x="1097280" y="4572000"/>
            <a:ext cx="9966960" cy="1207698"/>
          </a:xfrm>
          <a:prstGeom prst="rect">
            <a:avLst/>
          </a:prstGeom>
          <a:solidFill>
            <a:srgbClr val="101827"/>
          </a:solidFill>
          <a:ln w="1016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if (Build.VERSION.SDK_INT &gt;= Build.VERSION_CODES.S) {</a:t>
            </a:r>
            <a:endParaRPr lang="en-US" sz="1450" dirty="0"/>
          </a:p>
          <a:p>
            <a:pPr marL="0" indent="0">
              <a:buNone/>
            </a:pPr>
            <a:r>
              <a:rPr lang="en-US" sz="14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arrayOf(BLUETOOTH_SCAN, BLUETOOTH_CONNECT)</a:t>
            </a:r>
            <a:endParaRPr lang="en-US" sz="1450" dirty="0"/>
          </a:p>
          <a:p>
            <a:pPr marL="0" indent="0">
              <a:buNone/>
            </a:pPr>
            <a:r>
              <a:rPr lang="en-US" sz="14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} else {</a:t>
            </a:r>
            <a:endParaRPr lang="en-US" sz="1450" dirty="0"/>
          </a:p>
          <a:p>
            <a:pPr marL="0" indent="0">
              <a:buNone/>
            </a:pPr>
            <a:r>
              <a:rPr lang="en-US" sz="14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arrayOf(ACCESS_FINE_LOCATION)</a:t>
            </a:r>
            <a:endParaRPr lang="en-US" sz="1450" dirty="0"/>
          </a:p>
          <a:p>
            <a:pPr marL="0" indent="0">
              <a:buNone/>
            </a:pPr>
            <a:r>
              <a:rPr lang="en-US" sz="14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}</a:t>
            </a:r>
            <a:endParaRPr lang="en-US" sz="14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16</a:t>
            </a:fld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Media/storage rozhodovacia tabuľka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841248"/>
            <a:ext cx="10789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150" dirty="0">
                <a:solidFill>
                  <a:srgbClr val="64748B"/>
                </a:solidFill>
              </a:rPr>
              <a:t>Moderný Android preferuje výber konkrétnych médií pred širokým prístupom k úložisku.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777240" y="1143000"/>
            <a:ext cx="3383280" cy="685800"/>
          </a:xfrm>
          <a:prstGeom prst="rect">
            <a:avLst/>
          </a:prstGeom>
          <a:solidFill>
            <a:srgbClr val="0F172A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FFFFFF"/>
                </a:solidFill>
              </a:rPr>
              <a:t>Scenár</a:t>
            </a:r>
            <a:endParaRPr lang="en-US" dirty="0"/>
          </a:p>
        </p:txBody>
      </p:sp>
      <p:sp>
        <p:nvSpPr>
          <p:cNvPr id="5" name="Text 3"/>
          <p:cNvSpPr/>
          <p:nvPr/>
        </p:nvSpPr>
        <p:spPr>
          <a:xfrm>
            <a:off x="4160520" y="1143000"/>
            <a:ext cx="7315200" cy="685800"/>
          </a:xfrm>
          <a:prstGeom prst="rect">
            <a:avLst/>
          </a:prstGeom>
          <a:solidFill>
            <a:srgbClr val="0F172A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FFFFFF"/>
                </a:solidFill>
              </a:rPr>
              <a:t>Odporúčaný prístup</a:t>
            </a:r>
            <a:endParaRPr lang="en-US" dirty="0"/>
          </a:p>
        </p:txBody>
      </p:sp>
      <p:sp>
        <p:nvSpPr>
          <p:cNvPr id="6" name="Text 4"/>
          <p:cNvSpPr/>
          <p:nvPr/>
        </p:nvSpPr>
        <p:spPr>
          <a:xfrm>
            <a:off x="777240" y="1828800"/>
            <a:ext cx="3383280" cy="685800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Používateľ vyberie pár súborov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4160520" y="1828800"/>
            <a:ext cx="7315200" cy="685800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Photo Picker bez širokého storage permission.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777240" y="2514600"/>
            <a:ext cx="3383280" cy="685800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Vlastný gallery picker na API 33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4160520" y="2514600"/>
            <a:ext cx="7315200" cy="685800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READ_MEDIA_IMAGES / VIDEO / AUDIO podľa typu.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777240" y="3200400"/>
            <a:ext cx="3383280" cy="685800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Vlastný picker na API 34+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4160520" y="3200400"/>
            <a:ext cx="7315200" cy="685800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Riešiť aj READ_MEDIA_VISUAL_USER_SELECTED pri partial access.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777240" y="3886200"/>
            <a:ext cx="3383280" cy="685800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Staršie zariadenia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4160520" y="3886200"/>
            <a:ext cx="7315200" cy="685800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READ_EXTERNAL_STORAGE len pre relevantné staršie API vetvy.</a:t>
            </a:r>
            <a:endParaRPr lang="en-US" sz="1600" dirty="0"/>
          </a:p>
        </p:txBody>
      </p:sp>
      <p:sp>
        <p:nvSpPr>
          <p:cNvPr id="14" name="Shape 12"/>
          <p:cNvSpPr/>
          <p:nvPr/>
        </p:nvSpPr>
        <p:spPr>
          <a:xfrm>
            <a:off x="1920240" y="5074920"/>
            <a:ext cx="2286000" cy="0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5" name="Shape 13"/>
          <p:cNvSpPr/>
          <p:nvPr/>
        </p:nvSpPr>
        <p:spPr>
          <a:xfrm>
            <a:off x="5577840" y="5074920"/>
            <a:ext cx="2377440" cy="0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6" name="Text 14"/>
          <p:cNvSpPr/>
          <p:nvPr/>
        </p:nvSpPr>
        <p:spPr>
          <a:xfrm>
            <a:off x="914400" y="4754880"/>
            <a:ext cx="1920240" cy="640080"/>
          </a:xfrm>
          <a:prstGeom prst="rect">
            <a:avLst/>
          </a:prstGeom>
          <a:solidFill>
            <a:srgbClr val="DCFCE7"/>
          </a:solidFill>
          <a:ln w="11430">
            <a:solidFill>
              <a:srgbClr val="86EFAC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0F172A"/>
                </a:solidFill>
              </a:rPr>
              <a:t>Photo Picker</a:t>
            </a:r>
            <a:endParaRPr lang="en-US" sz="1300" dirty="0"/>
          </a:p>
        </p:txBody>
      </p:sp>
      <p:sp>
        <p:nvSpPr>
          <p:cNvPr id="17" name="Text 15"/>
          <p:cNvSpPr/>
          <p:nvPr/>
        </p:nvSpPr>
        <p:spPr>
          <a:xfrm>
            <a:off x="4206240" y="4754880"/>
            <a:ext cx="2011680" cy="640080"/>
          </a:xfrm>
          <a:prstGeom prst="rect">
            <a:avLst/>
          </a:prstGeom>
          <a:solidFill>
            <a:srgbClr val="DBEAFE"/>
          </a:solidFill>
          <a:ln w="11430">
            <a:solidFill>
              <a:srgbClr val="93C5FD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0F172A"/>
                </a:solidFill>
              </a:rPr>
              <a:t>Granular media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7955280" y="4754880"/>
            <a:ext cx="2103120" cy="640080"/>
          </a:xfrm>
          <a:prstGeom prst="rect">
            <a:avLst/>
          </a:prstGeom>
          <a:solidFill>
            <a:srgbClr val="EDE9FE"/>
          </a:solidFill>
          <a:ln w="11430">
            <a:solidFill>
              <a:srgbClr val="C4B5FD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0F172A"/>
                </a:solidFill>
              </a:rPr>
              <a:t>Partial access</a:t>
            </a:r>
            <a:endParaRPr lang="en-US" sz="13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17</a:t>
            </a:fld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Notifications/FGS rozhodovacia tabuľka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841248"/>
            <a:ext cx="10789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150" dirty="0">
                <a:solidFill>
                  <a:srgbClr val="64748B"/>
                </a:solidFill>
              </a:rPr>
              <a:t>Notifikácie a foreground služby majú od API 33/34 samostatné runtime a manifestové dôsledky.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685800" y="1143000"/>
            <a:ext cx="2377440" cy="685800"/>
          </a:xfrm>
          <a:prstGeom prst="rect">
            <a:avLst/>
          </a:prstGeom>
          <a:solidFill>
            <a:srgbClr val="0F172A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</a:rPr>
              <a:t>Oblasť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3063240" y="1143000"/>
            <a:ext cx="1554480" cy="685800"/>
          </a:xfrm>
          <a:prstGeom prst="rect">
            <a:avLst/>
          </a:prstGeom>
          <a:solidFill>
            <a:srgbClr val="0F172A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</a:rPr>
              <a:t>Hranica</a:t>
            </a:r>
            <a:endParaRPr lang="en-US" sz="2000" dirty="0"/>
          </a:p>
        </p:txBody>
      </p:sp>
      <p:sp>
        <p:nvSpPr>
          <p:cNvPr id="6" name="Text 4"/>
          <p:cNvSpPr/>
          <p:nvPr/>
        </p:nvSpPr>
        <p:spPr>
          <a:xfrm>
            <a:off x="4617720" y="1143000"/>
            <a:ext cx="6949440" cy="685800"/>
          </a:xfrm>
          <a:prstGeom prst="rect">
            <a:avLst/>
          </a:prstGeom>
          <a:solidFill>
            <a:srgbClr val="0F172A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</a:rPr>
              <a:t>Dôsledok</a:t>
            </a:r>
            <a:endParaRPr lang="en-US" sz="2000" dirty="0"/>
          </a:p>
        </p:txBody>
      </p:sp>
      <p:sp>
        <p:nvSpPr>
          <p:cNvPr id="7" name="Text 5"/>
          <p:cNvSpPr/>
          <p:nvPr/>
        </p:nvSpPr>
        <p:spPr>
          <a:xfrm>
            <a:off x="685800" y="1828800"/>
            <a:ext cx="2377440" cy="685800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334155"/>
                </a:solidFill>
              </a:rPr>
              <a:t>Notifikácie</a:t>
            </a:r>
            <a:endParaRPr lang="en-US" dirty="0"/>
          </a:p>
        </p:txBody>
      </p:sp>
      <p:sp>
        <p:nvSpPr>
          <p:cNvPr id="8" name="Text 6"/>
          <p:cNvSpPr/>
          <p:nvPr/>
        </p:nvSpPr>
        <p:spPr>
          <a:xfrm>
            <a:off x="3063240" y="1828800"/>
            <a:ext cx="1554480" cy="685800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334155"/>
                </a:solidFill>
              </a:rPr>
              <a:t>API 33+</a:t>
            </a:r>
            <a:endParaRPr lang="en-US" dirty="0"/>
          </a:p>
        </p:txBody>
      </p:sp>
      <p:sp>
        <p:nvSpPr>
          <p:cNvPr id="9" name="Text 7"/>
          <p:cNvSpPr/>
          <p:nvPr/>
        </p:nvSpPr>
        <p:spPr>
          <a:xfrm>
            <a:off x="4617720" y="1828800"/>
            <a:ext cx="6949440" cy="685800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334155"/>
                </a:solidFill>
              </a:rPr>
              <a:t>POST_NOTIFICATIONS je runtime permission pre bežné notifikácie.</a:t>
            </a:r>
            <a:endParaRPr lang="en-US" dirty="0"/>
          </a:p>
        </p:txBody>
      </p:sp>
      <p:sp>
        <p:nvSpPr>
          <p:cNvPr id="10" name="Text 8"/>
          <p:cNvSpPr/>
          <p:nvPr/>
        </p:nvSpPr>
        <p:spPr>
          <a:xfrm>
            <a:off x="685800" y="2514600"/>
            <a:ext cx="2377440" cy="685800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334155"/>
                </a:solidFill>
              </a:rPr>
              <a:t>FGS všeobecne</a:t>
            </a:r>
            <a:endParaRPr lang="en-US" dirty="0"/>
          </a:p>
        </p:txBody>
      </p:sp>
      <p:sp>
        <p:nvSpPr>
          <p:cNvPr id="11" name="Text 9"/>
          <p:cNvSpPr/>
          <p:nvPr/>
        </p:nvSpPr>
        <p:spPr>
          <a:xfrm>
            <a:off x="3063240" y="2514600"/>
            <a:ext cx="1554480" cy="685800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334155"/>
                </a:solidFill>
              </a:rPr>
              <a:t>API 34+</a:t>
            </a:r>
            <a:endParaRPr lang="en-US" dirty="0"/>
          </a:p>
        </p:txBody>
      </p:sp>
      <p:sp>
        <p:nvSpPr>
          <p:cNvPr id="12" name="Text 10"/>
          <p:cNvSpPr/>
          <p:nvPr/>
        </p:nvSpPr>
        <p:spPr>
          <a:xfrm>
            <a:off x="4617720" y="2514600"/>
            <a:ext cx="6949440" cy="685800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334155"/>
                </a:solidFill>
              </a:rPr>
              <a:t>Služba musí mať deklarovaný typ v manifeste.</a:t>
            </a:r>
            <a:endParaRPr lang="en-US" dirty="0"/>
          </a:p>
        </p:txBody>
      </p:sp>
      <p:sp>
        <p:nvSpPr>
          <p:cNvPr id="13" name="Text 11"/>
          <p:cNvSpPr/>
          <p:nvPr/>
        </p:nvSpPr>
        <p:spPr>
          <a:xfrm>
            <a:off x="685800" y="3200400"/>
            <a:ext cx="2377440" cy="685800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334155"/>
                </a:solidFill>
              </a:rPr>
              <a:t>FGS permissions</a:t>
            </a:r>
            <a:endParaRPr lang="en-US" dirty="0"/>
          </a:p>
        </p:txBody>
      </p:sp>
      <p:sp>
        <p:nvSpPr>
          <p:cNvPr id="14" name="Text 12"/>
          <p:cNvSpPr/>
          <p:nvPr/>
        </p:nvSpPr>
        <p:spPr>
          <a:xfrm>
            <a:off x="3063240" y="3200400"/>
            <a:ext cx="1554480" cy="685800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334155"/>
                </a:solidFill>
              </a:rPr>
              <a:t>API 34+</a:t>
            </a:r>
            <a:endParaRPr lang="en-US" dirty="0"/>
          </a:p>
        </p:txBody>
      </p:sp>
      <p:sp>
        <p:nvSpPr>
          <p:cNvPr id="15" name="Text 13"/>
          <p:cNvSpPr/>
          <p:nvPr/>
        </p:nvSpPr>
        <p:spPr>
          <a:xfrm>
            <a:off x="4617720" y="3200400"/>
            <a:ext cx="6949440" cy="685800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334155"/>
                </a:solidFill>
              </a:rPr>
              <a:t>Niektoré typy majú vlastné normal permissions a runtime prerequisites.</a:t>
            </a:r>
            <a:endParaRPr lang="en-US" dirty="0"/>
          </a:p>
        </p:txBody>
      </p:sp>
      <p:sp>
        <p:nvSpPr>
          <p:cNvPr id="16" name="Text 14"/>
          <p:cNvSpPr/>
          <p:nvPr/>
        </p:nvSpPr>
        <p:spPr>
          <a:xfrm>
            <a:off x="685800" y="3886200"/>
            <a:ext cx="2377440" cy="685800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334155"/>
                </a:solidFill>
              </a:rPr>
              <a:t>FGS štart</a:t>
            </a:r>
            <a:endParaRPr lang="en-US" dirty="0"/>
          </a:p>
        </p:txBody>
      </p:sp>
      <p:sp>
        <p:nvSpPr>
          <p:cNvPr id="17" name="Text 15"/>
          <p:cNvSpPr/>
          <p:nvPr/>
        </p:nvSpPr>
        <p:spPr>
          <a:xfrm>
            <a:off x="3063240" y="3886200"/>
            <a:ext cx="1554480" cy="685800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334155"/>
                </a:solidFill>
              </a:rPr>
              <a:t>API 31+</a:t>
            </a:r>
            <a:endParaRPr lang="en-US" dirty="0"/>
          </a:p>
        </p:txBody>
      </p:sp>
      <p:sp>
        <p:nvSpPr>
          <p:cNvPr id="18" name="Text 16"/>
          <p:cNvSpPr/>
          <p:nvPr/>
        </p:nvSpPr>
        <p:spPr>
          <a:xfrm>
            <a:off x="4617720" y="3886200"/>
            <a:ext cx="6949440" cy="685800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334155"/>
                </a:solidFill>
              </a:rPr>
              <a:t>Background štart je limitovaný; API 35 pridáva ďalšie obmedzenia.</a:t>
            </a:r>
            <a:endParaRPr lang="en-US" dirty="0"/>
          </a:p>
        </p:txBody>
      </p:sp>
      <p:sp>
        <p:nvSpPr>
          <p:cNvPr id="19" name="Text 17"/>
          <p:cNvSpPr/>
          <p:nvPr/>
        </p:nvSpPr>
        <p:spPr>
          <a:xfrm>
            <a:off x="1005840" y="4695358"/>
            <a:ext cx="10149840" cy="1399032"/>
          </a:xfrm>
          <a:prstGeom prst="rect">
            <a:avLst/>
          </a:prstGeom>
          <a:solidFill>
            <a:srgbClr val="101827"/>
          </a:solidFill>
          <a:ln w="1016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2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&lt;uses-permission android:name="android.permission.POST_NOTIFICATIONS" /&gt;</a:t>
            </a:r>
            <a:endParaRPr lang="en-US" sz="1250" dirty="0"/>
          </a:p>
          <a:p>
            <a:pPr marL="0" indent="0">
              <a:buNone/>
            </a:pPr>
            <a:r>
              <a:rPr lang="en-US" sz="12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&lt;uses-permission android:name="android.permission.FOREGROUND_SERVICE_LOCATION" /&gt;</a:t>
            </a:r>
            <a:endParaRPr lang="en-US" sz="1250" dirty="0"/>
          </a:p>
          <a:p>
            <a:pPr marL="0" indent="0">
              <a:buNone/>
            </a:pPr>
            <a:endParaRPr lang="en-US" sz="1250" dirty="0"/>
          </a:p>
          <a:p>
            <a:pPr marL="0" indent="0">
              <a:buNone/>
            </a:pPr>
            <a:r>
              <a:rPr lang="en-US" sz="12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&lt;service</a:t>
            </a:r>
            <a:endParaRPr lang="en-US" sz="1250" dirty="0"/>
          </a:p>
          <a:p>
            <a:pPr marL="0" indent="0">
              <a:buNone/>
            </a:pPr>
            <a:r>
              <a:rPr lang="en-US" sz="12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android:name=".LocationService"</a:t>
            </a:r>
            <a:endParaRPr lang="en-US" sz="1250" dirty="0"/>
          </a:p>
          <a:p>
            <a:pPr marL="0" indent="0">
              <a:buNone/>
            </a:pPr>
            <a:r>
              <a:rPr lang="en-US" sz="12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android:foregroundServiceType="location" /&gt;</a:t>
            </a:r>
            <a:endParaRPr lang="en-US" sz="12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18</a:t>
            </a:fld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Kotlin helper pre verziové rozhodovanie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841248"/>
            <a:ext cx="10789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150" dirty="0">
                <a:solidFill>
                  <a:srgbClr val="64748B"/>
                </a:solidFill>
              </a:rPr>
              <a:t>Centralizované helpery znižujú riziko, že sa permission logika rozpadne medzi viacerými obrazovkami.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868680" y="1143000"/>
            <a:ext cx="10469880" cy="3337560"/>
          </a:xfrm>
          <a:prstGeom prst="rect">
            <a:avLst/>
          </a:prstGeom>
          <a:solidFill>
            <a:srgbClr val="101827"/>
          </a:solidFill>
          <a:ln w="1016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1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object PermissionSets {</a:t>
            </a:r>
            <a:endParaRPr lang="en-US" sz="1150" dirty="0"/>
          </a:p>
          <a:p>
            <a:pPr marL="0" indent="0">
              <a:buNone/>
            </a:pPr>
            <a:r>
              <a:rPr lang="en-US" sz="11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fun mediaReadPermissions(): Array&lt;String&gt; = when {</a:t>
            </a:r>
            <a:endParaRPr lang="en-US" sz="1150" dirty="0"/>
          </a:p>
          <a:p>
            <a:pPr marL="0" indent="0">
              <a:buNone/>
            </a:pPr>
            <a:r>
              <a:rPr lang="en-US" sz="11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Build.VERSION.SDK_INT &gt;= Build.VERSION_CODES.UPSIDE_DOWN_CAKE -&gt; arrayOf(</a:t>
            </a:r>
            <a:endParaRPr lang="en-US" sz="1150" dirty="0"/>
          </a:p>
          <a:p>
            <a:pPr marL="0" indent="0">
              <a:buNone/>
            </a:pPr>
            <a:r>
              <a:rPr lang="en-US" sz="11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 Manifest.permission.READ_MEDIA_IMAGES,</a:t>
            </a:r>
            <a:endParaRPr lang="en-US" sz="1150" dirty="0"/>
          </a:p>
          <a:p>
            <a:pPr marL="0" indent="0">
              <a:buNone/>
            </a:pPr>
            <a:r>
              <a:rPr lang="en-US" sz="11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 Manifest.permission.READ_MEDIA_VIDEO,</a:t>
            </a:r>
            <a:endParaRPr lang="en-US" sz="1150" dirty="0"/>
          </a:p>
          <a:p>
            <a:pPr marL="0" indent="0">
              <a:buNone/>
            </a:pPr>
            <a:r>
              <a:rPr lang="en-US" sz="11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 Manifest.permission.READ_MEDIA_VISUAL_USER_SELECTED</a:t>
            </a:r>
            <a:endParaRPr lang="en-US" sz="1150" dirty="0"/>
          </a:p>
          <a:p>
            <a:pPr marL="0" indent="0">
              <a:buNone/>
            </a:pPr>
            <a:r>
              <a:rPr lang="en-US" sz="11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)</a:t>
            </a:r>
            <a:endParaRPr lang="en-US" sz="1150" dirty="0"/>
          </a:p>
          <a:p>
            <a:pPr marL="0" indent="0">
              <a:buNone/>
            </a:pPr>
            <a:r>
              <a:rPr lang="en-US" sz="11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Build.VERSION.SDK_INT &gt;= Build.VERSION_CODES.TIRAMISU -&gt; arrayOf(</a:t>
            </a:r>
            <a:endParaRPr lang="en-US" sz="1150" dirty="0"/>
          </a:p>
          <a:p>
            <a:pPr marL="0" indent="0">
              <a:buNone/>
            </a:pPr>
            <a:r>
              <a:rPr lang="en-US" sz="11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 Manifest.permission.READ_MEDIA_IMAGES,</a:t>
            </a:r>
            <a:endParaRPr lang="en-US" sz="1150" dirty="0"/>
          </a:p>
          <a:p>
            <a:pPr marL="0" indent="0">
              <a:buNone/>
            </a:pPr>
            <a:r>
              <a:rPr lang="en-US" sz="11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 Manifest.permission.READ_MEDIA_VIDEO</a:t>
            </a:r>
            <a:endParaRPr lang="en-US" sz="1150" dirty="0"/>
          </a:p>
          <a:p>
            <a:pPr marL="0" indent="0">
              <a:buNone/>
            </a:pPr>
            <a:r>
              <a:rPr lang="en-US" sz="11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)</a:t>
            </a:r>
            <a:endParaRPr lang="en-US" sz="1150" dirty="0"/>
          </a:p>
          <a:p>
            <a:pPr marL="0" indent="0">
              <a:buNone/>
            </a:pPr>
            <a:r>
              <a:rPr lang="en-US" sz="11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else -&gt; arrayOf(Manifest.permission.READ_EXTERNAL_STORAGE)</a:t>
            </a:r>
            <a:endParaRPr lang="en-US" sz="1150" dirty="0"/>
          </a:p>
          <a:p>
            <a:pPr marL="0" indent="0">
              <a:buNone/>
            </a:pPr>
            <a:r>
              <a:rPr lang="en-US" sz="11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}</a:t>
            </a:r>
            <a:endParaRPr lang="en-US" sz="1150" dirty="0"/>
          </a:p>
          <a:p>
            <a:pPr marL="0" indent="0">
              <a:buNone/>
            </a:pPr>
            <a:r>
              <a:rPr lang="en-US" sz="11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}</a:t>
            </a:r>
            <a:endParaRPr lang="en-US" sz="1150" dirty="0"/>
          </a:p>
        </p:txBody>
      </p:sp>
      <p:sp>
        <p:nvSpPr>
          <p:cNvPr id="5" name="Text 3"/>
          <p:cNvSpPr/>
          <p:nvPr/>
        </p:nvSpPr>
        <p:spPr>
          <a:xfrm>
            <a:off x="1005840" y="4800600"/>
            <a:ext cx="10149840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3DDC84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20" b="1" dirty="0">
                <a:solidFill>
                  <a:srgbClr val="0F172A"/>
                </a:solidFill>
              </a:rPr>
              <a:t>Architektonické pravidlo</a:t>
            </a:r>
            <a:endParaRPr lang="en-US" sz="1420" dirty="0"/>
          </a:p>
        </p:txBody>
      </p:sp>
      <p:sp>
        <p:nvSpPr>
          <p:cNvPr id="6" name="Text 4"/>
          <p:cNvSpPr/>
          <p:nvPr/>
        </p:nvSpPr>
        <p:spPr>
          <a:xfrm>
            <a:off x="1005840" y="5129784"/>
            <a:ext cx="10149840" cy="53949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334155"/>
                </a:solidFill>
              </a:rPr>
              <a:t>UI vrstva nemá poznať všetky historické zmeny Androidu. Má sa pýtať doménového helpera: aké permissions potrebuje táto funkcia na tomto zariadení?</a:t>
            </a:r>
            <a:endParaRPr lang="en-US" sz="13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19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Tri rozhodovacie osi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841248"/>
            <a:ext cx="10789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150" dirty="0">
                <a:solidFill>
                  <a:srgbClr val="64748B"/>
                </a:solidFill>
              </a:rPr>
              <a:t>Verziovo uvedomelé permissions nie sú len otázkou jedného if-u.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731520" y="1234440"/>
            <a:ext cx="4206240" cy="201168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334155"/>
                </a:solidFill>
              </a:rPr>
              <a:t>Každé rozhodnutie o permission musí vychádzať z troch údajov. Jeden z nich opisuje zariadenie, druhý správanie zapnuté pre aplikáciu a tretí skutočný prístup, ktorý funkcia potrebuje.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5166360" y="1417320"/>
            <a:ext cx="2057400" cy="914400"/>
          </a:xfrm>
          <a:prstGeom prst="rect">
            <a:avLst/>
          </a:prstGeom>
          <a:solidFill>
            <a:srgbClr val="DBEAFE"/>
          </a:solidFill>
          <a:ln w="11430">
            <a:solidFill>
              <a:srgbClr val="93C5FD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0F172A"/>
                </a:solidFill>
              </a:rPr>
              <a:t>Verzia zariadenia</a:t>
            </a:r>
            <a:endParaRPr lang="en-US" sz="1300" dirty="0"/>
          </a:p>
          <a:p>
            <a:pPr marL="0" indent="0" algn="ctr">
              <a:buNone/>
            </a:pPr>
            <a:r>
              <a:rPr lang="en-US" sz="1300" b="1" dirty="0">
                <a:solidFill>
                  <a:srgbClr val="0F172A"/>
                </a:solidFill>
              </a:rPr>
              <a:t>Build.VERSION.SDK_INT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8823960" y="1417320"/>
            <a:ext cx="2057400" cy="914400"/>
          </a:xfrm>
          <a:prstGeom prst="rect">
            <a:avLst/>
          </a:prstGeom>
          <a:solidFill>
            <a:srgbClr val="EDE9FE"/>
          </a:solidFill>
          <a:ln w="11430">
            <a:solidFill>
              <a:srgbClr val="C4B5FD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0F172A"/>
                </a:solidFill>
              </a:rPr>
              <a:t>targetSdk</a:t>
            </a:r>
            <a:endParaRPr lang="en-US" sz="1300" dirty="0"/>
          </a:p>
          <a:p>
            <a:pPr marL="0" indent="0" algn="ctr">
              <a:buNone/>
            </a:pPr>
            <a:r>
              <a:rPr lang="en-US" sz="1300" b="1" dirty="0">
                <a:solidFill>
                  <a:srgbClr val="0F172A"/>
                </a:solidFill>
              </a:rPr>
              <a:t>aktivuje nové pravidlá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5166360" y="3246120"/>
            <a:ext cx="2057400" cy="914400"/>
          </a:xfrm>
          <a:prstGeom prst="rect">
            <a:avLst/>
          </a:prstGeom>
          <a:solidFill>
            <a:srgbClr val="FEF3C7"/>
          </a:solidFill>
          <a:ln w="11430">
            <a:solidFill>
              <a:srgbClr val="F59E0B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0F172A"/>
                </a:solidFill>
              </a:rPr>
              <a:t>Typ funkcie</a:t>
            </a:r>
            <a:endParaRPr lang="en-US" sz="1300" dirty="0"/>
          </a:p>
          <a:p>
            <a:pPr marL="0" indent="0" algn="ctr">
              <a:buNone/>
            </a:pPr>
            <a:r>
              <a:rPr lang="en-US" sz="1300" b="1" dirty="0">
                <a:solidFill>
                  <a:srgbClr val="0F172A"/>
                </a:solidFill>
              </a:rPr>
              <a:t>location, media, BT, FGS…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7589520" y="2487168"/>
            <a:ext cx="1965960" cy="914400"/>
          </a:xfrm>
          <a:prstGeom prst="rect">
            <a:avLst/>
          </a:prstGeom>
          <a:solidFill>
            <a:srgbClr val="DCFCE7"/>
          </a:solidFill>
          <a:ln w="11430">
            <a:solidFill>
              <a:srgbClr val="86EFAC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0F172A"/>
                </a:solidFill>
              </a:rPr>
              <a:t>Permission set</a:t>
            </a:r>
            <a:endParaRPr lang="en-US" sz="1300" dirty="0"/>
          </a:p>
          <a:p>
            <a:pPr marL="0" indent="0" algn="ctr">
              <a:buNone/>
            </a:pPr>
            <a:r>
              <a:rPr lang="en-US" sz="1300" b="1" dirty="0">
                <a:solidFill>
                  <a:srgbClr val="0F172A"/>
                </a:solidFill>
              </a:rPr>
              <a:t>pre daný beh aplikácie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960120" y="4599432"/>
            <a:ext cx="10287000" cy="960120"/>
          </a:xfrm>
          <a:prstGeom prst="rect">
            <a:avLst/>
          </a:prstGeom>
          <a:solidFill>
            <a:srgbClr val="101827"/>
          </a:solidFill>
          <a:ln w="1016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val sdk = Build.VERSION.SDK_INT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val targetsNewRules = applicationInfo.targetSdkVersion &gt;= 34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val permissions = requiredPermissionsFor(feature, sdk)</a:t>
            </a:r>
            <a:endParaRPr lang="en-US" sz="16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2</a:t>
            </a:fld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Zhrnutie pravidiel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841248"/>
            <a:ext cx="10789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150" dirty="0">
                <a:solidFill>
                  <a:srgbClr val="64748B"/>
                </a:solidFill>
              </a:rPr>
              <a:t>Version-aware permissions sú kombinácia manifestu, runtime kontroly a platformových hraníc.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868680" y="1280160"/>
            <a:ext cx="5486400" cy="3291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>
            <a:normAutofit/>
          </a:bodyPr>
          <a:lstStyle/>
          <a:p>
            <a:r>
              <a:rPr lang="en-US" sz="1650" dirty="0">
                <a:solidFill>
                  <a:srgbClr val="334155"/>
                </a:solidFill>
              </a:rPr>
              <a:t>Používať hranice správania systému: &gt;= S, &gt;= TIRAMISU, &gt;= UPSIDE_DOWN_CAKE, &gt;= BAKLAVA.
</a:t>
            </a:r>
            <a:endParaRPr lang="en-US" sz="1650" dirty="0"/>
          </a:p>
          <a:p>
            <a:r>
              <a:rPr lang="en-US" sz="1650" dirty="0">
                <a:solidFill>
                  <a:srgbClr val="334155"/>
                </a:solidFill>
              </a:rPr>
              <a:t>Legacy permissions obmedziť cez maxSdkVersion, ak boli nahradené novým modelom.
</a:t>
            </a:r>
            <a:endParaRPr lang="en-US" sz="1650" dirty="0"/>
          </a:p>
          <a:p>
            <a:r>
              <a:rPr lang="en-US" sz="1650" dirty="0">
                <a:solidFill>
                  <a:srgbClr val="334155"/>
                </a:solidFill>
              </a:rPr>
              <a:t>Runtime request skladať podľa konkrétnej funkcie a verzie zariadenia.
</a:t>
            </a:r>
            <a:endParaRPr lang="en-US" sz="1650" dirty="0"/>
          </a:p>
          <a:p>
            <a:r>
              <a:rPr lang="en-US" sz="1650" dirty="0">
                <a:solidFill>
                  <a:srgbClr val="334155"/>
                </a:solidFill>
              </a:rPr>
              <a:t>Pri location, media, Bluetooth, notifications a FGS nepoužívať univerzálny permission recept.
</a:t>
            </a:r>
            <a:endParaRPr lang="en-US" sz="1650" dirty="0"/>
          </a:p>
          <a:p>
            <a:r>
              <a:rPr lang="en-US" sz="1650" dirty="0">
                <a:solidFill>
                  <a:srgbClr val="334155"/>
                </a:solidFill>
              </a:rPr>
              <a:t>Pri každom zvýšení targetSdk otestovať všetky permission-dependent funkcie.</a:t>
            </a:r>
            <a:endParaRPr lang="en-US" sz="1650" dirty="0"/>
          </a:p>
        </p:txBody>
      </p:sp>
      <p:sp>
        <p:nvSpPr>
          <p:cNvPr id="5" name="Text 3"/>
          <p:cNvSpPr/>
          <p:nvPr/>
        </p:nvSpPr>
        <p:spPr>
          <a:xfrm>
            <a:off x="7315200" y="1417320"/>
            <a:ext cx="2103120" cy="594360"/>
          </a:xfrm>
          <a:prstGeom prst="rect">
            <a:avLst/>
          </a:prstGeom>
          <a:solidFill>
            <a:srgbClr val="DCFCE7"/>
          </a:solidFill>
          <a:ln w="11430">
            <a:solidFill>
              <a:srgbClr val="86EFAC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0F172A"/>
                </a:solidFill>
              </a:rPr>
              <a:t>Minimum permissions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7315200" y="2240280"/>
            <a:ext cx="2103120" cy="594360"/>
          </a:xfrm>
          <a:prstGeom prst="rect">
            <a:avLst/>
          </a:prstGeom>
          <a:solidFill>
            <a:srgbClr val="DBEAFE"/>
          </a:solidFill>
          <a:ln w="11430">
            <a:solidFill>
              <a:srgbClr val="93C5FD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0F172A"/>
                </a:solidFill>
              </a:rPr>
              <a:t>Version ranges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7315200" y="3063240"/>
            <a:ext cx="2103120" cy="594360"/>
          </a:xfrm>
          <a:prstGeom prst="rect">
            <a:avLst/>
          </a:prstGeom>
          <a:solidFill>
            <a:srgbClr val="FEF3C7"/>
          </a:solidFill>
          <a:ln w="11430">
            <a:solidFill>
              <a:srgbClr val="F59E0B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0F172A"/>
                </a:solidFill>
              </a:rPr>
              <a:t>Graceful denial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7315200" y="3886200"/>
            <a:ext cx="2103120" cy="594360"/>
          </a:xfrm>
          <a:prstGeom prst="rect">
            <a:avLst/>
          </a:prstGeom>
          <a:solidFill>
            <a:srgbClr val="EDE9FE"/>
          </a:solidFill>
          <a:ln w="11430">
            <a:solidFill>
              <a:srgbClr val="C4B5FD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0F172A"/>
                </a:solidFill>
              </a:rPr>
              <a:t>Target SDK audit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868680" y="5074920"/>
            <a:ext cx="10424160" cy="5029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0F172A"/>
                </a:solidFill>
              </a:rPr>
              <a:t>Permission logika musí byť explicitná, testovateľná a udržiavaná pri každom posune targetSdk.</a:t>
            </a:r>
            <a:endParaRPr lang="en-US" sz="20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20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API 23: runtime permission model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841248"/>
            <a:ext cx="10789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150" dirty="0">
                <a:solidFill>
                  <a:srgbClr val="64748B"/>
                </a:solidFill>
              </a:rPr>
              <a:t>Android 6 zaviedol praktický zlom: dangerous permissions sa kontrolujú počas behu aplikácie.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731520" y="1325880"/>
            <a:ext cx="4937760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CBD5E1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20" b="1" dirty="0">
                <a:solidFill>
                  <a:srgbClr val="0F172A"/>
                </a:solidFill>
              </a:rPr>
              <a:t>Pred API 23</a:t>
            </a:r>
            <a:endParaRPr lang="en-US" sz="1420" dirty="0"/>
          </a:p>
        </p:txBody>
      </p:sp>
      <p:sp>
        <p:nvSpPr>
          <p:cNvPr id="5" name="Text 3"/>
          <p:cNvSpPr/>
          <p:nvPr/>
        </p:nvSpPr>
        <p:spPr>
          <a:xfrm>
            <a:off x="731520" y="1655064"/>
            <a:ext cx="4937760" cy="108813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334155"/>
                </a:solidFill>
              </a:rPr>
              <a:t>Používateľ videl oprávnenia pri inštalácii alebo aktualizácii aplikácie. Po nainštalovaní aplikácia typicky pracovala s udelenými oprávneniami bez runtime dialógu.</a:t>
            </a:r>
            <a:endParaRPr lang="en-US" sz="1320" dirty="0"/>
          </a:p>
        </p:txBody>
      </p:sp>
      <p:sp>
        <p:nvSpPr>
          <p:cNvPr id="6" name="Text 4"/>
          <p:cNvSpPr/>
          <p:nvPr/>
        </p:nvSpPr>
        <p:spPr>
          <a:xfrm>
            <a:off x="731520" y="2971800"/>
            <a:ext cx="4937760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3DDC84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20" b="1" dirty="0">
                <a:solidFill>
                  <a:srgbClr val="0F172A"/>
                </a:solidFill>
              </a:rPr>
              <a:t>Od API 23</a:t>
            </a:r>
            <a:endParaRPr lang="en-US" sz="1420" dirty="0"/>
          </a:p>
        </p:txBody>
      </p:sp>
      <p:sp>
        <p:nvSpPr>
          <p:cNvPr id="7" name="Text 5"/>
          <p:cNvSpPr/>
          <p:nvPr/>
        </p:nvSpPr>
        <p:spPr>
          <a:xfrm>
            <a:off x="731520" y="3300984"/>
            <a:ext cx="4937760" cy="108813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334155"/>
                </a:solidFill>
              </a:rPr>
              <a:t>Dangerous permission musí byť deklarované v manifeste a zároveň runtime povolené používateľom pred prístupom k chránenému API.</a:t>
            </a:r>
            <a:endParaRPr lang="en-US" sz="1320" dirty="0"/>
          </a:p>
        </p:txBody>
      </p:sp>
      <p:sp>
        <p:nvSpPr>
          <p:cNvPr id="8" name="Text 6"/>
          <p:cNvSpPr/>
          <p:nvPr/>
        </p:nvSpPr>
        <p:spPr>
          <a:xfrm>
            <a:off x="6126480" y="1417320"/>
            <a:ext cx="4892040" cy="1737360"/>
          </a:xfrm>
          <a:prstGeom prst="rect">
            <a:avLst/>
          </a:prstGeom>
          <a:solidFill>
            <a:srgbClr val="101827"/>
          </a:solidFill>
          <a:ln w="1016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5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if (Build.VERSION.SDK_INT &gt;= Build.VERSION_CODES.M) {</a:t>
            </a:r>
            <a:endParaRPr lang="en-US" sz="1500" dirty="0"/>
          </a:p>
          <a:p>
            <a:pPr marL="0" indent="0">
              <a:buNone/>
            </a:pPr>
            <a:r>
              <a:rPr lang="en-US" sz="15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val granted = checkSelfPermission(</a:t>
            </a:r>
            <a:endParaRPr lang="en-US" sz="1500" dirty="0"/>
          </a:p>
          <a:p>
            <a:pPr marL="0" indent="0">
              <a:buNone/>
            </a:pPr>
            <a:r>
              <a:rPr lang="en-US" sz="15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Manifest.permission.READ_CONTACTS</a:t>
            </a:r>
            <a:endParaRPr lang="en-US" sz="1500" dirty="0"/>
          </a:p>
          <a:p>
            <a:pPr marL="0" indent="0">
              <a:buNone/>
            </a:pPr>
            <a:r>
              <a:rPr lang="en-US" sz="15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) == PackageManager.PERMISSION_GRANTED</a:t>
            </a:r>
            <a:endParaRPr lang="en-US" sz="1500" dirty="0"/>
          </a:p>
          <a:p>
            <a:pPr marL="0" indent="0">
              <a:buNone/>
            </a:pPr>
            <a:r>
              <a:rPr lang="en-US" sz="15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}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6144768" y="3749040"/>
            <a:ext cx="4800600" cy="9144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00" dirty="0">
                <a:solidFill>
                  <a:srgbClr val="334155"/>
                </a:solidFill>
              </a:rPr>
              <a:t>API 23 je základná hranica pre všeobecný runtime model. Novšie verzie pridávajú ďalšie špecifické pravidlá pre jednotlivé oblasti.</a:t>
            </a:r>
            <a:endParaRPr lang="en-US" sz="17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API 26-28: permission nestačí bez správneho kontextu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841248"/>
            <a:ext cx="10789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150" dirty="0">
                <a:solidFill>
                  <a:srgbClr val="64748B"/>
                </a:solidFill>
              </a:rPr>
              <a:t>Od Androidu 8 sa sprísňuje práca na pozadí a spôsob spúšťania dlhších operácií.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731520" y="1234440"/>
            <a:ext cx="4663440" cy="2148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334155"/>
                </a:solidFill>
              </a:rPr>
              <a:t>Niektoré funkcie majú dve vrstvy podmienok: aplikácia potrebuje oprávnenie, ale systém zároveň kontroluje, či je operácia vykonaná v povolenom kontexte. Typický príklad je background execution a foreground service.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5852160" y="1325880"/>
            <a:ext cx="1600200" cy="658368"/>
          </a:xfrm>
          <a:prstGeom prst="rect">
            <a:avLst/>
          </a:prstGeom>
          <a:solidFill>
            <a:srgbClr val="0F172A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FFFFFF"/>
                </a:solidFill>
              </a:rPr>
              <a:t>Rozsah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7452360" y="1325880"/>
            <a:ext cx="3703320" cy="658368"/>
          </a:xfrm>
          <a:prstGeom prst="rect">
            <a:avLst/>
          </a:prstGeom>
          <a:solidFill>
            <a:srgbClr val="0F172A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FFFFFF"/>
                </a:solidFill>
              </a:rPr>
              <a:t>Dôsledok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5852160" y="1984248"/>
            <a:ext cx="1600200" cy="658368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200" dirty="0">
                <a:solidFill>
                  <a:srgbClr val="334155"/>
                </a:solidFill>
              </a:rPr>
              <a:t>Background services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7452360" y="1984248"/>
            <a:ext cx="3703320" cy="658368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200" dirty="0">
                <a:solidFill>
                  <a:srgbClr val="334155"/>
                </a:solidFill>
              </a:rPr>
              <a:t>Aplikácia nemôže voľne držať dlhodobú službu na pozadí.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5852160" y="2642616"/>
            <a:ext cx="1600200" cy="658368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200" dirty="0">
                <a:solidFill>
                  <a:srgbClr val="334155"/>
                </a:solidFill>
              </a:rPr>
              <a:t>Foreground service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7452360" y="2642616"/>
            <a:ext cx="3703320" cy="658368"/>
          </a:xfrm>
          <a:prstGeom prst="rect">
            <a:avLst/>
          </a:prstGeom>
          <a:solidFill>
            <a:srgbClr val="F1F5F9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200" dirty="0">
                <a:solidFill>
                  <a:srgbClr val="334155"/>
                </a:solidFill>
              </a:rPr>
              <a:t>Dlhšia viditeľná operácia musí byť signalizovaná používateľovi.</a:t>
            </a:r>
            <a:endParaRPr lang="en-US" sz="1200" dirty="0"/>
          </a:p>
        </p:txBody>
      </p:sp>
      <p:sp>
        <p:nvSpPr>
          <p:cNvPr id="11" name="Text 9"/>
          <p:cNvSpPr/>
          <p:nvPr/>
        </p:nvSpPr>
        <p:spPr>
          <a:xfrm>
            <a:off x="5852160" y="3300984"/>
            <a:ext cx="1600200" cy="658368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200" dirty="0">
                <a:solidFill>
                  <a:srgbClr val="334155"/>
                </a:solidFill>
              </a:rPr>
              <a:t>Permission check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7452360" y="3300984"/>
            <a:ext cx="3703320" cy="658368"/>
          </a:xfrm>
          <a:prstGeom prst="rect">
            <a:avLst/>
          </a:prstGeom>
          <a:solidFill>
            <a:srgbClr val="FFFFFF"/>
          </a:solidFill>
          <a:ln w="635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>
              <a:buNone/>
            </a:pPr>
            <a:r>
              <a:rPr lang="en-US" sz="1200" dirty="0">
                <a:solidFill>
                  <a:srgbClr val="334155"/>
                </a:solidFill>
              </a:rPr>
              <a:t>Nestačí sám o sebe; rozhoduje aj lifecycle a stav aplikácie.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1188720" y="4480560"/>
            <a:ext cx="9784080" cy="685800"/>
          </a:xfrm>
          <a:prstGeom prst="rect">
            <a:avLst/>
          </a:prstGeom>
          <a:solidFill>
            <a:srgbClr val="101827"/>
          </a:solidFill>
          <a:ln w="1016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5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// Permission môže byť udelené, ale operácia môže byť zakázaná</a:t>
            </a:r>
            <a:endParaRPr lang="en-US" sz="1550" dirty="0"/>
          </a:p>
          <a:p>
            <a:pPr marL="0" indent="0">
              <a:buNone/>
            </a:pPr>
            <a:r>
              <a:rPr lang="en-US" sz="15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// pre nesprávny background kontext alebo service typ.</a:t>
            </a:r>
            <a:endParaRPr lang="en-US" sz="15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API 29: background location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841248"/>
            <a:ext cx="10789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150" dirty="0">
                <a:solidFill>
                  <a:srgbClr val="64748B"/>
                </a:solidFill>
              </a:rPr>
              <a:t>Poloha na pozadí sa posudzuje oddelene od polohy počas používania aplikácie.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731520" y="1234440"/>
            <a:ext cx="4572000" cy="201168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334155"/>
                </a:solidFill>
              </a:rPr>
              <a:t>Foreground location rieši prístup, keď je funkcia aktívne používaná. Background location je samostatne citlivý scenár a nemá sa žiadať automaticky spolu s bežnou polohou.</a:t>
            </a:r>
            <a:endParaRPr lang="en-US" sz="1800" dirty="0"/>
          </a:p>
        </p:txBody>
      </p:sp>
      <p:sp>
        <p:nvSpPr>
          <p:cNvPr id="5" name="Shape 3"/>
          <p:cNvSpPr/>
          <p:nvPr/>
        </p:nvSpPr>
        <p:spPr>
          <a:xfrm>
            <a:off x="6583680" y="2103120"/>
            <a:ext cx="1280160" cy="0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6" name="Shape 4"/>
          <p:cNvSpPr/>
          <p:nvPr/>
        </p:nvSpPr>
        <p:spPr>
          <a:xfrm>
            <a:off x="8961120" y="2103120"/>
            <a:ext cx="1188720" cy="0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7" name="Text 5"/>
          <p:cNvSpPr/>
          <p:nvPr/>
        </p:nvSpPr>
        <p:spPr>
          <a:xfrm>
            <a:off x="5486400" y="1719072"/>
            <a:ext cx="1508760" cy="777240"/>
          </a:xfrm>
          <a:prstGeom prst="rect">
            <a:avLst/>
          </a:prstGeom>
          <a:solidFill>
            <a:srgbClr val="DBEAFE"/>
          </a:solidFill>
          <a:ln w="11430">
            <a:solidFill>
              <a:srgbClr val="93C5FD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COARSE / FINE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foreground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7726680" y="1691640"/>
            <a:ext cx="1600200" cy="822960"/>
          </a:xfrm>
          <a:prstGeom prst="rect">
            <a:avLst/>
          </a:prstGeom>
          <a:solidFill>
            <a:srgbClr val="FEF3C7"/>
          </a:solidFill>
          <a:ln w="11430">
            <a:solidFill>
              <a:srgbClr val="F59E0B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0F172A"/>
                </a:solidFill>
              </a:rPr>
              <a:t>Funkcia stále potrebuje</a:t>
            </a:r>
            <a:endParaRPr lang="en-US" sz="1150" dirty="0"/>
          </a:p>
          <a:p>
            <a:pPr marL="0" indent="0" algn="ctr">
              <a:buNone/>
            </a:pPr>
            <a:r>
              <a:rPr lang="en-US" sz="1150" b="1" dirty="0">
                <a:solidFill>
                  <a:srgbClr val="0F172A"/>
                </a:solidFill>
              </a:rPr>
              <a:t>polohu na pozadí?</a:t>
            </a:r>
            <a:endParaRPr lang="en-US" sz="1150" dirty="0"/>
          </a:p>
        </p:txBody>
      </p:sp>
      <p:sp>
        <p:nvSpPr>
          <p:cNvPr id="9" name="Text 7"/>
          <p:cNvSpPr/>
          <p:nvPr/>
        </p:nvSpPr>
        <p:spPr>
          <a:xfrm>
            <a:off x="10058400" y="1719072"/>
            <a:ext cx="1325880" cy="777240"/>
          </a:xfrm>
          <a:prstGeom prst="rect">
            <a:avLst/>
          </a:prstGeom>
          <a:solidFill>
            <a:srgbClr val="FEE2E2"/>
          </a:solidFill>
          <a:ln w="11430">
            <a:solidFill>
              <a:srgbClr val="FCA5A5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0F172A"/>
                </a:solidFill>
              </a:rPr>
              <a:t>BACKGROUND</a:t>
            </a:r>
            <a:endParaRPr lang="en-US" sz="1150" dirty="0"/>
          </a:p>
          <a:p>
            <a:pPr marL="0" indent="0" algn="ctr">
              <a:buNone/>
            </a:pPr>
            <a:r>
              <a:rPr lang="en-US" sz="1150" b="1" dirty="0">
                <a:solidFill>
                  <a:srgbClr val="0F172A"/>
                </a:solidFill>
              </a:rPr>
              <a:t>LOCATION</a:t>
            </a:r>
            <a:endParaRPr lang="en-US" sz="1150" dirty="0"/>
          </a:p>
        </p:txBody>
      </p:sp>
      <p:sp>
        <p:nvSpPr>
          <p:cNvPr id="10" name="Text 8"/>
          <p:cNvSpPr/>
          <p:nvPr/>
        </p:nvSpPr>
        <p:spPr>
          <a:xfrm>
            <a:off x="5715000" y="3337559"/>
            <a:ext cx="5349240" cy="2399003"/>
          </a:xfrm>
          <a:prstGeom prst="rect">
            <a:avLst/>
          </a:prstGeom>
          <a:solidFill>
            <a:srgbClr val="101827"/>
          </a:solidFill>
          <a:ln w="1016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3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&lt;uses-permission android:name="android.permission.ACCESS_FINE_LOCATION" /&gt;</a:t>
            </a:r>
            <a:endParaRPr lang="en-US" sz="1380" dirty="0"/>
          </a:p>
          <a:p>
            <a:pPr marL="0" indent="0">
              <a:buNone/>
            </a:pPr>
            <a:r>
              <a:rPr lang="en-US" sz="13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&lt;uses-permission android:name="android.permission.ACCESS_COARSE_LOCATION" /&gt;</a:t>
            </a:r>
            <a:endParaRPr lang="en-US" sz="1380" dirty="0"/>
          </a:p>
          <a:p>
            <a:pPr marL="0" indent="0">
              <a:buNone/>
            </a:pPr>
            <a:r>
              <a:rPr lang="en-US" sz="138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&lt;uses-permission android:name="android.permission.ACCESS_BACKGROUND_LOCATION" /&gt;</a:t>
            </a:r>
            <a:endParaRPr lang="en-US" sz="1380" dirty="0"/>
          </a:p>
        </p:txBody>
      </p:sp>
      <p:sp>
        <p:nvSpPr>
          <p:cNvPr id="11" name="Text 9"/>
          <p:cNvSpPr/>
          <p:nvPr/>
        </p:nvSpPr>
        <p:spPr>
          <a:xfrm>
            <a:off x="731520" y="4160520"/>
            <a:ext cx="4572000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3DDC84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20" b="1" dirty="0">
                <a:solidFill>
                  <a:srgbClr val="0F172A"/>
                </a:solidFill>
              </a:rPr>
              <a:t>Rozhodovacie pravidlo</a:t>
            </a:r>
            <a:endParaRPr lang="en-US" sz="1420" dirty="0"/>
          </a:p>
        </p:txBody>
      </p:sp>
      <p:sp>
        <p:nvSpPr>
          <p:cNvPr id="12" name="Text 10"/>
          <p:cNvSpPr/>
          <p:nvPr/>
        </p:nvSpPr>
        <p:spPr>
          <a:xfrm>
            <a:off x="731520" y="4489704"/>
            <a:ext cx="4572000" cy="76809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334155"/>
                </a:solidFill>
              </a:rPr>
              <a:t>Najprv riešiť foreground location. Background location žiadať len vtedy, ak je jadrom funkcie a existuje jasný používateľský dôvod.</a:t>
            </a:r>
            <a:endParaRPr lang="en-US" sz="13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API 30: one-time a auto-reset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841248"/>
            <a:ext cx="10789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150" dirty="0">
                <a:solidFill>
                  <a:srgbClr val="64748B"/>
                </a:solidFill>
              </a:rPr>
              <a:t>Permission sa môže zmeniť aj bez novej verzie aplikácie.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731520" y="1234440"/>
            <a:ext cx="4846320" cy="224028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334155"/>
                </a:solidFill>
              </a:rPr>
              <a:t>Android 11 posilnil používateľskú kontrolu nad citlivým prístupom. Pri niektorých oprávneniach môže používateľ zvoliť jednorazové povolenie a systém môže resetovať oprávnenia dlhodobo nepoužívaným aplikáciám.</a:t>
            </a:r>
            <a:endParaRPr lang="en-US" sz="1800" dirty="0"/>
          </a:p>
        </p:txBody>
      </p:sp>
      <p:sp>
        <p:nvSpPr>
          <p:cNvPr id="5" name="Shape 3"/>
          <p:cNvSpPr/>
          <p:nvPr/>
        </p:nvSpPr>
        <p:spPr>
          <a:xfrm>
            <a:off x="6400800" y="1828800"/>
            <a:ext cx="1325880" cy="0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6" name="Shape 4"/>
          <p:cNvSpPr/>
          <p:nvPr/>
        </p:nvSpPr>
        <p:spPr>
          <a:xfrm>
            <a:off x="8823960" y="1828800"/>
            <a:ext cx="1325880" cy="0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7" name="Shape 5"/>
          <p:cNvSpPr/>
          <p:nvPr/>
        </p:nvSpPr>
        <p:spPr>
          <a:xfrm>
            <a:off x="10149840" y="2788920"/>
            <a:ext cx="0" cy="0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8" name="Text 6"/>
          <p:cNvSpPr/>
          <p:nvPr/>
        </p:nvSpPr>
        <p:spPr>
          <a:xfrm>
            <a:off x="5760720" y="1536192"/>
            <a:ext cx="1143000" cy="594360"/>
          </a:xfrm>
          <a:prstGeom prst="rect">
            <a:avLst/>
          </a:prstGeom>
          <a:solidFill>
            <a:srgbClr val="DCFCE7"/>
          </a:solidFill>
          <a:ln w="11430">
            <a:solidFill>
              <a:srgbClr val="86EFAC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0F172A"/>
                </a:solidFill>
              </a:rPr>
              <a:t>Granted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7635240" y="1417320"/>
            <a:ext cx="1417320" cy="822960"/>
          </a:xfrm>
          <a:prstGeom prst="rect">
            <a:avLst/>
          </a:prstGeom>
          <a:solidFill>
            <a:srgbClr val="FEF3C7"/>
          </a:solidFill>
          <a:ln w="11430">
            <a:solidFill>
              <a:srgbClr val="F59E0B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App not used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longer time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9875520" y="1536192"/>
            <a:ext cx="1280160" cy="594360"/>
          </a:xfrm>
          <a:prstGeom prst="rect">
            <a:avLst/>
          </a:prstGeom>
          <a:solidFill>
            <a:srgbClr val="FEE2E2"/>
          </a:solidFill>
          <a:ln w="11430">
            <a:solidFill>
              <a:srgbClr val="FCA5A5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0F172A"/>
                </a:solidFill>
              </a:rPr>
              <a:t>Auto-reset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7498080" y="2468880"/>
            <a:ext cx="1645920" cy="685800"/>
          </a:xfrm>
          <a:prstGeom prst="rect">
            <a:avLst/>
          </a:prstGeom>
          <a:solidFill>
            <a:srgbClr val="F1F5F9"/>
          </a:solidFill>
          <a:ln w="11430">
            <a:solidFill>
              <a:srgbClr val="CBD5E1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0F172A"/>
                </a:solidFill>
              </a:rPr>
              <a:t>Denied until</a:t>
            </a:r>
            <a:endParaRPr lang="en-US" sz="1150" dirty="0"/>
          </a:p>
          <a:p>
            <a:pPr marL="0" indent="0" algn="ctr">
              <a:buNone/>
            </a:pPr>
            <a:r>
              <a:rPr lang="en-US" sz="1150" b="1" dirty="0">
                <a:solidFill>
                  <a:srgbClr val="0F172A"/>
                </a:solidFill>
              </a:rPr>
              <a:t>requested again</a:t>
            </a:r>
            <a:endParaRPr lang="en-US" sz="1150" dirty="0"/>
          </a:p>
        </p:txBody>
      </p:sp>
      <p:sp>
        <p:nvSpPr>
          <p:cNvPr id="12" name="Text 10"/>
          <p:cNvSpPr/>
          <p:nvPr/>
        </p:nvSpPr>
        <p:spPr>
          <a:xfrm>
            <a:off x="5806440" y="3886199"/>
            <a:ext cx="5303520" cy="2130549"/>
          </a:xfrm>
          <a:prstGeom prst="rect">
            <a:avLst/>
          </a:prstGeom>
          <a:solidFill>
            <a:srgbClr val="101827"/>
          </a:solidFill>
          <a:ln w="1016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private fun openFeature() {</a:t>
            </a:r>
            <a:endParaRPr lang="en-US" sz="1450" dirty="0"/>
          </a:p>
          <a:p>
            <a:pPr marL="0" indent="0">
              <a:buNone/>
            </a:pPr>
            <a:r>
              <a:rPr lang="en-US" sz="14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if (!hasPermission(Manifest.permission.CAMERA)) {</a:t>
            </a:r>
            <a:endParaRPr lang="en-US" sz="1450" dirty="0"/>
          </a:p>
          <a:p>
            <a:pPr marL="0" indent="0">
              <a:buNone/>
            </a:pPr>
            <a:r>
              <a:rPr lang="en-US" sz="14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requestCameraPermission()</a:t>
            </a:r>
            <a:endParaRPr lang="en-US" sz="1450" dirty="0"/>
          </a:p>
          <a:p>
            <a:pPr marL="0" indent="0">
              <a:buNone/>
            </a:pPr>
            <a:r>
              <a:rPr lang="en-US" sz="14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return</a:t>
            </a:r>
            <a:endParaRPr lang="en-US" sz="1450" dirty="0"/>
          </a:p>
          <a:p>
            <a:pPr marL="0" indent="0">
              <a:buNone/>
            </a:pPr>
            <a:r>
              <a:rPr lang="en-US" sz="14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}</a:t>
            </a:r>
            <a:endParaRPr lang="en-US" sz="1450" dirty="0"/>
          </a:p>
          <a:p>
            <a:pPr marL="0" indent="0">
              <a:buNone/>
            </a:pPr>
            <a:r>
              <a:rPr lang="en-US" sz="14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openCameraFeature()</a:t>
            </a:r>
            <a:endParaRPr lang="en-US" sz="1450" dirty="0"/>
          </a:p>
          <a:p>
            <a:pPr marL="0" indent="0">
              <a:buNone/>
            </a:pPr>
            <a:r>
              <a:rPr lang="en-US" sz="14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}</a:t>
            </a:r>
            <a:endParaRPr lang="en-US" sz="14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API 31-32: Bluetooth a approximate location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841248"/>
            <a:ext cx="10789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150" dirty="0">
                <a:solidFill>
                  <a:srgbClr val="64748B"/>
                </a:solidFill>
              </a:rPr>
              <a:t>Android 12 oddelil Nearby devices od starších Bluetooth oprávnení a zaviedol presnú/približnú polohu.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685800" y="1234440"/>
            <a:ext cx="5074920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3DDC84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20" b="1" dirty="0">
                <a:solidFill>
                  <a:srgbClr val="0F172A"/>
                </a:solidFill>
              </a:rPr>
              <a:t>Bluetooth</a:t>
            </a:r>
            <a:endParaRPr lang="en-US" sz="1420" dirty="0"/>
          </a:p>
        </p:txBody>
      </p:sp>
      <p:sp>
        <p:nvSpPr>
          <p:cNvPr id="5" name="Text 3"/>
          <p:cNvSpPr/>
          <p:nvPr/>
        </p:nvSpPr>
        <p:spPr>
          <a:xfrm>
            <a:off x="685800" y="1563624"/>
            <a:ext cx="5074920" cy="90525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334155"/>
                </a:solidFill>
              </a:rPr>
              <a:t>Legacy BLUETOOTH a BLUETOOTH_ADMIN patria do vetvy do API 30. Od API 31 sa rozlišuje scan, connect a advertise.</a:t>
            </a:r>
            <a:endParaRPr lang="en-US" sz="1320" dirty="0"/>
          </a:p>
        </p:txBody>
      </p:sp>
      <p:sp>
        <p:nvSpPr>
          <p:cNvPr id="6" name="Text 4"/>
          <p:cNvSpPr/>
          <p:nvPr/>
        </p:nvSpPr>
        <p:spPr>
          <a:xfrm>
            <a:off x="685800" y="2697480"/>
            <a:ext cx="5074920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2563EB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20" b="1" dirty="0">
                <a:solidFill>
                  <a:srgbClr val="0F172A"/>
                </a:solidFill>
              </a:rPr>
              <a:t>Location accuracy</a:t>
            </a:r>
            <a:endParaRPr lang="en-US" sz="1420" dirty="0"/>
          </a:p>
        </p:txBody>
      </p:sp>
      <p:sp>
        <p:nvSpPr>
          <p:cNvPr id="7" name="Text 5"/>
          <p:cNvSpPr/>
          <p:nvPr/>
        </p:nvSpPr>
        <p:spPr>
          <a:xfrm>
            <a:off x="685800" y="3026664"/>
            <a:ext cx="5074920" cy="90525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334155"/>
                </a:solidFill>
              </a:rPr>
              <a:t>Používateľ môže udeliť približnú polohu aj v prípade, že aplikácia žiada presnú. Kód musí rozlišovať COARSE a FINE.</a:t>
            </a:r>
            <a:endParaRPr lang="en-US" sz="1320" dirty="0"/>
          </a:p>
        </p:txBody>
      </p:sp>
      <p:sp>
        <p:nvSpPr>
          <p:cNvPr id="8" name="Text 6"/>
          <p:cNvSpPr/>
          <p:nvPr/>
        </p:nvSpPr>
        <p:spPr>
          <a:xfrm>
            <a:off x="6080760" y="1143000"/>
            <a:ext cx="5166360" cy="3200400"/>
          </a:xfrm>
          <a:prstGeom prst="rect">
            <a:avLst/>
          </a:prstGeom>
          <a:solidFill>
            <a:srgbClr val="101827"/>
          </a:solidFill>
          <a:ln w="1016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 fontScale="92500"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&lt;uses-permission android:name="android.permission.BLUETOOTH"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android:maxSdkVersion="30" /&gt;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&lt;uses-permission android:name="android.permission.BLUETOOTH_ADMIN"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android:maxSdkVersion="30" /&gt;</a:t>
            </a:r>
            <a:endParaRPr lang="en-US" sz="1400" dirty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&lt;uses-permission android:name="android.permission.BLUETOOTH_SCAN" /&gt;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&lt;uses-permission android:name="android.permission.BLUETOOTH_CONNECT" /&gt;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&lt;uses-permission android:name="android.permission.BLUETOOTH_ADVERTISE" /&gt;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6080760" y="4709160"/>
            <a:ext cx="5120640" cy="6858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Pri scan výsledkoch treba explicitne riešiť, či aplikácia z Bluetooth skenu odvádza fyzickú polohu.</a:t>
            </a:r>
            <a:endParaRPr lang="en-US" sz="16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API 33: notifications a granular media permissions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841248"/>
            <a:ext cx="10789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150" dirty="0">
                <a:solidFill>
                  <a:srgbClr val="64748B"/>
                </a:solidFill>
              </a:rPr>
              <a:t>Android 13 zmenil dve veľmi časté oblasti: notifikácie a prístup k médiám.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685800" y="1234440"/>
            <a:ext cx="5029200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F59E0B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20" b="1" dirty="0">
                <a:solidFill>
                  <a:srgbClr val="0F172A"/>
                </a:solidFill>
              </a:rPr>
              <a:t>POST_NOTIFICATIONS</a:t>
            </a:r>
            <a:endParaRPr lang="en-US" sz="1420" dirty="0"/>
          </a:p>
        </p:txBody>
      </p:sp>
      <p:sp>
        <p:nvSpPr>
          <p:cNvPr id="5" name="Text 3"/>
          <p:cNvSpPr/>
          <p:nvPr/>
        </p:nvSpPr>
        <p:spPr>
          <a:xfrm>
            <a:off x="685800" y="1563624"/>
            <a:ext cx="5029200" cy="90525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334155"/>
                </a:solidFill>
              </a:rPr>
              <a:t>Zasielanie bežných notifikácií vyžaduje runtime permission. Notification channel už nestačí ako jediný predpoklad.</a:t>
            </a:r>
            <a:endParaRPr lang="en-US" sz="1320" dirty="0"/>
          </a:p>
        </p:txBody>
      </p:sp>
      <p:sp>
        <p:nvSpPr>
          <p:cNvPr id="6" name="Text 4"/>
          <p:cNvSpPr/>
          <p:nvPr/>
        </p:nvSpPr>
        <p:spPr>
          <a:xfrm>
            <a:off x="685800" y="2697480"/>
            <a:ext cx="5029200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2563EB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20" b="1" dirty="0">
                <a:solidFill>
                  <a:srgbClr val="0F172A"/>
                </a:solidFill>
              </a:rPr>
              <a:t>Granular media</a:t>
            </a:r>
            <a:endParaRPr lang="en-US" sz="1420" dirty="0"/>
          </a:p>
        </p:txBody>
      </p:sp>
      <p:sp>
        <p:nvSpPr>
          <p:cNvPr id="7" name="Text 5"/>
          <p:cNvSpPr/>
          <p:nvPr/>
        </p:nvSpPr>
        <p:spPr>
          <a:xfrm>
            <a:off x="685800" y="3026664"/>
            <a:ext cx="5029200" cy="90525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334155"/>
                </a:solidFill>
              </a:rPr>
              <a:t>Namiesto širokého READ_EXTERNAL_STORAGE sa používajú samostatné oprávnenia pre obrázky, video a audio.</a:t>
            </a:r>
            <a:endParaRPr lang="en-US" sz="1320" dirty="0"/>
          </a:p>
        </p:txBody>
      </p:sp>
      <p:sp>
        <p:nvSpPr>
          <p:cNvPr id="8" name="Text 6"/>
          <p:cNvSpPr/>
          <p:nvPr/>
        </p:nvSpPr>
        <p:spPr>
          <a:xfrm>
            <a:off x="6126480" y="1280159"/>
            <a:ext cx="5120640" cy="2817387"/>
          </a:xfrm>
          <a:prstGeom prst="rect">
            <a:avLst/>
          </a:prstGeom>
          <a:solidFill>
            <a:srgbClr val="101827"/>
          </a:solidFill>
          <a:ln w="1016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2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&lt;uses-permission android:name="android.permission.POST_NOTIFICATIONS" /&gt;</a:t>
            </a:r>
            <a:endParaRPr lang="en-US" sz="1200" dirty="0"/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&lt;uses-permission android:name="android.permission.READ_MEDIA_IMAGES" /&gt;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&lt;uses-permission android:name="android.permission.READ_MEDIA_VIDEO" /&gt;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&lt;uses-permission android:name="android.permission.READ_MEDIA_AUDIO" /&gt;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6126480" y="4179324"/>
            <a:ext cx="5120640" cy="1824487"/>
          </a:xfrm>
          <a:prstGeom prst="rect">
            <a:avLst/>
          </a:prstGeom>
          <a:solidFill>
            <a:srgbClr val="101827"/>
          </a:solidFill>
          <a:ln w="1016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if (Build.VERSION.SDK_INT &gt;= Build.VERSION_CODES.TIRAMISU) {</a:t>
            </a:r>
            <a:endParaRPr lang="en-US" sz="1450" dirty="0"/>
          </a:p>
          <a:p>
            <a:pPr marL="0" indent="0">
              <a:buNone/>
            </a:pPr>
            <a:r>
              <a:rPr lang="en-US" sz="14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notificationPermissionLauncher.launch(</a:t>
            </a:r>
            <a:endParaRPr lang="en-US" sz="1450" dirty="0"/>
          </a:p>
          <a:p>
            <a:pPr marL="0" indent="0">
              <a:buNone/>
            </a:pPr>
            <a:r>
              <a:rPr lang="en-US" sz="14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Manifest.permission.POST_NOTIFICATIONS</a:t>
            </a:r>
            <a:endParaRPr lang="en-US" sz="1450" dirty="0"/>
          </a:p>
          <a:p>
            <a:pPr marL="0" indent="0">
              <a:buNone/>
            </a:pPr>
            <a:r>
              <a:rPr lang="en-US" sz="14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)</a:t>
            </a:r>
            <a:endParaRPr lang="en-US" sz="1450" dirty="0"/>
          </a:p>
          <a:p>
            <a:pPr marL="0" indent="0">
              <a:buNone/>
            </a:pPr>
            <a:r>
              <a:rPr lang="en-US" sz="14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}</a:t>
            </a:r>
            <a:endParaRPr lang="en-US" sz="14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API 34: selected photos, FGS typy, receiver flags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841248"/>
            <a:ext cx="10789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150" dirty="0">
                <a:solidFill>
                  <a:srgbClr val="64748B"/>
                </a:solidFill>
              </a:rPr>
              <a:t>Android 14 sprísňuje prístup k médiám, foreground službám a dynamicky registrovaným receiverom.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731520" y="1188720"/>
            <a:ext cx="4754880" cy="19202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334155"/>
                </a:solidFill>
              </a:rPr>
              <a:t>Pri targetovaní API 34 je potrebné explicitnejšie pomenovať, čo aplikácia robí: aké médiá potrebuje, aký typ foreground service používa a či je receiver dostupný mimo aplikácie.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5989320" y="1325880"/>
            <a:ext cx="2194560" cy="640080"/>
          </a:xfrm>
          <a:prstGeom prst="rect">
            <a:avLst/>
          </a:prstGeom>
          <a:solidFill>
            <a:srgbClr val="DBEAFE"/>
          </a:solidFill>
          <a:ln w="11430">
            <a:solidFill>
              <a:srgbClr val="93C5FD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Selected Photos Access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5989320" y="2331720"/>
            <a:ext cx="2194560" cy="640080"/>
          </a:xfrm>
          <a:prstGeom prst="rect">
            <a:avLst/>
          </a:prstGeom>
          <a:solidFill>
            <a:srgbClr val="EDE9FE"/>
          </a:solidFill>
          <a:ln w="11430">
            <a:solidFill>
              <a:srgbClr val="C4B5FD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Foreground service type</a:t>
            </a: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5989320" y="3337560"/>
            <a:ext cx="2194560" cy="777240"/>
          </a:xfrm>
          <a:prstGeom prst="rect">
            <a:avLst/>
          </a:prstGeom>
          <a:solidFill>
            <a:srgbClr val="FEF3C7"/>
          </a:solidFill>
          <a:ln w="11430">
            <a:solidFill>
              <a:srgbClr val="F59E0B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120" b="1" dirty="0">
                <a:solidFill>
                  <a:srgbClr val="0F172A"/>
                </a:solidFill>
              </a:rPr>
              <a:t>RECEIVER_EXPORTED /</a:t>
            </a:r>
            <a:endParaRPr lang="en-US" sz="1120" dirty="0"/>
          </a:p>
          <a:p>
            <a:pPr marL="0" indent="0" algn="ctr">
              <a:buNone/>
            </a:pPr>
            <a:r>
              <a:rPr lang="en-US" sz="1120" b="1" dirty="0">
                <a:solidFill>
                  <a:srgbClr val="0F172A"/>
                </a:solidFill>
              </a:rPr>
              <a:t>RECEIVER_NOT_EXPORTED</a:t>
            </a:r>
            <a:endParaRPr lang="en-US" sz="1120" dirty="0"/>
          </a:p>
        </p:txBody>
      </p:sp>
      <p:sp>
        <p:nvSpPr>
          <p:cNvPr id="8" name="Shape 6"/>
          <p:cNvSpPr/>
          <p:nvPr/>
        </p:nvSpPr>
        <p:spPr>
          <a:xfrm>
            <a:off x="8183880" y="1645920"/>
            <a:ext cx="1280160" cy="0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9" name="Shape 7"/>
          <p:cNvSpPr/>
          <p:nvPr/>
        </p:nvSpPr>
        <p:spPr>
          <a:xfrm>
            <a:off x="8183880" y="2651760"/>
            <a:ext cx="1280160" cy="0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0" name="Shape 8"/>
          <p:cNvSpPr/>
          <p:nvPr/>
        </p:nvSpPr>
        <p:spPr>
          <a:xfrm>
            <a:off x="8183880" y="3703320"/>
            <a:ext cx="1280160" cy="0"/>
          </a:xfrm>
          <a:prstGeom prst="line">
            <a:avLst/>
          </a:prstGeom>
          <a:noFill/>
          <a:ln w="1524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1" name="Text 9"/>
          <p:cNvSpPr/>
          <p:nvPr/>
        </p:nvSpPr>
        <p:spPr>
          <a:xfrm>
            <a:off x="9464040" y="1371600"/>
            <a:ext cx="1417320" cy="548640"/>
          </a:xfrm>
          <a:prstGeom prst="rect">
            <a:avLst/>
          </a:prstGeom>
          <a:solidFill>
            <a:srgbClr val="DCFCE7"/>
          </a:solidFill>
          <a:ln w="11430">
            <a:solidFill>
              <a:srgbClr val="86EFAC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0F172A"/>
                </a:solidFill>
              </a:rPr>
              <a:t>menší rozsah</a:t>
            </a:r>
            <a:endParaRPr lang="en-US" sz="1150" dirty="0"/>
          </a:p>
          <a:p>
            <a:pPr marL="0" indent="0" algn="ctr">
              <a:buNone/>
            </a:pPr>
            <a:r>
              <a:rPr lang="en-US" sz="1150" b="1" dirty="0">
                <a:solidFill>
                  <a:srgbClr val="0F172A"/>
                </a:solidFill>
              </a:rPr>
              <a:t>prístupu</a:t>
            </a:r>
            <a:endParaRPr lang="en-US" sz="1150" dirty="0"/>
          </a:p>
        </p:txBody>
      </p:sp>
      <p:sp>
        <p:nvSpPr>
          <p:cNvPr id="12" name="Text 10"/>
          <p:cNvSpPr/>
          <p:nvPr/>
        </p:nvSpPr>
        <p:spPr>
          <a:xfrm>
            <a:off x="9464040" y="2377440"/>
            <a:ext cx="1417320" cy="548640"/>
          </a:xfrm>
          <a:prstGeom prst="rect">
            <a:avLst/>
          </a:prstGeom>
          <a:solidFill>
            <a:srgbClr val="DCFCE7"/>
          </a:solidFill>
          <a:ln w="11430">
            <a:solidFill>
              <a:srgbClr val="86EFAC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0F172A"/>
                </a:solidFill>
              </a:rPr>
              <a:t>deklarovaný</a:t>
            </a:r>
            <a:endParaRPr lang="en-US" sz="1150" dirty="0"/>
          </a:p>
          <a:p>
            <a:pPr marL="0" indent="0" algn="ctr">
              <a:buNone/>
            </a:pPr>
            <a:r>
              <a:rPr lang="en-US" sz="1150" b="1" dirty="0">
                <a:solidFill>
                  <a:srgbClr val="0F172A"/>
                </a:solidFill>
              </a:rPr>
              <a:t>účel služby</a:t>
            </a:r>
            <a:endParaRPr lang="en-US" sz="1150" dirty="0"/>
          </a:p>
        </p:txBody>
      </p:sp>
      <p:sp>
        <p:nvSpPr>
          <p:cNvPr id="13" name="Text 11"/>
          <p:cNvSpPr/>
          <p:nvPr/>
        </p:nvSpPr>
        <p:spPr>
          <a:xfrm>
            <a:off x="9464040" y="3429000"/>
            <a:ext cx="1417320" cy="548640"/>
          </a:xfrm>
          <a:prstGeom prst="rect">
            <a:avLst/>
          </a:prstGeom>
          <a:solidFill>
            <a:srgbClr val="DCFCE7"/>
          </a:solidFill>
          <a:ln w="11430">
            <a:solidFill>
              <a:srgbClr val="86EFAC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0F172A"/>
                </a:solidFill>
              </a:rPr>
              <a:t>jasná hranica</a:t>
            </a:r>
            <a:endParaRPr lang="en-US" sz="1150" dirty="0"/>
          </a:p>
          <a:p>
            <a:pPr marL="0" indent="0" algn="ctr">
              <a:buNone/>
            </a:pPr>
            <a:r>
              <a:rPr lang="en-US" sz="1150" b="1" dirty="0">
                <a:solidFill>
                  <a:srgbClr val="0F172A"/>
                </a:solidFill>
              </a:rPr>
              <a:t>komponentu</a:t>
            </a:r>
            <a:endParaRPr lang="en-US" sz="1150" dirty="0"/>
          </a:p>
        </p:txBody>
      </p:sp>
      <p:sp>
        <p:nvSpPr>
          <p:cNvPr id="14" name="Text 12"/>
          <p:cNvSpPr/>
          <p:nvPr/>
        </p:nvSpPr>
        <p:spPr>
          <a:xfrm>
            <a:off x="868680" y="3429000"/>
            <a:ext cx="4892040" cy="1965960"/>
          </a:xfrm>
          <a:prstGeom prst="rect">
            <a:avLst/>
          </a:prstGeom>
          <a:solidFill>
            <a:srgbClr val="101827"/>
          </a:solidFill>
          <a:ln w="1016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3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&lt;uses-permission android:name="android.permission.READ_MEDIA_VISUAL_USER_SELECTED" /&gt;</a:t>
            </a:r>
            <a:endParaRPr lang="en-US" sz="1350" dirty="0"/>
          </a:p>
          <a:p>
            <a:pPr marL="0" indent="0">
              <a:buNone/>
            </a:pPr>
            <a:endParaRPr lang="en-US" sz="1350" dirty="0"/>
          </a:p>
          <a:p>
            <a:pPr marL="0" indent="0">
              <a:buNone/>
            </a:pPr>
            <a:r>
              <a:rPr lang="en-US" sz="13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&lt;service</a:t>
            </a:r>
            <a:endParaRPr lang="en-US" sz="1350" dirty="0"/>
          </a:p>
          <a:p>
            <a:pPr marL="0" indent="0">
              <a:buNone/>
            </a:pPr>
            <a:r>
              <a:rPr lang="en-US" sz="13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android:name=".TrackingService"</a:t>
            </a:r>
            <a:endParaRPr lang="en-US" sz="1350" dirty="0"/>
          </a:p>
          <a:p>
            <a:pPr marL="0" indent="0">
              <a:buNone/>
            </a:pPr>
            <a:r>
              <a:rPr lang="en-US" sz="13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android:foregroundServiceType="location" /&gt;</a:t>
            </a:r>
            <a:endParaRPr lang="en-US" sz="13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2473</Words>
  <Application>Microsoft Office PowerPoint</Application>
  <PresentationFormat>Širokouhlá</PresentationFormat>
  <Paragraphs>348</Paragraphs>
  <Slides>20</Slides>
  <Notes>20</Notes>
  <HiddenSlides>0</HiddenSlides>
  <MMClips>0</MMClips>
  <ScaleCrop>false</ScaleCrop>
  <HeadingPairs>
    <vt:vector size="6" baseType="variant">
      <vt:variant>
        <vt:lpstr>Použité písma</vt:lpstr>
      </vt:variant>
      <vt:variant>
        <vt:i4>4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20</vt:i4>
      </vt:variant>
    </vt:vector>
  </HeadingPairs>
  <TitlesOfParts>
    <vt:vector size="25" baseType="lpstr">
      <vt:lpstr>Aptos</vt:lpstr>
      <vt:lpstr>Aptos Display</vt:lpstr>
      <vt:lpstr>Aptos Mono</vt:lpstr>
      <vt:lpstr>Arial</vt:lpstr>
      <vt:lpstr>Office Theme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</vt:vector>
  </TitlesOfParts>
  <Company>Katedra informatiky UKF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Version-aware permissions</dc:title>
  <dc:subject>Android version-aware permissions</dc:subject>
  <dc:creator>Katedra informatiky UKF</dc:creator>
  <cp:lastModifiedBy>Sinus</cp:lastModifiedBy>
  <cp:revision>2</cp:revision>
  <dcterms:created xsi:type="dcterms:W3CDTF">2026-06-23T11:33:10Z</dcterms:created>
  <dcterms:modified xsi:type="dcterms:W3CDTF">2026-06-23T12:18:20Z</dcterms:modified>
</cp:coreProperties>
</file>