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4" autoAdjust="0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48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215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6355080"/>
            <a:ext cx="11018520" cy="0"/>
          </a:xfrm>
          <a:prstGeom prst="line">
            <a:avLst/>
          </a:prstGeom>
          <a:noFill/>
          <a:ln w="12700">
            <a:solidFill>
              <a:srgbClr val="D3DAE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621792" y="6446520"/>
            <a:ext cx="6675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Bluetooth permissions and communication</a:t>
            </a:r>
            <a:endParaRPr lang="en-US" sz="750" dirty="0"/>
          </a:p>
        </p:txBody>
      </p:sp>
      <p:sp>
        <p:nvSpPr>
          <p:cNvPr id="5" name="Text 3"/>
          <p:cNvSpPr/>
          <p:nvPr/>
        </p:nvSpPr>
        <p:spPr>
          <a:xfrm>
            <a:off x="10698480" y="6446520"/>
            <a:ext cx="868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Android</a:t>
            </a:r>
            <a:endParaRPr lang="en-US" sz="750" dirty="0"/>
          </a:p>
        </p:txBody>
      </p:sp>
      <p:sp>
        <p:nvSpPr>
          <p:cNvPr id="6" name="Shape 4"/>
          <p:cNvSpPr/>
          <p:nvPr/>
        </p:nvSpPr>
        <p:spPr>
          <a:xfrm>
            <a:off x="11676888" y="6455664"/>
            <a:ext cx="155448" cy="155448"/>
          </a:xfrm>
          <a:prstGeom prst="rect">
            <a:avLst/>
          </a:prstGeom>
          <a:solidFill>
            <a:srgbClr val="3DDC84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685800" y="1143000"/>
            <a:ext cx="786384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Bluetooth permissions</a:t>
            </a:r>
            <a:endParaRPr lang="en-US" sz="4000" dirty="0"/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and communication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713232" y="2880360"/>
            <a:ext cx="81381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CBD5E1"/>
                </a:solidFill>
              </a:rPr>
              <a:t>Modernizovaná verzia pre Kotlin, AndroidX a API 23-36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13232" y="3703320"/>
            <a:ext cx="8229600" cy="868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E2E8F0"/>
                </a:solidFill>
              </a:rPr>
              <a:t>Bluetooth komunikácia má dve nezávislé roviny: systémové oprávnenia a komunikačný protokol. Aplikácia musí vedieť, či skenuje, pripája sa, inzeruje alebo drží socketové spojenie.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281160" y="1188720"/>
            <a:ext cx="1417320" cy="512064"/>
          </a:xfrm>
          <a:prstGeom prst="rect">
            <a:avLst/>
          </a:prstGeom>
          <a:solidFill>
            <a:srgbClr val="1E293B"/>
          </a:solidFill>
          <a:ln w="11430">
            <a:solidFill>
              <a:srgbClr val="3DDC84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F172A"/>
                </a:solidFill>
              </a:rPr>
              <a:t>SCAN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281160" y="1901952"/>
            <a:ext cx="1417320" cy="512064"/>
          </a:xfrm>
          <a:prstGeom prst="rect">
            <a:avLst/>
          </a:prstGeom>
          <a:solidFill>
            <a:srgbClr val="1E293B"/>
          </a:solidFill>
          <a:ln w="11430">
            <a:solidFill>
              <a:srgbClr val="60A5FA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F172A"/>
                </a:solidFill>
              </a:rPr>
              <a:t>CONNECT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9281160" y="2615184"/>
            <a:ext cx="1417320" cy="512064"/>
          </a:xfrm>
          <a:prstGeom prst="rect">
            <a:avLst/>
          </a:prstGeom>
          <a:solidFill>
            <a:srgbClr val="1E293B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F172A"/>
                </a:solidFill>
              </a:rPr>
              <a:t>ADVERTISE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9281160" y="3328416"/>
            <a:ext cx="1417320" cy="512064"/>
          </a:xfrm>
          <a:prstGeom prst="rect">
            <a:avLst/>
          </a:prstGeom>
          <a:solidFill>
            <a:srgbClr val="1E293B"/>
          </a:solidFill>
          <a:ln w="11430">
            <a:solidFill>
              <a:srgbClr val="7C3AE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F172A"/>
                </a:solidFill>
              </a:rPr>
              <a:t>SOCKET</a:t>
            </a:r>
            <a:endParaRPr lang="en-US" sz="1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9354AEF5-C783-CAE5-E859-AD5AECC91B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Vyhľadávanie zariadení je broadcast-driven flow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Discovery je asynchrónny proces: systém postupne posiela ACTION_FOUND udalosti.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143000"/>
            <a:ext cx="4572000" cy="1554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Skenovanie nespôsobí okamžitý zoznam zariadení. Aplikácia zaregistruje receiver, spustí discovery a priebežne spracúva nájdené zariadenia.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577840" y="1234440"/>
            <a:ext cx="160020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registerReceiver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7178040" y="1517904"/>
            <a:ext cx="9144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8092440" y="1234440"/>
            <a:ext cx="164592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startDiscovery()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9738360" y="1517904"/>
            <a:ext cx="731520" cy="722376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9784080" y="2240280"/>
            <a:ext cx="155448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ACTION_FOUND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9784080" y="2798064"/>
            <a:ext cx="0" cy="722376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7452360" y="3520440"/>
            <a:ext cx="1828800" cy="566928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add device to list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7452360" y="3803904"/>
            <a:ext cx="0" cy="630936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5715000" y="4434840"/>
            <a:ext cx="1783080" cy="566928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cancelDiscovery()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868680" y="2697480"/>
            <a:ext cx="4480560" cy="233172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filter = IntentFilter().apply {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addAction(BluetoothDevice.ACTION_FOUND)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addAction(BluetoothAdapter.ACTION_DISCOVERY_STARTED)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addAction(BluetoothAdapter.ACTION_DISCOVERY_FINISHED)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Discovery v Kotline s receiver flagom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Dynamický receiver treba registrovať a odregistrovať v rovnakom lifecycle rozsahu.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6400800" cy="43434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discoveryReceiver = object : BroadcastReceiver()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override fun onReceive(context: Context, intent: Intent)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when (intent.action)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BluetoothDevice.ACTION_FOUND -&gt; addDeviceFrom(intent)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BluetoothAdapter.ACTION_DISCOVERY_FINISHED -&gt; showScanFinished()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80" dirty="0"/>
          </a:p>
          <a:p>
            <a:pPr marL="0" indent="0">
              <a:buNone/>
            </a:pP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startDiscovery()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ensurePermissions(BtAction.Scan)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ContextCompat.registerReceiver(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this, discoveryReceiver, discoveryFilter,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ContextCompat.RECEIVER_NOT_EXPORTED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bluetoothAdapter?.startDiscovery()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80" dirty="0"/>
          </a:p>
        </p:txBody>
      </p:sp>
      <p:sp>
        <p:nvSpPr>
          <p:cNvPr id="5" name="Text 3"/>
          <p:cNvSpPr/>
          <p:nvPr/>
        </p:nvSpPr>
        <p:spPr>
          <a:xfrm>
            <a:off x="7635240" y="1234440"/>
            <a:ext cx="3520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Lifecycle pravidlo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635240" y="1563624"/>
            <a:ext cx="352044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Receiver odregistrovať v onStop/onDestroy podľa toho, ako dlho má aplikácia spracúvať discovery udalosti.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635240" y="2743200"/>
            <a:ext cx="3520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Bezpečnostné pravidlo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635240" y="3072384"/>
            <a:ext cx="352044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Ak receiver spracúva iba interný alebo kontrolovaný kontext, neponechávať ho exportovaný bez dôvodu.</a:t>
            </a:r>
            <a:endParaRPr lang="en-US" sz="1320" dirty="0"/>
          </a:p>
        </p:txBody>
      </p:sp>
      <p:sp>
        <p:nvSpPr>
          <p:cNvPr id="9" name="Text 7"/>
          <p:cNvSpPr/>
          <p:nvPr/>
        </p:nvSpPr>
        <p:spPr>
          <a:xfrm>
            <a:off x="7818120" y="4800600"/>
            <a:ext cx="3108960" cy="310896"/>
          </a:xfrm>
          <a:prstGeom prst="rect">
            <a:avLst/>
          </a:prstGeom>
          <a:solidFill>
            <a:srgbClr val="0F172A"/>
          </a:solidFill>
          <a:ln>
            <a:solidFill>
              <a:srgbClr val="0F172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register → scan → receive → unregister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Spracovanie nájdeného zariadenia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Intent obsahuje BluetoothDevice; prístup k názvu/adrese treba brať ako chránený Bluetooth údaj.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6675120" cy="43434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@SuppressLint("MissingPermission")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addDeviceFrom(intent: Intent)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device: BluetoothDevice? =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(Build.VERSION.SDK_INT &gt;= Build.VERSION_CODES.TIRAMISU)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intent.getParcelableExtra(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    BluetoothDevice.EXTRA_DEVICE,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    BluetoothDevice::class.java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 else {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@Suppress("DEPRECATION")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intent.getParcelableExtra(BluetoothDevice.EXTRA_DEVICE)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180" dirty="0"/>
          </a:p>
          <a:p>
            <a:pPr marL="0" indent="0">
              <a:buNone/>
            </a:pP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(device != null) discoveredDevices += device</a:t>
            </a:r>
            <a:endParaRPr lang="en-US" sz="1180" dirty="0"/>
          </a:p>
          <a:p>
            <a:pPr marL="0" indent="0">
              <a:buNone/>
            </a:pPr>
            <a:r>
              <a:rPr lang="en-US" sz="11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80" dirty="0"/>
          </a:p>
        </p:txBody>
      </p:sp>
      <p:sp>
        <p:nvSpPr>
          <p:cNvPr id="5" name="Text 3"/>
          <p:cNvSpPr/>
          <p:nvPr/>
        </p:nvSpPr>
        <p:spPr>
          <a:xfrm>
            <a:off x="7818120" y="1234440"/>
            <a:ext cx="324612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Názov zariadenia môže byť null. MAC adresa je technický identifikátor a nemá sa používať ako verejne zobrazované meno používateľa ani ukladať bez potreby.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818120" y="3383280"/>
            <a:ext cx="32461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Prakticky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7818120" y="3712464"/>
            <a:ext cx="324612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V UI zobraziť robustný label: name ?: "unknown", triediť duplicitné nálezy a nespúšťať discovery počas pripájania.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Zviditeľnenie zariadenia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Discoverability je potrebná hlavne vtedy, keď zariadenie hostí server socket a klient ho má nájsť.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188720"/>
            <a:ext cx="475488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Zviditeľnenie nie je trvalý stav aplikácie. Spúšťa sa cez systémový dialóg a čas dostupnosti je obmedzený. Na API 31+ patrí do vetvy BLUETOOTH_ADVERTISE.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06440" y="1142999"/>
            <a:ext cx="5394960" cy="3191257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discoverableLauncher = registerForActivityResult(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ActivityResultContracts.StartActivityForResult()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 { showDiscoverabilityResult() }</a:t>
            </a:r>
            <a:endParaRPr lang="en-US" sz="1320" dirty="0"/>
          </a:p>
          <a:p>
            <a:pPr marL="0" indent="0">
              <a:buNone/>
            </a:pP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requestDiscoverable()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ensurePermissions(BtAction.Advertise)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intent = Intent(BluetoothAdapter.ACTION_REQUEST_DISCOVERABLE)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.putExtra(BluetoothAdapter.EXTRA_DISCOVERABLE_DURATION, 300)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discoverableLauncher.launch(intent)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960120" y="4617720"/>
            <a:ext cx="150876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Server host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468880" y="4901184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657600" y="4617720"/>
            <a:ext cx="150876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Discoverable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166360" y="4901184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6355080" y="4617720"/>
            <a:ext cx="169164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Client discovery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Párovanie a bonding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Párovanie vytvorí dôverovaný vzťah; socket spojenie je samostatný krok po ňom.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097280"/>
            <a:ext cx="4846320" cy="2194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20" dirty="0">
                <a:solidFill>
                  <a:srgbClr val="334155"/>
                </a:solidFill>
              </a:rPr>
              <a:t>V starších príkladoch sa často používala reflection nad createBond. To dnes nie je vhodné ako výučbový vzor. Ak je potrebné spustiť párovanie programovo, použiť priamo dostupné API a spracovať stav bondovania cez broadcast.</a:t>
            </a:r>
            <a:endParaRPr lang="en-US" sz="1720" dirty="0"/>
          </a:p>
        </p:txBody>
      </p:sp>
      <p:sp>
        <p:nvSpPr>
          <p:cNvPr id="5" name="Text 3"/>
          <p:cNvSpPr/>
          <p:nvPr/>
        </p:nvSpPr>
        <p:spPr>
          <a:xfrm>
            <a:off x="5897880" y="1142999"/>
            <a:ext cx="5257800" cy="2834635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@SuppressLint("MissingPermission")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pair(device: BluetoothDevice) {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require(hasPermission(Manifest.permission.BLUETOOTH_CONNECT))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(device.bondState == BluetoothDevice.BOND_NONE) {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device.createBond()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50" dirty="0"/>
          </a:p>
          <a:p>
            <a:pPr marL="0" indent="0">
              <a:buNone/>
            </a:pP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Stav párovania sledovať cez BluetoothDevice.ACTION_BOND_STATE_CHANGED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1097280" y="4160520"/>
            <a:ext cx="1463040" cy="566928"/>
          </a:xfrm>
          <a:prstGeom prst="rect">
            <a:avLst/>
          </a:prstGeom>
          <a:solidFill>
            <a:srgbClr val="F1F5F9"/>
          </a:solidFill>
          <a:ln w="1143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DISCOVERED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560320" y="4443984"/>
            <a:ext cx="123444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794760" y="4160520"/>
            <a:ext cx="132588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BONDING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120640" y="4443984"/>
            <a:ext cx="123444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6355080" y="4160520"/>
            <a:ext cx="132588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BONDED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7680960" y="4443984"/>
            <a:ext cx="123444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8915400" y="4160520"/>
            <a:ext cx="132588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SOCKET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RFCOMM spojenie: server/client architektúra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Párovanie nestačí. Jedno zariadenie počúva, druhé iniciuje spojenie cez rovnaké UUID.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914400" y="1554480"/>
            <a:ext cx="2194560" cy="86868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Server device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listenUsingRfcomm...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9098280" y="1554480"/>
            <a:ext cx="2194560" cy="86868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Client device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createRfcommSocket...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074920" y="1554480"/>
            <a:ext cx="2057400" cy="86868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F172A"/>
                </a:solidFill>
              </a:rPr>
              <a:t>Shared UUID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0F172A"/>
                </a:solidFill>
              </a:rPr>
              <a:t>application protocol identity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3108960" y="1984248"/>
            <a:ext cx="19659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6"/>
          <p:cNvSpPr/>
          <p:nvPr/>
        </p:nvSpPr>
        <p:spPr>
          <a:xfrm>
            <a:off x="9098280" y="1984248"/>
            <a:ext cx="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6108192" y="2423160"/>
            <a:ext cx="0" cy="96012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251960" y="3383280"/>
            <a:ext cx="3749040" cy="86868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F172A"/>
                </a:solidFill>
              </a:rPr>
              <a:t>BluetoothSocket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F172A"/>
                </a:solidFill>
              </a:rPr>
              <a:t>InputStream + OutputStream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914400" y="4800600"/>
            <a:ext cx="10332720" cy="685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Server používa BluetoothServerSocket a blokujúce accept(). Klient používa BluetoothSocket a blokujúce connect(). Obidve volania patria mimo hlavného UI vlákna.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Server socket mimo UI vlákna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accept() blokuje beh do príchodu klienta alebo chyby, preto patrí na Dispatchers.IO.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24128"/>
            <a:ext cx="6629400" cy="45720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APP_UUID = UUID.fromString("00112233-afac-1234-abcd-abcdef012345")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const val SERVICE_NAME = "MyBtChat"</a:t>
            </a:r>
            <a:endParaRPr lang="en-US" sz="1150" dirty="0"/>
          </a:p>
          <a:p>
            <a:pPr marL="0" indent="0">
              <a:buNone/>
            </a:pP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@SuppressLint("MissingPermission")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suspend fun waitForClient(adapter: BluetoothAdapter): BluetoothSocket =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withContext(Dispatchers.IO) {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serverSocket = adapter.listenUsingRfcommWithServiceRecord(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SERVICE_NAME, APP_UUID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try {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serverSocket.accept()     // blocking call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 finally {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serverSocket.close()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50" dirty="0"/>
          </a:p>
        </p:txBody>
      </p:sp>
      <p:sp>
        <p:nvSpPr>
          <p:cNvPr id="5" name="Text 3"/>
          <p:cNvSpPr/>
          <p:nvPr/>
        </p:nvSpPr>
        <p:spPr>
          <a:xfrm>
            <a:off x="7818120" y="1234440"/>
            <a:ext cx="32004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Kľúčový fakt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818120" y="1563624"/>
            <a:ext cx="320040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Po úspešnom accept() už dátovú komunikáciu nerieši server socket, ale získaný BluetoothSocket.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818120" y="2880360"/>
            <a:ext cx="32004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Ošetrenie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818120" y="3209544"/>
            <a:ext cx="320040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Pri ukončení aktivity alebo režimu servera zavrieť serverSocket, inak môže blokujúce čakanie pokračovať.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Klientské pripojenie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Pred connect() treba zastaviť discovery, pretože skenovanie znižuje výkon a spoľahlivosť pripájania.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6400800" cy="397764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@SuppressLint("MissingPermission")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suspend fun connectTo(device: BluetoothDevice): BluetoothSocket =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withContext(Dispatchers.IO) {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bluetoothAdapter?.cancelDiscovery()</a:t>
            </a:r>
            <a:endParaRPr lang="en-US" sz="1240" dirty="0"/>
          </a:p>
          <a:p>
            <a:pPr marL="0" indent="0">
              <a:buNone/>
            </a:pP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socket = device.createRfcommSocketToServiceRecord(APP_UUID)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try {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socket.connect()          // blocking call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socket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 catch (e: IOException) {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socket.close()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throw e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240" dirty="0"/>
          </a:p>
          <a:p>
            <a:pPr marL="0" indent="0">
              <a:buNone/>
            </a:pPr>
            <a:r>
              <a:rPr lang="en-US" sz="12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40" dirty="0"/>
          </a:p>
        </p:txBody>
      </p:sp>
      <p:sp>
        <p:nvSpPr>
          <p:cNvPr id="5" name="Text 3"/>
          <p:cNvSpPr/>
          <p:nvPr/>
        </p:nvSpPr>
        <p:spPr>
          <a:xfrm>
            <a:off x="7726680" y="1508760"/>
            <a:ext cx="182880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cancelDiscovery()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8641080" y="2075688"/>
            <a:ext cx="0" cy="667512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7726680" y="2743200"/>
            <a:ext cx="182880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create socket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8641080" y="3310128"/>
            <a:ext cx="0" cy="667512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7726680" y="3977640"/>
            <a:ext cx="182880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connect()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Výmena dát cez BluetoothSocket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Po spojení ide o prácu so vstupným a výstupným streamom. UI aktualizácie patria späť na hlavné vlákno.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987552"/>
            <a:ext cx="6629400" cy="47091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class BtConnection(private val socket: BluetoothSocket) {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private val input = socket.inputStream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private val output = socket.outputStream</a:t>
            </a:r>
            <a:endParaRPr lang="en-US" sz="1130" dirty="0"/>
          </a:p>
          <a:p>
            <a:pPr marL="0" indent="0">
              <a:buNone/>
            </a:pP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suspend fun readLoop(onMessage: (String) -&gt; Unit) = withContext(Dispatchers.IO) {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buffer = ByteArray(1024)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while (isActive) {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val count = input.read(buffer)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if (count &gt; 0) onMessage(String(buffer, 0, count))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30" dirty="0"/>
          </a:p>
          <a:p>
            <a:pPr marL="0" indent="0">
              <a:buNone/>
            </a:pP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suspend fun send(text: String) = withContext(Dispatchers.IO) {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output.write(text.toByteArray())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30" dirty="0"/>
          </a:p>
          <a:p>
            <a:pPr marL="0" indent="0">
              <a:buNone/>
            </a:pPr>
            <a:r>
              <a:rPr lang="en-US" sz="11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30" dirty="0"/>
          </a:p>
        </p:txBody>
      </p:sp>
      <p:sp>
        <p:nvSpPr>
          <p:cNvPr id="5" name="Text 3"/>
          <p:cNvSpPr/>
          <p:nvPr/>
        </p:nvSpPr>
        <p:spPr>
          <a:xfrm>
            <a:off x="7818120" y="1325880"/>
            <a:ext cx="32004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UI pravidlo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818120" y="1655064"/>
            <a:ext cx="320040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Streamy čítať na IO threade. Zobrazenie správy v Compose/View vrstve robiť cez stav, callback alebo ViewModel.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818120" y="2971800"/>
            <a:ext cx="32004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Protokolové pravidlo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818120" y="3300984"/>
            <a:ext cx="320040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Pri reálnej aplikácii definovať delimitery alebo framing. Samotný stream negarantuje hranice správ.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Modernizácia pôvodných BT slidov: korekcie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Koncepčný základ ostáva, ale implementačný štýl treba posunúť na Kotlin a AndroidX.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4069080" cy="61264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Starší vzor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846320" y="1143000"/>
            <a:ext cx="6629400" cy="61264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Moderný vzor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77240" y="1755648"/>
            <a:ext cx="406908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Java + requestCode callbacks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846320" y="1755648"/>
            <a:ext cx="662940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Kotlin + Activity Result API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2368296"/>
            <a:ext cx="406908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Build.VERSION.SDK_INT == 31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846320" y="2368296"/>
            <a:ext cx="662940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hranice &gt;= Build.VERSION_CODES.S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77240" y="2980944"/>
            <a:ext cx="406908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BluetoothAdapter.getDefaultAdapter()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846320" y="2980944"/>
            <a:ext cx="662940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BluetoothManager.adapter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77240" y="3593592"/>
            <a:ext cx="406908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reflection createBond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846320" y="3593592"/>
            <a:ext cx="662940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priame API + bond state receiver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777240" y="4206240"/>
            <a:ext cx="406908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Handler ako jediný UI most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846320" y="4206240"/>
            <a:ext cx="6629400" cy="61264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coroutines + ViewModel/state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77240" y="4818888"/>
            <a:ext cx="406908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receiver bez flagu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846320" y="4818888"/>
            <a:ext cx="6629400" cy="61264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ContextCompat.registerReceiver + export flag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Štruktúra prezentácie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Najprv oprávnenia a dostupnosť adaptéra, potom discovery, párovanie a RFCOMM komunikácia.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65836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01  Rozsah Bluetooth API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65836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Classic, BLE a spoločné systémové triedy.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440740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02  Permission matrix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440740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Rozdiel API ≤30 a API ≥31.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8156448" y="124358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7C3AED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03  Manifest a runtime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8156448" y="157276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Deklarácia, request a vetvenie podľa akcie.</a:t>
            </a:r>
            <a:endParaRPr lang="en-US" sz="1320" dirty="0"/>
          </a:p>
        </p:txBody>
      </p:sp>
      <p:sp>
        <p:nvSpPr>
          <p:cNvPr id="10" name="Text 8"/>
          <p:cNvSpPr/>
          <p:nvPr/>
        </p:nvSpPr>
        <p:spPr>
          <a:xfrm>
            <a:off x="65836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04  Adapter setup</a:t>
            </a:r>
            <a:endParaRPr lang="en-US" sz="1420" dirty="0"/>
          </a:p>
        </p:txBody>
      </p:sp>
      <p:sp>
        <p:nvSpPr>
          <p:cNvPr id="11" name="Text 9"/>
          <p:cNvSpPr/>
          <p:nvPr/>
        </p:nvSpPr>
        <p:spPr>
          <a:xfrm>
            <a:off x="65836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BluetoothManager, dostupnosť hardvéru, zapnutie.</a:t>
            </a:r>
            <a:endParaRPr lang="en-US" sz="1320" dirty="0"/>
          </a:p>
        </p:txBody>
      </p:sp>
      <p:sp>
        <p:nvSpPr>
          <p:cNvPr id="12" name="Text 10"/>
          <p:cNvSpPr/>
          <p:nvPr/>
        </p:nvSpPr>
        <p:spPr>
          <a:xfrm>
            <a:off x="440740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05  Discovery a pairing</a:t>
            </a:r>
            <a:endParaRPr lang="en-US" sz="1420" dirty="0"/>
          </a:p>
        </p:txBody>
      </p:sp>
      <p:sp>
        <p:nvSpPr>
          <p:cNvPr id="13" name="Text 11"/>
          <p:cNvSpPr/>
          <p:nvPr/>
        </p:nvSpPr>
        <p:spPr>
          <a:xfrm>
            <a:off x="440740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Nájdenie zariadenia, bonded devices, discoverability.</a:t>
            </a:r>
            <a:endParaRPr lang="en-US" sz="1320" dirty="0"/>
          </a:p>
        </p:txBody>
      </p:sp>
      <p:sp>
        <p:nvSpPr>
          <p:cNvPr id="14" name="Text 12"/>
          <p:cNvSpPr/>
          <p:nvPr/>
        </p:nvSpPr>
        <p:spPr>
          <a:xfrm>
            <a:off x="8156448" y="256946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06  RFCOMM spojenie</a:t>
            </a:r>
            <a:endParaRPr lang="en-US" sz="1420" dirty="0"/>
          </a:p>
        </p:txBody>
      </p:sp>
      <p:sp>
        <p:nvSpPr>
          <p:cNvPr id="15" name="Text 13"/>
          <p:cNvSpPr/>
          <p:nvPr/>
        </p:nvSpPr>
        <p:spPr>
          <a:xfrm>
            <a:off x="8156448" y="289864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Server/client socket, vlákna/coroutines, výmena dát.</a:t>
            </a:r>
            <a:endParaRPr lang="en-US" sz="1320" dirty="0"/>
          </a:p>
        </p:txBody>
      </p:sp>
      <p:sp>
        <p:nvSpPr>
          <p:cNvPr id="16" name="Text 14"/>
          <p:cNvSpPr/>
          <p:nvPr/>
        </p:nvSpPr>
        <p:spPr>
          <a:xfrm>
            <a:off x="65836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7C3AED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07  Lifecycle a receivery</a:t>
            </a:r>
            <a:endParaRPr lang="en-US" sz="1420" dirty="0"/>
          </a:p>
        </p:txBody>
      </p:sp>
      <p:sp>
        <p:nvSpPr>
          <p:cNvPr id="17" name="Text 15"/>
          <p:cNvSpPr/>
          <p:nvPr/>
        </p:nvSpPr>
        <p:spPr>
          <a:xfrm>
            <a:off x="65836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Registrácia, odregistrácia, receiver flags.</a:t>
            </a:r>
            <a:endParaRPr lang="en-US" sz="1320" dirty="0"/>
          </a:p>
        </p:txBody>
      </p:sp>
      <p:sp>
        <p:nvSpPr>
          <p:cNvPr id="18" name="Text 16"/>
          <p:cNvSpPr/>
          <p:nvPr/>
        </p:nvSpPr>
        <p:spPr>
          <a:xfrm>
            <a:off x="440740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08  Typické chyby</a:t>
            </a:r>
            <a:endParaRPr lang="en-US" sz="1420" dirty="0"/>
          </a:p>
        </p:txBody>
      </p:sp>
      <p:sp>
        <p:nvSpPr>
          <p:cNvPr id="19" name="Text 17"/>
          <p:cNvSpPr/>
          <p:nvPr/>
        </p:nvSpPr>
        <p:spPr>
          <a:xfrm>
            <a:off x="440740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Legacy Java vzory a ich moderné náhrady.</a:t>
            </a:r>
            <a:endParaRPr lang="en-US" sz="1320" dirty="0"/>
          </a:p>
        </p:txBody>
      </p:sp>
      <p:sp>
        <p:nvSpPr>
          <p:cNvPr id="20" name="Text 18"/>
          <p:cNvSpPr/>
          <p:nvPr/>
        </p:nvSpPr>
        <p:spPr>
          <a:xfrm>
            <a:off x="8156448" y="3895344"/>
            <a:ext cx="34747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09  Kontrolný checklist</a:t>
            </a:r>
            <a:endParaRPr lang="en-US" sz="1420" dirty="0"/>
          </a:p>
        </p:txBody>
      </p:sp>
      <p:sp>
        <p:nvSpPr>
          <p:cNvPr id="21" name="Text 19"/>
          <p:cNvSpPr/>
          <p:nvPr/>
        </p:nvSpPr>
        <p:spPr>
          <a:xfrm>
            <a:off x="8156448" y="4224528"/>
            <a:ext cx="3474720" cy="749808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Minimálne práva, presné vetvenie, bezpečné ukončenie.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Kontrolný checklist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Bluetooth časť je korektná vtedy, keď sú oddelené permissions, discovery, pairing a socket komunikácia.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868680" y="1234440"/>
            <a:ext cx="10424160" cy="3749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r>
              <a:rPr lang="en-US" sz="1700" dirty="0">
                <a:solidFill>
                  <a:srgbClr val="334155"/>
                </a:solidFill>
              </a:rPr>
              <a:t>Manifest obsahuje legacy Bluetooth permissions s maxSdkVersion="30".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Runtime request sa skladá podľa konkrétnej akcie: scan, connect alebo advertise.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Adaptér sa získava cez BluetoothManager a hardvérová dostupnosť sa kontroluje cez PackageManager.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Discovery receiver má jasný lifecycle a je odregistrovaný.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accept(), connect(), read() a write() nebežia na hlavnom vlákne.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Socket sa zatvára pri chybe, ukončení aktivity alebo odpojení.
</a:t>
            </a:r>
            <a:endParaRPr lang="en-US" sz="1700" dirty="0"/>
          </a:p>
          <a:p>
            <a:r>
              <a:rPr lang="en-US" sz="1700" dirty="0">
                <a:solidFill>
                  <a:srgbClr val="334155"/>
                </a:solidFill>
              </a:rPr>
              <a:t>MAC adresa a názov zariadenia sa neukladajú ani nelogujú bez funkčného dôvodu.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423160" y="5486400"/>
            <a:ext cx="731520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Minimálne práva · explicitné verzie · blokujúce volania mimo UI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Bluetooth Classic a BLE nie sú ten istý komunikačný model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Obidve technológie patria pod Android Bluetooth API, ale typická architektúra aplikácie je odlišná.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21031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Bluetooth Classic je vhodný pre trvalejšie spojenia a dátový tok cez RFCOMM socket. BLE je orientované na skenovanie advertising paketov a komunikáciu cez GATT služby a charakteristiky.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760720" y="1261872"/>
            <a:ext cx="1508760" cy="66751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Oblasť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269480" y="1261872"/>
            <a:ext cx="2011680" cy="66751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Classic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9281160" y="1261872"/>
            <a:ext cx="1965960" cy="66751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BLE</a:t>
            </a: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5760720" y="1929384"/>
            <a:ext cx="150876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Typický účel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269480" y="1929384"/>
            <a:ext cx="201168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sériový dátový tok, chat, zariadenia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281160" y="1929384"/>
            <a:ext cx="196596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senzory, majáky, krátke správy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760720" y="2596896"/>
            <a:ext cx="150876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Spojenie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269480" y="2596896"/>
            <a:ext cx="201168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BluetoothSocket / RFCOMM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9281160" y="2596896"/>
            <a:ext cx="196596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GATT client/server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5760720" y="3264408"/>
            <a:ext cx="150876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Discovery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269480" y="3264408"/>
            <a:ext cx="201168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device discovery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9281160" y="3264408"/>
            <a:ext cx="1965960" cy="66751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scan advertising paketov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5760720" y="3931920"/>
            <a:ext cx="150876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Kompatibilita s pôvodnými slidmi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7269480" y="3931920"/>
            <a:ext cx="201168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hlavná vetva materiálu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9281160" y="3931920"/>
            <a:ext cx="1965960" cy="66751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samostatná vetva podľa potreby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841248" y="4434840"/>
            <a:ext cx="475488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Táto prezentácia sa sústreďuje na Bluetooth Classic RFCOMM.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Permission matrix pre Bluetooth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Od Androidu 12/API 31 sú Bluetooth oprávnenia explicitne rozdelené podľa akcie.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283464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Akcia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3611880" y="1143000"/>
            <a:ext cx="374904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API ≤ 30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60920" y="1143000"/>
            <a:ext cx="4114800" cy="557784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API ≥ 31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77240" y="1700784"/>
            <a:ext cx="28346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Zistenie dostupnosti BT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611880" y="1700784"/>
            <a:ext cx="37490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bez dangerous runtime permission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60920" y="1700784"/>
            <a:ext cx="41148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bez dangerous runtime permission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77240" y="2258568"/>
            <a:ext cx="28346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Zapnutie cez systémový dialóg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611880" y="2258568"/>
            <a:ext cx="37490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7360920" y="2258568"/>
            <a:ext cx="41148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BLUETOOTH_CONNECT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77240" y="2816352"/>
            <a:ext cx="28346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Zoznam spárovaných zariadení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11880" y="2816352"/>
            <a:ext cx="37490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360920" y="2816352"/>
            <a:ext cx="41148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BLUETOOTH_CONNECT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777240" y="3374136"/>
            <a:ext cx="28346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Vyhľadávanie zariadení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611880" y="3374136"/>
            <a:ext cx="37490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BLUETOOTH_ADMIN + location pri scan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7360920" y="3374136"/>
            <a:ext cx="41148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BLUETOOTH_SCAN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777240" y="3931920"/>
            <a:ext cx="28346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Zviditeľnenie zariadenia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3611880" y="3931920"/>
            <a:ext cx="374904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BLUETOOTH_ADMIN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7360920" y="3931920"/>
            <a:ext cx="4114800" cy="557784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BLUETOOTH_ADVERTISE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777240" y="4489704"/>
            <a:ext cx="28346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Socket komunikácia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3611880" y="4489704"/>
            <a:ext cx="374904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7360920" y="4489704"/>
            <a:ext cx="4114800" cy="557784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BLUETOOTH_CONNECT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914400" y="5303520"/>
            <a:ext cx="1028700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334155"/>
                </a:solidFill>
              </a:rPr>
              <a:t>Ak scan výsledky používate na odvodenie fyzickej polohy, nestačí deklarovať len Bluetooth scan bez polohovej logiky. Ak polohu neodvodzujete, možno explicitne deklarovať neverForLocation.</a:t>
            </a:r>
            <a:endParaRPr lang="en-US" sz="1450" dirty="0"/>
          </a:p>
        </p:txBody>
      </p:sp>
      <p:sp>
        <p:nvSpPr>
          <p:cNvPr id="26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Moderný manifest pre Bluetooth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Manifest má rozlíšiť legacy oprávnenia do API 30 a nové Nearby devices oprávnenia od API 31.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10835640" cy="44805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&lt;!-- Legacy Bluetooth permissions: only up to Android 11 / API 30 --&gt;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android:name="android.permission.BLUETOOTH"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android:name="android.permission.BLUETOOTH_ADMIN"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&lt;!-- Needed on API &lt;= 30 when discovery results can reveal location --&gt;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android:name="android.permission.ACCESS_FINE_LOCATION"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&lt;!-- Android 12+ / API 31+ Nearby devices permissions --&gt;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android:name="android.permission.BLUETOOTH_SCAN" /&gt;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android:name="android.permission.BLUETOOTH_CONNECT" /&gt;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android:name="android.permission.BLUETOOTH_ADVERTISE" /&gt;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68680" y="5715000"/>
            <a:ext cx="10515600" cy="4114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60" dirty="0">
                <a:solidFill>
                  <a:srgbClr val="334155"/>
                </a:solidFill>
              </a:rPr>
              <a:t>Ak aplikácia nikdy neodvodzuje polohu z Bluetooth scan výsledkov, pri BLUETOOTH_SCAN možno použiť usesPermissionFlags="neverForLocation". Toto tvrdenie má byť pravdivé vzhľadom na správanie aplikácie.</a:t>
            </a:r>
            <a:endParaRPr lang="en-US" sz="136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Runtime request podľa konkrétnej Bluetooth akcie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Nežiadať celý Bluetooth balík automaticky. Vyžiadať iba oprávnenia potrebné pre spúšťanú funkciu.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097280"/>
            <a:ext cx="6583680" cy="40233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enum class BtAction { Scan, Connect, Advertise }</a:t>
            </a:r>
            <a:endParaRPr lang="en-US" sz="1280" dirty="0"/>
          </a:p>
          <a:p>
            <a:pPr marL="0" indent="0">
              <a:buNone/>
            </a:pP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permissionsFor(action: BtAction): Array&lt;String&gt; =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(Build.VERSION.SDK_INT &gt;= Build.VERSION_CODES.S)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when (action)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BtAction.Scan -&gt; arrayOf(Manifest.permission.BLUETOOTH_SCAN)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BtAction.Connect -&gt; arrayOf(Manifest.permission.BLUETOOTH_CONNECT)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BtAction.Advertise -&gt; arrayOf(Manifest.permission.BLUETOOTH_ADVERTISE)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when (action)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BtAction.Scan -&gt; arrayOf(Manifest.permission.ACCESS_FINE_LOCATION)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BtAction.Connect, BtAction.Advertise -&gt; emptyArray()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80" dirty="0"/>
          </a:p>
        </p:txBody>
      </p:sp>
      <p:sp>
        <p:nvSpPr>
          <p:cNvPr id="5" name="Text 3"/>
          <p:cNvSpPr/>
          <p:nvPr/>
        </p:nvSpPr>
        <p:spPr>
          <a:xfrm>
            <a:off x="7726680" y="1234440"/>
            <a:ext cx="33832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Rozhodnutie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7726680" y="1563624"/>
            <a:ext cx="3383280" cy="9509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Permission request je súčasťou akcie. Skenovanie, pripojenie a zviditeľnenie nie sú rovnaká operácia a nemajú automaticky rovnaký permission set.</a:t>
            </a:r>
            <a:endParaRPr lang="en-US" sz="1320" dirty="0"/>
          </a:p>
        </p:txBody>
      </p:sp>
      <p:sp>
        <p:nvSpPr>
          <p:cNvPr id="7" name="Text 5"/>
          <p:cNvSpPr/>
          <p:nvPr/>
        </p:nvSpPr>
        <p:spPr>
          <a:xfrm>
            <a:off x="7726680" y="2788920"/>
            <a:ext cx="33832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Praktický dôsledok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726680" y="3118104"/>
            <a:ext cx="3383280" cy="9509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Pri odmietnutí sa vypína len konkrétna funkcia. Aplikácia môže ďalej zobrazovať stav adaptéra alebo pracovať s lokálnymi dátami.</a:t>
            </a:r>
            <a:endParaRPr lang="en-US" sz="1320" dirty="0"/>
          </a:p>
        </p:txBody>
      </p:sp>
      <p:sp>
        <p:nvSpPr>
          <p:cNvPr id="9" name="Text 7"/>
          <p:cNvSpPr/>
          <p:nvPr/>
        </p:nvSpPr>
        <p:spPr>
          <a:xfrm>
            <a:off x="7863840" y="4846320"/>
            <a:ext cx="3063240" cy="310896"/>
          </a:xfrm>
          <a:prstGeom prst="rect">
            <a:avLst/>
          </a:prstGeom>
          <a:solidFill>
            <a:srgbClr val="0E7A42"/>
          </a:solidFill>
          <a:ln>
            <a:solidFill>
              <a:srgbClr val="0E7A42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Zásada minimálneho oprávnenia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BluetoothAdapter získavať cez BluetoothManager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Moderný kód nemá byť postavený na starom getDefaultAdapter ako hlavnom vzore.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77240" y="1234439"/>
            <a:ext cx="5577840" cy="3648111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bluetoothManager: BluetoothManager by lazy {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getSystemService(BluetoothManager::class.java)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20" dirty="0"/>
          </a:p>
          <a:p>
            <a:pPr marL="0" indent="0">
              <a:buNone/>
            </a:pP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bluetoothAdapter: BluetoothAdapter? by lazy {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bluetoothManager.adapter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20" dirty="0"/>
          </a:p>
          <a:p>
            <a:pPr marL="0" indent="0">
              <a:buNone/>
            </a:pP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hasBluetoothClassic(): Boolean =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packageManager.hasSystemFeature(PackageManager.FEATURE_BLUETOOTH)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6812280" y="1353312"/>
            <a:ext cx="4206240" cy="1463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Aplikácia má najprv zistiť, či zariadenie Bluetooth vôbec podporuje. Null adaptér alebo chýbajúci systémový feature nie je permission problém, ale nedostupná hardvérová schopnosť.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903720" y="3474720"/>
            <a:ext cx="1600200" cy="566928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PackageManager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8503920" y="3749040"/>
            <a:ext cx="8229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9326880" y="3474720"/>
            <a:ext cx="1783080" cy="566928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BluetoothManager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10149840" y="4041648"/>
            <a:ext cx="0" cy="576072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9281160" y="4617720"/>
            <a:ext cx="1828800" cy="566928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BluetoothAdapter?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Zapnutie Bluetooth patrí cez systémový dialóg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Aplikácia nemá ticho meniť stav adaptéra; používateľ potvrdzuje systémovú akciu.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Ak adaptér existuje, ale nie je zapnutý, aplikácia požiada systém o zapnutie Bluetooth. Na Android 12+ treba mať pred tým povolené BLUETOOTH_CONNECT.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06440" y="1143000"/>
            <a:ext cx="5440680" cy="36118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enableBtLauncher = registerForActivityResult(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ActivityResultContracts.StartActivityForResult()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 { result -&gt;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(bluetoothAdapter?.isEnabled == true)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showBluetoothReady()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showBluetoothDisabled()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80" dirty="0"/>
          </a:p>
          <a:p>
            <a:pPr marL="0" indent="0">
              <a:buNone/>
            </a:pP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requestEnableBluetooth() {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intent = Intent(BluetoothAdapter.ACTION_REQUEST_ENABLE)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enableBtLauncher.launch(intent)</a:t>
            </a:r>
            <a:endParaRPr lang="en-US" sz="1280" dirty="0"/>
          </a:p>
          <a:p>
            <a:pPr marL="0" indent="0">
              <a:buNone/>
            </a:pPr>
            <a:r>
              <a:rPr lang="en-US" sz="12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80" dirty="0"/>
          </a:p>
        </p:txBody>
      </p:sp>
      <p:sp>
        <p:nvSpPr>
          <p:cNvPr id="6" name="Text 4"/>
          <p:cNvSpPr/>
          <p:nvPr/>
        </p:nvSpPr>
        <p:spPr>
          <a:xfrm>
            <a:off x="914400" y="4206240"/>
            <a:ext cx="4343400" cy="310896"/>
          </a:xfrm>
          <a:prstGeom prst="rect">
            <a:avLst/>
          </a:prstGeom>
          <a:solidFill>
            <a:srgbClr val="2563EB"/>
          </a:solidFill>
          <a:ln>
            <a:solidFill>
              <a:srgbClr val="2563EB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</a:rPr>
              <a:t>Nie je to permission dialóg, ale systémová aktivita.</a:t>
            </a:r>
            <a:endParaRPr lang="en-US" sz="11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Spárované zariadenia: bonded devices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777240"/>
            <a:ext cx="107899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4748B"/>
                </a:solidFill>
              </a:rPr>
              <a:t>Spárovanie je bezpečnostný predpoklad, ale nie je to samotné komunikačné spojenie.</a:t>
            </a:r>
            <a:endParaRPr lang="en-US" sz="102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754880" cy="1600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Zoznam bonded devices predstavuje zariadenia, s ktorými už prebehlo párovanie. Pri API 31+ je prístup k týmto údajom chránený oprávnením BLUETOOTH_CONNECT.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760720" y="1188719"/>
            <a:ext cx="5440680" cy="2587749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@SuppressLint("MissingPermission")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bondedDevices(): Set&lt;BluetoothDevice&gt;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require(hasPermission(Manifest.permission.BLUETOOTH_CONNECT))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return bluetoothAdapter?.bondedDevices.orEmpty()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20" dirty="0"/>
          </a:p>
          <a:p>
            <a:pPr marL="0" indent="0">
              <a:buNone/>
            </a:pP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deviceLabel(device: BluetoothDevice): String =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"${device.name ?: "unknown"} (${device.address})"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960120" y="4069080"/>
            <a:ext cx="1691640" cy="59436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Bonded device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651760" y="4370832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840480" y="4069080"/>
            <a:ext cx="1508760" cy="59436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MAC + name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349240" y="4370832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6537960" y="4069080"/>
            <a:ext cx="1828800" cy="59436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BluetoothSocket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366760" y="4370832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9555480" y="4069080"/>
            <a:ext cx="1783080" cy="59436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Connected state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2492</Words>
  <Application>Microsoft Office PowerPoint</Application>
  <PresentationFormat>Širokouhlá</PresentationFormat>
  <Paragraphs>389</Paragraphs>
  <Slides>20</Slides>
  <Notes>20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Bluetooth permissions and communication</dc:title>
  <dc:subject>Bluetooth permissions and communication</dc:subject>
  <dc:creator>Katedra informatiky UKF</dc:creator>
  <cp:lastModifiedBy>Sinus</cp:lastModifiedBy>
  <cp:revision>2</cp:revision>
  <dcterms:created xsi:type="dcterms:W3CDTF">2026-06-23T11:58:46Z</dcterms:created>
  <dcterms:modified xsi:type="dcterms:W3CDTF">2026-06-23T13:38:06Z</dcterms:modified>
</cp:coreProperties>
</file>