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6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354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6473952"/>
            <a:ext cx="11045952" cy="0"/>
          </a:xfrm>
          <a:prstGeom prst="line">
            <a:avLst/>
          </a:prstGeom>
          <a:noFill/>
          <a:ln w="8890">
            <a:solidFill>
              <a:srgbClr val="D4D9D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658368" y="6556248"/>
            <a:ext cx="56692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C756D"/>
                </a:solidFill>
              </a:rPr>
              <a:t>Android security model and permissions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18872"/>
          </a:xfrm>
          <a:prstGeom prst="rect">
            <a:avLst/>
          </a:prstGeom>
          <a:solidFill>
            <a:srgbClr val="0C7C73"/>
          </a:solidFill>
          <a:ln w="1270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822960" y="1298448"/>
            <a:ext cx="8138160" cy="12070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4100" b="1" dirty="0">
                <a:solidFill>
                  <a:srgbClr val="17211B"/>
                </a:solidFill>
              </a:rPr>
              <a:t>Android security model</a:t>
            </a:r>
            <a:endParaRPr lang="en-US" sz="4100" dirty="0"/>
          </a:p>
          <a:p>
            <a:pPr marL="0" indent="0">
              <a:buNone/>
            </a:pPr>
            <a:r>
              <a:rPr lang="en-US" sz="4100" b="1" dirty="0">
                <a:solidFill>
                  <a:srgbClr val="17211B"/>
                </a:solidFill>
              </a:rPr>
              <a:t>and permissions</a:t>
            </a:r>
            <a:endParaRPr lang="en-US" sz="4100" dirty="0"/>
          </a:p>
        </p:txBody>
      </p:sp>
      <p:sp>
        <p:nvSpPr>
          <p:cNvPr id="5" name="Text 3"/>
          <p:cNvSpPr/>
          <p:nvPr/>
        </p:nvSpPr>
        <p:spPr>
          <a:xfrm>
            <a:off x="841248" y="2743200"/>
            <a:ext cx="872185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56635B"/>
                </a:solidFill>
              </a:rPr>
              <a:t>Bezpečnostný model Androidu, typy oprávnení a Kotlin pattern pre runtime permissions.</a:t>
            </a:r>
            <a:endParaRPr lang="en-US" sz="1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37B11F4B-854F-37A6-749B-9AC8D7ADF2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ROBUSTNOSŤ APLIKÁCIE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Zamietnutie oprávnenia je očakávaný stav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43584"/>
            <a:ext cx="1033272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Aplikácia nemá padať, manipulovať používateľa ani blokovať nesúvisiace funkcie. Má deaktivovať iba funkciu, ktorá dané oprávnenie potrebuje.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68680" y="1828800"/>
            <a:ext cx="5760720" cy="3127248"/>
          </a:xfrm>
          <a:prstGeom prst="roundRect">
            <a:avLst>
              <a:gd name="adj" fmla="val 2339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14984" y="1938528"/>
            <a:ext cx="54681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1014984" y="2176272"/>
            <a:ext cx="5468112" cy="2670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private fun showContactsDisabled()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contactsButton.isEnabled = false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status.text =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"Kontakty nie sú dostupné. " +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"Môžete zadať údaje manuálne."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private fun canReadContacts(): Boolean =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ContextCompat.checkSelfPermission(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this, Manifest.permission.READ_CONTACTS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 == PackageManager.PERMISSION_GRANTED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7223760" y="1965960"/>
            <a:ext cx="1920240" cy="822960"/>
          </a:xfrm>
          <a:prstGeom prst="roundRect">
            <a:avLst>
              <a:gd name="adj" fmla="val 8889"/>
            </a:avLst>
          </a:prstGeom>
          <a:solidFill>
            <a:srgbClr val="E5F0E7"/>
          </a:solidFill>
          <a:ln w="11430">
            <a:solidFill>
              <a:srgbClr val="4E8B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7388352" y="2112264"/>
            <a:ext cx="1591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4E8B57"/>
                </a:solidFill>
              </a:rPr>
              <a:t>Granted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388352" y="2496312"/>
            <a:ext cx="15910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funkcia pokračuje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9372600" y="1965960"/>
            <a:ext cx="1920240" cy="822960"/>
          </a:xfrm>
          <a:prstGeom prst="roundRect">
            <a:avLst>
              <a:gd name="adj" fmla="val 8889"/>
            </a:avLst>
          </a:prstGeom>
          <a:solidFill>
            <a:srgbClr val="F6E0E2"/>
          </a:solidFill>
          <a:ln w="1143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9537192" y="2112264"/>
            <a:ext cx="1591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Denied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9537192" y="2496312"/>
            <a:ext cx="15910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47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funkcia sa vypne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alebo ponúkne alternatíva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8174736" y="2871216"/>
            <a:ext cx="0" cy="530352"/>
          </a:xfrm>
          <a:prstGeom prst="line">
            <a:avLst/>
          </a:prstGeom>
          <a:noFill/>
          <a:ln w="15240">
            <a:solidFill>
              <a:srgbClr val="4E8B57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10332720" y="2871216"/>
            <a:ext cx="0" cy="530352"/>
          </a:xfrm>
          <a:prstGeom prst="line">
            <a:avLst/>
          </a:prstGeom>
          <a:noFill/>
          <a:ln w="15240">
            <a:solidFill>
              <a:srgbClr val="B23A4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4"/>
          <p:cNvSpPr/>
          <p:nvPr/>
        </p:nvSpPr>
        <p:spPr>
          <a:xfrm>
            <a:off x="7040880" y="3493008"/>
            <a:ext cx="4434840" cy="1298448"/>
          </a:xfrm>
          <a:prstGeom prst="roundRect">
            <a:avLst>
              <a:gd name="adj" fmla="val 5634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7205472" y="3639312"/>
            <a:ext cx="41056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Aplikácia beží ďalej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205472" y="4023360"/>
            <a:ext cx="410565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Používateľ si zachováva kontrolu nad dátami a aplikácia zostáva funkčná tam, kde permission netreba.</a:t>
            </a:r>
            <a:endParaRPr lang="en-US" sz="1260" dirty="0"/>
          </a:p>
        </p:txBody>
      </p:sp>
      <p:sp>
        <p:nvSpPr>
          <p:cNvPr id="19" name="Text 17"/>
          <p:cNvSpPr/>
          <p:nvPr/>
        </p:nvSpPr>
        <p:spPr>
          <a:xfrm>
            <a:off x="7040880" y="5193792"/>
            <a:ext cx="4434840" cy="347472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1420" b="1" dirty="0">
                <a:solidFill>
                  <a:srgbClr val="075B55"/>
                </a:solidFill>
              </a:rPr>
              <a:t>Toto je </a:t>
            </a:r>
            <a:r>
              <a:rPr lang="en-US" sz="1420" b="1" dirty="0" err="1">
                <a:solidFill>
                  <a:srgbClr val="075B55"/>
                </a:solidFill>
              </a:rPr>
              <a:t>dôležité</a:t>
            </a:r>
            <a:r>
              <a:rPr lang="en-US" sz="1420" b="1" dirty="0">
                <a:solidFill>
                  <a:srgbClr val="075B55"/>
                </a:solidFill>
              </a:rPr>
              <a:t>: permission denial nie je “chyba používateľa”.</a:t>
            </a:r>
            <a:endParaRPr lang="en-US" sz="1420" dirty="0"/>
          </a:p>
        </p:txBody>
      </p:sp>
      <p:sp>
        <p:nvSpPr>
          <p:cNvPr id="20" name="Text 18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Request app 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VERSION-AWARE KÓD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Verzie Androidu menia pravidlá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424160" cy="5029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580" dirty="0">
                <a:solidFill>
                  <a:srgbClr val="17211B"/>
                </a:solidFill>
              </a:rPr>
              <a:t>Bezpečnostné pravidlá sa menia podľa platformy aj targetSdkVersion. Preto sa v kóde používajú hranice API levelov, nie testovanie jednej presnej verzie.</a:t>
            </a:r>
            <a:endParaRPr lang="en-US" sz="1580" dirty="0"/>
          </a:p>
        </p:txBody>
      </p:sp>
      <p:sp>
        <p:nvSpPr>
          <p:cNvPr id="5" name="Shape 3"/>
          <p:cNvSpPr/>
          <p:nvPr/>
        </p:nvSpPr>
        <p:spPr>
          <a:xfrm>
            <a:off x="777240" y="1847088"/>
            <a:ext cx="5138928" cy="2304288"/>
          </a:xfrm>
          <a:prstGeom prst="roundRect">
            <a:avLst>
              <a:gd name="adj" fmla="val 3175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23544" y="1956816"/>
            <a:ext cx="4846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923544" y="2194560"/>
            <a:ext cx="4846320" cy="18470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val permissions = when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Build.VERSION.SDK_INT &gt;= Build.VERSION_CODES.S -&gt;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arrayOf(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Manifest.permission.BLUETOOTH_SCAN,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Manifest.permission.BLUETOOTH_CONNECT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else -&gt; emptyArray()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requestNearbyDevices.launch(permissions)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1143000" y="4983480"/>
            <a:ext cx="9418320" cy="0"/>
          </a:xfrm>
          <a:prstGeom prst="line">
            <a:avLst/>
          </a:prstGeom>
          <a:noFill/>
          <a:ln w="2540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914400" y="4782312"/>
            <a:ext cx="402336" cy="4023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576072" y="4206240"/>
            <a:ext cx="1097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0C7C73"/>
                </a:solidFill>
              </a:rPr>
              <a:t>API 23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365760" y="5330952"/>
            <a:ext cx="1508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runtime</a:t>
            </a:r>
            <a:endParaRPr lang="en-US" sz="1040" dirty="0"/>
          </a:p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permissions</a:t>
            </a:r>
            <a:endParaRPr lang="en-US" sz="1040" dirty="0"/>
          </a:p>
        </p:txBody>
      </p:sp>
      <p:sp>
        <p:nvSpPr>
          <p:cNvPr id="12" name="Shape 10"/>
          <p:cNvSpPr/>
          <p:nvPr/>
        </p:nvSpPr>
        <p:spPr>
          <a:xfrm>
            <a:off x="3063240" y="4782312"/>
            <a:ext cx="402336" cy="4023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2724912" y="4206240"/>
            <a:ext cx="1097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2F6F9F"/>
                </a:solidFill>
              </a:rPr>
              <a:t>API 31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2514600" y="5330952"/>
            <a:ext cx="1508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Bluetooth</a:t>
            </a:r>
            <a:endParaRPr lang="en-US" sz="1040" dirty="0"/>
          </a:p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Nearby devices</a:t>
            </a:r>
            <a:endParaRPr lang="en-US" sz="1040" dirty="0"/>
          </a:p>
        </p:txBody>
      </p:sp>
      <p:sp>
        <p:nvSpPr>
          <p:cNvPr id="15" name="Shape 13"/>
          <p:cNvSpPr/>
          <p:nvPr/>
        </p:nvSpPr>
        <p:spPr>
          <a:xfrm>
            <a:off x="5212080" y="4782312"/>
            <a:ext cx="402336" cy="402336"/>
          </a:xfrm>
          <a:prstGeom prst="ellipse">
            <a:avLst/>
          </a:prstGeom>
          <a:solidFill>
            <a:srgbClr val="C77D12"/>
          </a:solidFill>
          <a:ln w="1270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4873752" y="4206240"/>
            <a:ext cx="1097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77D12"/>
                </a:solidFill>
              </a:rPr>
              <a:t>API 33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4663440" y="5330952"/>
            <a:ext cx="1508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POST_NOTIFICATIONS</a:t>
            </a:r>
            <a:endParaRPr lang="en-US" sz="1040" dirty="0"/>
          </a:p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media permissions</a:t>
            </a:r>
            <a:endParaRPr lang="en-US" sz="1040" dirty="0"/>
          </a:p>
        </p:txBody>
      </p:sp>
      <p:sp>
        <p:nvSpPr>
          <p:cNvPr id="18" name="Shape 16"/>
          <p:cNvSpPr/>
          <p:nvPr/>
        </p:nvSpPr>
        <p:spPr>
          <a:xfrm>
            <a:off x="7360920" y="4782312"/>
            <a:ext cx="402336" cy="402336"/>
          </a:xfrm>
          <a:prstGeom prst="ellipse">
            <a:avLst/>
          </a:prstGeom>
          <a:solidFill>
            <a:srgbClr val="B23A48"/>
          </a:solidFill>
          <a:ln w="1270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7022592" y="4206240"/>
            <a:ext cx="1097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B23A48"/>
                </a:solidFill>
              </a:rPr>
              <a:t>API 34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812280" y="5330952"/>
            <a:ext cx="1508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receiver flags</a:t>
            </a:r>
            <a:endParaRPr lang="en-US" sz="1040" dirty="0"/>
          </a:p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selected photos</a:t>
            </a:r>
            <a:endParaRPr lang="en-US" sz="1040" dirty="0"/>
          </a:p>
        </p:txBody>
      </p:sp>
      <p:sp>
        <p:nvSpPr>
          <p:cNvPr id="21" name="Shape 19"/>
          <p:cNvSpPr/>
          <p:nvPr/>
        </p:nvSpPr>
        <p:spPr>
          <a:xfrm>
            <a:off x="9509760" y="4782312"/>
            <a:ext cx="402336" cy="402336"/>
          </a:xfrm>
          <a:prstGeom prst="ellipse">
            <a:avLst/>
          </a:prstGeom>
          <a:solidFill>
            <a:srgbClr val="56635B"/>
          </a:solidFill>
          <a:ln w="12700">
            <a:solidFill>
              <a:srgbClr val="56635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9171432" y="4206240"/>
            <a:ext cx="1097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56635B"/>
                </a:solidFill>
              </a:rPr>
              <a:t>API 35–36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8961120" y="5330952"/>
            <a:ext cx="1508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ďalšie target</a:t>
            </a:r>
            <a:endParaRPr lang="en-US" sz="1040" dirty="0"/>
          </a:p>
          <a:p>
            <a:pPr marL="0" indent="0" algn="ctr">
              <a:buNone/>
            </a:pPr>
            <a:r>
              <a:rPr lang="en-US" sz="1040" dirty="0">
                <a:solidFill>
                  <a:srgbClr val="17211B"/>
                </a:solidFill>
              </a:rPr>
              <a:t>behavior changes</a:t>
            </a:r>
            <a:endParaRPr lang="en-US" sz="1040" dirty="0"/>
          </a:p>
        </p:txBody>
      </p:sp>
      <p:sp>
        <p:nvSpPr>
          <p:cNvPr id="24" name="Shape 22"/>
          <p:cNvSpPr/>
          <p:nvPr/>
        </p:nvSpPr>
        <p:spPr>
          <a:xfrm>
            <a:off x="6400800" y="1901952"/>
            <a:ext cx="1920240" cy="777240"/>
          </a:xfrm>
          <a:prstGeom prst="roundRect">
            <a:avLst>
              <a:gd name="adj" fmla="val 9412"/>
            </a:avLst>
          </a:prstGeom>
          <a:solidFill>
            <a:srgbClr val="F6E0E2"/>
          </a:solidFill>
          <a:ln w="1143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Text 23"/>
          <p:cNvSpPr/>
          <p:nvPr/>
        </p:nvSpPr>
        <p:spPr>
          <a:xfrm>
            <a:off x="6565392" y="2048256"/>
            <a:ext cx="1591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Zlé pravidlo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6565392" y="2432304"/>
            <a:ext cx="1591056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00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SDK_INT == 31</a:t>
            </a:r>
            <a:endParaRPr lang="en-US" sz="1260" dirty="0"/>
          </a:p>
        </p:txBody>
      </p:sp>
      <p:sp>
        <p:nvSpPr>
          <p:cNvPr id="27" name="Shape 25"/>
          <p:cNvSpPr/>
          <p:nvPr/>
        </p:nvSpPr>
        <p:spPr>
          <a:xfrm>
            <a:off x="8732520" y="1901952"/>
            <a:ext cx="2514600" cy="777240"/>
          </a:xfrm>
          <a:prstGeom prst="roundRect">
            <a:avLst>
              <a:gd name="adj" fmla="val 9412"/>
            </a:avLst>
          </a:prstGeom>
          <a:solidFill>
            <a:srgbClr val="E5F0E7"/>
          </a:solidFill>
          <a:ln w="11430">
            <a:solidFill>
              <a:srgbClr val="4E8B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8" name="Text 26"/>
          <p:cNvSpPr/>
          <p:nvPr/>
        </p:nvSpPr>
        <p:spPr>
          <a:xfrm>
            <a:off x="8897112" y="2048256"/>
            <a:ext cx="218541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4E8B57"/>
                </a:solidFill>
              </a:rPr>
              <a:t>Dobré pravidlo</a:t>
            </a:r>
            <a:endParaRPr lang="en-US" sz="1500" dirty="0"/>
          </a:p>
        </p:txBody>
      </p:sp>
      <p:sp>
        <p:nvSpPr>
          <p:cNvPr id="29" name="Text 27"/>
          <p:cNvSpPr/>
          <p:nvPr/>
        </p:nvSpPr>
        <p:spPr>
          <a:xfrm>
            <a:off x="8897112" y="2432304"/>
            <a:ext cx="2185416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00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SDK_INT &gt;= Build.VERSION_CODES.S</a:t>
            </a:r>
            <a:endParaRPr lang="en-US" sz="1260" dirty="0"/>
          </a:p>
        </p:txBody>
      </p:sp>
      <p:sp>
        <p:nvSpPr>
          <p:cNvPr id="30" name="Text 28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Android version behavior changes</a:t>
            </a:r>
            <a:endParaRPr lang="en-US" sz="720" dirty="0"/>
          </a:p>
        </p:txBody>
      </p:sp>
      <p:sp>
        <p:nvSpPr>
          <p:cNvPr id="31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OD API 31 INÝ MODEL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Príklad: Bluetooth ako meniace sa permission API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14984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Bluetooth je dobrá </a:t>
            </a:r>
            <a:r>
              <a:rPr lang="en-US" sz="1600" dirty="0" err="1">
                <a:solidFill>
                  <a:srgbClr val="17211B"/>
                </a:solidFill>
              </a:rPr>
              <a:t>prípadová</a:t>
            </a:r>
            <a:r>
              <a:rPr lang="en-US" sz="1600" dirty="0">
                <a:solidFill>
                  <a:srgbClr val="17211B"/>
                </a:solidFill>
              </a:rPr>
              <a:t> </a:t>
            </a:r>
            <a:r>
              <a:rPr lang="en-US" sz="1600" dirty="0" err="1">
                <a:solidFill>
                  <a:srgbClr val="17211B"/>
                </a:solidFill>
              </a:rPr>
              <a:t>štúdia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749808" y="1783080"/>
            <a:ext cx="5623560" cy="4023360"/>
          </a:xfrm>
          <a:prstGeom prst="roundRect">
            <a:avLst>
              <a:gd name="adj" fmla="val 1818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896112" y="1892808"/>
            <a:ext cx="53309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AndroidManifest.xml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896112" y="2130552"/>
            <a:ext cx="5330952" cy="3566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android:name="android.permission.BLUETOOTH"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android:maxSdkVersion="30" /&gt;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android:name="android.permission.BLUETOOTH_ADMIN"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android:maxSdkVersion="30" /&gt;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android:name="android.permission.BLUETOOTH_SCAN"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android:usesPermissionFlags="neverForLocation" /&gt;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android:name="android.permission.BLUETOOTH_CONNECT" /&gt;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android:name="android.permission.BLUETOOTH_ADVERTISE" /&gt;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6903720" y="1874520"/>
            <a:ext cx="1920240" cy="1316736"/>
          </a:xfrm>
          <a:prstGeom prst="roundRect">
            <a:avLst>
              <a:gd name="adj" fmla="val 5556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7068312" y="2020824"/>
            <a:ext cx="1591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API ≤ 30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068312" y="2404872"/>
            <a:ext cx="1591056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BLUETOOTH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BLUETOOTH_ADMIN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prípadne location pri skenovaní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9144000" y="1874520"/>
            <a:ext cx="1920240" cy="1316736"/>
          </a:xfrm>
          <a:prstGeom prst="roundRect">
            <a:avLst>
              <a:gd name="adj" fmla="val 5556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9308592" y="2020824"/>
            <a:ext cx="1591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API ≥ 31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9308592" y="2404872"/>
            <a:ext cx="1591056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SCAN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CONNECT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ADVERTISE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8887968" y="2542032"/>
            <a:ext cx="210312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6903720" y="3886200"/>
            <a:ext cx="4160520" cy="1325880"/>
          </a:xfrm>
          <a:prstGeom prst="roundRect">
            <a:avLst>
              <a:gd name="adj" fmla="val 5517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7068312" y="4032504"/>
            <a:ext cx="38313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Poznámka k polohe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068312" y="4416552"/>
            <a:ext cx="3831336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Ak appka nepoužíva výsledky skenovania na odvodenie fyzickej polohy, môže deklarovať neverForLocation. Ak ich na polohu používa, treba riešiť location oprávnenia.</a:t>
            </a:r>
            <a:endParaRPr lang="en-US" sz="1260" dirty="0"/>
          </a:p>
        </p:txBody>
      </p:sp>
      <p:sp>
        <p:nvSpPr>
          <p:cNvPr id="18" name="Text 16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Bluetooth 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POST_NOTIFICATIONS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Príklad: notifikácie od Androidu 13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424160" cy="4572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Notifikácie už nie sú iba otázkou notification channelu. Od API 33 vyžadujú runtime oprávnenie pre non-exempt notifikácie.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22960" y="1828800"/>
            <a:ext cx="4526280" cy="868680"/>
          </a:xfrm>
          <a:prstGeom prst="roundRect">
            <a:avLst>
              <a:gd name="adj" fmla="val 8421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69264" y="1938528"/>
            <a:ext cx="42336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AndroidManifest.xml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969264" y="2176272"/>
            <a:ext cx="423367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android:name="android.permission.POST_NOTIFICATIONS" /&gt;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822960" y="3090672"/>
            <a:ext cx="4526280" cy="1993392"/>
          </a:xfrm>
          <a:prstGeom prst="roundRect">
            <a:avLst>
              <a:gd name="adj" fmla="val 3670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969264" y="3200400"/>
            <a:ext cx="42336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969264" y="3438144"/>
            <a:ext cx="4233672" cy="15361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if (Build.VERSION.SDK_INT &gt;=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Build.VERSION_CODES.TIRAMISU)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requestNotificationPermission.launch(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Manifest.permission.POST_NOTIFICATIONS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 else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showNotificationFeature()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</p:txBody>
      </p:sp>
      <p:sp>
        <p:nvSpPr>
          <p:cNvPr id="11" name="Shape 9"/>
          <p:cNvSpPr/>
          <p:nvPr/>
        </p:nvSpPr>
        <p:spPr>
          <a:xfrm>
            <a:off x="6126480" y="1828800"/>
            <a:ext cx="2377440" cy="1024128"/>
          </a:xfrm>
          <a:prstGeom prst="roundRect">
            <a:avLst>
              <a:gd name="adj" fmla="val 7143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6291072" y="1975104"/>
            <a:ext cx="20482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API &lt; 33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291072" y="2359152"/>
            <a:ext cx="204825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notification channel + používateľské nastavenia notifikácií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8979408" y="1828800"/>
            <a:ext cx="2377440" cy="1024128"/>
          </a:xfrm>
          <a:prstGeom prst="roundRect">
            <a:avLst>
              <a:gd name="adj" fmla="val 7143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9144000" y="1975104"/>
            <a:ext cx="20482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API ≥ 33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144000" y="2359152"/>
            <a:ext cx="204825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channel + runtime POST_NOTIFICATIONS</a:t>
            </a:r>
            <a:endParaRPr lang="en-US" sz="1260" dirty="0"/>
          </a:p>
        </p:txBody>
      </p:sp>
      <p:sp>
        <p:nvSpPr>
          <p:cNvPr id="17" name="Shape 15"/>
          <p:cNvSpPr/>
          <p:nvPr/>
        </p:nvSpPr>
        <p:spPr>
          <a:xfrm>
            <a:off x="8549640" y="2359152"/>
            <a:ext cx="374904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8" name="Shape 16"/>
          <p:cNvSpPr/>
          <p:nvPr/>
        </p:nvSpPr>
        <p:spPr>
          <a:xfrm>
            <a:off x="6126480" y="3657600"/>
            <a:ext cx="5230368" cy="1298448"/>
          </a:xfrm>
          <a:prstGeom prst="roundRect">
            <a:avLst>
              <a:gd name="adj" fmla="val 5634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6291072" y="3803904"/>
            <a:ext cx="49011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UX odporúčanie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6291072" y="4187952"/>
            <a:ext cx="49011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Žiadať permission v momente, keď používateľ aktivuje funkciu s jasnou hodnotou, nie automaticky pri prvom štarte aplikácie.</a:t>
            </a:r>
            <a:endParaRPr lang="en-US" sz="1260" dirty="0"/>
          </a:p>
        </p:txBody>
      </p:sp>
      <p:sp>
        <p:nvSpPr>
          <p:cNvPr id="21" name="Text 19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Notification runtime permission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KOMPONENTY, INTENTY, RECEIVERY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Permissions nie sú celá bezpečnosť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51560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Aj keď aplikácia správne žiada permissions, stále môže mať bezpečnostný problém v exportovaných komponentoch alebo v nesprávne registrovanom receiveri.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68680" y="2029968"/>
            <a:ext cx="2240280" cy="932688"/>
          </a:xfrm>
          <a:prstGeom prst="roundRect">
            <a:avLst>
              <a:gd name="adj" fmla="val 7843"/>
            </a:avLst>
          </a:prstGeom>
          <a:solidFill>
            <a:srgbClr val="F6E0E2"/>
          </a:solidFill>
          <a:ln w="1143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2176272"/>
            <a:ext cx="1911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Iná aplikácia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033272" y="2560320"/>
            <a:ext cx="19110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môže poslať intent</a:t>
            </a:r>
            <a:endParaRPr lang="en-US" sz="1260" dirty="0"/>
          </a:p>
        </p:txBody>
      </p:sp>
      <p:sp>
        <p:nvSpPr>
          <p:cNvPr id="8" name="Shape 6"/>
          <p:cNvSpPr/>
          <p:nvPr/>
        </p:nvSpPr>
        <p:spPr>
          <a:xfrm>
            <a:off x="4343400" y="2029968"/>
            <a:ext cx="2240280" cy="932688"/>
          </a:xfrm>
          <a:prstGeom prst="roundRect">
            <a:avLst>
              <a:gd name="adj" fmla="val 7843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4507992" y="2176272"/>
            <a:ext cx="1911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Android resolver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507992" y="2560320"/>
            <a:ext cx="19110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vyberá komponent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7845552" y="2029968"/>
            <a:ext cx="2606040" cy="932688"/>
          </a:xfrm>
          <a:prstGeom prst="roundRect">
            <a:avLst>
              <a:gd name="adj" fmla="val 7843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8010144" y="2176272"/>
            <a:ext cx="22768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Tvoja aplikácia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8010144" y="2560320"/>
            <a:ext cx="22768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Activity / Service / Receiver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3218688" y="2514600"/>
            <a:ext cx="1005840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6693408" y="2514600"/>
            <a:ext cx="1033272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4"/>
          <p:cNvSpPr/>
          <p:nvPr/>
        </p:nvSpPr>
        <p:spPr>
          <a:xfrm>
            <a:off x="822960" y="4005072"/>
            <a:ext cx="5349240" cy="1261872"/>
          </a:xfrm>
          <a:prstGeom prst="roundRect">
            <a:avLst>
              <a:gd name="adj" fmla="val 5797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969264" y="4114800"/>
            <a:ext cx="50566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 – context registered receiver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969264" y="4352544"/>
            <a:ext cx="505663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ContextCompat.registerReceiver(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this,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receiver,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IntentFilter(ACTION_SYNC_FINISHED),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ContextCompat.RECEIVER_NOT_EXPORTED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</a:t>
            </a:r>
            <a:endParaRPr lang="en-US" sz="1060" dirty="0"/>
          </a:p>
        </p:txBody>
      </p:sp>
      <p:sp>
        <p:nvSpPr>
          <p:cNvPr id="19" name="Shape 17"/>
          <p:cNvSpPr/>
          <p:nvPr/>
        </p:nvSpPr>
        <p:spPr>
          <a:xfrm>
            <a:off x="6720840" y="3840480"/>
            <a:ext cx="4187952" cy="1225296"/>
          </a:xfrm>
          <a:prstGeom prst="roundRect">
            <a:avLst>
              <a:gd name="adj" fmla="val 5970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6885432" y="3986784"/>
            <a:ext cx="38587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Od Androidu 14 / API 34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6885432" y="4370832"/>
            <a:ext cx="385876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Pri context-registered receiveroch treba explicitne určiť export behavior, ak nejde výlučne o systémové broadcasty.</a:t>
            </a:r>
            <a:endParaRPr lang="en-US" sz="1260" dirty="0"/>
          </a:p>
        </p:txBody>
      </p:sp>
      <p:sp>
        <p:nvSpPr>
          <p:cNvPr id="22" name="Text 20"/>
          <p:cNvSpPr/>
          <p:nvPr/>
        </p:nvSpPr>
        <p:spPr>
          <a:xfrm>
            <a:off x="960120" y="5559552"/>
            <a:ext cx="9692640" cy="347472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520" b="1" dirty="0">
                <a:solidFill>
                  <a:srgbClr val="075B55"/>
                </a:solidFill>
              </a:rPr>
              <a:t>Pravidlo: komponent exportovať iba vtedy, keď má byť zámerne dostupný iným aplikáciám.</a:t>
            </a:r>
            <a:endParaRPr lang="en-US" sz="1520" dirty="0"/>
          </a:p>
        </p:txBody>
      </p:sp>
      <p:sp>
        <p:nvSpPr>
          <p:cNvPr id="23" name="Text 21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Android 14 behavior changes, Broadcasts overview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AUDIT PRED ODOVZDANÍM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Moderný bezpečnostný checklist pre študentskú appku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42416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Checklist má </a:t>
            </a:r>
            <a:r>
              <a:rPr lang="en-US" sz="1600" dirty="0" err="1">
                <a:solidFill>
                  <a:srgbClr val="17211B"/>
                </a:solidFill>
              </a:rPr>
              <a:t>viesť</a:t>
            </a:r>
            <a:r>
              <a:rPr lang="en-US" sz="1600" dirty="0">
                <a:solidFill>
                  <a:srgbClr val="17211B"/>
                </a:solidFill>
              </a:rPr>
              <a:t> k systematickej kontrole aplikácie, nie iba k pridávaniu permissions podľa chybových hlásení z Android Studia.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68680" y="1901952"/>
            <a:ext cx="173736" cy="1737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4712" y="1874520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Každé permission má jasnú funkčnú potrebu.</a:t>
            </a:r>
            <a:endParaRPr lang="en-US" sz="1220" dirty="0"/>
          </a:p>
        </p:txBody>
      </p:sp>
      <p:sp>
        <p:nvSpPr>
          <p:cNvPr id="7" name="Shape 5"/>
          <p:cNvSpPr/>
          <p:nvPr/>
        </p:nvSpPr>
        <p:spPr>
          <a:xfrm>
            <a:off x="868680" y="2514600"/>
            <a:ext cx="173736" cy="1737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1124712" y="2487168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Dangerous permissions sú žiadané cez Activity Result API.</a:t>
            </a:r>
            <a:endParaRPr lang="en-US" sz="1220" dirty="0"/>
          </a:p>
        </p:txBody>
      </p:sp>
      <p:sp>
        <p:nvSpPr>
          <p:cNvPr id="9" name="Shape 7"/>
          <p:cNvSpPr/>
          <p:nvPr/>
        </p:nvSpPr>
        <p:spPr>
          <a:xfrm>
            <a:off x="868680" y="3127248"/>
            <a:ext cx="173736" cy="1737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1124712" y="3099816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Aplikácia zvláda zamietnutie bez pádu.</a:t>
            </a:r>
            <a:endParaRPr lang="en-US" sz="1220" dirty="0"/>
          </a:p>
        </p:txBody>
      </p:sp>
      <p:sp>
        <p:nvSpPr>
          <p:cNvPr id="11" name="Shape 9"/>
          <p:cNvSpPr/>
          <p:nvPr/>
        </p:nvSpPr>
        <p:spPr>
          <a:xfrm>
            <a:off x="868680" y="3739896"/>
            <a:ext cx="173736" cy="1737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1124712" y="3712464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Pred citlivým API volaním sa stav permission znovu kontroluje.</a:t>
            </a:r>
            <a:endParaRPr lang="en-US" sz="1220" dirty="0"/>
          </a:p>
        </p:txBody>
      </p:sp>
      <p:sp>
        <p:nvSpPr>
          <p:cNvPr id="13" name="Shape 11"/>
          <p:cNvSpPr/>
          <p:nvPr/>
        </p:nvSpPr>
        <p:spPr>
          <a:xfrm>
            <a:off x="868680" y="4352544"/>
            <a:ext cx="173736" cy="173736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1124712" y="4325112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Kód používa API hranice: &gt;= S, &gt;= TIRAMISU, &gt;= UPSIDE_DOWN_CAKE.</a:t>
            </a:r>
            <a:endParaRPr lang="en-US" sz="1220" dirty="0"/>
          </a:p>
        </p:txBody>
      </p:sp>
      <p:sp>
        <p:nvSpPr>
          <p:cNvPr id="15" name="Shape 13"/>
          <p:cNvSpPr/>
          <p:nvPr/>
        </p:nvSpPr>
        <p:spPr>
          <a:xfrm>
            <a:off x="6355080" y="1901952"/>
            <a:ext cx="173736" cy="1737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6611112" y="1874520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Manifest používa maxSdkVersion tam, kde sa mení model oprávnení.</a:t>
            </a:r>
            <a:endParaRPr lang="en-US" sz="1220" dirty="0"/>
          </a:p>
        </p:txBody>
      </p:sp>
      <p:sp>
        <p:nvSpPr>
          <p:cNvPr id="17" name="Shape 15"/>
          <p:cNvSpPr/>
          <p:nvPr/>
        </p:nvSpPr>
        <p:spPr>
          <a:xfrm>
            <a:off x="6355080" y="2514600"/>
            <a:ext cx="173736" cy="1737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6611112" y="2487168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Komponenty nie sú zbytočne exportované.</a:t>
            </a:r>
            <a:endParaRPr lang="en-US" sz="1220" dirty="0"/>
          </a:p>
        </p:txBody>
      </p:sp>
      <p:sp>
        <p:nvSpPr>
          <p:cNvPr id="19" name="Shape 17"/>
          <p:cNvSpPr/>
          <p:nvPr/>
        </p:nvSpPr>
        <p:spPr>
          <a:xfrm>
            <a:off x="6355080" y="3127248"/>
            <a:ext cx="173736" cy="1737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6611112" y="3099816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Receiver má správnu dynamickú registráciu a export flagy.</a:t>
            </a:r>
            <a:endParaRPr lang="en-US" sz="1220" dirty="0"/>
          </a:p>
        </p:txBody>
      </p:sp>
      <p:sp>
        <p:nvSpPr>
          <p:cNvPr id="21" name="Shape 19"/>
          <p:cNvSpPr/>
          <p:nvPr/>
        </p:nvSpPr>
        <p:spPr>
          <a:xfrm>
            <a:off x="6355080" y="3739896"/>
            <a:ext cx="173736" cy="1737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6611112" y="3712464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Citlivé údaje sa nelogujú a neukladajú bez potreby.</a:t>
            </a:r>
            <a:endParaRPr lang="en-US" sz="1220" dirty="0"/>
          </a:p>
        </p:txBody>
      </p:sp>
      <p:sp>
        <p:nvSpPr>
          <p:cNvPr id="23" name="Shape 21"/>
          <p:cNvSpPr/>
          <p:nvPr/>
        </p:nvSpPr>
        <p:spPr>
          <a:xfrm>
            <a:off x="6355080" y="4352544"/>
            <a:ext cx="173736" cy="173736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4" name="Text 22"/>
          <p:cNvSpPr/>
          <p:nvPr/>
        </p:nvSpPr>
        <p:spPr>
          <a:xfrm>
            <a:off x="6611112" y="4325112"/>
            <a:ext cx="4983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7211B"/>
                </a:solidFill>
              </a:rPr>
              <a:t>Ak existuje systémové API bez permission, má prednosť.</a:t>
            </a:r>
            <a:endParaRPr lang="en-US" sz="1220" dirty="0"/>
          </a:p>
        </p:txBody>
      </p:sp>
      <p:sp>
        <p:nvSpPr>
          <p:cNvPr id="25" name="Shape 23"/>
          <p:cNvSpPr/>
          <p:nvPr/>
        </p:nvSpPr>
        <p:spPr>
          <a:xfrm>
            <a:off x="1325880" y="5321808"/>
            <a:ext cx="9189720" cy="1078992"/>
          </a:xfrm>
          <a:prstGeom prst="roundRect">
            <a:avLst>
              <a:gd name="adj" fmla="val 9756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4"/>
          <p:cNvSpPr/>
          <p:nvPr/>
        </p:nvSpPr>
        <p:spPr>
          <a:xfrm>
            <a:off x="1490472" y="5468112"/>
            <a:ext cx="88605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sk-SK" sz="1500" b="1" dirty="0">
                <a:solidFill>
                  <a:srgbClr val="075B55"/>
                </a:solidFill>
              </a:rPr>
              <a:t>P</a:t>
            </a:r>
            <a:r>
              <a:rPr lang="en-US" sz="1500" b="1" dirty="0" err="1">
                <a:solidFill>
                  <a:srgbClr val="075B55"/>
                </a:solidFill>
              </a:rPr>
              <a:t>ravidlo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1490472" y="5743194"/>
            <a:ext cx="8860536" cy="57531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Najskôr návrh dát a funkcionality, až potom manifest. Permission nie je spôsob, ako “odomknúť systém”, ale obmedzený kontrakt s používateľom.</a:t>
            </a:r>
            <a:endParaRPr lang="en-US" sz="1260" dirty="0"/>
          </a:p>
        </p:txBody>
      </p:sp>
      <p:sp>
        <p:nvSpPr>
          <p:cNvPr id="28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ČO MÁ ZOSTAŤ ŠTUDENTOVI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Zhrnutie</a:t>
            </a:r>
            <a:endParaRPr lang="en-US" sz="2900" dirty="0"/>
          </a:p>
        </p:txBody>
      </p:sp>
      <p:sp>
        <p:nvSpPr>
          <p:cNvPr id="4" name="Shape 2"/>
          <p:cNvSpPr/>
          <p:nvPr/>
        </p:nvSpPr>
        <p:spPr>
          <a:xfrm>
            <a:off x="822960" y="1417320"/>
            <a:ext cx="3063240" cy="1234440"/>
          </a:xfrm>
          <a:prstGeom prst="roundRect">
            <a:avLst>
              <a:gd name="adj" fmla="val 5926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987552" y="1563624"/>
            <a:ext cx="2734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1. Model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987552" y="1947672"/>
            <a:ext cx="273405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Android chráni citlivé zdroje sandboxom, manifestom, runtime grantom a systémovými nastaveniami.</a:t>
            </a:r>
            <a:endParaRPr lang="en-US" sz="1260" dirty="0"/>
          </a:p>
        </p:txBody>
      </p:sp>
      <p:sp>
        <p:nvSpPr>
          <p:cNvPr id="7" name="Shape 5"/>
          <p:cNvSpPr/>
          <p:nvPr/>
        </p:nvSpPr>
        <p:spPr>
          <a:xfrm>
            <a:off x="4572000" y="1417320"/>
            <a:ext cx="3063240" cy="1234440"/>
          </a:xfrm>
          <a:prstGeom prst="roundRect">
            <a:avLst>
              <a:gd name="adj" fmla="val 5926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4736592" y="1563624"/>
            <a:ext cx="2734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2. Kód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736592" y="1947672"/>
            <a:ext cx="273405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Moderný Kotlin používa Activity Result API, nie centralizovaný requestCode pattern.</a:t>
            </a:r>
            <a:endParaRPr lang="en-US" sz="1260" dirty="0"/>
          </a:p>
        </p:txBody>
      </p:sp>
      <p:sp>
        <p:nvSpPr>
          <p:cNvPr id="10" name="Shape 8"/>
          <p:cNvSpPr/>
          <p:nvPr/>
        </p:nvSpPr>
        <p:spPr>
          <a:xfrm>
            <a:off x="8321040" y="1417320"/>
            <a:ext cx="3063240" cy="1234440"/>
          </a:xfrm>
          <a:prstGeom prst="roundRect">
            <a:avLst>
              <a:gd name="adj" fmla="val 5926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8485632" y="1563624"/>
            <a:ext cx="27340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3. Verzie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485632" y="1947672"/>
            <a:ext cx="273405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Bezpečnostné pravidlá sa menia podľa API levelu a targetSdkVersion. Kód má byť version-aware.</a:t>
            </a:r>
            <a:endParaRPr lang="en-US" sz="1260" dirty="0"/>
          </a:p>
        </p:txBody>
      </p:sp>
      <p:sp>
        <p:nvSpPr>
          <p:cNvPr id="13" name="Text 11"/>
          <p:cNvSpPr/>
          <p:nvPr/>
        </p:nvSpPr>
        <p:spPr>
          <a:xfrm>
            <a:off x="841248" y="3182112"/>
            <a:ext cx="3931920" cy="2286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7211B"/>
                </a:solidFill>
              </a:rPr>
              <a:t>Použité primárne zdroje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868680" y="3566160"/>
            <a:ext cx="10561320" cy="1600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Android Developers: Permissions overview; Declare app permissions; Request app permissions.</a:t>
            </a:r>
            <a:endParaRPr lang="en-US" sz="1140" dirty="0"/>
          </a:p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Android Developers: Bluetooth permissions; Set up Bluetooth; Find/connect Bluetooth devices.</a:t>
            </a:r>
            <a:endParaRPr lang="en-US" sz="1140" dirty="0"/>
          </a:p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Android Developers: Notification runtime permission; Android 13 behavior changes.</a:t>
            </a:r>
            <a:endParaRPr lang="en-US" sz="1140" dirty="0"/>
          </a:p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Android Developers: Android 14 behavior changes; Broadcasts overview.</a:t>
            </a:r>
            <a:endParaRPr lang="en-US" sz="1140" dirty="0"/>
          </a:p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Android Developers: Android 15/16 behavior changes for target SDK audits.</a:t>
            </a:r>
            <a:endParaRPr lang="en-US" sz="1140" dirty="0"/>
          </a:p>
          <a:p>
            <a:pPr marL="0" indent="0">
              <a:buNone/>
            </a:pPr>
            <a:r>
              <a:rPr lang="en-US" sz="1140" dirty="0">
                <a:solidFill>
                  <a:srgbClr val="17211B"/>
                </a:solidFill>
              </a:rPr>
              <a:t>• Východiskové materiály kurzu: 04x34 Oprávnenia, 04x21–23 Bluetooth, Broadcast Receiver.</a:t>
            </a:r>
            <a:endParaRPr lang="en-US" sz="1140" dirty="0"/>
          </a:p>
        </p:txBody>
      </p:sp>
      <p:sp>
        <p:nvSpPr>
          <p:cNvPr id="15" name="Text 13"/>
          <p:cNvSpPr/>
          <p:nvPr/>
        </p:nvSpPr>
        <p:spPr>
          <a:xfrm>
            <a:off x="1115568" y="5687568"/>
            <a:ext cx="9966960" cy="4572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20" b="1" dirty="0">
                <a:solidFill>
                  <a:srgbClr val="075B55"/>
                </a:solidFill>
              </a:rPr>
              <a:t>Permission je kontrakt medzi aplikáciou, systémom a používateľom; má byť minimálny, zrozumiteľný a kontrolovaný pri použití funkcie.</a:t>
            </a:r>
            <a:endParaRPr lang="en-US" sz="16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MODEL DÔVERY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Prečo Android potrebuje oprávnenia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335024"/>
            <a:ext cx="5577840" cy="8686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fontScale="925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7211B"/>
                </a:solidFill>
              </a:rPr>
              <a:t>Android predpokladá, že aplikácia nemá automatický prístup ku všetkým údajom a zariadeniam. Prístup k citlivým zdrojom musí byť explicitný, zdôvodnený a kontrolovaný systémom.</a:t>
            </a:r>
            <a:endParaRPr lang="en-US" sz="1700" dirty="0"/>
          </a:p>
        </p:txBody>
      </p:sp>
      <p:sp>
        <p:nvSpPr>
          <p:cNvPr id="5" name="Shape 3"/>
          <p:cNvSpPr/>
          <p:nvPr/>
        </p:nvSpPr>
        <p:spPr>
          <a:xfrm>
            <a:off x="868680" y="2926080"/>
            <a:ext cx="2011680" cy="1234440"/>
          </a:xfrm>
          <a:prstGeom prst="roundRect">
            <a:avLst>
              <a:gd name="adj" fmla="val 5926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3072384"/>
            <a:ext cx="16824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Aplikácia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033272" y="3456432"/>
            <a:ext cx="168249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vlastný proces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vlastný UID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sandbox</a:t>
            </a:r>
            <a:endParaRPr lang="en-US" sz="1260" dirty="0"/>
          </a:p>
        </p:txBody>
      </p:sp>
      <p:sp>
        <p:nvSpPr>
          <p:cNvPr id="8" name="Shape 6"/>
          <p:cNvSpPr/>
          <p:nvPr/>
        </p:nvSpPr>
        <p:spPr>
          <a:xfrm>
            <a:off x="4754880" y="2926080"/>
            <a:ext cx="2103120" cy="1234440"/>
          </a:xfrm>
          <a:prstGeom prst="roundRect">
            <a:avLst>
              <a:gd name="adj" fmla="val 5926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4919472" y="3072384"/>
            <a:ext cx="17739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Android OS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919472" y="3456432"/>
            <a:ext cx="177393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mediátor prístupu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kontrola oprávnení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8732520" y="2926080"/>
            <a:ext cx="2331720" cy="1234440"/>
          </a:xfrm>
          <a:prstGeom prst="roundRect">
            <a:avLst>
              <a:gd name="adj" fmla="val 5926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8897112" y="3072384"/>
            <a:ext cx="20025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Citlivé zdroje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8897112" y="3456432"/>
            <a:ext cx="2002536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kontakty, kamera, poloha,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Bluetooth, médiá, mikrofón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2971800" y="3547872"/>
            <a:ext cx="1618488" cy="0"/>
          </a:xfrm>
          <a:prstGeom prst="line">
            <a:avLst/>
          </a:prstGeom>
          <a:noFill/>
          <a:ln w="17780">
            <a:solidFill>
              <a:srgbClr val="0C7C73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6995160" y="3547872"/>
            <a:ext cx="1581912" cy="0"/>
          </a:xfrm>
          <a:prstGeom prst="line">
            <a:avLst/>
          </a:prstGeom>
          <a:noFill/>
          <a:ln w="17780">
            <a:solidFill>
              <a:srgbClr val="0C7C73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3657600" y="4434840"/>
            <a:ext cx="4937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B23A48"/>
                </a:solidFill>
              </a:rPr>
              <a:t>bez oprávnenia: zamietnuť alebo obmedziť</a:t>
            </a:r>
            <a:endParaRPr lang="en-US" sz="1220" dirty="0"/>
          </a:p>
        </p:txBody>
      </p:sp>
      <p:sp>
        <p:nvSpPr>
          <p:cNvPr id="17" name="Text 15"/>
          <p:cNvSpPr/>
          <p:nvPr/>
        </p:nvSpPr>
        <p:spPr>
          <a:xfrm>
            <a:off x="2560320" y="4892040"/>
            <a:ext cx="7040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B23A48"/>
                </a:solidFill>
              </a:rPr>
              <a:t>permission = technická aj používateľská podmienka prístupu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Permissions overview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PERMISSION NIE JE JEDNORAZOVÁ FORMALITA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Tri vrstvy ochrany: manifest, runtime, nastavenia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80160"/>
            <a:ext cx="1024128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20" dirty="0">
                <a:solidFill>
                  <a:srgbClr val="17211B"/>
                </a:solidFill>
              </a:rPr>
              <a:t>Aplikácia môže deklarovať potrebu oprávnenia, ale používateľ a systém rozhodujú, či je oprávnenie v danom okamihu skutočne dostupné.</a:t>
            </a:r>
            <a:endParaRPr lang="en-US" sz="1620" dirty="0"/>
          </a:p>
        </p:txBody>
      </p:sp>
      <p:sp>
        <p:nvSpPr>
          <p:cNvPr id="5" name="Shape 3"/>
          <p:cNvSpPr/>
          <p:nvPr/>
        </p:nvSpPr>
        <p:spPr>
          <a:xfrm>
            <a:off x="749808" y="2331720"/>
            <a:ext cx="3108960" cy="1371600"/>
          </a:xfrm>
          <a:prstGeom prst="roundRect">
            <a:avLst>
              <a:gd name="adj" fmla="val 5333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14400" y="2478024"/>
            <a:ext cx="2779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1. Manifest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914400" y="2862072"/>
            <a:ext cx="2779776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Deklaruje, čo aplikácia môže potrebovať. Bez zápisu v manifeste permission nemožno korektne žiadať.</a:t>
            </a:r>
            <a:endParaRPr lang="en-US" sz="1260" dirty="0"/>
          </a:p>
        </p:txBody>
      </p:sp>
      <p:sp>
        <p:nvSpPr>
          <p:cNvPr id="8" name="Shape 6"/>
          <p:cNvSpPr/>
          <p:nvPr/>
        </p:nvSpPr>
        <p:spPr>
          <a:xfrm>
            <a:off x="4526280" y="2331720"/>
            <a:ext cx="3108960" cy="1371600"/>
          </a:xfrm>
          <a:prstGeom prst="roundRect">
            <a:avLst>
              <a:gd name="adj" fmla="val 5333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4690872" y="2478024"/>
            <a:ext cx="2779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2. Runtime request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690872" y="2862072"/>
            <a:ext cx="2779776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Pri dangerous permissions musí používateľ potvrdiť prístup počas behu aplikácie.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8284464" y="2331720"/>
            <a:ext cx="3108960" cy="1371600"/>
          </a:xfrm>
          <a:prstGeom prst="roundRect">
            <a:avLst>
              <a:gd name="adj" fmla="val 5333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8449056" y="2478024"/>
            <a:ext cx="2779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3. Settings / reset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8449056" y="2862072"/>
            <a:ext cx="2779776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Používateľ alebo systém môžu oprávnenie neskôr odobrať. Aplikácia to musí zniesť.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3931920" y="3017520"/>
            <a:ext cx="530352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7708392" y="3017520"/>
            <a:ext cx="502920" cy="0"/>
          </a:xfrm>
          <a:prstGeom prst="line">
            <a:avLst/>
          </a:prstGeom>
          <a:noFill/>
          <a:ln w="1778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4"/>
          <p:cNvSpPr/>
          <p:nvPr/>
        </p:nvSpPr>
        <p:spPr>
          <a:xfrm>
            <a:off x="868680" y="4590288"/>
            <a:ext cx="2743200" cy="841248"/>
          </a:xfrm>
          <a:prstGeom prst="roundRect">
            <a:avLst>
              <a:gd name="adj" fmla="val 8696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1014984" y="4700016"/>
            <a:ext cx="2450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AndroidManifest.xml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1014984" y="4937760"/>
            <a:ext cx="245059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0000" lnSpcReduction="200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android:name="android.permission.READ_CONTACTS" /&gt;</a:t>
            </a:r>
            <a:endParaRPr lang="en-US" sz="1060" dirty="0"/>
          </a:p>
        </p:txBody>
      </p:sp>
      <p:sp>
        <p:nvSpPr>
          <p:cNvPr id="19" name="Shape 17"/>
          <p:cNvSpPr/>
          <p:nvPr/>
        </p:nvSpPr>
        <p:spPr>
          <a:xfrm>
            <a:off x="4133088" y="4407408"/>
            <a:ext cx="3886200" cy="1243584"/>
          </a:xfrm>
          <a:prstGeom prst="roundRect">
            <a:avLst>
              <a:gd name="adj" fmla="val 5882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4279392" y="4517136"/>
            <a:ext cx="35935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4279392" y="4754880"/>
            <a:ext cx="3593592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if (ContextCompat.checkSelfPermission(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this, READ_CONTACTS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 == PackageManager.PERMISSION_GRANTED)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openContacts()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</p:txBody>
      </p:sp>
      <p:sp>
        <p:nvSpPr>
          <p:cNvPr id="25" name="Text 23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Request app permissions</a:t>
            </a:r>
            <a:endParaRPr lang="en-US" sz="720" dirty="0"/>
          </a:p>
        </p:txBody>
      </p:sp>
      <p:sp>
        <p:nvSpPr>
          <p:cNvPr id="26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KLASIFIKÁCIA PERMISSIONS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Typy oprávnení: nie všetko sa žiada rovnako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43584"/>
            <a:ext cx="1024128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Rozhodujúce je riziko prístupu. Čím viac permission zasahuje do súkromia, identity alebo systémovej bezpečnosti, tým prísnejšia je kontrola.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85800" y="1938528"/>
            <a:ext cx="2743200" cy="2377440"/>
          </a:xfrm>
          <a:prstGeom prst="roundRect">
            <a:avLst>
              <a:gd name="adj" fmla="val 3077"/>
            </a:avLst>
          </a:prstGeom>
          <a:solidFill>
            <a:srgbClr val="E5F0E7"/>
          </a:solidFill>
          <a:ln w="11430">
            <a:solidFill>
              <a:srgbClr val="4E8B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850392" y="2084832"/>
            <a:ext cx="241401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4E8B57"/>
                </a:solidFill>
              </a:rPr>
              <a:t>Normal / install-time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850392" y="2468880"/>
            <a:ext cx="2414016" cy="1719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Nízke riziko. Stačí deklarácia v manifeste; používateľ nepotvrdzuje runtime dialóg.</a:t>
            </a:r>
            <a:endParaRPr lang="en-US" sz="1260" dirty="0"/>
          </a:p>
          <a:p>
            <a:pPr marL="0" indent="0">
              <a:buNone/>
            </a:pP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Príklad: INTERNET.</a:t>
            </a:r>
            <a:endParaRPr lang="en-US" sz="1260" dirty="0"/>
          </a:p>
        </p:txBody>
      </p:sp>
      <p:sp>
        <p:nvSpPr>
          <p:cNvPr id="8" name="Shape 6"/>
          <p:cNvSpPr/>
          <p:nvPr/>
        </p:nvSpPr>
        <p:spPr>
          <a:xfrm>
            <a:off x="3675888" y="1938528"/>
            <a:ext cx="3246120" cy="2377440"/>
          </a:xfrm>
          <a:prstGeom prst="roundRect">
            <a:avLst>
              <a:gd name="adj" fmla="val 3077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3840480" y="2084832"/>
            <a:ext cx="29169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Dangerous / runtime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3840480" y="2468880"/>
            <a:ext cx="2916936" cy="1719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Prístup k citlivým údajom alebo hardvéru. Aplikácia musí požiadať počas behu a zvládnuť zamietnutie.</a:t>
            </a:r>
            <a:endParaRPr lang="en-US" sz="1260" dirty="0"/>
          </a:p>
          <a:p>
            <a:pPr marL="0" indent="0">
              <a:buNone/>
            </a:pP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Príklad: READ_CONTACTS, CAMERA, ACCESS_FINE_LOCATION.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7178040" y="1938528"/>
            <a:ext cx="3749040" cy="2377440"/>
          </a:xfrm>
          <a:prstGeom prst="roundRect">
            <a:avLst>
              <a:gd name="adj" fmla="val 3077"/>
            </a:avLst>
          </a:prstGeom>
          <a:solidFill>
            <a:srgbClr val="F6E0E2"/>
          </a:solidFill>
          <a:ln w="1143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7342632" y="2084832"/>
            <a:ext cx="341985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Special / restricted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7342632" y="2468880"/>
            <a:ext cx="3419856" cy="17190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Nastavuje sa mimo bežného dialógu alebo podlieha dodatočným pravidlám. Používať iba pri jasnej potrebe.</a:t>
            </a:r>
            <a:endParaRPr lang="en-US" sz="1260" dirty="0"/>
          </a:p>
          <a:p>
            <a:pPr marL="0" indent="0">
              <a:buNone/>
            </a:pP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Príklad: draw over other apps, exact alarm, manage all files.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969264" y="4754880"/>
            <a:ext cx="4791456" cy="914400"/>
          </a:xfrm>
          <a:prstGeom prst="roundRect">
            <a:avLst>
              <a:gd name="adj" fmla="val 8000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1115568" y="4864608"/>
            <a:ext cx="44988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AndroidManifest.xml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1115568" y="5102352"/>
            <a:ext cx="44988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 android:name="android.permission.INTERNET" /&gt;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&lt;uses-permission android:name="android.permission.READ_CONTACTS" /&gt;</a:t>
            </a:r>
            <a:endParaRPr lang="en-US" sz="1060" dirty="0"/>
          </a:p>
        </p:txBody>
      </p:sp>
      <p:sp>
        <p:nvSpPr>
          <p:cNvPr id="17" name="Text 15"/>
          <p:cNvSpPr/>
          <p:nvPr/>
        </p:nvSpPr>
        <p:spPr>
          <a:xfrm>
            <a:off x="6172200" y="4956048"/>
            <a:ext cx="4526280" cy="402336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1520" b="1" dirty="0">
                <a:solidFill>
                  <a:srgbClr val="075B55"/>
                </a:solidFill>
              </a:rPr>
              <a:t>Rovnaký zápis v manifeste neznamená rovnaké správanie v systéme.</a:t>
            </a:r>
            <a:endParaRPr lang="en-US" sz="1520" dirty="0"/>
          </a:p>
        </p:txBody>
      </p:sp>
      <p:sp>
        <p:nvSpPr>
          <p:cNvPr id="18" name="Text 16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Permissions overview, Declaring 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HISTORICKÝ ZLOM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Starý a nový model: od inštalačného súhlasu k runtime kontrole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43584"/>
            <a:ext cx="10698480" cy="56692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sk-SK" sz="1580" dirty="0">
                <a:solidFill>
                  <a:srgbClr val="17211B"/>
                </a:solidFill>
              </a:rPr>
              <a:t>Pôvodne postačovalo zachytiť zmenu </a:t>
            </a:r>
            <a:r>
              <a:rPr lang="en-US" sz="1580" dirty="0" err="1">
                <a:solidFill>
                  <a:srgbClr val="17211B"/>
                </a:solidFill>
              </a:rPr>
              <a:t>zmenu</a:t>
            </a:r>
            <a:r>
              <a:rPr lang="en-US" sz="1580" dirty="0">
                <a:solidFill>
                  <a:srgbClr val="17211B"/>
                </a:solidFill>
              </a:rPr>
              <a:t> od Androidu 6/API 23: dangerous permissions už nestačí uviesť iba v manifeste. Nový </a:t>
            </a:r>
            <a:r>
              <a:rPr lang="sk-SK" sz="1580" dirty="0">
                <a:solidFill>
                  <a:srgbClr val="17211B"/>
                </a:solidFill>
              </a:rPr>
              <a:t>postup</a:t>
            </a:r>
            <a:r>
              <a:rPr lang="en-US" sz="1580" dirty="0">
                <a:solidFill>
                  <a:srgbClr val="17211B"/>
                </a:solidFill>
              </a:rPr>
              <a:t> má túto logiku preložiť do Kotlin/AndroidX štýlu.</a:t>
            </a:r>
            <a:endParaRPr lang="en-US" sz="1580" dirty="0"/>
          </a:p>
        </p:txBody>
      </p:sp>
      <p:sp>
        <p:nvSpPr>
          <p:cNvPr id="5" name="Shape 3"/>
          <p:cNvSpPr/>
          <p:nvPr/>
        </p:nvSpPr>
        <p:spPr>
          <a:xfrm>
            <a:off x="960120" y="3063240"/>
            <a:ext cx="10149840" cy="0"/>
          </a:xfrm>
          <a:prstGeom prst="line">
            <a:avLst/>
          </a:prstGeom>
          <a:noFill/>
          <a:ln w="2540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1325880" y="2898648"/>
            <a:ext cx="329184" cy="329184"/>
          </a:xfrm>
          <a:prstGeom prst="ellipse">
            <a:avLst/>
          </a:prstGeom>
          <a:solidFill>
            <a:srgbClr val="56635B"/>
          </a:solidFill>
          <a:ln w="12700">
            <a:solidFill>
              <a:srgbClr val="56635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795528" y="2276856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56635B"/>
                </a:solidFill>
              </a:rPr>
              <a:t>API &lt; 23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502920" y="33832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20" dirty="0">
                <a:solidFill>
                  <a:srgbClr val="17211B"/>
                </a:solidFill>
              </a:rPr>
              <a:t>install-time model</a:t>
            </a:r>
            <a:endParaRPr lang="en-US" sz="1120" dirty="0"/>
          </a:p>
        </p:txBody>
      </p:sp>
      <p:sp>
        <p:nvSpPr>
          <p:cNvPr id="9" name="Shape 7"/>
          <p:cNvSpPr/>
          <p:nvPr/>
        </p:nvSpPr>
        <p:spPr>
          <a:xfrm>
            <a:off x="3886200" y="2898648"/>
            <a:ext cx="329184" cy="329184"/>
          </a:xfrm>
          <a:prstGeom prst="ellipse">
            <a:avLst/>
          </a:prstGeom>
          <a:solidFill>
            <a:srgbClr val="0C7C73"/>
          </a:solidFill>
          <a:ln w="1270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3355848" y="2276856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C7C73"/>
                </a:solidFill>
              </a:rPr>
              <a:t>API 23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3063240" y="33832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20" dirty="0">
                <a:solidFill>
                  <a:srgbClr val="17211B"/>
                </a:solidFill>
              </a:rPr>
              <a:t>runtime permissions</a:t>
            </a:r>
            <a:endParaRPr lang="en-US" sz="1120" dirty="0"/>
          </a:p>
        </p:txBody>
      </p:sp>
      <p:sp>
        <p:nvSpPr>
          <p:cNvPr id="12" name="Shape 10"/>
          <p:cNvSpPr/>
          <p:nvPr/>
        </p:nvSpPr>
        <p:spPr>
          <a:xfrm>
            <a:off x="6720840" y="2898648"/>
            <a:ext cx="329184" cy="329184"/>
          </a:xfrm>
          <a:prstGeom prst="ellipse">
            <a:avLst/>
          </a:prstGeom>
          <a:solidFill>
            <a:srgbClr val="2F6F9F"/>
          </a:solidFill>
          <a:ln w="1270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6190488" y="2276856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2F6F9F"/>
                </a:solidFill>
              </a:rPr>
              <a:t>API 31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5897880" y="33832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20" dirty="0">
                <a:solidFill>
                  <a:srgbClr val="17211B"/>
                </a:solidFill>
              </a:rPr>
              <a:t>Bluetooth split</a:t>
            </a:r>
            <a:endParaRPr lang="en-US" sz="1120" dirty="0"/>
          </a:p>
        </p:txBody>
      </p:sp>
      <p:sp>
        <p:nvSpPr>
          <p:cNvPr id="15" name="Shape 13"/>
          <p:cNvSpPr/>
          <p:nvPr/>
        </p:nvSpPr>
        <p:spPr>
          <a:xfrm>
            <a:off x="9372600" y="2898648"/>
            <a:ext cx="329184" cy="329184"/>
          </a:xfrm>
          <a:prstGeom prst="ellipse">
            <a:avLst/>
          </a:prstGeom>
          <a:solidFill>
            <a:srgbClr val="C77D12"/>
          </a:solidFill>
          <a:ln w="1270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8842248" y="2276856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C77D12"/>
                </a:solidFill>
              </a:rPr>
              <a:t>API 33+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8549640" y="33832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20" dirty="0">
                <a:solidFill>
                  <a:srgbClr val="17211B"/>
                </a:solidFill>
              </a:rPr>
              <a:t>notifications, media, stricter UX</a:t>
            </a:r>
            <a:endParaRPr lang="en-US" sz="1120" dirty="0"/>
          </a:p>
        </p:txBody>
      </p:sp>
      <p:sp>
        <p:nvSpPr>
          <p:cNvPr id="18" name="Shape 16"/>
          <p:cNvSpPr/>
          <p:nvPr/>
        </p:nvSpPr>
        <p:spPr>
          <a:xfrm>
            <a:off x="914400" y="4709160"/>
            <a:ext cx="4846320" cy="1097280"/>
          </a:xfrm>
          <a:prstGeom prst="roundRect">
            <a:avLst>
              <a:gd name="adj" fmla="val 6667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1078992" y="4855464"/>
            <a:ext cx="45171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sk-SK" sz="1500" b="1" dirty="0">
                <a:solidFill>
                  <a:srgbClr val="075B55"/>
                </a:solidFill>
              </a:rPr>
              <a:t>Primárna</a:t>
            </a:r>
            <a:r>
              <a:rPr lang="en-US" sz="1500" b="1" dirty="0">
                <a:solidFill>
                  <a:srgbClr val="075B55"/>
                </a:solidFill>
              </a:rPr>
              <a:t> korekcia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1078992" y="5239512"/>
            <a:ext cx="45171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Starý requestCode/onRequestPermissionsResult vzor ponechať iba ako historickú poznámku. Hlavná ukážka má byť Activity Result API.</a:t>
            </a:r>
            <a:endParaRPr lang="en-US" sz="1260" dirty="0"/>
          </a:p>
        </p:txBody>
      </p:sp>
      <p:sp>
        <p:nvSpPr>
          <p:cNvPr id="21" name="Shape 19"/>
          <p:cNvSpPr/>
          <p:nvPr/>
        </p:nvSpPr>
        <p:spPr>
          <a:xfrm>
            <a:off x="6272784" y="4709160"/>
            <a:ext cx="4846320" cy="1097280"/>
          </a:xfrm>
          <a:prstGeom prst="roundRect">
            <a:avLst>
              <a:gd name="adj" fmla="val 6667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6437376" y="4855464"/>
            <a:ext cx="45171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Kódová korekcia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6437376" y="5239512"/>
            <a:ext cx="45171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Netestovať presnú verziu typu SDK_INT == 31. Používať hranice podľa API levelu: &gt;= S, &gt;= TIRAMISU, &gt;= UPSIDE_DOWN_CAKE.</a:t>
            </a:r>
            <a:endParaRPr lang="en-US" sz="1260" dirty="0"/>
          </a:p>
        </p:txBody>
      </p:sp>
      <p:sp>
        <p:nvSpPr>
          <p:cNvPr id="24" name="Text 22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Pôvodný materiál 04x34 + Android Developers – Request app 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MODERNÝ POSTUP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Permission workflow: technický postup aj UX pravidlo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078992"/>
            <a:ext cx="10149840" cy="47548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Žiadosť o permission má byť naviazaná na konkrétnu funkciu. Používateľ má chápať, prečo ju aplikácia potrebuje práve teraz.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749808" y="2249424"/>
            <a:ext cx="1965960" cy="1170432"/>
          </a:xfrm>
          <a:prstGeom prst="roundRect">
            <a:avLst>
              <a:gd name="adj" fmla="val 6250"/>
            </a:avLst>
          </a:prstGeom>
          <a:solidFill>
            <a:srgbClr val="E5F0E7"/>
          </a:solidFill>
          <a:ln w="12700">
            <a:solidFill>
              <a:srgbClr val="4E8B5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877824" y="2377440"/>
            <a:ext cx="32918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75B55"/>
                </a:solidFill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86968" y="2724912"/>
            <a:ext cx="16916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Zváž alternatívu</a:t>
            </a:r>
            <a:endParaRPr lang="en-US" sz="1180" dirty="0"/>
          </a:p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bez permission</a:t>
            </a:r>
            <a:endParaRPr lang="en-US" sz="1180" dirty="0"/>
          </a:p>
        </p:txBody>
      </p:sp>
      <p:sp>
        <p:nvSpPr>
          <p:cNvPr id="8" name="Shape 6"/>
          <p:cNvSpPr/>
          <p:nvPr/>
        </p:nvSpPr>
        <p:spPr>
          <a:xfrm>
            <a:off x="2761488" y="2834640"/>
            <a:ext cx="219456" cy="0"/>
          </a:xfrm>
          <a:prstGeom prst="line">
            <a:avLst/>
          </a:prstGeom>
          <a:noFill/>
          <a:ln w="1524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3026664" y="2249424"/>
            <a:ext cx="1965960" cy="1170432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3154680" y="2377440"/>
            <a:ext cx="32918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75B55"/>
                </a:solidFill>
              </a:rPr>
              <a:t>2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3163824" y="2724912"/>
            <a:ext cx="16916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Deklaruj</a:t>
            </a:r>
            <a:endParaRPr lang="en-US" sz="1180" dirty="0"/>
          </a:p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v manifeste</a:t>
            </a:r>
            <a:endParaRPr lang="en-US" sz="1180" dirty="0"/>
          </a:p>
        </p:txBody>
      </p:sp>
      <p:sp>
        <p:nvSpPr>
          <p:cNvPr id="12" name="Shape 10"/>
          <p:cNvSpPr/>
          <p:nvPr/>
        </p:nvSpPr>
        <p:spPr>
          <a:xfrm>
            <a:off x="5038344" y="2834640"/>
            <a:ext cx="219456" cy="0"/>
          </a:xfrm>
          <a:prstGeom prst="line">
            <a:avLst/>
          </a:prstGeom>
          <a:noFill/>
          <a:ln w="1524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5303520" y="2249424"/>
            <a:ext cx="1965960" cy="1170432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5431536" y="2377440"/>
            <a:ext cx="32918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75B55"/>
                </a:solidFill>
              </a:rPr>
              <a:t>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440680" y="2724912"/>
            <a:ext cx="16916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Skontroluj</a:t>
            </a:r>
            <a:endParaRPr lang="en-US" sz="1180" dirty="0"/>
          </a:p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stav</a:t>
            </a:r>
            <a:endParaRPr lang="en-US" sz="1180" dirty="0"/>
          </a:p>
        </p:txBody>
      </p:sp>
      <p:sp>
        <p:nvSpPr>
          <p:cNvPr id="16" name="Shape 14"/>
          <p:cNvSpPr/>
          <p:nvPr/>
        </p:nvSpPr>
        <p:spPr>
          <a:xfrm>
            <a:off x="7315200" y="2834640"/>
            <a:ext cx="219456" cy="0"/>
          </a:xfrm>
          <a:prstGeom prst="line">
            <a:avLst/>
          </a:prstGeom>
          <a:noFill/>
          <a:ln w="1524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7580376" y="2249424"/>
            <a:ext cx="1965960" cy="1170432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7708392" y="2377440"/>
            <a:ext cx="32918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75B55"/>
                </a:solidFill>
              </a:rPr>
              <a:t>4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7717536" y="2724912"/>
            <a:ext cx="16916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Požiadaj</a:t>
            </a:r>
            <a:endParaRPr lang="en-US" sz="1180" dirty="0"/>
          </a:p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v kontexte</a:t>
            </a:r>
            <a:endParaRPr lang="en-US" sz="1180" dirty="0"/>
          </a:p>
        </p:txBody>
      </p:sp>
      <p:sp>
        <p:nvSpPr>
          <p:cNvPr id="20" name="Shape 18"/>
          <p:cNvSpPr/>
          <p:nvPr/>
        </p:nvSpPr>
        <p:spPr>
          <a:xfrm>
            <a:off x="9592056" y="2834640"/>
            <a:ext cx="219456" cy="0"/>
          </a:xfrm>
          <a:prstGeom prst="line">
            <a:avLst/>
          </a:prstGeom>
          <a:noFill/>
          <a:ln w="15240">
            <a:solidFill>
              <a:srgbClr val="56635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21" name="Shape 19"/>
          <p:cNvSpPr/>
          <p:nvPr/>
        </p:nvSpPr>
        <p:spPr>
          <a:xfrm>
            <a:off x="9857232" y="2249424"/>
            <a:ext cx="1965960" cy="1170432"/>
          </a:xfrm>
          <a:prstGeom prst="roundRect">
            <a:avLst>
              <a:gd name="adj" fmla="val 6250"/>
            </a:avLst>
          </a:prstGeom>
          <a:solidFill>
            <a:srgbClr val="F6E9D4"/>
          </a:solidFill>
          <a:ln w="1270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9985248" y="2377440"/>
            <a:ext cx="32918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77D12"/>
                </a:solidFill>
              </a:rPr>
              <a:t>5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9994392" y="2724912"/>
            <a:ext cx="16916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Spracuj grant</a:t>
            </a:r>
            <a:endParaRPr lang="en-US" sz="1180" dirty="0"/>
          </a:p>
          <a:p>
            <a:pPr marL="0" indent="0" algn="ctr">
              <a:buNone/>
            </a:pPr>
            <a:r>
              <a:rPr lang="en-US" sz="1180" dirty="0">
                <a:solidFill>
                  <a:srgbClr val="17211B"/>
                </a:solidFill>
              </a:rPr>
              <a:t>aj denial</a:t>
            </a:r>
            <a:endParaRPr lang="en-US" sz="1180" dirty="0"/>
          </a:p>
        </p:txBody>
      </p:sp>
      <p:sp>
        <p:nvSpPr>
          <p:cNvPr id="24" name="Shape 22"/>
          <p:cNvSpPr/>
          <p:nvPr/>
        </p:nvSpPr>
        <p:spPr>
          <a:xfrm>
            <a:off x="1051560" y="4133088"/>
            <a:ext cx="5230368" cy="1371600"/>
          </a:xfrm>
          <a:prstGeom prst="roundRect">
            <a:avLst>
              <a:gd name="adj" fmla="val 5333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Text 23"/>
          <p:cNvSpPr/>
          <p:nvPr/>
        </p:nvSpPr>
        <p:spPr>
          <a:xfrm>
            <a:off x="1197864" y="4242816"/>
            <a:ext cx="4937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 – event driven request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1197864" y="4480560"/>
            <a:ext cx="49377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private fun onOpenContacts()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when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hasContactsPermission() -&gt; openContacts()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shouldShowRationale() -&gt; showWhyContactsAreNeeded()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else -&gt; requestContacts.launch(READ_CONTACTS)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}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</p:txBody>
      </p:sp>
      <p:sp>
        <p:nvSpPr>
          <p:cNvPr id="27" name="Text 25"/>
          <p:cNvSpPr/>
          <p:nvPr/>
        </p:nvSpPr>
        <p:spPr>
          <a:xfrm>
            <a:off x="6693408" y="4370832"/>
            <a:ext cx="4297680" cy="786384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Dôležitý princíp: nekontrolovať permission len raz v onCreate(). Používateľ ho môže neskôr odobrať v systémových nastaveniach.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Request app permissions</a:t>
            </a:r>
            <a:endParaRPr lang="en-US" sz="720" dirty="0"/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ČASTÁ CHYBA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Manifest nie je runtime súhlas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078992"/>
            <a:ext cx="10058400" cy="438912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Manifest je statická deklarácia technickej potreby. Pri dangerous permissions je runtime kontrola samostatná povinná vrstva.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41248" y="1828800"/>
            <a:ext cx="4800600" cy="3017520"/>
          </a:xfrm>
          <a:prstGeom prst="roundRect">
            <a:avLst>
              <a:gd name="adj" fmla="val 2424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938528"/>
            <a:ext cx="45079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AndroidManifest.xml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987552" y="2176272"/>
            <a:ext cx="4507992" cy="2560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&lt;manifest ...&gt;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&lt;uses-permission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android:name="android.permission.READ_CONTACTS" /&gt;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&lt;application ...&gt;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...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&lt;/application&gt;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&lt;/manifest&gt;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6172200" y="1874520"/>
            <a:ext cx="4389120" cy="1325880"/>
          </a:xfrm>
          <a:prstGeom prst="roundRect">
            <a:avLst>
              <a:gd name="adj" fmla="val 5517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6336792" y="2020824"/>
            <a:ext cx="40599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Čo tým aplikácia hovorí systému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336792" y="2404872"/>
            <a:ext cx="4059936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„Túto schopnosť môžem potrebovať.“</a:t>
            </a:r>
            <a:endParaRPr lang="en-US" sz="1260" dirty="0"/>
          </a:p>
          <a:p>
            <a:pPr marL="0" indent="0">
              <a:buNone/>
            </a:pP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Manifest umožňuje systémovú kontrolu, zobrazenie v Play Console a runtime request.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6172200" y="3657600"/>
            <a:ext cx="4389120" cy="1325880"/>
          </a:xfrm>
          <a:prstGeom prst="roundRect">
            <a:avLst>
              <a:gd name="adj" fmla="val 5517"/>
            </a:avLst>
          </a:prstGeom>
          <a:solidFill>
            <a:srgbClr val="F6E0E2"/>
          </a:solidFill>
          <a:ln w="11430">
            <a:solidFill>
              <a:srgbClr val="B23A48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6336792" y="3803904"/>
            <a:ext cx="40599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B23A48"/>
                </a:solidFill>
              </a:rPr>
              <a:t>Čo tým aplikácia ešte nemá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336792" y="4187952"/>
            <a:ext cx="4059936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Nie je to povolenie používateľa na prístup ku kontaktom. Pred volaním API treba skontrolovať aktuálny stav permission.</a:t>
            </a:r>
            <a:endParaRPr lang="en-US" sz="1260" dirty="0"/>
          </a:p>
        </p:txBody>
      </p:sp>
      <p:sp>
        <p:nvSpPr>
          <p:cNvPr id="14" name="Text 12"/>
          <p:cNvSpPr/>
          <p:nvPr/>
        </p:nvSpPr>
        <p:spPr>
          <a:xfrm>
            <a:off x="932688" y="5321808"/>
            <a:ext cx="9784080" cy="38404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 fontScale="92500"/>
          </a:bodyPr>
          <a:lstStyle/>
          <a:p>
            <a:pPr marL="0" indent="0">
              <a:buNone/>
            </a:pPr>
            <a:r>
              <a:rPr lang="en-US" sz="1560" b="1" dirty="0">
                <a:solidFill>
                  <a:srgbClr val="075B55"/>
                </a:solidFill>
              </a:rPr>
              <a:t>Pravidlo: API volanie, ktoré vyžaduje permission, musí byť chránené kontrolou alebo vykonané až po potvrdenom grant-e.</a:t>
            </a:r>
            <a:endParaRPr lang="en-US" sz="1560" dirty="0"/>
          </a:p>
        </p:txBody>
      </p:sp>
      <p:sp>
        <p:nvSpPr>
          <p:cNvPr id="15" name="Text 13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 Developers – Declaring 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ACTIVITY RESULT API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Kotlin pattern: jedno runtime oprávnenie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10241280" cy="5029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Moderný pattern presúva výsledok žiadosti do registrovaného callbacku. Kód je lokálnejší a nepracuje s globálnymi request kódmi.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41248" y="1783080"/>
            <a:ext cx="5806440" cy="3977640"/>
          </a:xfrm>
          <a:prstGeom prst="roundRect">
            <a:avLst>
              <a:gd name="adj" fmla="val 1839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892808"/>
            <a:ext cx="55138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987552" y="2130552"/>
            <a:ext cx="5513832" cy="35204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private val requestContactsPermission =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registerForActivityResult(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ActivityResultContracts.RequestPermission()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 { granted -&gt;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if (granted)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loadContacts()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} else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showContactsDisabled()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}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}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fun onContactsClick() {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requestContactsPermission.launch(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Manifest.permission.READ_CONTACTS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}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7086600" y="1874520"/>
            <a:ext cx="3886200" cy="2011680"/>
          </a:xfrm>
          <a:prstGeom prst="roundRect">
            <a:avLst>
              <a:gd name="adj" fmla="val 3636"/>
            </a:avLst>
          </a:prstGeom>
          <a:solidFill>
            <a:srgbClr val="E2F0ED"/>
          </a:solidFill>
          <a:ln w="11430">
            <a:solidFill>
              <a:srgbClr val="0C7C73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7251192" y="2020824"/>
            <a:ext cx="355701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5B55"/>
                </a:solidFill>
              </a:rPr>
              <a:t>Kľúčové vlastnosti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251192" y="2404872"/>
            <a:ext cx="3557016" cy="1353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• výsledok je Boolean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• callback patrí ku konkrétnej žiadosti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• žiadosť spúšťame až pri použití funkcie</a:t>
            </a:r>
            <a:endParaRPr lang="en-US" sz="1260" dirty="0"/>
          </a:p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• denial je normálny stav, nie výnimka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7086600" y="4279392"/>
            <a:ext cx="3886200" cy="1481328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143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7251192" y="4425696"/>
            <a:ext cx="355701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sk-SK" sz="1500" b="1" dirty="0">
                <a:solidFill>
                  <a:srgbClr val="17211B"/>
                </a:solidFill>
              </a:rPr>
              <a:t>Odporúčanie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7251192" y="4809744"/>
            <a:ext cx="3557016" cy="8321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Na prvú </a:t>
            </a:r>
            <a:r>
              <a:rPr lang="en-US" sz="1260" dirty="0" err="1">
                <a:solidFill>
                  <a:srgbClr val="17211B"/>
                </a:solidFill>
              </a:rPr>
              <a:t>ukážku</a:t>
            </a:r>
            <a:r>
              <a:rPr lang="en-US" sz="1260" dirty="0">
                <a:solidFill>
                  <a:srgbClr val="17211B"/>
                </a:solidFill>
              </a:rPr>
              <a:t> </a:t>
            </a:r>
            <a:r>
              <a:rPr lang="sk-SK" sz="1260" dirty="0">
                <a:solidFill>
                  <a:srgbClr val="17211B"/>
                </a:solidFill>
              </a:rPr>
              <a:t>a pochopenie je vhodné </a:t>
            </a:r>
            <a:r>
              <a:rPr lang="en-US" sz="1260" dirty="0" err="1">
                <a:solidFill>
                  <a:srgbClr val="17211B"/>
                </a:solidFill>
              </a:rPr>
              <a:t>použiť</a:t>
            </a:r>
            <a:r>
              <a:rPr lang="en-US" sz="1260" dirty="0">
                <a:solidFill>
                  <a:srgbClr val="17211B"/>
                </a:solidFill>
              </a:rPr>
              <a:t> READ_CONTACTS alebo CAMERA. Bluetooth a location sú lepšie ako druhý krok, lebo majú verziovo zložitejšie pravidlá.</a:t>
            </a:r>
            <a:endParaRPr lang="en-US" sz="1260" dirty="0"/>
          </a:p>
        </p:txBody>
      </p:sp>
      <p:sp>
        <p:nvSpPr>
          <p:cNvPr id="14" name="Text 12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AndroidX ActivityResultContracts.RequestPermission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8368" y="329184"/>
            <a:ext cx="8686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C7C73"/>
                </a:solidFill>
              </a:rPr>
              <a:t>VÝSLEDKOM JE MAPA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566928"/>
            <a:ext cx="108813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17211B"/>
                </a:solidFill>
              </a:rPr>
              <a:t>Kotlin pattern: viac oprávnení naraz</a:t>
            </a:r>
            <a:endParaRPr lang="en-US" sz="2900" dirty="0"/>
          </a:p>
        </p:txBody>
      </p:sp>
      <p:sp>
        <p:nvSpPr>
          <p:cNvPr id="4" name="Text 2"/>
          <p:cNvSpPr/>
          <p:nvPr/>
        </p:nvSpPr>
        <p:spPr>
          <a:xfrm>
            <a:off x="658368" y="1216152"/>
            <a:ext cx="9966960" cy="438912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7211B"/>
                </a:solidFill>
              </a:rPr>
              <a:t>Pri skupine oprávnení sa nespoliehať na poradie prvkov v poli. Výsledok čítať podľa názvu permission.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841248" y="1737360"/>
            <a:ext cx="6035040" cy="4005072"/>
          </a:xfrm>
          <a:prstGeom prst="roundRect">
            <a:avLst>
              <a:gd name="adj" fmla="val 1826"/>
            </a:avLst>
          </a:prstGeom>
          <a:solidFill>
            <a:srgbClr val="1E2621"/>
          </a:solidFill>
          <a:ln w="8890">
            <a:solidFill>
              <a:srgbClr val="33413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847088"/>
            <a:ext cx="57424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A7CDBF"/>
                </a:solidFill>
              </a:rPr>
              <a:t>Kotlin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987552" y="2084832"/>
            <a:ext cx="5742432" cy="35478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private val requestNearbyDevices =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registerForActivityResult(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ActivityResultContracts.RequestMultiplePermissions()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) { grants -&gt;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val canScan = grants[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Manifest.permission.BLUETOOTH_SCAN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] == true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val canConnect = grants[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    Manifest.permission.BLUETOOTH_CONNECT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] == true</a:t>
            </a:r>
            <a:endParaRPr lang="en-US" sz="1060" dirty="0"/>
          </a:p>
          <a:p>
            <a:pPr marL="0" indent="0">
              <a:buNone/>
            </a:pP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updateBluetoothUi(canScan, canConnect)</a:t>
            </a:r>
            <a:endParaRPr lang="en-US" sz="1060" dirty="0"/>
          </a:p>
          <a:p>
            <a:pPr marL="0" indent="0">
              <a:buNone/>
            </a:pPr>
            <a:r>
              <a:rPr lang="en-US" sz="1060" dirty="0">
                <a:solidFill>
                  <a:srgbClr val="E8F0EA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}</a:t>
            </a:r>
            <a:endParaRPr lang="en-US" sz="1060" dirty="0"/>
          </a:p>
        </p:txBody>
      </p:sp>
      <p:sp>
        <p:nvSpPr>
          <p:cNvPr id="8" name="Shape 6"/>
          <p:cNvSpPr/>
          <p:nvPr/>
        </p:nvSpPr>
        <p:spPr>
          <a:xfrm>
            <a:off x="7315200" y="1828800"/>
            <a:ext cx="3611880" cy="1115568"/>
          </a:xfrm>
          <a:prstGeom prst="roundRect">
            <a:avLst>
              <a:gd name="adj" fmla="val 6557"/>
            </a:avLst>
          </a:prstGeom>
          <a:solidFill>
            <a:srgbClr val="E6EEF7"/>
          </a:solidFill>
          <a:ln w="11430">
            <a:solidFill>
              <a:srgbClr val="2F6F9F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7479792" y="1975104"/>
            <a:ext cx="32826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2F6F9F"/>
                </a:solidFill>
              </a:rPr>
              <a:t>Prečo mapa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479792" y="2359152"/>
            <a:ext cx="32826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Výsledok typu Map&lt;String, Boolean&gt; je čitateľný a odolnejší než indexovanie grantResults[0], grantResults[1].</a:t>
            </a:r>
            <a:endParaRPr lang="en-US" sz="1260" dirty="0"/>
          </a:p>
        </p:txBody>
      </p:sp>
      <p:sp>
        <p:nvSpPr>
          <p:cNvPr id="11" name="Shape 9"/>
          <p:cNvSpPr/>
          <p:nvPr/>
        </p:nvSpPr>
        <p:spPr>
          <a:xfrm>
            <a:off x="7315200" y="3401568"/>
            <a:ext cx="3611880" cy="1115568"/>
          </a:xfrm>
          <a:prstGeom prst="roundRect">
            <a:avLst>
              <a:gd name="adj" fmla="val 6557"/>
            </a:avLst>
          </a:prstGeom>
          <a:solidFill>
            <a:srgbClr val="F6E9D4"/>
          </a:solidFill>
          <a:ln w="11430">
            <a:solidFill>
              <a:srgbClr val="C77D1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7479792" y="3547872"/>
            <a:ext cx="32826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C77D12"/>
                </a:solidFill>
              </a:rPr>
              <a:t>UX pravidlo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7479792" y="3931920"/>
            <a:ext cx="32826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Žiadať iba tie oprávnenia, ktoré sú potrebné pre aktuálnu funkciu. Nežiadať veľký balík “pre istotu”.</a:t>
            </a:r>
            <a:endParaRPr lang="en-US" sz="1260" dirty="0"/>
          </a:p>
        </p:txBody>
      </p:sp>
      <p:sp>
        <p:nvSpPr>
          <p:cNvPr id="14" name="Shape 12"/>
          <p:cNvSpPr/>
          <p:nvPr/>
        </p:nvSpPr>
        <p:spPr>
          <a:xfrm>
            <a:off x="7315200" y="4956048"/>
            <a:ext cx="3611880" cy="11155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1430">
            <a:solidFill>
              <a:srgbClr val="CBD3CC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7479792" y="5102352"/>
            <a:ext cx="32826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17211B"/>
                </a:solidFill>
              </a:rPr>
              <a:t>Kontrola pred operáciou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7479792" y="5486400"/>
            <a:ext cx="328269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60" dirty="0">
                <a:solidFill>
                  <a:srgbClr val="17211B"/>
                </a:solidFill>
              </a:rPr>
              <a:t>Aj po úspešnej žiadosti znovu kontrolovať stav pred citlivým API volaním.</a:t>
            </a:r>
            <a:endParaRPr lang="en-US" sz="1260" dirty="0"/>
          </a:p>
        </p:txBody>
      </p:sp>
      <p:sp>
        <p:nvSpPr>
          <p:cNvPr id="17" name="Text 15"/>
          <p:cNvSpPr/>
          <p:nvPr/>
        </p:nvSpPr>
        <p:spPr>
          <a:xfrm>
            <a:off x="6126480" y="6547104"/>
            <a:ext cx="4892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sz="720" dirty="0">
                <a:solidFill>
                  <a:srgbClr val="737B75"/>
                </a:solidFill>
              </a:rPr>
              <a:t>Zdroj: AndroidX ActivityResultContracts.RequestMultiplePermissions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64240" y="6528816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6C756D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2165</Words>
  <Application>Microsoft Office PowerPoint</Application>
  <PresentationFormat>Širokouhlá</PresentationFormat>
  <Paragraphs>368</Paragraphs>
  <Slides>16</Slides>
  <Notes>16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16</vt:i4>
      </vt:variant>
    </vt:vector>
  </HeadingPairs>
  <TitlesOfParts>
    <vt:vector size="20" baseType="lpstr">
      <vt:lpstr>Aptos</vt:lpstr>
      <vt:lpstr>Arial</vt:lpstr>
      <vt:lpstr>DejaVu Sans Mono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Android security model and permissions</dc:title>
  <dc:subject>Android security model and permissions</dc:subject>
  <dc:creator>OpenAI / ChatGPT</dc:creator>
  <cp:lastModifiedBy>Sinus</cp:lastModifiedBy>
  <cp:revision>2</cp:revision>
  <dcterms:created xsi:type="dcterms:W3CDTF">2026-06-23T11:11:48Z</dcterms:created>
  <dcterms:modified xsi:type="dcterms:W3CDTF">2026-06-23T12:09:24Z</dcterms:modified>
</cp:coreProperties>
</file>