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44" autoAdjust="0"/>
    <p:restoredTop sz="94610"/>
  </p:normalViewPr>
  <p:slideViewPr>
    <p:cSldViewPr snapToGrid="0" snapToObjects="1">
      <p:cViewPr varScale="1">
        <p:scale>
          <a:sx n="80" d="100"/>
          <a:sy n="80" d="100"/>
        </p:scale>
        <p:origin x="480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75094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TER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7F9FC"/>
          </a:solidFill>
          <a:ln w="12700">
            <a:solidFill>
              <a:srgbClr val="333333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3" name="Shape 1"/>
          <p:cNvSpPr/>
          <p:nvPr/>
        </p:nvSpPr>
        <p:spPr>
          <a:xfrm>
            <a:off x="594360" y="6355080"/>
            <a:ext cx="11018520" cy="0"/>
          </a:xfrm>
          <a:prstGeom prst="line">
            <a:avLst/>
          </a:prstGeom>
          <a:noFill/>
          <a:ln w="12700">
            <a:solidFill>
              <a:srgbClr val="D3DAE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4" name="Text 2"/>
          <p:cNvSpPr/>
          <p:nvPr/>
        </p:nvSpPr>
        <p:spPr>
          <a:xfrm>
            <a:off x="621792" y="6446520"/>
            <a:ext cx="66751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5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Location, media, notifications</a:t>
            </a:r>
            <a:endParaRPr lang="en-US" sz="750" dirty="0"/>
          </a:p>
        </p:txBody>
      </p:sp>
      <p:sp>
        <p:nvSpPr>
          <p:cNvPr id="5" name="Text 3"/>
          <p:cNvSpPr/>
          <p:nvPr/>
        </p:nvSpPr>
        <p:spPr>
          <a:xfrm>
            <a:off x="10698480" y="6446520"/>
            <a:ext cx="8686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75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Android</a:t>
            </a:r>
            <a:endParaRPr lang="en-US" sz="750" dirty="0"/>
          </a:p>
        </p:txBody>
      </p:sp>
      <p:sp>
        <p:nvSpPr>
          <p:cNvPr id="6" name="Shape 4"/>
          <p:cNvSpPr/>
          <p:nvPr/>
        </p:nvSpPr>
        <p:spPr>
          <a:xfrm>
            <a:off x="11676888" y="6455664"/>
            <a:ext cx="155448" cy="155448"/>
          </a:xfrm>
          <a:prstGeom prst="rect">
            <a:avLst/>
          </a:prstGeom>
          <a:solidFill>
            <a:srgbClr val="3DDC84"/>
          </a:solidFill>
          <a:ln w="12700">
            <a:solidFill>
              <a:srgbClr val="333333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 w="12700">
            <a:solidFill>
              <a:srgbClr val="333333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3" name="Text 1"/>
          <p:cNvSpPr/>
          <p:nvPr/>
        </p:nvSpPr>
        <p:spPr>
          <a:xfrm>
            <a:off x="685800" y="1170432"/>
            <a:ext cx="7589520" cy="1417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42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Location, media,</a:t>
            </a:r>
            <a:endParaRPr lang="en-US" sz="4200" dirty="0"/>
          </a:p>
          <a:p>
            <a:pPr marL="0" indent="0">
              <a:buNone/>
            </a:pPr>
            <a:r>
              <a:rPr lang="en-US" sz="42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notifications</a:t>
            </a:r>
            <a:endParaRPr lang="en-US" sz="4200" dirty="0"/>
          </a:p>
        </p:txBody>
      </p:sp>
      <p:sp>
        <p:nvSpPr>
          <p:cNvPr id="4" name="Text 2"/>
          <p:cNvSpPr/>
          <p:nvPr/>
        </p:nvSpPr>
        <p:spPr>
          <a:xfrm>
            <a:off x="713232" y="2907792"/>
            <a:ext cx="77724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CBD5E1"/>
                </a:solidFill>
              </a:rPr>
              <a:t>Najčastejšie problematické Android permissions v Kotline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713232" y="3730752"/>
            <a:ext cx="8183880" cy="86868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E2E8F0"/>
                </a:solidFill>
              </a:rPr>
              <a:t>Tieto tri oblasti sú problematické preto, že kombinujú runtime permission, verziu systému, používateľskú voľbu a očakávanie minimálneho prístupu k súkromným dátam.</a:t>
            </a:r>
            <a:endParaRPr lang="en-US" sz="1800" dirty="0"/>
          </a:p>
        </p:txBody>
      </p:sp>
      <p:sp>
        <p:nvSpPr>
          <p:cNvPr id="6" name="Text 4"/>
          <p:cNvSpPr/>
          <p:nvPr/>
        </p:nvSpPr>
        <p:spPr>
          <a:xfrm>
            <a:off x="9189720" y="1280160"/>
            <a:ext cx="1600200" cy="548640"/>
          </a:xfrm>
          <a:prstGeom prst="rect">
            <a:avLst/>
          </a:prstGeom>
          <a:solidFill>
            <a:srgbClr val="1E293B"/>
          </a:solidFill>
          <a:ln w="11430">
            <a:solidFill>
              <a:srgbClr val="3DDC84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800" b="1" dirty="0">
                <a:solidFill>
                  <a:schemeClr val="bg1"/>
                </a:solidFill>
              </a:rPr>
              <a:t>Location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" name="Text 5"/>
          <p:cNvSpPr/>
          <p:nvPr/>
        </p:nvSpPr>
        <p:spPr>
          <a:xfrm>
            <a:off x="9189720" y="2011680"/>
            <a:ext cx="1600200" cy="548640"/>
          </a:xfrm>
          <a:prstGeom prst="rect">
            <a:avLst/>
          </a:prstGeom>
          <a:solidFill>
            <a:srgbClr val="1E293B"/>
          </a:solidFill>
          <a:ln w="11430">
            <a:solidFill>
              <a:srgbClr val="2563EB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800" b="1" dirty="0">
                <a:solidFill>
                  <a:schemeClr val="bg1"/>
                </a:solidFill>
              </a:rPr>
              <a:t>Media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" name="Text 6"/>
          <p:cNvSpPr/>
          <p:nvPr/>
        </p:nvSpPr>
        <p:spPr>
          <a:xfrm>
            <a:off x="9189720" y="2743200"/>
            <a:ext cx="1600200" cy="548640"/>
          </a:xfrm>
          <a:prstGeom prst="rect">
            <a:avLst/>
          </a:prstGeom>
          <a:solidFill>
            <a:srgbClr val="1E293B"/>
          </a:solidFill>
          <a:ln w="11430">
            <a:solidFill>
              <a:srgbClr val="F59E0B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800" b="1" dirty="0">
                <a:solidFill>
                  <a:schemeClr val="bg1"/>
                </a:solidFill>
              </a:rPr>
              <a:t>Notifications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</a:t>
            </a:fld>
            <a:endParaRPr lang="en-US"/>
          </a:p>
        </p:txBody>
      </p:sp>
      <p:pic>
        <p:nvPicPr>
          <p:cNvPr id="10" name="Picture 6">
            <a:extLst>
              <a:ext uri="{FF2B5EF4-FFF2-40B4-BE49-F238E27FC236}">
                <a16:creationId xmlns:a16="http://schemas.microsoft.com/office/drawing/2014/main" id="{E4352AC0-AF43-3F8B-13EE-58742BBCC07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02" r="436" b="2117"/>
          <a:stretch>
            <a:fillRect/>
          </a:stretch>
        </p:blipFill>
        <p:spPr>
          <a:xfrm>
            <a:off x="0" y="5423579"/>
            <a:ext cx="12191998" cy="143256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Photo Picker: výber média bez storage permission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777240"/>
            <a:ext cx="107899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64748B"/>
                </a:solidFill>
              </a:rPr>
              <a:t>Ak používateľ vyberá konkrétnu fotografiu alebo video, Photo Picker je bezpečnejší default.</a:t>
            </a:r>
            <a:endParaRPr lang="en-US" sz="1020" dirty="0"/>
          </a:p>
        </p:txBody>
      </p:sp>
      <p:sp>
        <p:nvSpPr>
          <p:cNvPr id="4" name="Text 2"/>
          <p:cNvSpPr/>
          <p:nvPr/>
        </p:nvSpPr>
        <p:spPr>
          <a:xfrm>
            <a:off x="777240" y="1051560"/>
            <a:ext cx="6400800" cy="4297680"/>
          </a:xfrm>
          <a:prstGeom prst="rect">
            <a:avLst/>
          </a:prstGeom>
          <a:solidFill>
            <a:srgbClr val="101827"/>
          </a:solidFill>
          <a:ln w="1016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private val pickImage = registerForActivityResult(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ActivityResultContracts.PickVisualMedia()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) { uri: Uri? -&gt;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if (uri != null) {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showSelectedImage(uri)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} else {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showNoMediaSelected()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}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}</a:t>
            </a:r>
            <a:endParaRPr lang="en-US" sz="1400" dirty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fun onPickImageClicked() {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pickImage.launch(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PickVisualMediaRequest(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    ActivityResultContracts.PickVisualMedia.ImageOnly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)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)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}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7726680" y="1234440"/>
            <a:ext cx="3383280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3DDC84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20" b="1" dirty="0">
                <a:solidFill>
                  <a:srgbClr val="0F172A"/>
                </a:solidFill>
              </a:rPr>
              <a:t>Bezpečnostný význam</a:t>
            </a:r>
            <a:endParaRPr lang="en-US" sz="1420" dirty="0"/>
          </a:p>
        </p:txBody>
      </p:sp>
      <p:sp>
        <p:nvSpPr>
          <p:cNvPr id="6" name="Text 4"/>
          <p:cNvSpPr/>
          <p:nvPr/>
        </p:nvSpPr>
        <p:spPr>
          <a:xfrm>
            <a:off x="7726680" y="1563624"/>
            <a:ext cx="3383280" cy="99669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20" dirty="0">
                <a:solidFill>
                  <a:srgbClr val="334155"/>
                </a:solidFill>
              </a:rPr>
              <a:t>Aplikácia nezískava plošný prístup ku galérii. Dostane URI len k používateľom vybranému obsahu.</a:t>
            </a:r>
            <a:endParaRPr lang="en-US" sz="1320" dirty="0"/>
          </a:p>
        </p:txBody>
      </p:sp>
      <p:sp>
        <p:nvSpPr>
          <p:cNvPr id="7" name="Text 5"/>
          <p:cNvSpPr/>
          <p:nvPr/>
        </p:nvSpPr>
        <p:spPr>
          <a:xfrm>
            <a:off x="7726680" y="2926080"/>
            <a:ext cx="3383280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2563EB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20" b="1" dirty="0">
                <a:solidFill>
                  <a:srgbClr val="0F172A"/>
                </a:solidFill>
              </a:rPr>
              <a:t>Praktický význam</a:t>
            </a:r>
            <a:endParaRPr lang="en-US" sz="1420" dirty="0"/>
          </a:p>
        </p:txBody>
      </p:sp>
      <p:sp>
        <p:nvSpPr>
          <p:cNvPr id="8" name="Text 6"/>
          <p:cNvSpPr/>
          <p:nvPr/>
        </p:nvSpPr>
        <p:spPr>
          <a:xfrm>
            <a:off x="7726680" y="3255264"/>
            <a:ext cx="3383280" cy="99669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20" dirty="0">
                <a:solidFill>
                  <a:srgbClr val="334155"/>
                </a:solidFill>
              </a:rPr>
              <a:t>Menej permission dialógov, menej verziového vetvenia, menšie riziko neoprávneného prístupu k médiám.</a:t>
            </a:r>
            <a:endParaRPr lang="en-US" sz="13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Granular media permissions od API 33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777240"/>
            <a:ext cx="107899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64748B"/>
                </a:solidFill>
              </a:rPr>
              <a:t>Pri vlastnom prístupe k cudzím médiám sa nežiadá jeden široký storage permission.</a:t>
            </a:r>
            <a:endParaRPr lang="en-US" sz="1020" dirty="0"/>
          </a:p>
        </p:txBody>
      </p:sp>
      <p:sp>
        <p:nvSpPr>
          <p:cNvPr id="4" name="Text 2"/>
          <p:cNvSpPr/>
          <p:nvPr/>
        </p:nvSpPr>
        <p:spPr>
          <a:xfrm>
            <a:off x="777240" y="1143000"/>
            <a:ext cx="5852160" cy="2926080"/>
          </a:xfrm>
          <a:prstGeom prst="rect">
            <a:avLst/>
          </a:prstGeom>
          <a:solidFill>
            <a:srgbClr val="101827"/>
          </a:solidFill>
          <a:ln w="1016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33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&lt;!-- Android 12L and lower --&gt;</a:t>
            </a:r>
            <a:endParaRPr lang="en-US" sz="1330" dirty="0"/>
          </a:p>
          <a:p>
            <a:pPr marL="0" indent="0">
              <a:buNone/>
            </a:pPr>
            <a:r>
              <a:rPr lang="en-US" sz="133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&lt;uses-permission android:name="android.permission.READ_EXTERNAL_STORAGE"</a:t>
            </a:r>
            <a:endParaRPr lang="en-US" sz="1330" dirty="0"/>
          </a:p>
          <a:p>
            <a:pPr marL="0" indent="0">
              <a:buNone/>
            </a:pPr>
            <a:r>
              <a:rPr lang="en-US" sz="133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android:maxSdkVersion="32" /&gt;</a:t>
            </a:r>
            <a:endParaRPr lang="en-US" sz="1330" dirty="0"/>
          </a:p>
          <a:p>
            <a:pPr marL="0" indent="0">
              <a:buNone/>
            </a:pPr>
            <a:endParaRPr lang="en-US" sz="1330" dirty="0"/>
          </a:p>
          <a:p>
            <a:pPr marL="0" indent="0">
              <a:buNone/>
            </a:pPr>
            <a:r>
              <a:rPr lang="en-US" sz="133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&lt;!-- Android 13+ --&gt;</a:t>
            </a:r>
            <a:endParaRPr lang="en-US" sz="1330" dirty="0"/>
          </a:p>
          <a:p>
            <a:pPr marL="0" indent="0">
              <a:buNone/>
            </a:pPr>
            <a:r>
              <a:rPr lang="en-US" sz="133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&lt;uses-permission android:name="android.permission.READ_MEDIA_IMAGES" /&gt;</a:t>
            </a:r>
            <a:endParaRPr lang="en-US" sz="1330" dirty="0"/>
          </a:p>
          <a:p>
            <a:pPr marL="0" indent="0">
              <a:buNone/>
            </a:pPr>
            <a:r>
              <a:rPr lang="en-US" sz="133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&lt;uses-permission android:name="android.permission.READ_MEDIA_VIDEO" /&gt;</a:t>
            </a:r>
            <a:endParaRPr lang="en-US" sz="1330" dirty="0"/>
          </a:p>
          <a:p>
            <a:pPr marL="0" indent="0">
              <a:buNone/>
            </a:pPr>
            <a:r>
              <a:rPr lang="en-US" sz="133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&lt;uses-permission android:name="android.permission.READ_MEDIA_AUDIO" /&gt;</a:t>
            </a:r>
            <a:endParaRPr lang="en-US" sz="1330" dirty="0"/>
          </a:p>
        </p:txBody>
      </p:sp>
      <p:sp>
        <p:nvSpPr>
          <p:cNvPr id="5" name="Text 3"/>
          <p:cNvSpPr/>
          <p:nvPr/>
        </p:nvSpPr>
        <p:spPr>
          <a:xfrm>
            <a:off x="6995160" y="1234440"/>
            <a:ext cx="1828800" cy="640080"/>
          </a:xfrm>
          <a:prstGeom prst="rect">
            <a:avLst/>
          </a:prstGeom>
          <a:solidFill>
            <a:srgbClr val="0F172A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rgbClr val="FFFFFF"/>
                </a:solidFill>
              </a:rPr>
              <a:t>Typ média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8823960" y="1234440"/>
            <a:ext cx="2423160" cy="640080"/>
          </a:xfrm>
          <a:prstGeom prst="rect">
            <a:avLst/>
          </a:prstGeom>
          <a:solidFill>
            <a:srgbClr val="0F172A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rgbClr val="FFFFFF"/>
                </a:solidFill>
              </a:rPr>
              <a:t>Permission od API 33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6995160" y="1874520"/>
            <a:ext cx="1828800" cy="640080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</a:rPr>
              <a:t>Obrázky a fotografie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8823960" y="1874520"/>
            <a:ext cx="2423160" cy="640080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</a:rPr>
              <a:t>READ_MEDIA_IMAGES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6995160" y="2514600"/>
            <a:ext cx="1828800" cy="640080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</a:rPr>
              <a:t>Video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8823960" y="2514600"/>
            <a:ext cx="2423160" cy="640080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</a:rPr>
              <a:t>READ_MEDIA_VIDEO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6995160" y="3154680"/>
            <a:ext cx="1828800" cy="640080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</a:rPr>
              <a:t>Audio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8823960" y="3154680"/>
            <a:ext cx="2423160" cy="640080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</a:rPr>
              <a:t>READ_MEDIA_AUDIO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7040880" y="4160520"/>
            <a:ext cx="406908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650" dirty="0">
                <a:solidFill>
                  <a:srgbClr val="334155"/>
                </a:solidFill>
              </a:rPr>
              <a:t>Ak aplikácia potrebuje iba vybraný obrázok alebo video, Photo Picker je typicky vhodnejší ako media permission.</a:t>
            </a:r>
            <a:endParaRPr lang="en-US" sz="16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Selected Photos Access od API 34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777240"/>
            <a:ext cx="107899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64748B"/>
                </a:solidFill>
              </a:rPr>
              <a:t>Android 14 umožňuje používateľovi povoliť iba vybrané fotografie a videá aj pri vlastnom gallery pickeri.</a:t>
            </a:r>
            <a:endParaRPr lang="en-US" sz="1020" dirty="0"/>
          </a:p>
        </p:txBody>
      </p:sp>
      <p:sp>
        <p:nvSpPr>
          <p:cNvPr id="4" name="Text 2"/>
          <p:cNvSpPr/>
          <p:nvPr/>
        </p:nvSpPr>
        <p:spPr>
          <a:xfrm>
            <a:off x="777240" y="1143000"/>
            <a:ext cx="4800600" cy="15087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334155"/>
                </a:solidFill>
              </a:rPr>
              <a:t>Aplikácia, ktorá si spravuje vlastný výber médií cez MediaStore, musí rozlišovať plný prístup, čiastočný prístup a zamietnutie.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5467350" y="1051560"/>
            <a:ext cx="5734050" cy="3977640"/>
          </a:xfrm>
          <a:prstGeom prst="rect">
            <a:avLst/>
          </a:prstGeom>
          <a:solidFill>
            <a:srgbClr val="101827"/>
          </a:solidFill>
          <a:ln w="1016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1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val mediaPermissions = when {</a:t>
            </a:r>
            <a:endParaRPr lang="en-US" sz="1120" dirty="0"/>
          </a:p>
          <a:p>
            <a:pPr marL="0" indent="0">
              <a:buNone/>
            </a:pPr>
            <a:r>
              <a:rPr lang="en-US" sz="11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Build.VERSION.SDK_INT &gt;= Build.VERSION_CODES.UPSIDE_DOWN_CAKE -&gt; arrayOf(</a:t>
            </a:r>
            <a:endParaRPr lang="en-US" sz="1120" dirty="0"/>
          </a:p>
          <a:p>
            <a:pPr marL="0" indent="0">
              <a:buNone/>
            </a:pPr>
            <a:r>
              <a:rPr lang="en-US" sz="11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Manifest.permission.READ_MEDIA_IMAGES,</a:t>
            </a:r>
            <a:endParaRPr lang="en-US" sz="1120" dirty="0"/>
          </a:p>
          <a:p>
            <a:pPr marL="0" indent="0">
              <a:buNone/>
            </a:pPr>
            <a:r>
              <a:rPr lang="en-US" sz="11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Manifest.permission.READ_MEDIA_VIDEO,</a:t>
            </a:r>
            <a:endParaRPr lang="en-US" sz="1120" dirty="0"/>
          </a:p>
          <a:p>
            <a:pPr marL="0" indent="0">
              <a:buNone/>
            </a:pPr>
            <a:r>
              <a:rPr lang="en-US" sz="11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Manifest.permission.READ_MEDIA_VISUAL_USER_SELECTED</a:t>
            </a:r>
            <a:endParaRPr lang="en-US" sz="1120" dirty="0"/>
          </a:p>
          <a:p>
            <a:pPr marL="0" indent="0">
              <a:buNone/>
            </a:pPr>
            <a:r>
              <a:rPr lang="en-US" sz="11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)</a:t>
            </a:r>
            <a:endParaRPr lang="en-US" sz="1120" dirty="0"/>
          </a:p>
          <a:p>
            <a:pPr marL="0" indent="0">
              <a:buNone/>
            </a:pPr>
            <a:r>
              <a:rPr lang="en-US" sz="11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Build.VERSION.SDK_INT &gt;= Build.VERSION_CODES.TIRAMISU -&gt; arrayOf(</a:t>
            </a:r>
            <a:endParaRPr lang="en-US" sz="1120" dirty="0"/>
          </a:p>
          <a:p>
            <a:pPr marL="0" indent="0">
              <a:buNone/>
            </a:pPr>
            <a:r>
              <a:rPr lang="en-US" sz="11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Manifest.permission.READ_MEDIA_IMAGES,</a:t>
            </a:r>
            <a:endParaRPr lang="en-US" sz="1120" dirty="0"/>
          </a:p>
          <a:p>
            <a:pPr marL="0" indent="0">
              <a:buNone/>
            </a:pPr>
            <a:r>
              <a:rPr lang="en-US" sz="11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Manifest.permission.READ_MEDIA_VIDEO</a:t>
            </a:r>
            <a:endParaRPr lang="en-US" sz="1120" dirty="0"/>
          </a:p>
          <a:p>
            <a:pPr marL="0" indent="0">
              <a:buNone/>
            </a:pPr>
            <a:r>
              <a:rPr lang="en-US" sz="11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)</a:t>
            </a:r>
            <a:endParaRPr lang="en-US" sz="1120" dirty="0"/>
          </a:p>
          <a:p>
            <a:pPr marL="0" indent="0">
              <a:buNone/>
            </a:pPr>
            <a:r>
              <a:rPr lang="en-US" sz="11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else -&gt; arrayOf(Manifest.permission.READ_EXTERNAL_STORAGE)</a:t>
            </a:r>
            <a:endParaRPr lang="en-US" sz="1120" dirty="0"/>
          </a:p>
          <a:p>
            <a:pPr marL="0" indent="0">
              <a:buNone/>
            </a:pPr>
            <a:r>
              <a:rPr lang="en-US" sz="11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}</a:t>
            </a:r>
            <a:endParaRPr lang="en-US" sz="1120" dirty="0"/>
          </a:p>
        </p:txBody>
      </p:sp>
      <p:sp>
        <p:nvSpPr>
          <p:cNvPr id="6" name="Text 4"/>
          <p:cNvSpPr/>
          <p:nvPr/>
        </p:nvSpPr>
        <p:spPr>
          <a:xfrm>
            <a:off x="1005840" y="5471160"/>
            <a:ext cx="1417320" cy="566928"/>
          </a:xfrm>
          <a:prstGeom prst="rect">
            <a:avLst/>
          </a:prstGeom>
          <a:solidFill>
            <a:srgbClr val="DCFCE7"/>
          </a:solidFill>
          <a:ln w="11430">
            <a:solidFill>
              <a:srgbClr val="86EFAC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Full access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2423160" y="5754624"/>
            <a:ext cx="960120" cy="0"/>
          </a:xfrm>
          <a:prstGeom prst="line">
            <a:avLst/>
          </a:prstGeom>
          <a:noFill/>
          <a:ln w="1524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8" name="Text 6"/>
          <p:cNvSpPr/>
          <p:nvPr/>
        </p:nvSpPr>
        <p:spPr>
          <a:xfrm>
            <a:off x="3383280" y="5471160"/>
            <a:ext cx="1554480" cy="566928"/>
          </a:xfrm>
          <a:prstGeom prst="rect">
            <a:avLst/>
          </a:prstGeom>
          <a:solidFill>
            <a:srgbClr val="FEF3C7"/>
          </a:solidFill>
          <a:ln w="11430">
            <a:solidFill>
              <a:srgbClr val="F59E0B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Partial access</a:t>
            </a:r>
            <a:endParaRPr lang="en-US" sz="1200" dirty="0"/>
          </a:p>
        </p:txBody>
      </p:sp>
      <p:sp>
        <p:nvSpPr>
          <p:cNvPr id="9" name="Shape 7"/>
          <p:cNvSpPr/>
          <p:nvPr/>
        </p:nvSpPr>
        <p:spPr>
          <a:xfrm>
            <a:off x="4937760" y="5754624"/>
            <a:ext cx="960120" cy="0"/>
          </a:xfrm>
          <a:prstGeom prst="line">
            <a:avLst/>
          </a:prstGeom>
          <a:noFill/>
          <a:ln w="1524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0" name="Text 8"/>
          <p:cNvSpPr/>
          <p:nvPr/>
        </p:nvSpPr>
        <p:spPr>
          <a:xfrm>
            <a:off x="5897880" y="5471160"/>
            <a:ext cx="1280160" cy="566928"/>
          </a:xfrm>
          <a:prstGeom prst="rect">
            <a:avLst/>
          </a:prstGeom>
          <a:solidFill>
            <a:srgbClr val="FEE2E2"/>
          </a:solidFill>
          <a:ln w="11430">
            <a:solidFill>
              <a:srgbClr val="FCA5A5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No access</a:t>
            </a:r>
            <a:endParaRPr lang="en-US" sz="12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12</a:t>
            </a:fld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Media access rozhodovacia tabuľka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777240"/>
            <a:ext cx="107899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64748B"/>
                </a:solidFill>
              </a:rPr>
              <a:t>Správny prístup závisí od toho, či aplikácia potrebuje používateľom vybraný obsah alebo systematické prehľadávanie médií.</a:t>
            </a:r>
            <a:endParaRPr lang="en-US" sz="1020" dirty="0"/>
          </a:p>
        </p:txBody>
      </p:sp>
      <p:sp>
        <p:nvSpPr>
          <p:cNvPr id="4" name="Text 2"/>
          <p:cNvSpPr/>
          <p:nvPr/>
        </p:nvSpPr>
        <p:spPr>
          <a:xfrm>
            <a:off x="658368" y="1060704"/>
            <a:ext cx="3017520" cy="557784"/>
          </a:xfrm>
          <a:prstGeom prst="rect">
            <a:avLst/>
          </a:prstGeom>
          <a:solidFill>
            <a:srgbClr val="0F172A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FFFFFF"/>
                </a:solidFill>
              </a:rPr>
              <a:t>Use-case</a:t>
            </a:r>
            <a:endParaRPr lang="en-US" dirty="0"/>
          </a:p>
        </p:txBody>
      </p:sp>
      <p:sp>
        <p:nvSpPr>
          <p:cNvPr id="5" name="Text 3"/>
          <p:cNvSpPr/>
          <p:nvPr/>
        </p:nvSpPr>
        <p:spPr>
          <a:xfrm>
            <a:off x="3675888" y="1060704"/>
            <a:ext cx="3657600" cy="557784"/>
          </a:xfrm>
          <a:prstGeom prst="rect">
            <a:avLst/>
          </a:prstGeom>
          <a:solidFill>
            <a:srgbClr val="0F172A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FFFFFF"/>
                </a:solidFill>
              </a:rPr>
              <a:t>Odporúčaný prístup</a:t>
            </a:r>
            <a:endParaRPr lang="en-US" dirty="0"/>
          </a:p>
        </p:txBody>
      </p:sp>
      <p:sp>
        <p:nvSpPr>
          <p:cNvPr id="6" name="Text 4"/>
          <p:cNvSpPr/>
          <p:nvPr/>
        </p:nvSpPr>
        <p:spPr>
          <a:xfrm>
            <a:off x="7333488" y="1060704"/>
            <a:ext cx="4297680" cy="557784"/>
          </a:xfrm>
          <a:prstGeom prst="rect">
            <a:avLst/>
          </a:prstGeom>
          <a:solidFill>
            <a:srgbClr val="0F172A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FFFFFF"/>
                </a:solidFill>
              </a:rPr>
              <a:t>Permission</a:t>
            </a:r>
            <a:endParaRPr lang="en-US" dirty="0"/>
          </a:p>
        </p:txBody>
      </p:sp>
      <p:sp>
        <p:nvSpPr>
          <p:cNvPr id="7" name="Text 5"/>
          <p:cNvSpPr/>
          <p:nvPr/>
        </p:nvSpPr>
        <p:spPr>
          <a:xfrm>
            <a:off x="658368" y="1618488"/>
            <a:ext cx="3017520" cy="557784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Vybrať jednu fotku do profilu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3675888" y="1618488"/>
            <a:ext cx="3657600" cy="557784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Photo Picker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7333488" y="1618488"/>
            <a:ext cx="4297680" cy="557784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žiadna runtime storage permission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658368" y="2176272"/>
            <a:ext cx="3017520" cy="557784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Vybrať viac fotiek na upload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3675888" y="2176272"/>
            <a:ext cx="3657600" cy="557784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Photo Picker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7333488" y="2176272"/>
            <a:ext cx="4297680" cy="557784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žiadna runtime storage permission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658368" y="2734056"/>
            <a:ext cx="3017520" cy="557784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Vlastná galéria obrázkov</a:t>
            </a:r>
            <a:endParaRPr lang="en-US" sz="1600" dirty="0"/>
          </a:p>
        </p:txBody>
      </p:sp>
      <p:sp>
        <p:nvSpPr>
          <p:cNvPr id="14" name="Text 12"/>
          <p:cNvSpPr/>
          <p:nvPr/>
        </p:nvSpPr>
        <p:spPr>
          <a:xfrm>
            <a:off x="3675888" y="2734056"/>
            <a:ext cx="3657600" cy="557784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MediaStore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7333488" y="2734056"/>
            <a:ext cx="4297680" cy="557784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READ_MEDIA_IMAGES + API 34 partial access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658368" y="3291840"/>
            <a:ext cx="3017520" cy="557784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Audio knižnica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3675888" y="3291840"/>
            <a:ext cx="3657600" cy="557784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MediaStore</a:t>
            </a:r>
            <a:endParaRPr lang="en-US" sz="1600" dirty="0"/>
          </a:p>
        </p:txBody>
      </p:sp>
      <p:sp>
        <p:nvSpPr>
          <p:cNvPr id="18" name="Text 16"/>
          <p:cNvSpPr/>
          <p:nvPr/>
        </p:nvSpPr>
        <p:spPr>
          <a:xfrm>
            <a:off x="7333488" y="3291840"/>
            <a:ext cx="4297680" cy="557784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READ_MEDIA_AUDIO</a:t>
            </a:r>
            <a:endParaRPr lang="en-US" sz="1600" dirty="0"/>
          </a:p>
        </p:txBody>
      </p:sp>
      <p:sp>
        <p:nvSpPr>
          <p:cNvPr id="19" name="Text 17"/>
          <p:cNvSpPr/>
          <p:nvPr/>
        </p:nvSpPr>
        <p:spPr>
          <a:xfrm>
            <a:off x="658368" y="3849624"/>
            <a:ext cx="3017520" cy="557784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Súbory vytvorené vlastnou aplikáciou</a:t>
            </a:r>
            <a:endParaRPr lang="en-US" sz="1600" dirty="0"/>
          </a:p>
        </p:txBody>
      </p:sp>
      <p:sp>
        <p:nvSpPr>
          <p:cNvPr id="20" name="Text 18"/>
          <p:cNvSpPr/>
          <p:nvPr/>
        </p:nvSpPr>
        <p:spPr>
          <a:xfrm>
            <a:off x="3675888" y="3849624"/>
            <a:ext cx="3657600" cy="557784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vlastné app/media súbory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7333488" y="3849624"/>
            <a:ext cx="4297680" cy="557784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typicky bez storage permission na API 29+</a:t>
            </a:r>
            <a:endParaRPr lang="en-US" sz="1600" dirty="0"/>
          </a:p>
        </p:txBody>
      </p:sp>
      <p:sp>
        <p:nvSpPr>
          <p:cNvPr id="22" name="Text 20"/>
          <p:cNvSpPr/>
          <p:nvPr/>
        </p:nvSpPr>
        <p:spPr>
          <a:xfrm>
            <a:off x="658368" y="4407408"/>
            <a:ext cx="3017520" cy="557784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File manager / backup</a:t>
            </a:r>
            <a:endParaRPr lang="en-US" sz="1600" dirty="0"/>
          </a:p>
        </p:txBody>
      </p:sp>
      <p:sp>
        <p:nvSpPr>
          <p:cNvPr id="23" name="Text 21"/>
          <p:cNvSpPr/>
          <p:nvPr/>
        </p:nvSpPr>
        <p:spPr>
          <a:xfrm>
            <a:off x="3675888" y="4407408"/>
            <a:ext cx="3657600" cy="557784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špeciálny režim</a:t>
            </a:r>
            <a:endParaRPr lang="en-US" sz="1600" dirty="0"/>
          </a:p>
        </p:txBody>
      </p:sp>
      <p:sp>
        <p:nvSpPr>
          <p:cNvPr id="24" name="Text 22"/>
          <p:cNvSpPr/>
          <p:nvPr/>
        </p:nvSpPr>
        <p:spPr>
          <a:xfrm>
            <a:off x="7333488" y="4407408"/>
            <a:ext cx="4297680" cy="557784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MANAGE_EXTERNAL_STORAGE len pri oprávnenom type appky</a:t>
            </a:r>
            <a:endParaRPr lang="en-US" sz="16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13</a:t>
            </a:fld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Notification permission od API 33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777240"/>
            <a:ext cx="107899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64748B"/>
                </a:solidFill>
              </a:rPr>
              <a:t>POST_NOTIFICATIONS je runtime permission pre bežné notifikácie na Android 13+.</a:t>
            </a:r>
            <a:endParaRPr lang="en-US" sz="1020" dirty="0"/>
          </a:p>
        </p:txBody>
      </p:sp>
      <p:sp>
        <p:nvSpPr>
          <p:cNvPr id="4" name="Text 2"/>
          <p:cNvSpPr/>
          <p:nvPr/>
        </p:nvSpPr>
        <p:spPr>
          <a:xfrm>
            <a:off x="777240" y="1234440"/>
            <a:ext cx="5074920" cy="18288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334155"/>
                </a:solidFill>
              </a:rPr>
              <a:t>Notification channel a notification permission sú dve rozdielne veci. Channel určuje kategóriu a správanie notifikácie. Runtime permission určuje, či aplikácia vôbec môže zobrazovať notifikácie používateľovi.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6217920" y="1142999"/>
            <a:ext cx="5074920" cy="2352673"/>
          </a:xfrm>
          <a:prstGeom prst="rect">
            <a:avLst/>
          </a:prstGeom>
          <a:solidFill>
            <a:srgbClr val="101827"/>
          </a:solidFill>
          <a:ln w="1016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3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&lt;uses-permission android:name="android.permission.POST_NOTIFICATIONS" /&gt;</a:t>
            </a:r>
            <a:endParaRPr lang="en-US" sz="1380" dirty="0"/>
          </a:p>
          <a:p>
            <a:pPr marL="0" indent="0">
              <a:buNone/>
            </a:pPr>
            <a:endParaRPr lang="en-US" sz="1380" dirty="0"/>
          </a:p>
          <a:p>
            <a:pPr marL="0" indent="0">
              <a:buNone/>
            </a:pPr>
            <a:r>
              <a:rPr lang="en-US" sz="13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private val notificationLauncher = registerForActivityResult(</a:t>
            </a:r>
            <a:endParaRPr lang="en-US" sz="1380" dirty="0"/>
          </a:p>
          <a:p>
            <a:pPr marL="0" indent="0">
              <a:buNone/>
            </a:pPr>
            <a:r>
              <a:rPr lang="en-US" sz="13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ActivityResultContracts.RequestPermission()</a:t>
            </a:r>
            <a:endParaRPr lang="en-US" sz="1380" dirty="0"/>
          </a:p>
          <a:p>
            <a:pPr marL="0" indent="0">
              <a:buNone/>
            </a:pPr>
            <a:r>
              <a:rPr lang="en-US" sz="13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) { granted -&gt;</a:t>
            </a:r>
            <a:endParaRPr lang="en-US" sz="1380" dirty="0"/>
          </a:p>
          <a:p>
            <a:pPr marL="0" indent="0">
              <a:buNone/>
            </a:pPr>
            <a:r>
              <a:rPr lang="en-US" sz="13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if (granted) showNotification()</a:t>
            </a:r>
            <a:endParaRPr lang="en-US" sz="1380" dirty="0"/>
          </a:p>
          <a:p>
            <a:pPr marL="0" indent="0">
              <a:buNone/>
            </a:pPr>
            <a:r>
              <a:rPr lang="en-US" sz="13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else continueWithoutNotifications()</a:t>
            </a:r>
            <a:endParaRPr lang="en-US" sz="1380" dirty="0"/>
          </a:p>
          <a:p>
            <a:pPr marL="0" indent="0">
              <a:buNone/>
            </a:pPr>
            <a:r>
              <a:rPr lang="en-US" sz="13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}</a:t>
            </a:r>
            <a:endParaRPr lang="en-US" sz="1380" dirty="0"/>
          </a:p>
        </p:txBody>
      </p:sp>
      <p:sp>
        <p:nvSpPr>
          <p:cNvPr id="6" name="Text 4"/>
          <p:cNvSpPr/>
          <p:nvPr/>
        </p:nvSpPr>
        <p:spPr>
          <a:xfrm>
            <a:off x="1005840" y="3977640"/>
            <a:ext cx="1920240" cy="566928"/>
          </a:xfrm>
          <a:prstGeom prst="rect">
            <a:avLst/>
          </a:prstGeom>
          <a:solidFill>
            <a:srgbClr val="DBEAFE"/>
          </a:solidFill>
          <a:ln w="11430">
            <a:solidFill>
              <a:srgbClr val="93C5FD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Notification channel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2926080" y="4261104"/>
            <a:ext cx="1325880" cy="0"/>
          </a:xfrm>
          <a:prstGeom prst="line">
            <a:avLst/>
          </a:prstGeom>
          <a:noFill/>
          <a:ln w="1524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8" name="Text 6"/>
          <p:cNvSpPr/>
          <p:nvPr/>
        </p:nvSpPr>
        <p:spPr>
          <a:xfrm>
            <a:off x="4251960" y="3977640"/>
            <a:ext cx="2057400" cy="566928"/>
          </a:xfrm>
          <a:prstGeom prst="rect">
            <a:avLst/>
          </a:prstGeom>
          <a:solidFill>
            <a:srgbClr val="FEF3C7"/>
          </a:solidFill>
          <a:ln w="11430">
            <a:solidFill>
              <a:srgbClr val="F59E0B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POST_NOTIFICATIONS</a:t>
            </a:r>
            <a:endParaRPr lang="en-US" sz="1200" dirty="0"/>
          </a:p>
        </p:txBody>
      </p:sp>
      <p:sp>
        <p:nvSpPr>
          <p:cNvPr id="9" name="Shape 7"/>
          <p:cNvSpPr/>
          <p:nvPr/>
        </p:nvSpPr>
        <p:spPr>
          <a:xfrm>
            <a:off x="6309360" y="4261104"/>
            <a:ext cx="1325880" cy="0"/>
          </a:xfrm>
          <a:prstGeom prst="line">
            <a:avLst/>
          </a:prstGeom>
          <a:noFill/>
          <a:ln w="1524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0" name="Text 8"/>
          <p:cNvSpPr/>
          <p:nvPr/>
        </p:nvSpPr>
        <p:spPr>
          <a:xfrm>
            <a:off x="7635240" y="3977640"/>
            <a:ext cx="2011680" cy="566928"/>
          </a:xfrm>
          <a:prstGeom prst="rect">
            <a:avLst/>
          </a:prstGeom>
          <a:solidFill>
            <a:srgbClr val="DCFCE7"/>
          </a:solidFill>
          <a:ln w="11430">
            <a:solidFill>
              <a:srgbClr val="86EFAC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Visible notification</a:t>
            </a:r>
            <a:endParaRPr lang="en-US" sz="12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14</a:t>
            </a:fld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Notification channel nie je náhrada permission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777240"/>
            <a:ext cx="107899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64748B"/>
                </a:solidFill>
              </a:rPr>
              <a:t>Obidva prvky sú potrebné v inej vrstve systému.</a:t>
            </a:r>
            <a:endParaRPr lang="en-US" sz="1020" dirty="0"/>
          </a:p>
        </p:txBody>
      </p:sp>
      <p:sp>
        <p:nvSpPr>
          <p:cNvPr id="4" name="Text 2"/>
          <p:cNvSpPr/>
          <p:nvPr/>
        </p:nvSpPr>
        <p:spPr>
          <a:xfrm>
            <a:off x="777240" y="1143000"/>
            <a:ext cx="2468880" cy="713232"/>
          </a:xfrm>
          <a:prstGeom prst="rect">
            <a:avLst/>
          </a:prstGeom>
          <a:solidFill>
            <a:srgbClr val="0F172A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FFFFFF"/>
                </a:solidFill>
              </a:rPr>
              <a:t>Prvok</a:t>
            </a:r>
            <a:endParaRPr lang="en-US" dirty="0"/>
          </a:p>
        </p:txBody>
      </p:sp>
      <p:sp>
        <p:nvSpPr>
          <p:cNvPr id="5" name="Text 3"/>
          <p:cNvSpPr/>
          <p:nvPr/>
        </p:nvSpPr>
        <p:spPr>
          <a:xfrm>
            <a:off x="3246120" y="1143000"/>
            <a:ext cx="4709160" cy="713232"/>
          </a:xfrm>
          <a:prstGeom prst="rect">
            <a:avLst/>
          </a:prstGeom>
          <a:solidFill>
            <a:srgbClr val="0F172A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FFFFFF"/>
                </a:solidFill>
              </a:rPr>
              <a:t>Úloha</a:t>
            </a:r>
            <a:endParaRPr lang="en-US" dirty="0"/>
          </a:p>
        </p:txBody>
      </p:sp>
      <p:sp>
        <p:nvSpPr>
          <p:cNvPr id="6" name="Text 4"/>
          <p:cNvSpPr/>
          <p:nvPr/>
        </p:nvSpPr>
        <p:spPr>
          <a:xfrm>
            <a:off x="7955280" y="1143000"/>
            <a:ext cx="3474720" cy="713232"/>
          </a:xfrm>
          <a:prstGeom prst="rect">
            <a:avLst/>
          </a:prstGeom>
          <a:solidFill>
            <a:srgbClr val="0F172A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FFFFFF"/>
                </a:solidFill>
              </a:rPr>
              <a:t>Kedy sa rieši</a:t>
            </a:r>
            <a:endParaRPr lang="en-US" dirty="0"/>
          </a:p>
        </p:txBody>
      </p:sp>
      <p:sp>
        <p:nvSpPr>
          <p:cNvPr id="7" name="Text 5"/>
          <p:cNvSpPr/>
          <p:nvPr/>
        </p:nvSpPr>
        <p:spPr>
          <a:xfrm>
            <a:off x="777240" y="1856232"/>
            <a:ext cx="2468880" cy="713232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Notification channel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3246120" y="1856232"/>
            <a:ext cx="4709160" cy="713232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kategória notifikácií, dôležitosť, zvuk, vibrácia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7955280" y="1856232"/>
            <a:ext cx="3474720" cy="713232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pred prvou notifikáciou v danom kanáli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777240" y="2569464"/>
            <a:ext cx="2468880" cy="713232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POST_NOTIFICATIONS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3246120" y="2569464"/>
            <a:ext cx="4709160" cy="713232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používateľský súhlas so zobrazovaním notifikácií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7955280" y="2569464"/>
            <a:ext cx="3474720" cy="713232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runtime na API 33+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777240" y="3282696"/>
            <a:ext cx="2468880" cy="713232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Per-channel settings</a:t>
            </a:r>
            <a:endParaRPr lang="en-US" sz="1600" dirty="0"/>
          </a:p>
        </p:txBody>
      </p:sp>
      <p:sp>
        <p:nvSpPr>
          <p:cNvPr id="14" name="Text 12"/>
          <p:cNvSpPr/>
          <p:nvPr/>
        </p:nvSpPr>
        <p:spPr>
          <a:xfrm>
            <a:off x="3246120" y="3282696"/>
            <a:ext cx="4709160" cy="713232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používateľ môže meniť správanie konkrétneho kanála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7955280" y="3282696"/>
            <a:ext cx="3474720" cy="713232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systémové nastavenia aplikácie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777240" y="3995928"/>
            <a:ext cx="2468880" cy="713232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Foreground service notification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3246120" y="3995928"/>
            <a:ext cx="4709160" cy="713232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viditeľnosť pre prebiehajúcu foreground prácu</a:t>
            </a:r>
            <a:endParaRPr lang="en-US" sz="1600" dirty="0"/>
          </a:p>
        </p:txBody>
      </p:sp>
      <p:sp>
        <p:nvSpPr>
          <p:cNvPr id="18" name="Text 16"/>
          <p:cNvSpPr/>
          <p:nvPr/>
        </p:nvSpPr>
        <p:spPr>
          <a:xfrm>
            <a:off x="7955280" y="3995928"/>
            <a:ext cx="3474720" cy="713232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súvisí aj so service typom</a:t>
            </a:r>
            <a:endParaRPr lang="en-US" sz="1600" dirty="0"/>
          </a:p>
        </p:txBody>
      </p:sp>
      <p:sp>
        <p:nvSpPr>
          <p:cNvPr id="19" name="Text 17"/>
          <p:cNvSpPr/>
          <p:nvPr/>
        </p:nvSpPr>
        <p:spPr>
          <a:xfrm>
            <a:off x="2834640" y="5257800"/>
            <a:ext cx="6492240" cy="310896"/>
          </a:xfrm>
          <a:prstGeom prst="rect">
            <a:avLst/>
          </a:prstGeom>
          <a:solidFill>
            <a:srgbClr val="0E7A42"/>
          </a:solidFill>
          <a:ln>
            <a:solidFill>
              <a:srgbClr val="0E7A42">
                <a:alpha val="0"/>
              </a:srgbClr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1120" b="1" dirty="0">
                <a:solidFill>
                  <a:srgbClr val="FFFFFF"/>
                </a:solidFill>
              </a:rPr>
              <a:t>Channel rieši kategóriu. Permission rieši súhlas.</a:t>
            </a:r>
            <a:endParaRPr lang="en-US" sz="11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15</a:t>
            </a:fld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Notification request flow v Kotline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777240"/>
            <a:ext cx="107899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64748B"/>
                </a:solidFill>
              </a:rPr>
              <a:t>Žiadosť o notifikácie má byť kontextová: pred funkciou, ktorá má skutočne posielať oznámenia.</a:t>
            </a:r>
            <a:endParaRPr lang="en-US" sz="1020" dirty="0"/>
          </a:p>
        </p:txBody>
      </p:sp>
      <p:sp>
        <p:nvSpPr>
          <p:cNvPr id="4" name="Text 2"/>
          <p:cNvSpPr/>
          <p:nvPr/>
        </p:nvSpPr>
        <p:spPr>
          <a:xfrm>
            <a:off x="777240" y="1005840"/>
            <a:ext cx="6675120" cy="4434840"/>
          </a:xfrm>
          <a:prstGeom prst="rect">
            <a:avLst/>
          </a:prstGeom>
          <a:solidFill>
            <a:srgbClr val="101827"/>
          </a:solidFill>
          <a:ln w="1016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21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fun enableOrderNotifications() {</a:t>
            </a:r>
            <a:endParaRPr lang="en-US" sz="1210" dirty="0"/>
          </a:p>
          <a:p>
            <a:pPr marL="0" indent="0">
              <a:buNone/>
            </a:pPr>
            <a:r>
              <a:rPr lang="en-US" sz="121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if (Build.VERSION.SDK_INT &gt;= Build.VERSION_CODES.TIRAMISU) {</a:t>
            </a:r>
            <a:endParaRPr lang="en-US" sz="1210" dirty="0"/>
          </a:p>
          <a:p>
            <a:pPr marL="0" indent="0">
              <a:buNone/>
            </a:pPr>
            <a:r>
              <a:rPr lang="en-US" sz="121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if (hasPermission(Manifest.permission.POST_NOTIFICATIONS)) {</a:t>
            </a:r>
            <a:endParaRPr lang="en-US" sz="1210" dirty="0"/>
          </a:p>
          <a:p>
            <a:pPr marL="0" indent="0">
              <a:buNone/>
            </a:pPr>
            <a:r>
              <a:rPr lang="en-US" sz="121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    subscribeToOrderUpdates()</a:t>
            </a:r>
            <a:endParaRPr lang="en-US" sz="1210" dirty="0"/>
          </a:p>
          <a:p>
            <a:pPr marL="0" indent="0">
              <a:buNone/>
            </a:pPr>
            <a:r>
              <a:rPr lang="en-US" sz="121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} else {</a:t>
            </a:r>
            <a:endParaRPr lang="en-US" sz="1210" dirty="0"/>
          </a:p>
          <a:p>
            <a:pPr marL="0" indent="0">
              <a:buNone/>
            </a:pPr>
            <a:r>
              <a:rPr lang="en-US" sz="121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    notificationLauncher.launch(</a:t>
            </a:r>
            <a:endParaRPr lang="en-US" sz="1210" dirty="0"/>
          </a:p>
          <a:p>
            <a:pPr marL="0" indent="0">
              <a:buNone/>
            </a:pPr>
            <a:r>
              <a:rPr lang="en-US" sz="121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        Manifest.permission.POST_NOTIFICATIONS</a:t>
            </a:r>
            <a:endParaRPr lang="en-US" sz="1210" dirty="0"/>
          </a:p>
          <a:p>
            <a:pPr marL="0" indent="0">
              <a:buNone/>
            </a:pPr>
            <a:r>
              <a:rPr lang="en-US" sz="121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    )</a:t>
            </a:r>
            <a:endParaRPr lang="en-US" sz="1210" dirty="0"/>
          </a:p>
          <a:p>
            <a:pPr marL="0" indent="0">
              <a:buNone/>
            </a:pPr>
            <a:r>
              <a:rPr lang="en-US" sz="121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}</a:t>
            </a:r>
            <a:endParaRPr lang="en-US" sz="1210" dirty="0"/>
          </a:p>
          <a:p>
            <a:pPr marL="0" indent="0">
              <a:buNone/>
            </a:pPr>
            <a:r>
              <a:rPr lang="en-US" sz="121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} else {</a:t>
            </a:r>
            <a:endParaRPr lang="en-US" sz="1210" dirty="0"/>
          </a:p>
          <a:p>
            <a:pPr marL="0" indent="0">
              <a:buNone/>
            </a:pPr>
            <a:r>
              <a:rPr lang="en-US" sz="121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subscribeToOrderUpdates()</a:t>
            </a:r>
            <a:endParaRPr lang="en-US" sz="1210" dirty="0"/>
          </a:p>
          <a:p>
            <a:pPr marL="0" indent="0">
              <a:buNone/>
            </a:pPr>
            <a:r>
              <a:rPr lang="en-US" sz="121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}</a:t>
            </a:r>
            <a:endParaRPr lang="en-US" sz="1210" dirty="0"/>
          </a:p>
          <a:p>
            <a:pPr marL="0" indent="0">
              <a:buNone/>
            </a:pPr>
            <a:r>
              <a:rPr lang="en-US" sz="121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}</a:t>
            </a:r>
            <a:endParaRPr lang="en-US" sz="1210" dirty="0"/>
          </a:p>
          <a:p>
            <a:pPr marL="0" indent="0">
              <a:buNone/>
            </a:pPr>
            <a:endParaRPr lang="en-US" sz="1210" dirty="0"/>
          </a:p>
          <a:p>
            <a:pPr marL="0" indent="0">
              <a:buNone/>
            </a:pPr>
            <a:r>
              <a:rPr lang="en-US" sz="121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private fun continueWithoutNotifications() {</a:t>
            </a:r>
            <a:endParaRPr lang="en-US" sz="1210" dirty="0"/>
          </a:p>
          <a:p>
            <a:pPr marL="0" indent="0">
              <a:buNone/>
            </a:pPr>
            <a:r>
              <a:rPr lang="en-US" sz="121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showInAppStatusOnly()</a:t>
            </a:r>
            <a:endParaRPr lang="en-US" sz="1210" dirty="0"/>
          </a:p>
          <a:p>
            <a:pPr marL="0" indent="0">
              <a:buNone/>
            </a:pPr>
            <a:r>
              <a:rPr lang="en-US" sz="121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}</a:t>
            </a:r>
            <a:endParaRPr lang="en-US" sz="1210" dirty="0"/>
          </a:p>
        </p:txBody>
      </p:sp>
      <p:sp>
        <p:nvSpPr>
          <p:cNvPr id="5" name="Text 3"/>
          <p:cNvSpPr/>
          <p:nvPr/>
        </p:nvSpPr>
        <p:spPr>
          <a:xfrm>
            <a:off x="7909560" y="1234440"/>
            <a:ext cx="3154680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3DDC84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20" b="1" dirty="0">
                <a:solidFill>
                  <a:srgbClr val="0F172A"/>
                </a:solidFill>
              </a:rPr>
              <a:t>Granted</a:t>
            </a:r>
            <a:endParaRPr lang="en-US" sz="1420" dirty="0"/>
          </a:p>
        </p:txBody>
      </p:sp>
      <p:sp>
        <p:nvSpPr>
          <p:cNvPr id="6" name="Text 4"/>
          <p:cNvSpPr/>
          <p:nvPr/>
        </p:nvSpPr>
        <p:spPr>
          <a:xfrm>
            <a:off x="7909560" y="1563624"/>
            <a:ext cx="3154680" cy="76809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20" dirty="0">
                <a:solidFill>
                  <a:srgbClr val="334155"/>
                </a:solidFill>
              </a:rPr>
              <a:t>Aktivovať notifikačnú funkciu a vytvoriť príslušné kanály.</a:t>
            </a:r>
            <a:endParaRPr lang="en-US" sz="1320" dirty="0"/>
          </a:p>
        </p:txBody>
      </p:sp>
      <p:sp>
        <p:nvSpPr>
          <p:cNvPr id="7" name="Text 5"/>
          <p:cNvSpPr/>
          <p:nvPr/>
        </p:nvSpPr>
        <p:spPr>
          <a:xfrm>
            <a:off x="7909560" y="2697480"/>
            <a:ext cx="3154680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DC2626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20" b="1" dirty="0">
                <a:solidFill>
                  <a:srgbClr val="0F172A"/>
                </a:solidFill>
              </a:rPr>
              <a:t>Denied</a:t>
            </a:r>
            <a:endParaRPr lang="en-US" sz="1420" dirty="0"/>
          </a:p>
        </p:txBody>
      </p:sp>
      <p:sp>
        <p:nvSpPr>
          <p:cNvPr id="8" name="Text 6"/>
          <p:cNvSpPr/>
          <p:nvPr/>
        </p:nvSpPr>
        <p:spPr>
          <a:xfrm>
            <a:off x="7909560" y="3026664"/>
            <a:ext cx="3154680" cy="90525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20" dirty="0">
                <a:solidFill>
                  <a:srgbClr val="334155"/>
                </a:solidFill>
              </a:rPr>
              <a:t>Nezlyhať. Zobraziť stav v aplikácii a nepýtať sa opakovane bez nového kontextu.</a:t>
            </a:r>
            <a:endParaRPr lang="en-US" sz="1320" dirty="0"/>
          </a:p>
        </p:txBody>
      </p:sp>
      <p:sp>
        <p:nvSpPr>
          <p:cNvPr id="9" name="Text 7"/>
          <p:cNvSpPr/>
          <p:nvPr/>
        </p:nvSpPr>
        <p:spPr>
          <a:xfrm>
            <a:off x="7909560" y="4343400"/>
            <a:ext cx="3154680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2563EB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20" b="1" dirty="0">
                <a:solidFill>
                  <a:srgbClr val="0F172A"/>
                </a:solidFill>
              </a:rPr>
              <a:t>Staršie API</a:t>
            </a:r>
            <a:endParaRPr lang="en-US" sz="1420" dirty="0"/>
          </a:p>
        </p:txBody>
      </p:sp>
      <p:sp>
        <p:nvSpPr>
          <p:cNvPr id="10" name="Text 8"/>
          <p:cNvSpPr/>
          <p:nvPr/>
        </p:nvSpPr>
        <p:spPr>
          <a:xfrm>
            <a:off x="7909560" y="4672584"/>
            <a:ext cx="3154680" cy="53949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20" dirty="0">
                <a:solidFill>
                  <a:srgbClr val="334155"/>
                </a:solidFill>
              </a:rPr>
              <a:t>Na API &lt; 33 sa runtime POST_NOTIFICATIONS nežiadá.</a:t>
            </a:r>
            <a:endParaRPr lang="en-US" sz="13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16</a:t>
            </a:fld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Foreground service, notifikácie a service typy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777240"/>
            <a:ext cx="107899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64748B"/>
                </a:solidFill>
              </a:rPr>
              <a:t>Foreground service nie je voľná náhrada práce na pozadí; od API 34 musí mať deklarovaný typ.</a:t>
            </a:r>
            <a:endParaRPr lang="en-US" sz="1020" dirty="0"/>
          </a:p>
        </p:txBody>
      </p:sp>
      <p:sp>
        <p:nvSpPr>
          <p:cNvPr id="4" name="Text 2"/>
          <p:cNvSpPr/>
          <p:nvPr/>
        </p:nvSpPr>
        <p:spPr>
          <a:xfrm>
            <a:off x="777240" y="1234440"/>
            <a:ext cx="4709160" cy="18288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334155"/>
                </a:solidFill>
              </a:rPr>
              <a:t>Foreground service musí používateľovi signalizovať prebiehajúcu činnosť. Pri targetovaní API 34+ treba deklarovať konkrétny foregroundServiceType aj príslušné normal permission pre daný typ.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5897880" y="1143000"/>
            <a:ext cx="5349240" cy="2377440"/>
          </a:xfrm>
          <a:prstGeom prst="rect">
            <a:avLst/>
          </a:prstGeom>
          <a:solidFill>
            <a:srgbClr val="101827"/>
          </a:solidFill>
          <a:ln w="1016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33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&lt;uses-permission android:name="android.permission.FOREGROUND_SERVICE" /&gt;</a:t>
            </a:r>
            <a:endParaRPr lang="en-US" sz="1330" dirty="0"/>
          </a:p>
          <a:p>
            <a:pPr marL="0" indent="0">
              <a:buNone/>
            </a:pPr>
            <a:r>
              <a:rPr lang="en-US" sz="133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&lt;uses-permission android:name="android.permission.FOREGROUND_SERVICE_LOCATION" /&gt;</a:t>
            </a:r>
            <a:endParaRPr lang="en-US" sz="1330" dirty="0"/>
          </a:p>
          <a:p>
            <a:pPr marL="0" indent="0">
              <a:buNone/>
            </a:pPr>
            <a:endParaRPr lang="en-US" sz="1330" dirty="0"/>
          </a:p>
          <a:p>
            <a:pPr marL="0" indent="0">
              <a:buNone/>
            </a:pPr>
            <a:r>
              <a:rPr lang="en-US" sz="133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&lt;service</a:t>
            </a:r>
            <a:endParaRPr lang="en-US" sz="1330" dirty="0"/>
          </a:p>
          <a:p>
            <a:pPr marL="0" indent="0">
              <a:buNone/>
            </a:pPr>
            <a:r>
              <a:rPr lang="en-US" sz="133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android:name=".TrackingService"</a:t>
            </a:r>
            <a:endParaRPr lang="en-US" sz="1330" dirty="0"/>
          </a:p>
          <a:p>
            <a:pPr marL="0" indent="0">
              <a:buNone/>
            </a:pPr>
            <a:r>
              <a:rPr lang="en-US" sz="133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android:exported="false"</a:t>
            </a:r>
            <a:endParaRPr lang="en-US" sz="1330" dirty="0"/>
          </a:p>
          <a:p>
            <a:pPr marL="0" indent="0">
              <a:buNone/>
            </a:pPr>
            <a:r>
              <a:rPr lang="en-US" sz="133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android:foregroundServiceType="location" /&gt;</a:t>
            </a:r>
            <a:endParaRPr lang="en-US" sz="1330" dirty="0"/>
          </a:p>
        </p:txBody>
      </p:sp>
      <p:sp>
        <p:nvSpPr>
          <p:cNvPr id="6" name="Text 4"/>
          <p:cNvSpPr/>
          <p:nvPr/>
        </p:nvSpPr>
        <p:spPr>
          <a:xfrm>
            <a:off x="960120" y="4069080"/>
            <a:ext cx="1828800" cy="685800"/>
          </a:xfrm>
          <a:prstGeom prst="rect">
            <a:avLst/>
          </a:prstGeom>
          <a:solidFill>
            <a:srgbClr val="DBEAFE"/>
          </a:solidFill>
          <a:ln w="11430">
            <a:solidFill>
              <a:srgbClr val="93C5FD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Runtime location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permission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2788920" y="4407408"/>
            <a:ext cx="914400" cy="0"/>
          </a:xfrm>
          <a:prstGeom prst="line">
            <a:avLst/>
          </a:prstGeom>
          <a:noFill/>
          <a:ln w="1524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8" name="Text 6"/>
          <p:cNvSpPr/>
          <p:nvPr/>
        </p:nvSpPr>
        <p:spPr>
          <a:xfrm>
            <a:off x="3703320" y="4069080"/>
            <a:ext cx="1554480" cy="685800"/>
          </a:xfrm>
          <a:prstGeom prst="rect">
            <a:avLst/>
          </a:prstGeom>
          <a:solidFill>
            <a:srgbClr val="FEF3C7"/>
          </a:solidFill>
          <a:ln w="11430">
            <a:solidFill>
              <a:srgbClr val="F59E0B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FGS type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location</a:t>
            </a:r>
            <a:endParaRPr lang="en-US" sz="1200" dirty="0"/>
          </a:p>
        </p:txBody>
      </p:sp>
      <p:sp>
        <p:nvSpPr>
          <p:cNvPr id="9" name="Shape 7"/>
          <p:cNvSpPr/>
          <p:nvPr/>
        </p:nvSpPr>
        <p:spPr>
          <a:xfrm>
            <a:off x="5257800" y="4407408"/>
            <a:ext cx="914400" cy="0"/>
          </a:xfrm>
          <a:prstGeom prst="line">
            <a:avLst/>
          </a:prstGeom>
          <a:noFill/>
          <a:ln w="1524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0" name="Text 8"/>
          <p:cNvSpPr/>
          <p:nvPr/>
        </p:nvSpPr>
        <p:spPr>
          <a:xfrm>
            <a:off x="6172200" y="4069080"/>
            <a:ext cx="1828800" cy="685800"/>
          </a:xfrm>
          <a:prstGeom prst="rect">
            <a:avLst/>
          </a:prstGeom>
          <a:solidFill>
            <a:srgbClr val="DCFCE7"/>
          </a:solidFill>
          <a:ln w="11430">
            <a:solidFill>
              <a:srgbClr val="86EFAC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Foreground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notification</a:t>
            </a:r>
            <a:endParaRPr lang="en-US" sz="1200" dirty="0"/>
          </a:p>
        </p:txBody>
      </p:sp>
      <p:sp>
        <p:nvSpPr>
          <p:cNvPr id="11" name="Shape 9"/>
          <p:cNvSpPr/>
          <p:nvPr/>
        </p:nvSpPr>
        <p:spPr>
          <a:xfrm>
            <a:off x="8001000" y="4407408"/>
            <a:ext cx="914400" cy="0"/>
          </a:xfrm>
          <a:prstGeom prst="line">
            <a:avLst/>
          </a:prstGeom>
          <a:noFill/>
          <a:ln w="1524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2" name="Text 10"/>
          <p:cNvSpPr/>
          <p:nvPr/>
        </p:nvSpPr>
        <p:spPr>
          <a:xfrm>
            <a:off x="8915400" y="4069080"/>
            <a:ext cx="1828800" cy="685800"/>
          </a:xfrm>
          <a:prstGeom prst="rect">
            <a:avLst/>
          </a:prstGeom>
          <a:solidFill>
            <a:srgbClr val="EDE9FE"/>
          </a:solidFill>
          <a:ln w="11430">
            <a:solidFill>
              <a:srgbClr val="C4B5FD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Visible ongoing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operation</a:t>
            </a:r>
            <a:endParaRPr lang="en-US" sz="12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17</a:t>
            </a:fld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Spoločné rozhodovacie pravidlá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777240"/>
            <a:ext cx="107899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64748B"/>
                </a:solidFill>
              </a:rPr>
              <a:t>Tieto pravidlá platia naprieč location, media aj notification permissions.</a:t>
            </a:r>
            <a:endParaRPr lang="en-US" sz="1020" dirty="0"/>
          </a:p>
        </p:txBody>
      </p:sp>
      <p:sp>
        <p:nvSpPr>
          <p:cNvPr id="4" name="Text 2"/>
          <p:cNvSpPr/>
          <p:nvPr/>
        </p:nvSpPr>
        <p:spPr>
          <a:xfrm>
            <a:off x="777240" y="1051560"/>
            <a:ext cx="2743200" cy="630936"/>
          </a:xfrm>
          <a:prstGeom prst="rect">
            <a:avLst/>
          </a:prstGeom>
          <a:solidFill>
            <a:srgbClr val="0F172A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FFFFFF"/>
                </a:solidFill>
              </a:rPr>
              <a:t>Pravidlo</a:t>
            </a:r>
            <a:endParaRPr lang="en-US" dirty="0"/>
          </a:p>
        </p:txBody>
      </p:sp>
      <p:sp>
        <p:nvSpPr>
          <p:cNvPr id="5" name="Text 3"/>
          <p:cNvSpPr/>
          <p:nvPr/>
        </p:nvSpPr>
        <p:spPr>
          <a:xfrm>
            <a:off x="3520440" y="1051560"/>
            <a:ext cx="7909560" cy="630936"/>
          </a:xfrm>
          <a:prstGeom prst="rect">
            <a:avLst/>
          </a:prstGeom>
          <a:solidFill>
            <a:srgbClr val="0F172A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FFFFFF"/>
                </a:solidFill>
              </a:rPr>
              <a:t>Aplikácia robí</a:t>
            </a:r>
            <a:endParaRPr lang="en-US" dirty="0"/>
          </a:p>
        </p:txBody>
      </p:sp>
      <p:sp>
        <p:nvSpPr>
          <p:cNvPr id="6" name="Text 4"/>
          <p:cNvSpPr/>
          <p:nvPr/>
        </p:nvSpPr>
        <p:spPr>
          <a:xfrm>
            <a:off x="777240" y="1682496"/>
            <a:ext cx="2743200" cy="630936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Minimalizácia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3520440" y="1682496"/>
            <a:ext cx="7909560" cy="630936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žiada najmenší rozsah, ktorý stačí pre funkciu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777240" y="2313432"/>
            <a:ext cx="2743200" cy="630936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Kontextová žiadosť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3520440" y="2313432"/>
            <a:ext cx="7909560" cy="630936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žiada až pri použití funkcie, nie pri štarte aplikácie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777240" y="2944368"/>
            <a:ext cx="2743200" cy="630936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Verziové vetvenie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3520440" y="2944368"/>
            <a:ext cx="7909560" cy="630936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pýta iba permissions existujúce a relevantné pre dané API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777240" y="3575304"/>
            <a:ext cx="2743200" cy="630936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Graceful degradation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3520440" y="3575304"/>
            <a:ext cx="7909560" cy="630936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zamietnutie vypne funkciu, nie celú aplikáciu</a:t>
            </a:r>
            <a:endParaRPr lang="en-US" sz="1600" dirty="0"/>
          </a:p>
        </p:txBody>
      </p:sp>
      <p:sp>
        <p:nvSpPr>
          <p:cNvPr id="14" name="Text 12"/>
          <p:cNvSpPr/>
          <p:nvPr/>
        </p:nvSpPr>
        <p:spPr>
          <a:xfrm>
            <a:off x="777240" y="4206240"/>
            <a:ext cx="2743200" cy="630936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Stav sa mení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3520440" y="4206240"/>
            <a:ext cx="7909560" cy="630936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kontroluje permission pred použitím, nie iba po inštalácii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777240" y="4837176"/>
            <a:ext cx="2743200" cy="630936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Alternatívy bez permission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3520440" y="4837176"/>
            <a:ext cx="7909560" cy="630936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Photo Picker, SAF, manuálny vstup, in-app stav</a:t>
            </a:r>
            <a:endParaRPr lang="en-US" sz="16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18</a:t>
            </a:fld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Najčastejšie chyby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777240"/>
            <a:ext cx="107899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64748B"/>
                </a:solidFill>
              </a:rPr>
              <a:t>Problémové permissions zlyhávajú najmä v rozhodovaní, nie v syntaxi.</a:t>
            </a:r>
            <a:endParaRPr lang="en-US" sz="1020" dirty="0"/>
          </a:p>
        </p:txBody>
      </p:sp>
      <p:sp>
        <p:nvSpPr>
          <p:cNvPr id="4" name="Text 2"/>
          <p:cNvSpPr/>
          <p:nvPr/>
        </p:nvSpPr>
        <p:spPr>
          <a:xfrm>
            <a:off x="868680" y="1188720"/>
            <a:ext cx="10424160" cy="38862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>
            <a:normAutofit/>
          </a:bodyPr>
          <a:lstStyle/>
          <a:p>
            <a:r>
              <a:rPr lang="en-US" sz="1700" dirty="0">
                <a:solidFill>
                  <a:srgbClr val="334155"/>
                </a:solidFill>
              </a:rPr>
              <a:t>Žiadosť o polohu, médiá alebo notifikácie automaticky pri štarte aplikácie.
</a:t>
            </a:r>
            <a:endParaRPr lang="en-US" sz="1700" dirty="0"/>
          </a:p>
          <a:p>
            <a:r>
              <a:rPr lang="en-US" sz="1700" dirty="0">
                <a:solidFill>
                  <a:srgbClr val="334155"/>
                </a:solidFill>
              </a:rPr>
              <a:t>Použitie presnej polohy tam, kde stačí približná alebo manuálny vstup.
</a:t>
            </a:r>
            <a:endParaRPr lang="en-US" sz="1700" dirty="0"/>
          </a:p>
          <a:p>
            <a:r>
              <a:rPr lang="en-US" sz="1700" dirty="0">
                <a:solidFill>
                  <a:srgbClr val="334155"/>
                </a:solidFill>
              </a:rPr>
              <a:t>Žiadosť o background location bez predchádzajúceho foreground dôvodu.
</a:t>
            </a:r>
            <a:endParaRPr lang="en-US" sz="1700" dirty="0"/>
          </a:p>
          <a:p>
            <a:r>
              <a:rPr lang="en-US" sz="1700" dirty="0">
                <a:solidFill>
                  <a:srgbClr val="334155"/>
                </a:solidFill>
              </a:rPr>
              <a:t>Použitie storage permission namiesto Photo Picker pri jednoduchom výbere súboru.
</a:t>
            </a:r>
            <a:endParaRPr lang="en-US" sz="1700" dirty="0"/>
          </a:p>
          <a:p>
            <a:r>
              <a:rPr lang="en-US" sz="1700" dirty="0">
                <a:solidFill>
                  <a:srgbClr val="334155"/>
                </a:solidFill>
              </a:rPr>
              <a:t>Ignorovanie partial access k fotografiám na API 34+.
</a:t>
            </a:r>
            <a:endParaRPr lang="en-US" sz="1700" dirty="0"/>
          </a:p>
          <a:p>
            <a:r>
              <a:rPr lang="en-US" sz="1700" dirty="0">
                <a:solidFill>
                  <a:srgbClr val="334155"/>
                </a:solidFill>
              </a:rPr>
              <a:t>Predpoklad, že notification channel stačí aj na API 33+.
</a:t>
            </a:r>
            <a:endParaRPr lang="en-US" sz="1700" dirty="0"/>
          </a:p>
          <a:p>
            <a:r>
              <a:rPr lang="en-US" sz="1700" dirty="0">
                <a:solidFill>
                  <a:srgbClr val="334155"/>
                </a:solidFill>
              </a:rPr>
              <a:t>Foreground service bez správneho typu a bez runtime predpokladov pre danú funkciu.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1828800" y="5486400"/>
            <a:ext cx="8549640" cy="310896"/>
          </a:xfrm>
          <a:prstGeom prst="rect">
            <a:avLst/>
          </a:prstGeom>
          <a:solidFill>
            <a:srgbClr val="DC2626"/>
          </a:solidFill>
          <a:ln>
            <a:solidFill>
              <a:srgbClr val="DC2626">
                <a:alpha val="0"/>
              </a:srgbClr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1120" b="1" dirty="0">
                <a:solidFill>
                  <a:srgbClr val="FFFFFF"/>
                </a:solidFill>
              </a:rPr>
              <a:t>Permission logika má byť odvodená od funkcie, nie od pohodlia vývojára.</a:t>
            </a:r>
            <a:endParaRPr lang="en-US" sz="11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19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Štruktúra prezentácie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777240"/>
            <a:ext cx="107899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64748B"/>
                </a:solidFill>
              </a:rPr>
              <a:t>Každá oblasť má vlastné pravidlá, ale spoločný princíp: žiadať minimum a reagovať na zamietnutie.</a:t>
            </a:r>
            <a:endParaRPr lang="en-US" sz="1020" dirty="0"/>
          </a:p>
        </p:txBody>
      </p:sp>
      <p:sp>
        <p:nvSpPr>
          <p:cNvPr id="4" name="Text 2"/>
          <p:cNvSpPr/>
          <p:nvPr/>
        </p:nvSpPr>
        <p:spPr>
          <a:xfrm>
            <a:off x="658368" y="1243584"/>
            <a:ext cx="3474720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3DDC84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20" b="1" dirty="0">
                <a:solidFill>
                  <a:srgbClr val="0F172A"/>
                </a:solidFill>
              </a:rPr>
              <a:t>01  Spoločný pattern</a:t>
            </a:r>
            <a:endParaRPr lang="en-US" sz="1420" dirty="0"/>
          </a:p>
        </p:txBody>
      </p:sp>
      <p:sp>
        <p:nvSpPr>
          <p:cNvPr id="5" name="Text 3"/>
          <p:cNvSpPr/>
          <p:nvPr/>
        </p:nvSpPr>
        <p:spPr>
          <a:xfrm>
            <a:off x="658368" y="1572768"/>
            <a:ext cx="3474720" cy="749808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20" dirty="0">
                <a:solidFill>
                  <a:srgbClr val="334155"/>
                </a:solidFill>
              </a:rPr>
              <a:t>Manifest, runtime check, request, fallback.</a:t>
            </a:r>
            <a:endParaRPr lang="en-US" sz="1320" dirty="0"/>
          </a:p>
        </p:txBody>
      </p:sp>
      <p:sp>
        <p:nvSpPr>
          <p:cNvPr id="6" name="Text 4"/>
          <p:cNvSpPr/>
          <p:nvPr/>
        </p:nvSpPr>
        <p:spPr>
          <a:xfrm>
            <a:off x="4407408" y="1243584"/>
            <a:ext cx="3474720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2563EB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20" b="1" dirty="0">
                <a:solidFill>
                  <a:srgbClr val="0F172A"/>
                </a:solidFill>
              </a:rPr>
              <a:t>02  Location taxonomy</a:t>
            </a:r>
            <a:endParaRPr lang="en-US" sz="1420" dirty="0"/>
          </a:p>
        </p:txBody>
      </p:sp>
      <p:sp>
        <p:nvSpPr>
          <p:cNvPr id="7" name="Text 5"/>
          <p:cNvSpPr/>
          <p:nvPr/>
        </p:nvSpPr>
        <p:spPr>
          <a:xfrm>
            <a:off x="4407408" y="1572768"/>
            <a:ext cx="3474720" cy="749808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20" dirty="0">
                <a:solidFill>
                  <a:srgbClr val="334155"/>
                </a:solidFill>
              </a:rPr>
              <a:t>Coarse, fine, foreground, background.</a:t>
            </a:r>
            <a:endParaRPr lang="en-US" sz="1320" dirty="0"/>
          </a:p>
        </p:txBody>
      </p:sp>
      <p:sp>
        <p:nvSpPr>
          <p:cNvPr id="8" name="Text 6"/>
          <p:cNvSpPr/>
          <p:nvPr/>
        </p:nvSpPr>
        <p:spPr>
          <a:xfrm>
            <a:off x="8156448" y="1243584"/>
            <a:ext cx="3474720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7C3AED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20" b="1" dirty="0">
                <a:solidFill>
                  <a:srgbClr val="0F172A"/>
                </a:solidFill>
              </a:rPr>
              <a:t>03  Approximate location</a:t>
            </a:r>
            <a:endParaRPr lang="en-US" sz="1420" dirty="0"/>
          </a:p>
        </p:txBody>
      </p:sp>
      <p:sp>
        <p:nvSpPr>
          <p:cNvPr id="9" name="Text 7"/>
          <p:cNvSpPr/>
          <p:nvPr/>
        </p:nvSpPr>
        <p:spPr>
          <a:xfrm>
            <a:off x="8156448" y="1572768"/>
            <a:ext cx="3474720" cy="749808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20" dirty="0">
                <a:solidFill>
                  <a:srgbClr val="334155"/>
                </a:solidFill>
              </a:rPr>
              <a:t>Presnosť je používateľská voľba.</a:t>
            </a:r>
            <a:endParaRPr lang="en-US" sz="1320" dirty="0"/>
          </a:p>
        </p:txBody>
      </p:sp>
      <p:sp>
        <p:nvSpPr>
          <p:cNvPr id="10" name="Text 8"/>
          <p:cNvSpPr/>
          <p:nvPr/>
        </p:nvSpPr>
        <p:spPr>
          <a:xfrm>
            <a:off x="658368" y="2569464"/>
            <a:ext cx="3474720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DC2626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20" b="1" dirty="0">
                <a:solidFill>
                  <a:srgbClr val="0F172A"/>
                </a:solidFill>
              </a:rPr>
              <a:t>04  Background location</a:t>
            </a:r>
            <a:endParaRPr lang="en-US" sz="1420" dirty="0"/>
          </a:p>
        </p:txBody>
      </p:sp>
      <p:sp>
        <p:nvSpPr>
          <p:cNvPr id="11" name="Text 9"/>
          <p:cNvSpPr/>
          <p:nvPr/>
        </p:nvSpPr>
        <p:spPr>
          <a:xfrm>
            <a:off x="658368" y="2898648"/>
            <a:ext cx="3474720" cy="749808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20" dirty="0">
                <a:solidFill>
                  <a:srgbClr val="334155"/>
                </a:solidFill>
              </a:rPr>
              <a:t>Samostatná a výnimočná požiadavka.</a:t>
            </a:r>
            <a:endParaRPr lang="en-US" sz="1320" dirty="0"/>
          </a:p>
        </p:txBody>
      </p:sp>
      <p:sp>
        <p:nvSpPr>
          <p:cNvPr id="12" name="Text 10"/>
          <p:cNvSpPr/>
          <p:nvPr/>
        </p:nvSpPr>
        <p:spPr>
          <a:xfrm>
            <a:off x="4407408" y="2569464"/>
            <a:ext cx="3474720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F59E0B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20" b="1" dirty="0">
                <a:solidFill>
                  <a:srgbClr val="0F172A"/>
                </a:solidFill>
              </a:rPr>
              <a:t>05  Media access</a:t>
            </a:r>
            <a:endParaRPr lang="en-US" sz="1420" dirty="0"/>
          </a:p>
        </p:txBody>
      </p:sp>
      <p:sp>
        <p:nvSpPr>
          <p:cNvPr id="13" name="Text 11"/>
          <p:cNvSpPr/>
          <p:nvPr/>
        </p:nvSpPr>
        <p:spPr>
          <a:xfrm>
            <a:off x="4407408" y="2898648"/>
            <a:ext cx="3474720" cy="749808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20" dirty="0">
                <a:solidFill>
                  <a:srgbClr val="334155"/>
                </a:solidFill>
              </a:rPr>
              <a:t>Photo Picker, MediaStore, granular permissions.</a:t>
            </a:r>
            <a:endParaRPr lang="en-US" sz="1320" dirty="0"/>
          </a:p>
        </p:txBody>
      </p:sp>
      <p:sp>
        <p:nvSpPr>
          <p:cNvPr id="14" name="Text 12"/>
          <p:cNvSpPr/>
          <p:nvPr/>
        </p:nvSpPr>
        <p:spPr>
          <a:xfrm>
            <a:off x="8156448" y="2569464"/>
            <a:ext cx="3474720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2563EB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20" b="1" dirty="0">
                <a:solidFill>
                  <a:srgbClr val="0F172A"/>
                </a:solidFill>
              </a:rPr>
              <a:t>06  Selected photos</a:t>
            </a:r>
            <a:endParaRPr lang="en-US" sz="1420" dirty="0"/>
          </a:p>
        </p:txBody>
      </p:sp>
      <p:sp>
        <p:nvSpPr>
          <p:cNvPr id="15" name="Text 13"/>
          <p:cNvSpPr/>
          <p:nvPr/>
        </p:nvSpPr>
        <p:spPr>
          <a:xfrm>
            <a:off x="8156448" y="2898648"/>
            <a:ext cx="3474720" cy="749808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20" dirty="0">
                <a:solidFill>
                  <a:srgbClr val="334155"/>
                </a:solidFill>
              </a:rPr>
              <a:t>Android 14 partial access k médiám.</a:t>
            </a:r>
            <a:endParaRPr lang="en-US" sz="1320" dirty="0"/>
          </a:p>
        </p:txBody>
      </p:sp>
      <p:sp>
        <p:nvSpPr>
          <p:cNvPr id="16" name="Text 14"/>
          <p:cNvSpPr/>
          <p:nvPr/>
        </p:nvSpPr>
        <p:spPr>
          <a:xfrm>
            <a:off x="658368" y="3895344"/>
            <a:ext cx="3474720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3DDC84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20" b="1" dirty="0">
                <a:solidFill>
                  <a:srgbClr val="0F172A"/>
                </a:solidFill>
              </a:rPr>
              <a:t>07  Notifications</a:t>
            </a:r>
            <a:endParaRPr lang="en-US" sz="1420" dirty="0"/>
          </a:p>
        </p:txBody>
      </p:sp>
      <p:sp>
        <p:nvSpPr>
          <p:cNvPr id="17" name="Text 15"/>
          <p:cNvSpPr/>
          <p:nvPr/>
        </p:nvSpPr>
        <p:spPr>
          <a:xfrm>
            <a:off x="658368" y="4224528"/>
            <a:ext cx="3474720" cy="749808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20" dirty="0">
                <a:solidFill>
                  <a:srgbClr val="334155"/>
                </a:solidFill>
              </a:rPr>
              <a:t>POST_NOTIFICATIONS od API 33.</a:t>
            </a:r>
            <a:endParaRPr lang="en-US" sz="1320" dirty="0"/>
          </a:p>
        </p:txBody>
      </p:sp>
      <p:sp>
        <p:nvSpPr>
          <p:cNvPr id="18" name="Text 16"/>
          <p:cNvSpPr/>
          <p:nvPr/>
        </p:nvSpPr>
        <p:spPr>
          <a:xfrm>
            <a:off x="4407408" y="3895344"/>
            <a:ext cx="3474720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7C3AED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20" b="1" dirty="0">
                <a:solidFill>
                  <a:srgbClr val="0F172A"/>
                </a:solidFill>
              </a:rPr>
              <a:t>08  Foreground service</a:t>
            </a:r>
            <a:endParaRPr lang="en-US" sz="1420" dirty="0"/>
          </a:p>
        </p:txBody>
      </p:sp>
      <p:sp>
        <p:nvSpPr>
          <p:cNvPr id="19" name="Text 17"/>
          <p:cNvSpPr/>
          <p:nvPr/>
        </p:nvSpPr>
        <p:spPr>
          <a:xfrm>
            <a:off x="4407408" y="4224528"/>
            <a:ext cx="3474720" cy="749808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20" dirty="0">
                <a:solidFill>
                  <a:srgbClr val="334155"/>
                </a:solidFill>
              </a:rPr>
              <a:t>Notifikácia, service type a runtime predpoklady.</a:t>
            </a:r>
            <a:endParaRPr lang="en-US" sz="1320" dirty="0"/>
          </a:p>
        </p:txBody>
      </p:sp>
      <p:sp>
        <p:nvSpPr>
          <p:cNvPr id="20" name="Text 18"/>
          <p:cNvSpPr/>
          <p:nvPr/>
        </p:nvSpPr>
        <p:spPr>
          <a:xfrm>
            <a:off x="8156448" y="3895344"/>
            <a:ext cx="3474720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DC2626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20" b="1" dirty="0">
                <a:solidFill>
                  <a:srgbClr val="0F172A"/>
                </a:solidFill>
              </a:rPr>
              <a:t>09  Checklist</a:t>
            </a:r>
            <a:endParaRPr lang="en-US" sz="1420" dirty="0"/>
          </a:p>
        </p:txBody>
      </p:sp>
      <p:sp>
        <p:nvSpPr>
          <p:cNvPr id="21" name="Text 19"/>
          <p:cNvSpPr/>
          <p:nvPr/>
        </p:nvSpPr>
        <p:spPr>
          <a:xfrm>
            <a:off x="8156448" y="4224528"/>
            <a:ext cx="3474720" cy="749808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20" dirty="0">
                <a:solidFill>
                  <a:srgbClr val="334155"/>
                </a:solidFill>
              </a:rPr>
              <a:t>Najčastejšie chyby a rozhodovacie pravidlá.</a:t>
            </a:r>
            <a:endParaRPr lang="en-US" sz="13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2</a:t>
            </a:fld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Kontrolný checklist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777240"/>
            <a:ext cx="107899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64748B"/>
                </a:solidFill>
              </a:rPr>
              <a:t>Location, media a notifications sú správne ošetrené, keď aplikácia rešpektuje presnosť, rozsah a používateľskú voľbu.</a:t>
            </a:r>
            <a:endParaRPr lang="en-US" sz="1020" dirty="0"/>
          </a:p>
        </p:txBody>
      </p:sp>
      <p:sp>
        <p:nvSpPr>
          <p:cNvPr id="4" name="Text 2"/>
          <p:cNvSpPr/>
          <p:nvPr/>
        </p:nvSpPr>
        <p:spPr>
          <a:xfrm>
            <a:off x="777240" y="1234440"/>
            <a:ext cx="3337560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3DDC84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20" b="1" dirty="0">
                <a:solidFill>
                  <a:srgbClr val="0F172A"/>
                </a:solidFill>
              </a:rPr>
              <a:t>Location</a:t>
            </a:r>
            <a:endParaRPr lang="en-US" sz="1420" dirty="0"/>
          </a:p>
        </p:txBody>
      </p:sp>
      <p:sp>
        <p:nvSpPr>
          <p:cNvPr id="5" name="Text 3"/>
          <p:cNvSpPr/>
          <p:nvPr/>
        </p:nvSpPr>
        <p:spPr>
          <a:xfrm>
            <a:off x="777240" y="1563624"/>
            <a:ext cx="3337560" cy="154533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20" dirty="0">
                <a:solidFill>
                  <a:srgbClr val="334155"/>
                </a:solidFill>
              </a:rPr>
              <a:t>Rozlišovať COARSE/FINE, foreground/background a výslednú presnosť. Background location iba po samostatnom zdôvodnení.</a:t>
            </a:r>
            <a:endParaRPr lang="en-US" sz="1320" dirty="0"/>
          </a:p>
        </p:txBody>
      </p:sp>
      <p:sp>
        <p:nvSpPr>
          <p:cNvPr id="6" name="Text 4"/>
          <p:cNvSpPr/>
          <p:nvPr/>
        </p:nvSpPr>
        <p:spPr>
          <a:xfrm>
            <a:off x="4434840" y="1234440"/>
            <a:ext cx="3337560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2563EB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20" b="1" dirty="0">
                <a:solidFill>
                  <a:srgbClr val="0F172A"/>
                </a:solidFill>
              </a:rPr>
              <a:t>Media</a:t>
            </a:r>
            <a:endParaRPr lang="en-US" sz="1420" dirty="0"/>
          </a:p>
        </p:txBody>
      </p:sp>
      <p:sp>
        <p:nvSpPr>
          <p:cNvPr id="7" name="Text 5"/>
          <p:cNvSpPr/>
          <p:nvPr/>
        </p:nvSpPr>
        <p:spPr>
          <a:xfrm>
            <a:off x="4434840" y="1563624"/>
            <a:ext cx="3337560" cy="154533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20" dirty="0">
                <a:solidFill>
                  <a:srgbClr val="334155"/>
                </a:solidFill>
              </a:rPr>
              <a:t>Preferovať Photo Picker. Pri vlastnom prístupe vetviť READ_MEDIA_* podľa API a rešpektovať selected photos.</a:t>
            </a:r>
            <a:endParaRPr lang="en-US" sz="1320" dirty="0"/>
          </a:p>
        </p:txBody>
      </p:sp>
      <p:sp>
        <p:nvSpPr>
          <p:cNvPr id="8" name="Text 6"/>
          <p:cNvSpPr/>
          <p:nvPr/>
        </p:nvSpPr>
        <p:spPr>
          <a:xfrm>
            <a:off x="8092440" y="1234440"/>
            <a:ext cx="3337560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F59E0B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20" b="1" dirty="0">
                <a:solidFill>
                  <a:srgbClr val="0F172A"/>
                </a:solidFill>
              </a:rPr>
              <a:t>Notifications</a:t>
            </a:r>
            <a:endParaRPr lang="en-US" sz="1420" dirty="0"/>
          </a:p>
        </p:txBody>
      </p:sp>
      <p:sp>
        <p:nvSpPr>
          <p:cNvPr id="9" name="Text 7"/>
          <p:cNvSpPr/>
          <p:nvPr/>
        </p:nvSpPr>
        <p:spPr>
          <a:xfrm>
            <a:off x="8092440" y="1563624"/>
            <a:ext cx="3337560" cy="154533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20" dirty="0">
                <a:solidFill>
                  <a:srgbClr val="334155"/>
                </a:solidFill>
              </a:rPr>
              <a:t>Na API 33+ žiadať POST_NOTIFICATIONS v kontexte funkcie. Kanály a runtime permission riešiť oddelene.</a:t>
            </a:r>
            <a:endParaRPr lang="en-US" sz="1320" dirty="0"/>
          </a:p>
        </p:txBody>
      </p:sp>
      <p:sp>
        <p:nvSpPr>
          <p:cNvPr id="10" name="Text 8"/>
          <p:cNvSpPr/>
          <p:nvPr/>
        </p:nvSpPr>
        <p:spPr>
          <a:xfrm>
            <a:off x="960120" y="4069080"/>
            <a:ext cx="10195560" cy="1097280"/>
          </a:xfrm>
          <a:prstGeom prst="rect">
            <a:avLst/>
          </a:prstGeom>
          <a:solidFill>
            <a:srgbClr val="101827"/>
          </a:solidFill>
          <a:ln w="1016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 fontScale="92500" lnSpcReduction="10000"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fun shouldRequestPermission(feature: Feature): Boolean {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return feature.needsProtectedData &amp;&amp;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   !feature.hasPermission() &amp;&amp;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   feature.hasNoSaferAlternative()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}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2468880" y="5669280"/>
            <a:ext cx="7223760" cy="310896"/>
          </a:xfrm>
          <a:prstGeom prst="rect">
            <a:avLst/>
          </a:prstGeom>
          <a:solidFill>
            <a:srgbClr val="0E7A42"/>
          </a:solidFill>
          <a:ln>
            <a:solidFill>
              <a:srgbClr val="0E7A42">
                <a:alpha val="0"/>
              </a:srgbClr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1120" b="1" dirty="0">
                <a:solidFill>
                  <a:srgbClr val="FFFFFF"/>
                </a:solidFill>
              </a:rPr>
              <a:t>Minimum prístupu · explicitné verzie · fallback pri zamietnutí</a:t>
            </a:r>
            <a:endParaRPr lang="en-US" sz="11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20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Rovnaký permission pattern, odlišné riziká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777240"/>
            <a:ext cx="107899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64748B"/>
                </a:solidFill>
              </a:rPr>
              <a:t>Location, media a notifications sa nemajú riešiť jedným univerzálnym zoznamom práv.</a:t>
            </a:r>
            <a:endParaRPr lang="en-US" sz="1020" dirty="0"/>
          </a:p>
        </p:txBody>
      </p:sp>
      <p:sp>
        <p:nvSpPr>
          <p:cNvPr id="4" name="Text 2"/>
          <p:cNvSpPr/>
          <p:nvPr/>
        </p:nvSpPr>
        <p:spPr>
          <a:xfrm>
            <a:off x="731520" y="1234440"/>
            <a:ext cx="5029200" cy="18288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334155"/>
                </a:solidFill>
              </a:rPr>
              <a:t>Spoločná je implementačná štruktúra. Odlišné je, čo presne používateľ povoľuje: fyzickú polohu, prístup k osobným súborom alebo možnosť vyrušovať systémovou notifikáciou.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6309360" y="1325880"/>
            <a:ext cx="1325880" cy="530352"/>
          </a:xfrm>
          <a:prstGeom prst="rect">
            <a:avLst/>
          </a:prstGeom>
          <a:solidFill>
            <a:srgbClr val="F1F5F9"/>
          </a:solidFill>
          <a:ln w="1143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Manifest</a:t>
            </a:r>
            <a:endParaRPr lang="en-US" sz="1200" dirty="0"/>
          </a:p>
        </p:txBody>
      </p:sp>
      <p:sp>
        <p:nvSpPr>
          <p:cNvPr id="6" name="Shape 4"/>
          <p:cNvSpPr/>
          <p:nvPr/>
        </p:nvSpPr>
        <p:spPr>
          <a:xfrm>
            <a:off x="7635240" y="1591056"/>
            <a:ext cx="777240" cy="0"/>
          </a:xfrm>
          <a:prstGeom prst="line">
            <a:avLst/>
          </a:prstGeom>
          <a:noFill/>
          <a:ln w="1524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7" name="Text 5"/>
          <p:cNvSpPr/>
          <p:nvPr/>
        </p:nvSpPr>
        <p:spPr>
          <a:xfrm>
            <a:off x="8412480" y="1325880"/>
            <a:ext cx="1463040" cy="530352"/>
          </a:xfrm>
          <a:prstGeom prst="rect">
            <a:avLst/>
          </a:prstGeom>
          <a:solidFill>
            <a:srgbClr val="DBEAFE"/>
          </a:solidFill>
          <a:ln w="11430">
            <a:solidFill>
              <a:srgbClr val="93C5FD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Runtime check</a:t>
            </a:r>
            <a:endParaRPr lang="en-US" sz="1200" dirty="0"/>
          </a:p>
        </p:txBody>
      </p:sp>
      <p:sp>
        <p:nvSpPr>
          <p:cNvPr id="8" name="Shape 6"/>
          <p:cNvSpPr/>
          <p:nvPr/>
        </p:nvSpPr>
        <p:spPr>
          <a:xfrm>
            <a:off x="9875520" y="1591056"/>
            <a:ext cx="685800" cy="0"/>
          </a:xfrm>
          <a:prstGeom prst="line">
            <a:avLst/>
          </a:prstGeom>
          <a:noFill/>
          <a:ln w="1524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9" name="Text 7"/>
          <p:cNvSpPr/>
          <p:nvPr/>
        </p:nvSpPr>
        <p:spPr>
          <a:xfrm>
            <a:off x="10561320" y="1325880"/>
            <a:ext cx="1097280" cy="530352"/>
          </a:xfrm>
          <a:prstGeom prst="rect">
            <a:avLst/>
          </a:prstGeom>
          <a:solidFill>
            <a:srgbClr val="DCFCE7"/>
          </a:solidFill>
          <a:ln w="11430">
            <a:solidFill>
              <a:srgbClr val="86EFAC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Request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11109960" y="1856232"/>
            <a:ext cx="0" cy="658368"/>
          </a:xfrm>
          <a:prstGeom prst="line">
            <a:avLst/>
          </a:prstGeom>
          <a:noFill/>
          <a:ln w="1524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1" name="Text 9"/>
          <p:cNvSpPr/>
          <p:nvPr/>
        </p:nvSpPr>
        <p:spPr>
          <a:xfrm>
            <a:off x="10332720" y="2514600"/>
            <a:ext cx="1554480" cy="530352"/>
          </a:xfrm>
          <a:prstGeom prst="rect">
            <a:avLst/>
          </a:prstGeom>
          <a:solidFill>
            <a:srgbClr val="FEF3C7"/>
          </a:solidFill>
          <a:ln w="11430">
            <a:solidFill>
              <a:srgbClr val="F59E0B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Granted?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10332720" y="2779776"/>
            <a:ext cx="0" cy="740664"/>
          </a:xfrm>
          <a:prstGeom prst="line">
            <a:avLst/>
          </a:prstGeom>
          <a:noFill/>
          <a:ln w="1524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3" name="Shape 11"/>
          <p:cNvSpPr/>
          <p:nvPr/>
        </p:nvSpPr>
        <p:spPr>
          <a:xfrm>
            <a:off x="11887200" y="2779776"/>
            <a:ext cx="0" cy="740664"/>
          </a:xfrm>
          <a:prstGeom prst="line">
            <a:avLst/>
          </a:prstGeom>
          <a:noFill/>
          <a:ln w="1524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4" name="Text 12"/>
          <p:cNvSpPr/>
          <p:nvPr/>
        </p:nvSpPr>
        <p:spPr>
          <a:xfrm>
            <a:off x="8321040" y="3520440"/>
            <a:ext cx="1417320" cy="530352"/>
          </a:xfrm>
          <a:prstGeom prst="rect">
            <a:avLst/>
          </a:prstGeom>
          <a:solidFill>
            <a:srgbClr val="DCFCE7"/>
          </a:solidFill>
          <a:ln w="11430">
            <a:solidFill>
              <a:srgbClr val="86EFAC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Feature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10469880" y="3520440"/>
            <a:ext cx="1417320" cy="530352"/>
          </a:xfrm>
          <a:prstGeom prst="rect">
            <a:avLst/>
          </a:prstGeom>
          <a:solidFill>
            <a:srgbClr val="FEE2E2"/>
          </a:solidFill>
          <a:ln w="11430">
            <a:solidFill>
              <a:srgbClr val="FCA5A5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Fallback</a:t>
            </a:r>
            <a:endParaRPr lang="en-US" sz="1200" dirty="0"/>
          </a:p>
        </p:txBody>
      </p:sp>
      <p:sp>
        <p:nvSpPr>
          <p:cNvPr id="16" name="Text 14"/>
          <p:cNvSpPr/>
          <p:nvPr/>
        </p:nvSpPr>
        <p:spPr>
          <a:xfrm>
            <a:off x="777240" y="4343400"/>
            <a:ext cx="2011680" cy="457200"/>
          </a:xfrm>
          <a:prstGeom prst="rect">
            <a:avLst/>
          </a:prstGeom>
          <a:solidFill>
            <a:srgbClr val="0F172A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FFFFFF"/>
                </a:solidFill>
              </a:rPr>
              <a:t>Oblasť</a:t>
            </a:r>
            <a:endParaRPr lang="en-US" dirty="0"/>
          </a:p>
        </p:txBody>
      </p:sp>
      <p:sp>
        <p:nvSpPr>
          <p:cNvPr id="17" name="Text 15"/>
          <p:cNvSpPr/>
          <p:nvPr/>
        </p:nvSpPr>
        <p:spPr>
          <a:xfrm>
            <a:off x="2788920" y="4343400"/>
            <a:ext cx="3749040" cy="457200"/>
          </a:xfrm>
          <a:prstGeom prst="rect">
            <a:avLst/>
          </a:prstGeom>
          <a:solidFill>
            <a:srgbClr val="0F172A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FFFFFF"/>
                </a:solidFill>
              </a:rPr>
              <a:t>Riziko</a:t>
            </a:r>
            <a:endParaRPr lang="en-US" dirty="0"/>
          </a:p>
        </p:txBody>
      </p:sp>
      <p:sp>
        <p:nvSpPr>
          <p:cNvPr id="18" name="Text 16"/>
          <p:cNvSpPr/>
          <p:nvPr/>
        </p:nvSpPr>
        <p:spPr>
          <a:xfrm>
            <a:off x="6537960" y="4343400"/>
            <a:ext cx="4983480" cy="457200"/>
          </a:xfrm>
          <a:prstGeom prst="rect">
            <a:avLst/>
          </a:prstGeom>
          <a:solidFill>
            <a:srgbClr val="0F172A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FFFFFF"/>
                </a:solidFill>
              </a:rPr>
              <a:t>Preferovaný prístup</a:t>
            </a:r>
            <a:endParaRPr lang="en-US" dirty="0"/>
          </a:p>
        </p:txBody>
      </p:sp>
      <p:sp>
        <p:nvSpPr>
          <p:cNvPr id="19" name="Text 17"/>
          <p:cNvSpPr/>
          <p:nvPr/>
        </p:nvSpPr>
        <p:spPr>
          <a:xfrm>
            <a:off x="777240" y="4800600"/>
            <a:ext cx="2011680" cy="457200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Location</a:t>
            </a:r>
            <a:endParaRPr lang="en-US" sz="1600" dirty="0"/>
          </a:p>
        </p:txBody>
      </p:sp>
      <p:sp>
        <p:nvSpPr>
          <p:cNvPr id="20" name="Text 18"/>
          <p:cNvSpPr/>
          <p:nvPr/>
        </p:nvSpPr>
        <p:spPr>
          <a:xfrm>
            <a:off x="2788920" y="4800600"/>
            <a:ext cx="3749040" cy="457200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sledovanie pohybu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6537960" y="4800600"/>
            <a:ext cx="4983480" cy="457200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najnižšia presnosť a len potrebný čas</a:t>
            </a:r>
            <a:endParaRPr lang="en-US" sz="1600" dirty="0"/>
          </a:p>
        </p:txBody>
      </p:sp>
      <p:sp>
        <p:nvSpPr>
          <p:cNvPr id="22" name="Text 20"/>
          <p:cNvSpPr/>
          <p:nvPr/>
        </p:nvSpPr>
        <p:spPr>
          <a:xfrm>
            <a:off x="777240" y="5257800"/>
            <a:ext cx="2011680" cy="457200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Media</a:t>
            </a:r>
            <a:endParaRPr lang="en-US" sz="1600" dirty="0"/>
          </a:p>
        </p:txBody>
      </p:sp>
      <p:sp>
        <p:nvSpPr>
          <p:cNvPr id="23" name="Text 21"/>
          <p:cNvSpPr/>
          <p:nvPr/>
        </p:nvSpPr>
        <p:spPr>
          <a:xfrm>
            <a:off x="2788920" y="5257800"/>
            <a:ext cx="3749040" cy="457200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osobné súbory</a:t>
            </a:r>
            <a:endParaRPr lang="en-US" sz="1600" dirty="0"/>
          </a:p>
        </p:txBody>
      </p:sp>
      <p:sp>
        <p:nvSpPr>
          <p:cNvPr id="24" name="Text 22"/>
          <p:cNvSpPr/>
          <p:nvPr/>
        </p:nvSpPr>
        <p:spPr>
          <a:xfrm>
            <a:off x="6537960" y="5257800"/>
            <a:ext cx="4983480" cy="457200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Photo Picker alebo selektívny prístup</a:t>
            </a:r>
            <a:endParaRPr lang="en-US" sz="1600" dirty="0"/>
          </a:p>
        </p:txBody>
      </p:sp>
      <p:sp>
        <p:nvSpPr>
          <p:cNvPr id="25" name="Text 23"/>
          <p:cNvSpPr/>
          <p:nvPr/>
        </p:nvSpPr>
        <p:spPr>
          <a:xfrm>
            <a:off x="777240" y="5715000"/>
            <a:ext cx="2011680" cy="457200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Notifications</a:t>
            </a:r>
            <a:endParaRPr lang="en-US" sz="1600" dirty="0"/>
          </a:p>
        </p:txBody>
      </p:sp>
      <p:sp>
        <p:nvSpPr>
          <p:cNvPr id="26" name="Text 24"/>
          <p:cNvSpPr/>
          <p:nvPr/>
        </p:nvSpPr>
        <p:spPr>
          <a:xfrm>
            <a:off x="2788920" y="5715000"/>
            <a:ext cx="3749040" cy="457200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vyrušovanie používateľa</a:t>
            </a:r>
            <a:endParaRPr lang="en-US" sz="1600" dirty="0"/>
          </a:p>
        </p:txBody>
      </p:sp>
      <p:sp>
        <p:nvSpPr>
          <p:cNvPr id="27" name="Text 25"/>
          <p:cNvSpPr/>
          <p:nvPr/>
        </p:nvSpPr>
        <p:spPr>
          <a:xfrm>
            <a:off x="6537960" y="5715000"/>
            <a:ext cx="4983480" cy="457200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kontextová žiadosť a kanály</a:t>
            </a:r>
            <a:endParaRPr lang="en-US" sz="1600" dirty="0"/>
          </a:p>
        </p:txBody>
      </p:sp>
      <p:sp>
        <p:nvSpPr>
          <p:cNvPr id="28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Location permissions: štyri samostatné rozhodnutia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777240"/>
            <a:ext cx="107899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64748B"/>
                </a:solidFill>
              </a:rPr>
              <a:t>Poloha nie je jedna permission; ide o kombináciu presnosti a času prístupu.</a:t>
            </a:r>
            <a:endParaRPr lang="en-US" sz="1020" dirty="0"/>
          </a:p>
        </p:txBody>
      </p:sp>
      <p:sp>
        <p:nvSpPr>
          <p:cNvPr id="4" name="Text 2"/>
          <p:cNvSpPr/>
          <p:nvPr/>
        </p:nvSpPr>
        <p:spPr>
          <a:xfrm>
            <a:off x="777240" y="1143000"/>
            <a:ext cx="2011680" cy="676656"/>
          </a:xfrm>
          <a:prstGeom prst="rect">
            <a:avLst/>
          </a:prstGeom>
          <a:solidFill>
            <a:srgbClr val="0F172A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rgbClr val="FFFFFF"/>
                </a:solidFill>
              </a:rPr>
              <a:t>Dimenzia</a:t>
            </a:r>
            <a:endParaRPr lang="en-US" sz="1600" dirty="0"/>
          </a:p>
        </p:txBody>
      </p:sp>
      <p:sp>
        <p:nvSpPr>
          <p:cNvPr id="5" name="Text 3"/>
          <p:cNvSpPr/>
          <p:nvPr/>
        </p:nvSpPr>
        <p:spPr>
          <a:xfrm>
            <a:off x="2788920" y="1143000"/>
            <a:ext cx="4114800" cy="676656"/>
          </a:xfrm>
          <a:prstGeom prst="rect">
            <a:avLst/>
          </a:prstGeom>
          <a:solidFill>
            <a:srgbClr val="0F172A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rgbClr val="FFFFFF"/>
                </a:solidFill>
              </a:rPr>
              <a:t>Možnosti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6903720" y="1143000"/>
            <a:ext cx="4526280" cy="676656"/>
          </a:xfrm>
          <a:prstGeom prst="rect">
            <a:avLst/>
          </a:prstGeom>
          <a:solidFill>
            <a:srgbClr val="0F172A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rgbClr val="FFFFFF"/>
                </a:solidFill>
              </a:rPr>
              <a:t>Dôsledok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777240" y="1819656"/>
            <a:ext cx="2011680" cy="676656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</a:rPr>
              <a:t>Presnosť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2788920" y="1819656"/>
            <a:ext cx="4114800" cy="676656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</a:rPr>
              <a:t>ACCESS_COARSE_LOCATION / ACCESS_FINE_LOCATION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6903720" y="1819656"/>
            <a:ext cx="4526280" cy="676656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</a:rPr>
              <a:t>približná alebo presná poloha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777240" y="2496312"/>
            <a:ext cx="2011680" cy="676656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</a:rPr>
              <a:t>Čas prístupu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2788920" y="2496312"/>
            <a:ext cx="4114800" cy="676656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</a:rPr>
              <a:t>foreground / background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6903720" y="2496312"/>
            <a:ext cx="4526280" cy="676656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</a:rPr>
              <a:t>počas používania alebo aj mimo aktívneho UI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777240" y="3172968"/>
            <a:ext cx="2011680" cy="676656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</a:rPr>
              <a:t>Frekvencia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2788920" y="3172968"/>
            <a:ext cx="4114800" cy="676656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</a:rPr>
              <a:t>jednorazovo / opakovane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6903720" y="3172968"/>
            <a:ext cx="4526280" cy="676656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</a:rPr>
              <a:t>dopad na batériu a súkromie</a:t>
            </a:r>
            <a:endParaRPr lang="en-US" sz="1400" dirty="0"/>
          </a:p>
        </p:txBody>
      </p:sp>
      <p:sp>
        <p:nvSpPr>
          <p:cNvPr id="16" name="Text 14"/>
          <p:cNvSpPr/>
          <p:nvPr/>
        </p:nvSpPr>
        <p:spPr>
          <a:xfrm>
            <a:off x="777240" y="3849624"/>
            <a:ext cx="2011680" cy="676656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</a:rPr>
              <a:t>Účel</a:t>
            </a:r>
            <a:endParaRPr lang="en-US" sz="1400" dirty="0"/>
          </a:p>
        </p:txBody>
      </p:sp>
      <p:sp>
        <p:nvSpPr>
          <p:cNvPr id="17" name="Text 15"/>
          <p:cNvSpPr/>
          <p:nvPr/>
        </p:nvSpPr>
        <p:spPr>
          <a:xfrm>
            <a:off x="2788920" y="3849624"/>
            <a:ext cx="4114800" cy="676656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</a:rPr>
              <a:t>mapa, geofence, tracking, nearby</a:t>
            </a:r>
            <a:endParaRPr lang="en-US" sz="1400" dirty="0"/>
          </a:p>
        </p:txBody>
      </p:sp>
      <p:sp>
        <p:nvSpPr>
          <p:cNvPr id="18" name="Text 16"/>
          <p:cNvSpPr/>
          <p:nvPr/>
        </p:nvSpPr>
        <p:spPr>
          <a:xfrm>
            <a:off x="6903720" y="3849624"/>
            <a:ext cx="4526280" cy="676656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</a:rPr>
              <a:t>určuje, či background access dáva zmysel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2240280" y="5074920"/>
            <a:ext cx="7680960" cy="310896"/>
          </a:xfrm>
          <a:prstGeom prst="rect">
            <a:avLst/>
          </a:prstGeom>
          <a:solidFill>
            <a:srgbClr val="0E7A42"/>
          </a:solidFill>
          <a:ln>
            <a:solidFill>
              <a:srgbClr val="0E7A42">
                <a:alpha val="0"/>
              </a:srgbClr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1120" b="1" dirty="0">
                <a:solidFill>
                  <a:srgbClr val="FFFFFF"/>
                </a:solidFill>
              </a:rPr>
              <a:t>Dobrá implementácia používa najnižšiu presnosť, ktorá stačí pre funkciu.</a:t>
            </a:r>
            <a:endParaRPr lang="en-US" sz="11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Approximate vs precise location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777240"/>
            <a:ext cx="107899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64748B"/>
                </a:solidFill>
              </a:rPr>
              <a:t>Od Androidu 12 môže používateľ udeliť iba približnú polohu aj pri žiadosti o presnú.</a:t>
            </a:r>
            <a:endParaRPr lang="en-US" sz="1020" dirty="0"/>
          </a:p>
        </p:txBody>
      </p:sp>
      <p:sp>
        <p:nvSpPr>
          <p:cNvPr id="4" name="Text 2"/>
          <p:cNvSpPr/>
          <p:nvPr/>
        </p:nvSpPr>
        <p:spPr>
          <a:xfrm>
            <a:off x="731520" y="1234440"/>
            <a:ext cx="4663440" cy="16459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334155"/>
                </a:solidFill>
              </a:rPr>
              <a:t>Aplikácia nesmie predpokladať, že žiadosť o FINE automaticky skončí presným prístupom. Výsledok treba interpretovať podľa udelených permission hodnôt.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5806440" y="1600200"/>
            <a:ext cx="1691640" cy="685800"/>
          </a:xfrm>
          <a:prstGeom prst="rect">
            <a:avLst/>
          </a:prstGeom>
          <a:solidFill>
            <a:srgbClr val="DBEAFE"/>
          </a:solidFill>
          <a:ln w="11430">
            <a:solidFill>
              <a:srgbClr val="93C5FD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Request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COARSE + FINE</a:t>
            </a:r>
            <a:endParaRPr lang="en-US" sz="1200" dirty="0"/>
          </a:p>
        </p:txBody>
      </p:sp>
      <p:sp>
        <p:nvSpPr>
          <p:cNvPr id="6" name="Shape 4"/>
          <p:cNvSpPr/>
          <p:nvPr/>
        </p:nvSpPr>
        <p:spPr>
          <a:xfrm>
            <a:off x="7498080" y="1938528"/>
            <a:ext cx="868680" cy="0"/>
          </a:xfrm>
          <a:prstGeom prst="line">
            <a:avLst/>
          </a:prstGeom>
          <a:noFill/>
          <a:ln w="1524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7" name="Shape 5"/>
          <p:cNvSpPr/>
          <p:nvPr/>
        </p:nvSpPr>
        <p:spPr>
          <a:xfrm>
            <a:off x="7498080" y="1938528"/>
            <a:ext cx="868680" cy="530352"/>
          </a:xfrm>
          <a:prstGeom prst="line">
            <a:avLst/>
          </a:prstGeom>
          <a:noFill/>
          <a:ln w="1524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8" name="Text 6"/>
          <p:cNvSpPr/>
          <p:nvPr/>
        </p:nvSpPr>
        <p:spPr>
          <a:xfrm>
            <a:off x="8366760" y="1143000"/>
            <a:ext cx="1600200" cy="685800"/>
          </a:xfrm>
          <a:prstGeom prst="rect">
            <a:avLst/>
          </a:prstGeom>
          <a:solidFill>
            <a:srgbClr val="DCFCE7"/>
          </a:solidFill>
          <a:ln w="11430">
            <a:solidFill>
              <a:srgbClr val="86EFAC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FINE granted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precise mode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8366760" y="2194560"/>
            <a:ext cx="1600200" cy="685800"/>
          </a:xfrm>
          <a:prstGeom prst="rect">
            <a:avLst/>
          </a:prstGeom>
          <a:solidFill>
            <a:srgbClr val="FEF3C7"/>
          </a:solidFill>
          <a:ln w="11430">
            <a:solidFill>
              <a:srgbClr val="F59E0B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COARSE only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approximate mode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9966960" y="1481328"/>
            <a:ext cx="731520" cy="0"/>
          </a:xfrm>
          <a:prstGeom prst="line">
            <a:avLst/>
          </a:prstGeom>
          <a:noFill/>
          <a:ln w="1524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1" name="Shape 9"/>
          <p:cNvSpPr/>
          <p:nvPr/>
        </p:nvSpPr>
        <p:spPr>
          <a:xfrm>
            <a:off x="9966960" y="2532888"/>
            <a:ext cx="731520" cy="0"/>
          </a:xfrm>
          <a:prstGeom prst="line">
            <a:avLst/>
          </a:prstGeom>
          <a:noFill/>
          <a:ln w="1524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2" name="Text 10"/>
          <p:cNvSpPr/>
          <p:nvPr/>
        </p:nvSpPr>
        <p:spPr>
          <a:xfrm>
            <a:off x="10698480" y="1810512"/>
            <a:ext cx="1051560" cy="685800"/>
          </a:xfrm>
          <a:prstGeom prst="rect">
            <a:avLst/>
          </a:prstGeom>
          <a:solidFill>
            <a:srgbClr val="EDE9FE"/>
          </a:solidFill>
          <a:ln w="11430">
            <a:solidFill>
              <a:srgbClr val="C4B5FD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Feature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adapts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777240" y="3172968"/>
            <a:ext cx="10652760" cy="2130552"/>
          </a:xfrm>
          <a:prstGeom prst="rect">
            <a:avLst/>
          </a:prstGeom>
          <a:solidFill>
            <a:srgbClr val="101827"/>
          </a:solidFill>
          <a:ln w="1016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4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val fine = result[Manifest.permission.ACCESS_FINE_LOCATION] == true</a:t>
            </a:r>
            <a:endParaRPr lang="en-US" sz="1420" dirty="0"/>
          </a:p>
          <a:p>
            <a:pPr marL="0" indent="0">
              <a:buNone/>
            </a:pPr>
            <a:r>
              <a:rPr lang="en-US" sz="14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val coarse = result[Manifest.permission.ACCESS_COARSE_LOCATION] == true</a:t>
            </a:r>
            <a:endParaRPr lang="en-US" sz="1420" dirty="0"/>
          </a:p>
          <a:p>
            <a:pPr marL="0" indent="0">
              <a:buNone/>
            </a:pPr>
            <a:endParaRPr lang="en-US" sz="1420" dirty="0"/>
          </a:p>
          <a:p>
            <a:pPr marL="0" indent="0">
              <a:buNone/>
            </a:pPr>
            <a:r>
              <a:rPr lang="en-US" sz="14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when {</a:t>
            </a:r>
            <a:endParaRPr lang="en-US" sz="1420" dirty="0"/>
          </a:p>
          <a:p>
            <a:pPr marL="0" indent="0">
              <a:buNone/>
            </a:pPr>
            <a:r>
              <a:rPr lang="en-US" sz="14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fine -&gt; startPreciseLocationMode()</a:t>
            </a:r>
            <a:endParaRPr lang="en-US" sz="1420" dirty="0"/>
          </a:p>
          <a:p>
            <a:pPr marL="0" indent="0">
              <a:buNone/>
            </a:pPr>
            <a:r>
              <a:rPr lang="en-US" sz="14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coarse -&gt; startApproximateLocationMode()</a:t>
            </a:r>
            <a:endParaRPr lang="en-US" sz="1420" dirty="0"/>
          </a:p>
          <a:p>
            <a:pPr marL="0" indent="0">
              <a:buNone/>
            </a:pPr>
            <a:r>
              <a:rPr lang="en-US" sz="14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else -&gt; showLocationUnavailable()</a:t>
            </a:r>
            <a:endParaRPr lang="en-US" sz="1420" dirty="0"/>
          </a:p>
          <a:p>
            <a:pPr marL="0" indent="0">
              <a:buNone/>
            </a:pPr>
            <a:r>
              <a:rPr lang="en-US" sz="14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}</a:t>
            </a:r>
            <a:endParaRPr lang="en-US" sz="14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Foreground location request v Kotline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777240"/>
            <a:ext cx="107899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64748B"/>
                </a:solidFill>
              </a:rPr>
              <a:t>Žiadosť má byť viazaná na funkciu, ktorá polohu potrebuje.</a:t>
            </a:r>
            <a:endParaRPr lang="en-US" sz="1020" dirty="0"/>
          </a:p>
        </p:txBody>
      </p:sp>
      <p:sp>
        <p:nvSpPr>
          <p:cNvPr id="4" name="Text 2"/>
          <p:cNvSpPr/>
          <p:nvPr/>
        </p:nvSpPr>
        <p:spPr>
          <a:xfrm>
            <a:off x="777240" y="1097280"/>
            <a:ext cx="6812280" cy="4709160"/>
          </a:xfrm>
          <a:prstGeom prst="rect">
            <a:avLst/>
          </a:prstGeom>
          <a:solidFill>
            <a:srgbClr val="101827"/>
          </a:solidFill>
          <a:ln w="1016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09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private val locationLauncher = registerForActivityResult(</a:t>
            </a:r>
            <a:endParaRPr lang="en-US" sz="1090" dirty="0"/>
          </a:p>
          <a:p>
            <a:pPr marL="0" indent="0">
              <a:buNone/>
            </a:pPr>
            <a:r>
              <a:rPr lang="en-US" sz="109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ActivityResultContracts.RequestMultiplePermissions()</a:t>
            </a:r>
            <a:endParaRPr lang="en-US" sz="1090" dirty="0"/>
          </a:p>
          <a:p>
            <a:pPr marL="0" indent="0">
              <a:buNone/>
            </a:pPr>
            <a:r>
              <a:rPr lang="en-US" sz="109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) { result -&gt;</a:t>
            </a:r>
            <a:endParaRPr lang="en-US" sz="1090" dirty="0"/>
          </a:p>
          <a:p>
            <a:pPr marL="0" indent="0">
              <a:buNone/>
            </a:pPr>
            <a:r>
              <a:rPr lang="en-US" sz="109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val fine = result[Manifest.permission.ACCESS_FINE_LOCATION] == true</a:t>
            </a:r>
            <a:endParaRPr lang="en-US" sz="1090" dirty="0"/>
          </a:p>
          <a:p>
            <a:pPr marL="0" indent="0">
              <a:buNone/>
            </a:pPr>
            <a:r>
              <a:rPr lang="en-US" sz="109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val coarse = result[Manifest.permission.ACCESS_COARSE_LOCATION] == true</a:t>
            </a:r>
            <a:endParaRPr lang="en-US" sz="1090" dirty="0"/>
          </a:p>
          <a:p>
            <a:pPr marL="0" indent="0">
              <a:buNone/>
            </a:pPr>
            <a:endParaRPr lang="en-US" sz="1090" dirty="0"/>
          </a:p>
          <a:p>
            <a:pPr marL="0" indent="0">
              <a:buNone/>
            </a:pPr>
            <a:r>
              <a:rPr lang="en-US" sz="109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when {</a:t>
            </a:r>
            <a:endParaRPr lang="en-US" sz="1090" dirty="0"/>
          </a:p>
          <a:p>
            <a:pPr marL="0" indent="0">
              <a:buNone/>
            </a:pPr>
            <a:r>
              <a:rPr lang="en-US" sz="109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fine -&gt; openMapWithPreciseLocation()</a:t>
            </a:r>
            <a:endParaRPr lang="en-US" sz="1090" dirty="0"/>
          </a:p>
          <a:p>
            <a:pPr marL="0" indent="0">
              <a:buNone/>
            </a:pPr>
            <a:r>
              <a:rPr lang="en-US" sz="109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coarse -&gt; openMapWithApproximateLocation()</a:t>
            </a:r>
            <a:endParaRPr lang="en-US" sz="1090" dirty="0"/>
          </a:p>
          <a:p>
            <a:pPr marL="0" indent="0">
              <a:buNone/>
            </a:pPr>
            <a:r>
              <a:rPr lang="en-US" sz="109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else -&gt; openMapWithoutLocation()</a:t>
            </a:r>
            <a:endParaRPr lang="en-US" sz="1090" dirty="0"/>
          </a:p>
          <a:p>
            <a:pPr marL="0" indent="0">
              <a:buNone/>
            </a:pPr>
            <a:r>
              <a:rPr lang="en-US" sz="109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}</a:t>
            </a:r>
            <a:endParaRPr lang="en-US" sz="1090" dirty="0"/>
          </a:p>
          <a:p>
            <a:pPr marL="0" indent="0">
              <a:buNone/>
            </a:pPr>
            <a:r>
              <a:rPr lang="en-US" sz="109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}</a:t>
            </a:r>
            <a:endParaRPr lang="en-US" sz="1090" dirty="0"/>
          </a:p>
          <a:p>
            <a:pPr marL="0" indent="0">
              <a:buNone/>
            </a:pPr>
            <a:endParaRPr lang="en-US" sz="1090" dirty="0"/>
          </a:p>
          <a:p>
            <a:pPr marL="0" indent="0">
              <a:buNone/>
            </a:pPr>
            <a:r>
              <a:rPr lang="en-US" sz="109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fun onLocationFeatureClicked() {</a:t>
            </a:r>
            <a:endParaRPr lang="en-US" sz="1090" dirty="0"/>
          </a:p>
          <a:p>
            <a:pPr marL="0" indent="0">
              <a:buNone/>
            </a:pPr>
            <a:r>
              <a:rPr lang="en-US" sz="109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locationLauncher.launch(arrayOf(</a:t>
            </a:r>
            <a:endParaRPr lang="en-US" sz="1090" dirty="0"/>
          </a:p>
          <a:p>
            <a:pPr marL="0" indent="0">
              <a:buNone/>
            </a:pPr>
            <a:r>
              <a:rPr lang="en-US" sz="109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Manifest.permission.ACCESS_COARSE_LOCATION,</a:t>
            </a:r>
            <a:endParaRPr lang="en-US" sz="1090" dirty="0"/>
          </a:p>
          <a:p>
            <a:pPr marL="0" indent="0">
              <a:buNone/>
            </a:pPr>
            <a:r>
              <a:rPr lang="en-US" sz="109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Manifest.permission.ACCESS_FINE_LOCATION</a:t>
            </a:r>
            <a:endParaRPr lang="en-US" sz="1090" dirty="0"/>
          </a:p>
          <a:p>
            <a:pPr marL="0" indent="0">
              <a:buNone/>
            </a:pPr>
            <a:r>
              <a:rPr lang="en-US" sz="109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))</a:t>
            </a:r>
            <a:endParaRPr lang="en-US" sz="1090" dirty="0"/>
          </a:p>
          <a:p>
            <a:pPr marL="0" indent="0">
              <a:buNone/>
            </a:pPr>
            <a:r>
              <a:rPr lang="en-US" sz="109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}</a:t>
            </a:r>
            <a:endParaRPr lang="en-US" sz="1090" dirty="0"/>
          </a:p>
        </p:txBody>
      </p:sp>
      <p:sp>
        <p:nvSpPr>
          <p:cNvPr id="5" name="Text 3"/>
          <p:cNvSpPr/>
          <p:nvPr/>
        </p:nvSpPr>
        <p:spPr>
          <a:xfrm>
            <a:off x="8001000" y="1188720"/>
            <a:ext cx="3108960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3DDC84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20" b="1" dirty="0">
                <a:solidFill>
                  <a:srgbClr val="0F172A"/>
                </a:solidFill>
              </a:rPr>
              <a:t>Správny fallback</a:t>
            </a:r>
            <a:endParaRPr lang="en-US" sz="1420" dirty="0"/>
          </a:p>
        </p:txBody>
      </p:sp>
      <p:sp>
        <p:nvSpPr>
          <p:cNvPr id="6" name="Text 4"/>
          <p:cNvSpPr/>
          <p:nvPr/>
        </p:nvSpPr>
        <p:spPr>
          <a:xfrm>
            <a:off x="8001000" y="1517904"/>
            <a:ext cx="3108960" cy="108813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20" dirty="0">
                <a:solidFill>
                  <a:srgbClr val="334155"/>
                </a:solidFill>
              </a:rPr>
              <a:t>Mapa alebo funkcia môže často pokračovať bez polohy: manuálne zadanie miesta, výber zo zoznamu, default región.</a:t>
            </a:r>
            <a:endParaRPr lang="en-US" sz="1320" dirty="0"/>
          </a:p>
        </p:txBody>
      </p:sp>
      <p:sp>
        <p:nvSpPr>
          <p:cNvPr id="7" name="Text 5"/>
          <p:cNvSpPr/>
          <p:nvPr/>
        </p:nvSpPr>
        <p:spPr>
          <a:xfrm>
            <a:off x="8001000" y="2926080"/>
            <a:ext cx="3108960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DC2626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20" b="1" dirty="0">
                <a:solidFill>
                  <a:srgbClr val="0F172A"/>
                </a:solidFill>
              </a:rPr>
              <a:t>Nesprávny fallback</a:t>
            </a:r>
            <a:endParaRPr lang="en-US" sz="1420" dirty="0"/>
          </a:p>
        </p:txBody>
      </p:sp>
      <p:sp>
        <p:nvSpPr>
          <p:cNvPr id="8" name="Text 6"/>
          <p:cNvSpPr/>
          <p:nvPr/>
        </p:nvSpPr>
        <p:spPr>
          <a:xfrm>
            <a:off x="8001000" y="3255264"/>
            <a:ext cx="3108960" cy="108813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20" dirty="0">
                <a:solidFill>
                  <a:srgbClr val="334155"/>
                </a:solidFill>
              </a:rPr>
              <a:t>Ukončiť celú aplikáciu len preto, že používateľ nepovolil polohu, je väčšinou neprimerané.</a:t>
            </a:r>
            <a:endParaRPr lang="en-US" sz="13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Background location: inkrementálny model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777240"/>
            <a:ext cx="107899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64748B"/>
                </a:solidFill>
              </a:rPr>
              <a:t>Background location sa nemá žiadať spolu s prvou foreground location žiadosťou.</a:t>
            </a:r>
            <a:endParaRPr lang="en-US" sz="1020" dirty="0"/>
          </a:p>
        </p:txBody>
      </p:sp>
      <p:sp>
        <p:nvSpPr>
          <p:cNvPr id="4" name="Text 2"/>
          <p:cNvSpPr/>
          <p:nvPr/>
        </p:nvSpPr>
        <p:spPr>
          <a:xfrm>
            <a:off x="868680" y="1325880"/>
            <a:ext cx="2148840" cy="621792"/>
          </a:xfrm>
          <a:prstGeom prst="rect">
            <a:avLst/>
          </a:prstGeom>
          <a:solidFill>
            <a:srgbClr val="F1F5F9"/>
          </a:solidFill>
          <a:ln w="1143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Funkcia potrebuje polohu?</a:t>
            </a:r>
            <a:endParaRPr lang="en-US" sz="1200" dirty="0"/>
          </a:p>
        </p:txBody>
      </p:sp>
      <p:sp>
        <p:nvSpPr>
          <p:cNvPr id="5" name="Shape 3"/>
          <p:cNvSpPr/>
          <p:nvPr/>
        </p:nvSpPr>
        <p:spPr>
          <a:xfrm>
            <a:off x="3017520" y="1636776"/>
            <a:ext cx="914400" cy="0"/>
          </a:xfrm>
          <a:prstGeom prst="line">
            <a:avLst/>
          </a:prstGeom>
          <a:noFill/>
          <a:ln w="1524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6" name="Text 4"/>
          <p:cNvSpPr/>
          <p:nvPr/>
        </p:nvSpPr>
        <p:spPr>
          <a:xfrm>
            <a:off x="3931920" y="1234440"/>
            <a:ext cx="1828800" cy="804672"/>
          </a:xfrm>
          <a:prstGeom prst="rect">
            <a:avLst/>
          </a:prstGeom>
          <a:solidFill>
            <a:srgbClr val="DBEAFE"/>
          </a:solidFill>
          <a:ln w="11430">
            <a:solidFill>
              <a:srgbClr val="93C5FD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Foreground location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COARSE / FINE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5760720" y="1636776"/>
            <a:ext cx="914400" cy="0"/>
          </a:xfrm>
          <a:prstGeom prst="line">
            <a:avLst/>
          </a:prstGeom>
          <a:noFill/>
          <a:ln w="1524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8" name="Text 6"/>
          <p:cNvSpPr/>
          <p:nvPr/>
        </p:nvSpPr>
        <p:spPr>
          <a:xfrm>
            <a:off x="6675120" y="1234440"/>
            <a:ext cx="1965960" cy="804672"/>
          </a:xfrm>
          <a:prstGeom prst="rect">
            <a:avLst/>
          </a:prstGeom>
          <a:solidFill>
            <a:srgbClr val="FEF3C7"/>
          </a:solidFill>
          <a:ln w="11430">
            <a:solidFill>
              <a:srgbClr val="F59E0B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0F172A"/>
                </a:solidFill>
              </a:rPr>
              <a:t>Funkcia reálne potrebuje</a:t>
            </a:r>
            <a:endParaRPr lang="en-US" sz="1150" dirty="0"/>
          </a:p>
          <a:p>
            <a:pPr marL="0" indent="0" algn="ctr">
              <a:buNone/>
            </a:pPr>
            <a:r>
              <a:rPr lang="en-US" sz="1150" b="1" dirty="0">
                <a:solidFill>
                  <a:srgbClr val="0F172A"/>
                </a:solidFill>
              </a:rPr>
              <a:t>polohu mimo UI?</a:t>
            </a:r>
            <a:endParaRPr lang="en-US" sz="1150" dirty="0"/>
          </a:p>
        </p:txBody>
      </p:sp>
      <p:sp>
        <p:nvSpPr>
          <p:cNvPr id="9" name="Shape 7"/>
          <p:cNvSpPr/>
          <p:nvPr/>
        </p:nvSpPr>
        <p:spPr>
          <a:xfrm>
            <a:off x="8641080" y="1636776"/>
            <a:ext cx="914400" cy="0"/>
          </a:xfrm>
          <a:prstGeom prst="line">
            <a:avLst/>
          </a:prstGeom>
          <a:noFill/>
          <a:ln w="1524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0" name="Text 8"/>
          <p:cNvSpPr/>
          <p:nvPr/>
        </p:nvSpPr>
        <p:spPr>
          <a:xfrm>
            <a:off x="9555480" y="1234440"/>
            <a:ext cx="1874520" cy="804672"/>
          </a:xfrm>
          <a:prstGeom prst="rect">
            <a:avLst/>
          </a:prstGeom>
          <a:solidFill>
            <a:srgbClr val="FEE2E2"/>
          </a:solidFill>
          <a:ln w="11430">
            <a:solidFill>
              <a:srgbClr val="FCA5A5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Background location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separate flow</a:t>
            </a:r>
            <a:endParaRPr lang="en-US" sz="1200" dirty="0"/>
          </a:p>
        </p:txBody>
      </p:sp>
      <p:sp>
        <p:nvSpPr>
          <p:cNvPr id="11" name="Text 9"/>
          <p:cNvSpPr/>
          <p:nvPr/>
        </p:nvSpPr>
        <p:spPr>
          <a:xfrm>
            <a:off x="822960" y="2926080"/>
            <a:ext cx="5120640" cy="14173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00" dirty="0">
                <a:solidFill>
                  <a:srgbClr val="334155"/>
                </a:solidFill>
              </a:rPr>
              <a:t>Background location má byť opodstatnená jadrom funkcie. Typické prípady sú geofencing, kontinuálna navigácia alebo bezpečnostná funkcia, nie bežné jednorazové zistenie polohy.</a:t>
            </a:r>
            <a:endParaRPr lang="en-US" sz="1700" dirty="0"/>
          </a:p>
        </p:txBody>
      </p:sp>
      <p:sp>
        <p:nvSpPr>
          <p:cNvPr id="12" name="Text 10"/>
          <p:cNvSpPr/>
          <p:nvPr/>
        </p:nvSpPr>
        <p:spPr>
          <a:xfrm>
            <a:off x="5760720" y="2926080"/>
            <a:ext cx="5623560" cy="1600200"/>
          </a:xfrm>
          <a:prstGeom prst="rect">
            <a:avLst/>
          </a:prstGeom>
          <a:solidFill>
            <a:srgbClr val="101827"/>
          </a:solidFill>
          <a:ln w="1016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 fontScale="92500"/>
          </a:bodyPr>
          <a:lstStyle/>
          <a:p>
            <a:pPr marL="0" indent="0">
              <a:buNone/>
            </a:pPr>
            <a:r>
              <a:rPr lang="en-US" sz="134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&lt;uses-permission android:name="android.permission.ACCESS_FINE_LOCATION" /&gt;</a:t>
            </a:r>
            <a:endParaRPr lang="en-US" sz="1340" dirty="0"/>
          </a:p>
          <a:p>
            <a:pPr marL="0" indent="0">
              <a:buNone/>
            </a:pPr>
            <a:r>
              <a:rPr lang="en-US" sz="134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&lt;uses-permission android:name="android.permission.ACCESS_COARSE_LOCATION" /&gt;</a:t>
            </a:r>
            <a:endParaRPr lang="en-US" sz="1340" dirty="0"/>
          </a:p>
          <a:p>
            <a:pPr marL="0" indent="0">
              <a:buNone/>
            </a:pPr>
            <a:r>
              <a:rPr lang="en-US" sz="134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&lt;uses-permission android:name="android.permission.ACCESS_BACKGROUND_LOCATION" /&gt;</a:t>
            </a:r>
            <a:endParaRPr lang="en-US" sz="1340" dirty="0"/>
          </a:p>
        </p:txBody>
      </p:sp>
      <p:sp>
        <p:nvSpPr>
          <p:cNvPr id="13" name="Text 11"/>
          <p:cNvSpPr/>
          <p:nvPr/>
        </p:nvSpPr>
        <p:spPr>
          <a:xfrm>
            <a:off x="2011680" y="5166360"/>
            <a:ext cx="8046720" cy="310896"/>
          </a:xfrm>
          <a:prstGeom prst="rect">
            <a:avLst/>
          </a:prstGeom>
          <a:solidFill>
            <a:srgbClr val="0E7A42"/>
          </a:solidFill>
          <a:ln>
            <a:solidFill>
              <a:srgbClr val="0E7A42">
                <a:alpha val="0"/>
              </a:srgbClr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1120" b="1" dirty="0">
                <a:solidFill>
                  <a:srgbClr val="FFFFFF"/>
                </a:solidFill>
              </a:rPr>
              <a:t>Najprv foreground. Background len pri jasnej potrebe.</a:t>
            </a:r>
            <a:endParaRPr lang="en-US" sz="11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Location denial handling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777240"/>
            <a:ext cx="107899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64748B"/>
                </a:solidFill>
              </a:rPr>
              <a:t>Zamietnutie polohy má viesť k degradácii funkcie, nie ku kolapsu aplikácie.</a:t>
            </a:r>
            <a:endParaRPr lang="en-US" sz="1020" dirty="0"/>
          </a:p>
        </p:txBody>
      </p:sp>
      <p:sp>
        <p:nvSpPr>
          <p:cNvPr id="4" name="Text 2"/>
          <p:cNvSpPr/>
          <p:nvPr/>
        </p:nvSpPr>
        <p:spPr>
          <a:xfrm>
            <a:off x="777240" y="1143000"/>
            <a:ext cx="3200400" cy="676656"/>
          </a:xfrm>
          <a:prstGeom prst="rect">
            <a:avLst/>
          </a:prstGeom>
          <a:solidFill>
            <a:srgbClr val="0F172A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FFFFFF"/>
                </a:solidFill>
              </a:rPr>
              <a:t>Stav</a:t>
            </a:r>
            <a:endParaRPr lang="en-US" dirty="0"/>
          </a:p>
        </p:txBody>
      </p:sp>
      <p:sp>
        <p:nvSpPr>
          <p:cNvPr id="5" name="Text 3"/>
          <p:cNvSpPr/>
          <p:nvPr/>
        </p:nvSpPr>
        <p:spPr>
          <a:xfrm>
            <a:off x="3977640" y="1143000"/>
            <a:ext cx="7452360" cy="676656"/>
          </a:xfrm>
          <a:prstGeom prst="rect">
            <a:avLst/>
          </a:prstGeom>
          <a:solidFill>
            <a:srgbClr val="0F172A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FFFFFF"/>
                </a:solidFill>
              </a:rPr>
              <a:t>Aplikačná reakcia</a:t>
            </a:r>
            <a:endParaRPr lang="en-US" dirty="0"/>
          </a:p>
        </p:txBody>
      </p:sp>
      <p:sp>
        <p:nvSpPr>
          <p:cNvPr id="6" name="Text 4"/>
          <p:cNvSpPr/>
          <p:nvPr/>
        </p:nvSpPr>
        <p:spPr>
          <a:xfrm>
            <a:off x="777240" y="1819656"/>
            <a:ext cx="3200400" cy="676656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FINE granted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3977640" y="1819656"/>
            <a:ext cx="7452360" cy="676656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presné UI: aktuálna poloha, presná navigácia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777240" y="2496312"/>
            <a:ext cx="3200400" cy="676656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COARSE only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3977640" y="2496312"/>
            <a:ext cx="7452360" cy="676656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približný režim: región, mesto, širšie okolie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777240" y="3172968"/>
            <a:ext cx="3200400" cy="676656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Denied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3977640" y="3172968"/>
            <a:ext cx="7452360" cy="676656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manuálne zadanie alebo režim bez polohy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777240" y="3849624"/>
            <a:ext cx="3200400" cy="676656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Don’t ask again / system fixed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3977640" y="3849624"/>
            <a:ext cx="7452360" cy="676656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vysvetliť stav a ponúknuť Settings len pri relevantnej funkcii</a:t>
            </a:r>
            <a:endParaRPr lang="en-US" sz="1600" dirty="0"/>
          </a:p>
        </p:txBody>
      </p:sp>
      <p:sp>
        <p:nvSpPr>
          <p:cNvPr id="14" name="Text 12"/>
          <p:cNvSpPr/>
          <p:nvPr/>
        </p:nvSpPr>
        <p:spPr>
          <a:xfrm>
            <a:off x="777240" y="4526280"/>
            <a:ext cx="3200400" cy="676656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Background denied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3977640" y="4526280"/>
            <a:ext cx="7452360" cy="676656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vypnúť iba background tracking/geofence režim</a:t>
            </a:r>
            <a:endParaRPr lang="en-US" sz="16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Media access: najprv vybrať najmenší rozsah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777240"/>
            <a:ext cx="107899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64748B"/>
                </a:solidFill>
              </a:rPr>
              <a:t>Mnohé media use-cases nepotrebujú storage permission.</a:t>
            </a:r>
            <a:endParaRPr lang="en-US" sz="1020" dirty="0"/>
          </a:p>
        </p:txBody>
      </p:sp>
      <p:sp>
        <p:nvSpPr>
          <p:cNvPr id="4" name="Text 2"/>
          <p:cNvSpPr/>
          <p:nvPr/>
        </p:nvSpPr>
        <p:spPr>
          <a:xfrm>
            <a:off x="868680" y="1417320"/>
            <a:ext cx="1920240" cy="777240"/>
          </a:xfrm>
          <a:prstGeom prst="rect">
            <a:avLst/>
          </a:prstGeom>
          <a:solidFill>
            <a:srgbClr val="F1F5F9"/>
          </a:solidFill>
          <a:ln w="1143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Potrebujem súbor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od používateľa?</a:t>
            </a:r>
            <a:endParaRPr lang="en-US" sz="1200" dirty="0"/>
          </a:p>
        </p:txBody>
      </p:sp>
      <p:sp>
        <p:nvSpPr>
          <p:cNvPr id="5" name="Shape 3"/>
          <p:cNvSpPr/>
          <p:nvPr/>
        </p:nvSpPr>
        <p:spPr>
          <a:xfrm>
            <a:off x="2788920" y="1801368"/>
            <a:ext cx="914400" cy="0"/>
          </a:xfrm>
          <a:prstGeom prst="line">
            <a:avLst/>
          </a:prstGeom>
          <a:noFill/>
          <a:ln w="1524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6" name="Text 4"/>
          <p:cNvSpPr/>
          <p:nvPr/>
        </p:nvSpPr>
        <p:spPr>
          <a:xfrm>
            <a:off x="3703320" y="1325880"/>
            <a:ext cx="1965960" cy="960120"/>
          </a:xfrm>
          <a:prstGeom prst="rect">
            <a:avLst/>
          </a:prstGeom>
          <a:solidFill>
            <a:srgbClr val="DCFCE7"/>
          </a:solidFill>
          <a:ln w="11430">
            <a:solidFill>
              <a:srgbClr val="86EFAC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Použiť Photo Picker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bez runtime permission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5669280" y="1801368"/>
            <a:ext cx="914400" cy="0"/>
          </a:xfrm>
          <a:prstGeom prst="line">
            <a:avLst/>
          </a:prstGeom>
          <a:noFill/>
          <a:ln w="1524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8" name="Text 6"/>
          <p:cNvSpPr/>
          <p:nvPr/>
        </p:nvSpPr>
        <p:spPr>
          <a:xfrm>
            <a:off x="6583680" y="1417320"/>
            <a:ext cx="1874520" cy="777240"/>
          </a:xfrm>
          <a:prstGeom prst="rect">
            <a:avLst/>
          </a:prstGeom>
          <a:solidFill>
            <a:srgbClr val="DBEAFE"/>
          </a:solidFill>
          <a:ln w="11430">
            <a:solidFill>
              <a:srgbClr val="93C5FD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URI read access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pre vybraný obsah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868680" y="3154680"/>
            <a:ext cx="1920240" cy="777240"/>
          </a:xfrm>
          <a:prstGeom prst="rect">
            <a:avLst/>
          </a:prstGeom>
          <a:solidFill>
            <a:srgbClr val="FEF3C7"/>
          </a:solidFill>
          <a:ln w="11430">
            <a:solidFill>
              <a:srgbClr val="F59E0B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Potrebujem vlastný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gallery picker?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2788920" y="3538728"/>
            <a:ext cx="914400" cy="0"/>
          </a:xfrm>
          <a:prstGeom prst="line">
            <a:avLst/>
          </a:prstGeom>
          <a:noFill/>
          <a:ln w="1524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1" name="Text 9"/>
          <p:cNvSpPr/>
          <p:nvPr/>
        </p:nvSpPr>
        <p:spPr>
          <a:xfrm>
            <a:off x="3703320" y="3063240"/>
            <a:ext cx="1965960" cy="960120"/>
          </a:xfrm>
          <a:prstGeom prst="rect">
            <a:avLst/>
          </a:prstGeom>
          <a:solidFill>
            <a:srgbClr val="EDE9FE"/>
          </a:solidFill>
          <a:ln w="11430">
            <a:solidFill>
              <a:srgbClr val="C4B5FD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MediaStore + granular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media permissions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5669280" y="3538728"/>
            <a:ext cx="914400" cy="0"/>
          </a:xfrm>
          <a:prstGeom prst="line">
            <a:avLst/>
          </a:prstGeom>
          <a:noFill/>
          <a:ln w="1524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3" name="Text 11"/>
          <p:cNvSpPr/>
          <p:nvPr/>
        </p:nvSpPr>
        <p:spPr>
          <a:xfrm>
            <a:off x="6583680" y="3154680"/>
            <a:ext cx="1874520" cy="777240"/>
          </a:xfrm>
          <a:prstGeom prst="rect">
            <a:avLst/>
          </a:prstGeom>
          <a:solidFill>
            <a:srgbClr val="DBEAFE"/>
          </a:solidFill>
          <a:ln w="11430">
            <a:solidFill>
              <a:srgbClr val="93C5FD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Selected Photos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na API 34+</a:t>
            </a:r>
            <a:endParaRPr lang="en-US" sz="1200" dirty="0"/>
          </a:p>
        </p:txBody>
      </p:sp>
      <p:sp>
        <p:nvSpPr>
          <p:cNvPr id="14" name="Text 12"/>
          <p:cNvSpPr/>
          <p:nvPr/>
        </p:nvSpPr>
        <p:spPr>
          <a:xfrm>
            <a:off x="868680" y="4892040"/>
            <a:ext cx="1920240" cy="777240"/>
          </a:xfrm>
          <a:prstGeom prst="rect">
            <a:avLst/>
          </a:prstGeom>
          <a:solidFill>
            <a:srgbClr val="FEE2E2"/>
          </a:solidFill>
          <a:ln w="11430">
            <a:solidFill>
              <a:srgbClr val="FCA5A5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Potrebujem celý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súborový systém?</a:t>
            </a:r>
            <a:endParaRPr lang="en-US" sz="1200" dirty="0"/>
          </a:p>
        </p:txBody>
      </p:sp>
      <p:sp>
        <p:nvSpPr>
          <p:cNvPr id="15" name="Shape 13"/>
          <p:cNvSpPr/>
          <p:nvPr/>
        </p:nvSpPr>
        <p:spPr>
          <a:xfrm>
            <a:off x="2788920" y="5276088"/>
            <a:ext cx="914400" cy="0"/>
          </a:xfrm>
          <a:prstGeom prst="line">
            <a:avLst/>
          </a:prstGeom>
          <a:noFill/>
          <a:ln w="1524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6" name="Text 14"/>
          <p:cNvSpPr/>
          <p:nvPr/>
        </p:nvSpPr>
        <p:spPr>
          <a:xfrm>
            <a:off x="3703320" y="4800600"/>
            <a:ext cx="1965960" cy="960120"/>
          </a:xfrm>
          <a:prstGeom prst="rect">
            <a:avLst/>
          </a:prstGeom>
          <a:solidFill>
            <a:srgbClr val="FEE2E2"/>
          </a:solidFill>
          <a:ln w="11430">
            <a:solidFill>
              <a:srgbClr val="FCA5A5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120" b="1" dirty="0">
                <a:solidFill>
                  <a:srgbClr val="0F172A"/>
                </a:solidFill>
              </a:rPr>
              <a:t>MANAGE_EXTERNAL_STORAGE</a:t>
            </a:r>
            <a:endParaRPr lang="en-US" sz="1120" dirty="0"/>
          </a:p>
          <a:p>
            <a:pPr marL="0" indent="0" algn="ctr">
              <a:buNone/>
            </a:pPr>
            <a:r>
              <a:rPr lang="en-US" sz="1120" b="1" dirty="0">
                <a:solidFill>
                  <a:srgbClr val="0F172A"/>
                </a:solidFill>
              </a:rPr>
              <a:t>len úzke kategórie</a:t>
            </a:r>
            <a:endParaRPr lang="en-US" sz="1120" dirty="0"/>
          </a:p>
        </p:txBody>
      </p:sp>
      <p:sp>
        <p:nvSpPr>
          <p:cNvPr id="17" name="Text 15"/>
          <p:cNvSpPr/>
          <p:nvPr/>
        </p:nvSpPr>
        <p:spPr>
          <a:xfrm>
            <a:off x="8823960" y="1417320"/>
            <a:ext cx="2423160" cy="27432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00" dirty="0">
                <a:solidFill>
                  <a:srgbClr val="334155"/>
                </a:solidFill>
              </a:rPr>
              <a:t>Preferovaný model je selektívny prístup: používateľ vyberie konkrétne médium alebo aplikácia pracuje iba so súbormi, ktoré sama vytvorila.</a:t>
            </a:r>
            <a:endParaRPr lang="en-US" sz="17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9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2182</Words>
  <Application>Microsoft Office PowerPoint</Application>
  <PresentationFormat>Širokouhlá</PresentationFormat>
  <Paragraphs>395</Paragraphs>
  <Slides>20</Slides>
  <Notes>20</Notes>
  <HiddenSlides>0</HiddenSlides>
  <MMClips>0</MMClips>
  <ScaleCrop>false</ScaleCrop>
  <HeadingPairs>
    <vt:vector size="6" baseType="variant">
      <vt:variant>
        <vt:lpstr>Použité písma</vt:lpstr>
      </vt:variant>
      <vt:variant>
        <vt:i4>4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20</vt:i4>
      </vt:variant>
    </vt:vector>
  </HeadingPairs>
  <TitlesOfParts>
    <vt:vector size="25" baseType="lpstr">
      <vt:lpstr>Aptos</vt:lpstr>
      <vt:lpstr>Aptos Display</vt:lpstr>
      <vt:lpstr>Aptos Mono</vt:lpstr>
      <vt:lpstr>Arial</vt:lpstr>
      <vt:lpstr>Office Theme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</vt:vector>
  </TitlesOfParts>
  <Company>Katedra informatiky UKF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Location, media, notifications</dc:title>
  <dc:subject>Location, media, notifications</dc:subject>
  <dc:creator>Katedra informatiky UKF</dc:creator>
  <cp:lastModifiedBy>Sinus</cp:lastModifiedBy>
  <cp:revision>2</cp:revision>
  <dcterms:created xsi:type="dcterms:W3CDTF">2026-06-23T11:58:46Z</dcterms:created>
  <dcterms:modified xsi:type="dcterms:W3CDTF">2026-06-23T12:27:32Z</dcterms:modified>
</cp:coreProperties>
</file>