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44" autoAdjust="0"/>
    <p:restoredTop sz="94610"/>
  </p:normalViewPr>
  <p:slideViewPr>
    <p:cSldViewPr snapToGrid="0" snapToObjects="1">
      <p:cViewPr>
        <p:scale>
          <a:sx n="89" d="100"/>
          <a:sy n="89" d="100"/>
        </p:scale>
        <p:origin x="53" y="-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819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Shape 1"/>
          <p:cNvSpPr/>
          <p:nvPr/>
        </p:nvSpPr>
        <p:spPr>
          <a:xfrm>
            <a:off x="594360" y="6355080"/>
            <a:ext cx="11018520" cy="0"/>
          </a:xfrm>
          <a:prstGeom prst="line">
            <a:avLst/>
          </a:prstGeom>
          <a:noFill/>
          <a:ln w="12700">
            <a:solidFill>
              <a:srgbClr val="D3DAE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4" name="Text 2"/>
          <p:cNvSpPr/>
          <p:nvPr/>
        </p:nvSpPr>
        <p:spPr>
          <a:xfrm>
            <a:off x="621792" y="6446520"/>
            <a:ext cx="5029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Runtime permissions in Kotlin</a:t>
            </a:r>
            <a:endParaRPr lang="en-US" sz="750" dirty="0"/>
          </a:p>
        </p:txBody>
      </p:sp>
      <p:sp>
        <p:nvSpPr>
          <p:cNvPr id="5" name="Text 3"/>
          <p:cNvSpPr/>
          <p:nvPr/>
        </p:nvSpPr>
        <p:spPr>
          <a:xfrm>
            <a:off x="10698480" y="6446520"/>
            <a:ext cx="868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Android</a:t>
            </a:r>
            <a:endParaRPr lang="en-US" sz="750" dirty="0"/>
          </a:p>
        </p:txBody>
      </p:sp>
      <p:sp>
        <p:nvSpPr>
          <p:cNvPr id="6" name="Shape 4"/>
          <p:cNvSpPr/>
          <p:nvPr/>
        </p:nvSpPr>
        <p:spPr>
          <a:xfrm>
            <a:off x="11676888" y="6455664"/>
            <a:ext cx="155448" cy="155448"/>
          </a:xfrm>
          <a:prstGeom prst="rect">
            <a:avLst/>
          </a:prstGeom>
          <a:solidFill>
            <a:srgbClr val="3DDC84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685800" y="1508760"/>
            <a:ext cx="740664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Runtime permissions</a:t>
            </a:r>
            <a:endParaRPr lang="en-US" sz="4200" dirty="0"/>
          </a:p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in Kotlin</a:t>
            </a:r>
            <a:endParaRPr lang="en-US" sz="4200" dirty="0"/>
          </a:p>
        </p:txBody>
      </p:sp>
      <p:sp>
        <p:nvSpPr>
          <p:cNvPr id="4" name="Text 2"/>
          <p:cNvSpPr/>
          <p:nvPr/>
        </p:nvSpPr>
        <p:spPr>
          <a:xfrm>
            <a:off x="713232" y="3108960"/>
            <a:ext cx="7498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CBD5E1"/>
                </a:solidFill>
              </a:rPr>
              <a:t>Všeobecný pattern · Activity Result API · denial handling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713232" y="3977640"/>
            <a:ext cx="8412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E2E8F0"/>
                </a:solidFill>
              </a:rPr>
              <a:t>Android permissions sa v modernom kóde nespracúvajú ako jednorazová formalita, ale ako opakovane overovaný stav používateľského súhlasu.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8549640" y="1325880"/>
            <a:ext cx="2468880" cy="640080"/>
          </a:xfrm>
          <a:prstGeom prst="rect">
            <a:avLst/>
          </a:prstGeom>
          <a:solidFill>
            <a:srgbClr val="1E293B"/>
          </a:solidFill>
          <a:ln w="15240">
            <a:solidFill>
              <a:srgbClr val="3DDC84"/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Manifest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8549640" y="2240280"/>
            <a:ext cx="2468880" cy="640080"/>
          </a:xfrm>
          <a:prstGeom prst="rect">
            <a:avLst/>
          </a:prstGeom>
          <a:solidFill>
            <a:srgbClr val="1E293B"/>
          </a:solidFill>
          <a:ln w="15240">
            <a:solidFill>
              <a:srgbClr val="60A5FA"/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Runtime grant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8549640" y="3154680"/>
            <a:ext cx="2468880" cy="640080"/>
          </a:xfrm>
          <a:prstGeom prst="rect">
            <a:avLst/>
          </a:prstGeom>
          <a:solidFill>
            <a:srgbClr val="1E293B"/>
          </a:solidFill>
          <a:ln w="15240">
            <a:solidFill>
              <a:srgbClr val="F59E0B"/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Fallback</a:t>
            </a:r>
            <a:endParaRPr lang="en-US" sz="2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</a:t>
            </a:fld>
            <a:endParaRPr lang="en-US"/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BB72AA3F-6701-C6C6-1A1C-6345885C82F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2" r="436" b="2117"/>
          <a:stretch>
            <a:fillRect/>
          </a:stretch>
        </p:blipFill>
        <p:spPr>
          <a:xfrm>
            <a:off x="0" y="5423579"/>
            <a:ext cx="12191998" cy="14325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Rationale pred systémovým dialógom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Ak používateľ potrebuje kontext, aplikácia najprv vysvetlí dôvod požiadavky vlastným UI.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280160"/>
            <a:ext cx="4709160" cy="21031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`shouldShowRequestPermissionRationale()` signalizuje, že má zmysel pred žiadosťou ukázať vysvetlenie. Samotné povolenie však stále udeľuje iba systémový dialóg.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6446520" y="1783080"/>
            <a:ext cx="1371600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8915400" y="1783080"/>
            <a:ext cx="1143000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5623560" y="1417320"/>
            <a:ext cx="914400" cy="685800"/>
          </a:xfrm>
          <a:prstGeom prst="rect">
            <a:avLst/>
          </a:prstGeom>
          <a:solidFill>
            <a:srgbClr val="DBEAFE"/>
          </a:solidFill>
          <a:ln w="12700">
            <a:solidFill>
              <a:srgbClr val="93C5F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Funkcia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7452360" y="1417320"/>
            <a:ext cx="1097280" cy="685800"/>
          </a:xfrm>
          <a:prstGeom prst="rect">
            <a:avLst/>
          </a:prstGeom>
          <a:solidFill>
            <a:srgbClr val="FEF3C7"/>
          </a:solidFill>
          <a:ln w="12700">
            <a:solidFill>
              <a:srgbClr val="FCD34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Rationale UI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9646920" y="1417320"/>
            <a:ext cx="1143000" cy="685800"/>
          </a:xfrm>
          <a:prstGeom prst="rect">
            <a:avLst/>
          </a:prstGeom>
          <a:solidFill>
            <a:srgbClr val="EDE9FE"/>
          </a:solidFill>
          <a:ln w="12700">
            <a:solidFill>
              <a:srgbClr val="C4B5F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F172A"/>
                </a:solidFill>
              </a:rPr>
              <a:t>System dialog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5623560" y="2880360"/>
            <a:ext cx="5440680" cy="2331720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requestCameraWithRationale() {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permission = Manifest.permission.CAMERA</a:t>
            </a:r>
            <a:endParaRPr lang="en-US" sz="1360" dirty="0"/>
          </a:p>
          <a:p>
            <a:pPr marL="0" indent="0">
              <a:buNone/>
            </a:pP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if (shouldShowRequestPermissionRationale(permission)) {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showCameraRationale {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cameraPermissionLauncher.launch(permission)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 else {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cameraPermissionLauncher.launch(permission)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360" dirty="0"/>
          </a:p>
        </p:txBody>
      </p:sp>
      <p:sp>
        <p:nvSpPr>
          <p:cNvPr id="11" name="Text 9"/>
          <p:cNvSpPr/>
          <p:nvPr/>
        </p:nvSpPr>
        <p:spPr>
          <a:xfrm>
            <a:off x="7406640" y="6144768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70" dirty="0">
                <a:solidFill>
                  <a:srgbClr val="94A3B8"/>
                </a:solidFill>
              </a:rPr>
              <a:t>Zdroj: Android Developers documentation</a:t>
            </a:r>
            <a:endParaRPr lang="en-US" sz="6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Denial handling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Zamietnutie permission nie je výnimka programu, ale legitímny používateľský výsledok.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77240" y="1325880"/>
            <a:ext cx="342900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Povolené</a:t>
            </a:r>
            <a:endParaRPr lang="en-US" sz="1450" dirty="0"/>
          </a:p>
        </p:txBody>
      </p:sp>
      <p:sp>
        <p:nvSpPr>
          <p:cNvPr id="5" name="Text 3"/>
          <p:cNvSpPr/>
          <p:nvPr/>
        </p:nvSpPr>
        <p:spPr>
          <a:xfrm>
            <a:off x="777240" y="1655064"/>
            <a:ext cx="3429000" cy="6766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Spustiť funkciu a pracovať s chráneným API.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777240" y="2651760"/>
            <a:ext cx="342900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Zamietnuté</a:t>
            </a:r>
            <a:endParaRPr lang="en-US" sz="1450" dirty="0"/>
          </a:p>
        </p:txBody>
      </p:sp>
      <p:sp>
        <p:nvSpPr>
          <p:cNvPr id="7" name="Text 5"/>
          <p:cNvSpPr/>
          <p:nvPr/>
        </p:nvSpPr>
        <p:spPr>
          <a:xfrm>
            <a:off x="777240" y="2980944"/>
            <a:ext cx="3429000" cy="8595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Vypnúť iba dotknutú funkciu, vysvetliť dopad a ponechať aplikáciu použiteľnú.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777240" y="4160520"/>
            <a:ext cx="342900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Nie je nutné</a:t>
            </a:r>
            <a:endParaRPr lang="en-US" sz="1450" dirty="0"/>
          </a:p>
        </p:txBody>
      </p:sp>
      <p:sp>
        <p:nvSpPr>
          <p:cNvPr id="9" name="Text 7"/>
          <p:cNvSpPr/>
          <p:nvPr/>
        </p:nvSpPr>
        <p:spPr>
          <a:xfrm>
            <a:off x="777240" y="4489704"/>
            <a:ext cx="3429000" cy="8595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Ak existuje alternatíva bez permission, presmerovať používateľa na obmedzený režim.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4800600" y="1417320"/>
            <a:ext cx="6355080" cy="2423160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showCameraDeniedState() {</a:t>
            </a:r>
            <a:endParaRPr lang="en-US" sz="1430" dirty="0"/>
          </a:p>
          <a:p>
            <a:pPr marL="0" indent="0">
              <a:buNone/>
            </a:pPr>
            <a:r>
              <a:rPr lang="en-US" sz="14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cameraPreview.isVisible = false</a:t>
            </a:r>
            <a:endParaRPr lang="en-US" sz="1430" dirty="0"/>
          </a:p>
          <a:p>
            <a:pPr marL="0" indent="0">
              <a:buNone/>
            </a:pPr>
            <a:r>
              <a:rPr lang="en-US" sz="14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cameraDisabledMessage.isVisible = true</a:t>
            </a:r>
            <a:endParaRPr lang="en-US" sz="1430" dirty="0"/>
          </a:p>
          <a:p>
            <a:pPr marL="0" indent="0">
              <a:buNone/>
            </a:pPr>
            <a:r>
              <a:rPr lang="en-US" sz="14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cameraDisabledMessage.text =</a:t>
            </a:r>
            <a:endParaRPr lang="en-US" sz="1430" dirty="0"/>
          </a:p>
          <a:p>
            <a:pPr marL="0" indent="0">
              <a:buNone/>
            </a:pPr>
            <a:r>
              <a:rPr lang="en-US" sz="14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"Kamera nie je dostupná bez povolenia."</a:t>
            </a:r>
            <a:endParaRPr lang="en-US" sz="1430" dirty="0"/>
          </a:p>
          <a:p>
            <a:pPr marL="0" indent="0">
              <a:buNone/>
            </a:pPr>
            <a:endParaRPr lang="en-US" sz="1430" dirty="0"/>
          </a:p>
          <a:p>
            <a:pPr marL="0" indent="0">
              <a:buNone/>
            </a:pPr>
            <a:r>
              <a:rPr lang="en-US" sz="14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uploadFromGalleryButton.isEnabled = true</a:t>
            </a:r>
            <a:endParaRPr lang="en-US" sz="1430" dirty="0"/>
          </a:p>
          <a:p>
            <a:pPr marL="0" indent="0">
              <a:buNone/>
            </a:pPr>
            <a:r>
              <a:rPr lang="en-US" sz="143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30" dirty="0"/>
          </a:p>
        </p:txBody>
      </p:sp>
      <p:sp>
        <p:nvSpPr>
          <p:cNvPr id="11" name="Text 9"/>
          <p:cNvSpPr/>
          <p:nvPr/>
        </p:nvSpPr>
        <p:spPr>
          <a:xfrm>
            <a:off x="4846320" y="4251960"/>
            <a:ext cx="6126480" cy="9601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Cieľom denial handling nie je presviedčať používateľa za každú cenu. Cieľom je korektne zachovať zvyšnú funkcionalitu a zabrániť pádom aplikácie.</a:t>
            </a:r>
            <a:endParaRPr lang="en-US" sz="1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„Don’t ask again“ a otvorenie Settings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Android neposkytuje jednoduchý univerzálny stav „permanentne zamietnuté“ pre všetky situácie.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77240" y="1234440"/>
            <a:ext cx="4892040" cy="21031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50" dirty="0">
                <a:solidFill>
                  <a:srgbClr val="334155"/>
                </a:solidFill>
              </a:rPr>
              <a:t>Bežný pattern je evidovať, že aplikácia už o permission žiadala, kombinovať to so stavom rationale a pri trvalejšom zamietnutí ponúknuť cestu do systémových nastavení aplikácie.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5989320" y="1026543"/>
            <a:ext cx="5074920" cy="2216989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5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openAppSettings() {</a:t>
            </a:r>
            <a:endParaRPr lang="en-US" sz="1510" dirty="0"/>
          </a:p>
          <a:p>
            <a:pPr marL="0" indent="0">
              <a:buNone/>
            </a:pPr>
            <a:r>
              <a:rPr lang="en-US" sz="15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intent = Intent(</a:t>
            </a:r>
            <a:endParaRPr lang="en-US" sz="1510" dirty="0"/>
          </a:p>
          <a:p>
            <a:pPr marL="0" indent="0">
              <a:buNone/>
            </a:pPr>
            <a:r>
              <a:rPr lang="en-US" sz="15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Settings.ACTION_APPLICATION_DETAILS_SETTINGS,</a:t>
            </a:r>
            <a:endParaRPr lang="en-US" sz="1510" dirty="0"/>
          </a:p>
          <a:p>
            <a:pPr marL="0" indent="0">
              <a:buNone/>
            </a:pPr>
            <a:r>
              <a:rPr lang="en-US" sz="15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Uri.fromParts("package", packageName, null)</a:t>
            </a:r>
            <a:endParaRPr lang="en-US" sz="1510" dirty="0"/>
          </a:p>
          <a:p>
            <a:pPr marL="0" indent="0">
              <a:buNone/>
            </a:pPr>
            <a:r>
              <a:rPr lang="en-US" sz="15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</a:t>
            </a:r>
            <a:endParaRPr lang="en-US" sz="1510" dirty="0"/>
          </a:p>
          <a:p>
            <a:pPr marL="0" indent="0">
              <a:buNone/>
            </a:pPr>
            <a:r>
              <a:rPr lang="en-US" sz="15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startActivity(intent)</a:t>
            </a:r>
            <a:endParaRPr lang="en-US" sz="1510" dirty="0"/>
          </a:p>
          <a:p>
            <a:pPr marL="0" indent="0">
              <a:buNone/>
            </a:pPr>
            <a:r>
              <a:rPr lang="en-US" sz="151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510" dirty="0"/>
          </a:p>
        </p:txBody>
      </p:sp>
      <p:sp>
        <p:nvSpPr>
          <p:cNvPr id="6" name="Text 4"/>
          <p:cNvSpPr/>
          <p:nvPr/>
        </p:nvSpPr>
        <p:spPr>
          <a:xfrm>
            <a:off x="5989320" y="3337560"/>
            <a:ext cx="5074920" cy="2679192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onPermissionDenied(permission: String) {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showRationale =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shouldShowRequestPermissionRationale(permission)</a:t>
            </a:r>
            <a:endParaRPr lang="en-US" sz="1360" dirty="0"/>
          </a:p>
          <a:p>
            <a:pPr marL="0" indent="0">
              <a:buNone/>
            </a:pP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if (!showRationale &amp;&amp; wasAlreadyRequested(permission)) {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showSettingsOption()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 else {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showDeniedState()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360" dirty="0"/>
          </a:p>
          <a:p>
            <a:pPr marL="0" indent="0">
              <a:buNone/>
            </a:pPr>
            <a:r>
              <a:rPr lang="en-US" sz="136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360" dirty="0"/>
          </a:p>
        </p:txBody>
      </p:sp>
      <p:sp>
        <p:nvSpPr>
          <p:cNvPr id="7" name="Text 5"/>
          <p:cNvSpPr/>
          <p:nvPr/>
        </p:nvSpPr>
        <p:spPr>
          <a:xfrm>
            <a:off x="777240" y="3886200"/>
            <a:ext cx="489204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Dôležitá presnosť</a:t>
            </a:r>
            <a:endParaRPr lang="en-US" sz="1450" dirty="0"/>
          </a:p>
        </p:txBody>
      </p:sp>
      <p:sp>
        <p:nvSpPr>
          <p:cNvPr id="8" name="Text 6"/>
          <p:cNvSpPr/>
          <p:nvPr/>
        </p:nvSpPr>
        <p:spPr>
          <a:xfrm>
            <a:off x="777240" y="4215384"/>
            <a:ext cx="4892040" cy="95097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False z shouldShowRequestPermissionRationale môže znamenať aj prvú žiadosť. Preto treba poznať vlastnú históriu požiadavky.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7406640" y="6144768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70" dirty="0">
                <a:solidFill>
                  <a:srgbClr val="94A3B8"/>
                </a:solidFill>
              </a:rPr>
              <a:t>Zdroj: Android Developers documentation</a:t>
            </a:r>
            <a:endParaRPr lang="en-US" sz="6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One-time a auto-reset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Runtime permission nie je trvalý kontrakt. Stav sa môže zmeniť aj bez novej verzie aplikácie.</a:t>
            </a:r>
            <a:endParaRPr lang="en-US" sz="1150" dirty="0"/>
          </a:p>
        </p:txBody>
      </p:sp>
      <p:sp>
        <p:nvSpPr>
          <p:cNvPr id="4" name="Shape 2"/>
          <p:cNvSpPr/>
          <p:nvPr/>
        </p:nvSpPr>
        <p:spPr>
          <a:xfrm>
            <a:off x="2377440" y="2103120"/>
            <a:ext cx="1783080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5394960" y="2103120"/>
            <a:ext cx="1737360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8412480" y="2103120"/>
            <a:ext cx="1737360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1417320" y="1737360"/>
            <a:ext cx="1005840" cy="731520"/>
          </a:xfrm>
          <a:prstGeom prst="rect">
            <a:avLst/>
          </a:prstGeom>
          <a:solidFill>
            <a:srgbClr val="DCFCE7"/>
          </a:solidFill>
          <a:ln w="12700">
            <a:solidFill>
              <a:srgbClr val="86EFAC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F172A"/>
                </a:solidFill>
              </a:rPr>
              <a:t>Granted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069080" y="1691640"/>
            <a:ext cx="1325880" cy="822960"/>
          </a:xfrm>
          <a:prstGeom prst="rect">
            <a:avLst/>
          </a:prstGeom>
          <a:solidFill>
            <a:srgbClr val="FEF3C7"/>
          </a:solidFill>
          <a:ln w="12700">
            <a:solidFill>
              <a:srgbClr val="FCD34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One-time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session ends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7086600" y="1691640"/>
            <a:ext cx="1325880" cy="822960"/>
          </a:xfrm>
          <a:prstGeom prst="rect">
            <a:avLst/>
          </a:prstGeom>
          <a:solidFill>
            <a:srgbClr val="EDE9FE"/>
          </a:solidFill>
          <a:ln w="12700">
            <a:solidFill>
              <a:srgbClr val="C4B5F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Unused app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auto-reset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9921240" y="1691640"/>
            <a:ext cx="1417320" cy="822960"/>
          </a:xfrm>
          <a:prstGeom prst="rect">
            <a:avLst/>
          </a:prstGeom>
          <a:solidFill>
            <a:srgbClr val="DBEAFE"/>
          </a:solidFill>
          <a:ln w="12700">
            <a:solidFill>
              <a:srgbClr val="93C5F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0F172A"/>
                </a:solidFill>
              </a:rPr>
              <a:t>Recheck before</a:t>
            </a:r>
            <a:endParaRPr lang="en-US" sz="1120" dirty="0"/>
          </a:p>
          <a:p>
            <a:pPr marL="0" indent="0" algn="ctr">
              <a:buNone/>
            </a:pPr>
            <a:r>
              <a:rPr lang="en-US" sz="1120" b="1" dirty="0">
                <a:solidFill>
                  <a:srgbClr val="0F172A"/>
                </a:solidFill>
              </a:rPr>
              <a:t>protected API</a:t>
            </a:r>
            <a:endParaRPr lang="en-US" sz="1120" dirty="0"/>
          </a:p>
        </p:txBody>
      </p:sp>
      <p:sp>
        <p:nvSpPr>
          <p:cNvPr id="11" name="Text 9"/>
          <p:cNvSpPr/>
          <p:nvPr/>
        </p:nvSpPr>
        <p:spPr>
          <a:xfrm>
            <a:off x="777240" y="3383280"/>
            <a:ext cx="5577840" cy="14630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Android podporuje jednorazové povolenia pre citlivé oblasti a automatické resetovanie oprávnení pri dlhodobo nepoužívaných aplikáciách. Preto má byť kontrola permission súčasťou každého vstupu do chránenej funkcie.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6720840" y="2926080"/>
            <a:ext cx="4434840" cy="2249424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5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override fun onResume() {</a:t>
            </a:r>
            <a:endParaRPr lang="en-US" sz="1520" dirty="0"/>
          </a:p>
          <a:p>
            <a:pPr marL="0" indent="0">
              <a:buNone/>
            </a:pPr>
            <a:r>
              <a:rPr lang="en-US" sz="15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super.onResume()</a:t>
            </a:r>
            <a:endParaRPr lang="en-US" sz="1520" dirty="0"/>
          </a:p>
          <a:p>
            <a:pPr marL="0" indent="0">
              <a:buNone/>
            </a:pPr>
            <a:r>
              <a:rPr lang="en-US" sz="15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updateCameraUi(</a:t>
            </a:r>
            <a:endParaRPr lang="en-US" sz="1520" dirty="0"/>
          </a:p>
          <a:p>
            <a:pPr marL="0" indent="0">
              <a:buNone/>
            </a:pPr>
            <a:r>
              <a:rPr lang="en-US" sz="15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enabled = hasPermission(Manifest.permission.CAMERA)</a:t>
            </a:r>
            <a:endParaRPr lang="en-US" sz="1520" dirty="0"/>
          </a:p>
          <a:p>
            <a:pPr marL="0" indent="0">
              <a:buNone/>
            </a:pPr>
            <a:r>
              <a:rPr lang="en-US" sz="15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</a:t>
            </a:r>
            <a:endParaRPr lang="en-US" sz="1520" dirty="0"/>
          </a:p>
          <a:p>
            <a:pPr marL="0" indent="0">
              <a:buNone/>
            </a:pPr>
            <a:r>
              <a:rPr lang="en-US" sz="15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520" dirty="0"/>
          </a:p>
        </p:txBody>
      </p:sp>
      <p:sp>
        <p:nvSpPr>
          <p:cNvPr id="13" name="Text 11"/>
          <p:cNvSpPr/>
          <p:nvPr/>
        </p:nvSpPr>
        <p:spPr>
          <a:xfrm>
            <a:off x="7406640" y="6144768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70" dirty="0">
                <a:solidFill>
                  <a:srgbClr val="94A3B8"/>
                </a:solidFill>
              </a:rPr>
              <a:t>Zdroj: Android Developers documentation</a:t>
            </a:r>
            <a:endParaRPr lang="en-US" sz="6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Location ako špeciálny príklad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Poloha má viac stupňov: približná/presná, foreground/background a inkrementálne žiadanie.</a:t>
            </a:r>
            <a:endParaRPr lang="en-US" sz="1150" dirty="0"/>
          </a:p>
        </p:txBody>
      </p:sp>
      <p:sp>
        <p:nvSpPr>
          <p:cNvPr id="4" name="Shape 2"/>
          <p:cNvSpPr/>
          <p:nvPr/>
        </p:nvSpPr>
        <p:spPr>
          <a:xfrm>
            <a:off x="1783080" y="2148840"/>
            <a:ext cx="1417320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4389120" y="2148840"/>
            <a:ext cx="1280160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4389120" y="2148840"/>
            <a:ext cx="1280160" cy="59436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Shape 5"/>
          <p:cNvSpPr/>
          <p:nvPr/>
        </p:nvSpPr>
        <p:spPr>
          <a:xfrm>
            <a:off x="6858000" y="1554480"/>
            <a:ext cx="1463040" cy="0"/>
          </a:xfrm>
          <a:prstGeom prst="line">
            <a:avLst/>
          </a:prstGeom>
          <a:noFill/>
          <a:ln w="16510">
            <a:solidFill>
              <a:srgbClr val="0E7A4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Shape 6"/>
          <p:cNvSpPr/>
          <p:nvPr/>
        </p:nvSpPr>
        <p:spPr>
          <a:xfrm>
            <a:off x="6858000" y="2743200"/>
            <a:ext cx="1463040" cy="0"/>
          </a:xfrm>
          <a:prstGeom prst="line">
            <a:avLst/>
          </a:prstGeom>
          <a:noFill/>
          <a:ln w="16510">
            <a:solidFill>
              <a:srgbClr val="DC262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685800" y="1783080"/>
            <a:ext cx="1234440" cy="731520"/>
          </a:xfrm>
          <a:prstGeom prst="rect">
            <a:avLst/>
          </a:prstGeom>
          <a:solidFill>
            <a:srgbClr val="DBEAFE"/>
          </a:solidFill>
          <a:ln w="12700">
            <a:solidFill>
              <a:srgbClr val="93C5F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0F172A"/>
                </a:solidFill>
              </a:rPr>
              <a:t>Funkcia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b="1" dirty="0">
                <a:solidFill>
                  <a:srgbClr val="0F172A"/>
                </a:solidFill>
              </a:rPr>
              <a:t>potrebuje polohu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3246120" y="1783080"/>
            <a:ext cx="1143000" cy="731520"/>
          </a:xfrm>
          <a:prstGeom prst="rect">
            <a:avLst/>
          </a:prstGeom>
          <a:solidFill>
            <a:srgbClr val="EDE9FE"/>
          </a:solidFill>
          <a:ln w="12700">
            <a:solidFill>
              <a:srgbClr val="C4B5F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0F172A"/>
                </a:solidFill>
              </a:rPr>
              <a:t>Foreground</a:t>
            </a:r>
            <a:endParaRPr lang="en-US" sz="1120" dirty="0"/>
          </a:p>
          <a:p>
            <a:pPr marL="0" indent="0" algn="ctr">
              <a:buNone/>
            </a:pPr>
            <a:r>
              <a:rPr lang="en-US" sz="1120" b="1" dirty="0">
                <a:solidFill>
                  <a:srgbClr val="0F172A"/>
                </a:solidFill>
              </a:rPr>
              <a:t>access</a:t>
            </a:r>
            <a:endParaRPr lang="en-US" sz="1120" dirty="0"/>
          </a:p>
        </p:txBody>
      </p:sp>
      <p:sp>
        <p:nvSpPr>
          <p:cNvPr id="11" name="Text 9"/>
          <p:cNvSpPr/>
          <p:nvPr/>
        </p:nvSpPr>
        <p:spPr>
          <a:xfrm>
            <a:off x="5715000" y="1280160"/>
            <a:ext cx="1143000" cy="548640"/>
          </a:xfrm>
          <a:prstGeom prst="rect">
            <a:avLst/>
          </a:prstGeom>
          <a:solidFill>
            <a:srgbClr val="DCFCE7"/>
          </a:solidFill>
          <a:ln w="12700">
            <a:solidFill>
              <a:srgbClr val="86EFAC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Coarse stačí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5715000" y="2468880"/>
            <a:ext cx="1143000" cy="548640"/>
          </a:xfrm>
          <a:prstGeom prst="rect">
            <a:avLst/>
          </a:prstGeom>
          <a:solidFill>
            <a:srgbClr val="FEF3C7"/>
          </a:solidFill>
          <a:ln w="12700">
            <a:solidFill>
              <a:srgbClr val="FCD34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Fine treba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8183880" y="2103120"/>
            <a:ext cx="1828800" cy="822960"/>
          </a:xfrm>
          <a:prstGeom prst="rect">
            <a:avLst/>
          </a:prstGeom>
          <a:solidFill>
            <a:srgbClr val="FFFFFF"/>
          </a:solidFill>
          <a:ln w="12700">
            <a:solidFill>
              <a:srgbClr val="CBD5E1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0F172A"/>
                </a:solidFill>
              </a:rPr>
              <a:t>Background až ako</a:t>
            </a:r>
            <a:endParaRPr lang="en-US" sz="1120" dirty="0"/>
          </a:p>
          <a:p>
            <a:pPr marL="0" indent="0" algn="ctr">
              <a:buNone/>
            </a:pPr>
            <a:r>
              <a:rPr lang="en-US" sz="1120" b="1" dirty="0">
                <a:solidFill>
                  <a:srgbClr val="0F172A"/>
                </a:solidFill>
              </a:rPr>
              <a:t>samostatný krok</a:t>
            </a:r>
            <a:endParaRPr lang="en-US" sz="1120" dirty="0"/>
          </a:p>
        </p:txBody>
      </p:sp>
      <p:sp>
        <p:nvSpPr>
          <p:cNvPr id="14" name="Text 12"/>
          <p:cNvSpPr/>
          <p:nvPr/>
        </p:nvSpPr>
        <p:spPr>
          <a:xfrm>
            <a:off x="1005840" y="3063239"/>
            <a:ext cx="9966960" cy="2331721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requestForegroundLocation() {</a:t>
            </a:r>
            <a:endParaRPr lang="en-US" sz="1340" dirty="0"/>
          </a:p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locationPermissionsLauncher.launch(</a:t>
            </a:r>
            <a:endParaRPr lang="en-US" sz="1340" dirty="0"/>
          </a:p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arrayOf(</a:t>
            </a:r>
            <a:endParaRPr lang="en-US" sz="1340" dirty="0"/>
          </a:p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Manifest.permission.ACCESS_COARSE_LOCATION,</a:t>
            </a:r>
            <a:endParaRPr lang="en-US" sz="1340" dirty="0"/>
          </a:p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Manifest.permission.ACCESS_FINE_LOCATION</a:t>
            </a:r>
            <a:endParaRPr lang="en-US" sz="1340" dirty="0"/>
          </a:p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)</a:t>
            </a:r>
            <a:endParaRPr lang="en-US" sz="1340" dirty="0"/>
          </a:p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</a:t>
            </a:r>
            <a:endParaRPr lang="en-US" sz="1340" dirty="0"/>
          </a:p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340" dirty="0"/>
          </a:p>
          <a:p>
            <a:pPr marL="0" indent="0">
              <a:buNone/>
            </a:pPr>
            <a:endParaRPr lang="en-US" sz="1340" dirty="0"/>
          </a:p>
          <a:p>
            <a:pPr marL="0" indent="0">
              <a:buNone/>
            </a:pPr>
            <a:r>
              <a:rPr lang="en-US" sz="13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// ACCESS_BACKGROUND_LOCATION sa nežiadá naraz s foreground polohou.</a:t>
            </a:r>
            <a:endParaRPr lang="en-US" sz="1340" dirty="0"/>
          </a:p>
        </p:txBody>
      </p:sp>
      <p:sp>
        <p:nvSpPr>
          <p:cNvPr id="15" name="Text 13"/>
          <p:cNvSpPr/>
          <p:nvPr/>
        </p:nvSpPr>
        <p:spPr>
          <a:xfrm>
            <a:off x="1005840" y="5440680"/>
            <a:ext cx="9966960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334155"/>
                </a:solidFill>
              </a:rPr>
              <a:t>Presnosť a režim prístupu treba odvodiť z konkrétnej funkcie. Background location má byť samostatne zdôvodnený scenár, nie automatické rozšírenie foreground polohy.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7406640" y="6144768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70" dirty="0">
                <a:solidFill>
                  <a:srgbClr val="94A3B8"/>
                </a:solidFill>
              </a:rPr>
              <a:t>Zdroj: Android Developers documentation</a:t>
            </a:r>
            <a:endParaRPr lang="en-US" sz="6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Compose poznámka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V Compose je princíp rovnaký: launcher je súčasťou lifecycle-aware API a žiadosť sa spúšťa z udalosti, nie počas kompozície.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85800" y="1234440"/>
            <a:ext cx="6263640" cy="5074920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@Composable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fun CameraPermissionButton(onGranted: () -&gt; Unit) {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context = LocalContext.current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launcher = rememberLauncherForActivityResult(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ActivityResultContracts.RequestPermission()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 { granted -&gt;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if (granted) onGranted()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Button(onClick = {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val permission = Manifest.permission.CAMERA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val granted = ContextCompat.checkSelfPermission(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context, permission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) == PackageManager.PERMISSION_GRANTED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if (granted) onGranted()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else launcher.launch(permission)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}) {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Text("Otvoriť kameru")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0" y="1417320"/>
            <a:ext cx="397764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Rovnaká architektúra</a:t>
            </a:r>
            <a:endParaRPr lang="en-US" sz="1450" dirty="0"/>
          </a:p>
        </p:txBody>
      </p:sp>
      <p:sp>
        <p:nvSpPr>
          <p:cNvPr id="6" name="Text 4"/>
          <p:cNvSpPr/>
          <p:nvPr/>
        </p:nvSpPr>
        <p:spPr>
          <a:xfrm>
            <a:off x="7315200" y="1746504"/>
            <a:ext cx="3977640" cy="95097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Manifest, kontrola stavu, launcher, callback a denial handling zostávajú rovnaké.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7315200" y="2971800"/>
            <a:ext cx="397764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Rozdiel je v UI vrstve</a:t>
            </a:r>
            <a:endParaRPr lang="en-US" sz="1450" dirty="0"/>
          </a:p>
        </p:txBody>
      </p:sp>
      <p:sp>
        <p:nvSpPr>
          <p:cNvPr id="8" name="Text 6"/>
          <p:cNvSpPr/>
          <p:nvPr/>
        </p:nvSpPr>
        <p:spPr>
          <a:xfrm>
            <a:off x="7315200" y="3300984"/>
            <a:ext cx="3977640" cy="10881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Stav oprávnenia sa premieta do composable UI. Žiadosť sa nespúšťa priamo počas recomposition.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7406640" y="6144768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70" dirty="0">
                <a:solidFill>
                  <a:srgbClr val="94A3B8"/>
                </a:solidFill>
              </a:rPr>
              <a:t>Zdroj: Android Developers documentation</a:t>
            </a:r>
            <a:endParaRPr lang="en-US" sz="6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Najčastejšie implementačné chyby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Tieto chyby sa opakujú pri migrácii zo starších Java ukážok do Kotlin/AndroidX kódu.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325880"/>
            <a:ext cx="352044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Žiadosť pri štarte</a:t>
            </a:r>
            <a:endParaRPr lang="en-US" sz="1450" dirty="0"/>
          </a:p>
        </p:txBody>
      </p:sp>
      <p:sp>
        <p:nvSpPr>
          <p:cNvPr id="5" name="Text 3"/>
          <p:cNvSpPr/>
          <p:nvPr/>
        </p:nvSpPr>
        <p:spPr>
          <a:xfrm>
            <a:off x="731520" y="1655064"/>
            <a:ext cx="3520440" cy="81381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Aplikácia pýta viaceré oprávnenia bez kontextu konkrétnej funkcie.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4434840" y="1325880"/>
            <a:ext cx="352044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Kontrola konkrétnej verzie</a:t>
            </a:r>
            <a:endParaRPr lang="en-US" sz="1450" dirty="0"/>
          </a:p>
        </p:txBody>
      </p:sp>
      <p:sp>
        <p:nvSpPr>
          <p:cNvPr id="7" name="Text 5"/>
          <p:cNvSpPr/>
          <p:nvPr/>
        </p:nvSpPr>
        <p:spPr>
          <a:xfrm>
            <a:off x="4434840" y="1655064"/>
            <a:ext cx="3520440" cy="81381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Použitie `== 31` namiesto rozsahov typu `&gt;= Build.VERSION_CODES.S`.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8138160" y="1325880"/>
            <a:ext cx="324612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Indexovanie výsledkov</a:t>
            </a:r>
            <a:endParaRPr lang="en-US" sz="1450" dirty="0"/>
          </a:p>
        </p:txBody>
      </p:sp>
      <p:sp>
        <p:nvSpPr>
          <p:cNvPr id="9" name="Text 7"/>
          <p:cNvSpPr/>
          <p:nvPr/>
        </p:nvSpPr>
        <p:spPr>
          <a:xfrm>
            <a:off x="8138160" y="1655064"/>
            <a:ext cx="3246120" cy="81381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Spracovanie grantResults[0], grantResults[1] bez jasnej väzby na názov permission.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731520" y="2971800"/>
            <a:ext cx="352044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Ignorovanie denial</a:t>
            </a:r>
            <a:endParaRPr lang="en-US" sz="1450" dirty="0"/>
          </a:p>
        </p:txBody>
      </p:sp>
      <p:sp>
        <p:nvSpPr>
          <p:cNvPr id="11" name="Text 9"/>
          <p:cNvSpPr/>
          <p:nvPr/>
        </p:nvSpPr>
        <p:spPr>
          <a:xfrm>
            <a:off x="731520" y="3300984"/>
            <a:ext cx="3520440" cy="81381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Kód po zamietnutí pokračuje do funkcie, ktorá potrebuje chránené API.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4434840" y="2971800"/>
            <a:ext cx="352044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Zbytočne široké oprávnenia</a:t>
            </a:r>
            <a:endParaRPr lang="en-US" sz="1450" dirty="0"/>
          </a:p>
        </p:txBody>
      </p:sp>
      <p:sp>
        <p:nvSpPr>
          <p:cNvPr id="13" name="Text 11"/>
          <p:cNvSpPr/>
          <p:nvPr/>
        </p:nvSpPr>
        <p:spPr>
          <a:xfrm>
            <a:off x="4434840" y="3300984"/>
            <a:ext cx="3520440" cy="81381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Žiadosť o väčší rozsah, než funkcia reálne potrebuje.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8138160" y="2971800"/>
            <a:ext cx="324612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Nekontrolovaný návrat zo Settings</a:t>
            </a:r>
            <a:endParaRPr lang="en-US" sz="1450" dirty="0"/>
          </a:p>
        </p:txBody>
      </p:sp>
      <p:sp>
        <p:nvSpPr>
          <p:cNvPr id="15" name="Text 13"/>
          <p:cNvSpPr/>
          <p:nvPr/>
        </p:nvSpPr>
        <p:spPr>
          <a:xfrm>
            <a:off x="8138160" y="3300984"/>
            <a:ext cx="3246120" cy="81381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Po návrate zo systémových nastavení sa znovu neoverí aktuálny stav.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1508760" y="4641011"/>
            <a:ext cx="9281160" cy="936829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if (Build.VERSION.SDK_INT &gt;= Build.VERSION_CODES.TIRAMISU) {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notificationLauncher.launch(Manifest.permission.POST_NOTIFICATIONS)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Zhrnutie patternu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Permission je opakovane overovaný stav, nie jednorazový zápis v manifeste.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6400800" cy="4892040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permissionLauncher =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registerForActivityResult(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ActivityResultContracts.RequestPermission()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 { granted -&gt;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if (granted) runProtectedFeature()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else showFeatureUnavailableState()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startFeature() {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permission = Manifest.permission.CAMERA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when {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hasPermission(permission) -&gt; runProtectedFeature()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shouldShowRequestPermissionRationale(permission) -&gt;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showRationale { permissionLauncher.launch(permission) }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else -&gt; permissionLauncher.launch(permission)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498080" y="1325880"/>
            <a:ext cx="374904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Kľúčové princípy</a:t>
            </a:r>
            <a:endParaRPr lang="en-US" sz="1450" dirty="0"/>
          </a:p>
        </p:txBody>
      </p:sp>
      <p:sp>
        <p:nvSpPr>
          <p:cNvPr id="6" name="Text 4"/>
          <p:cNvSpPr/>
          <p:nvPr/>
        </p:nvSpPr>
        <p:spPr>
          <a:xfrm>
            <a:off x="7498080" y="1655064"/>
            <a:ext cx="3749040" cy="200253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Žiadať minimum.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Žiadať v kontexte funkcie.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Použiť Activity Result API.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Spracovať povolenie aj zamietnutie.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Znovu kontrolovať stav pri návrate do funkcie.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7498080" y="4160520"/>
            <a:ext cx="37490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900" dirty="0">
                <a:solidFill>
                  <a:srgbClr val="64748B"/>
                </a:solidFill>
              </a:rPr>
              <a:t>Faktické jadro: Android Developers documentation — permissions overview, request runtime permissions, Activity Result APIs, location permissions, notification permission.</a:t>
            </a:r>
            <a:endParaRPr lang="en-US" sz="9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17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Kedy permission vôbec žiadať?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Základné pravidlo: najprv minimalizovať prístup, až potom žiadať runtime súhlas.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85800" y="1325880"/>
            <a:ext cx="4114800" cy="35661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Runtime permission má byť viazané na konkrétnu funkciu, nie na všeobecný pocit, že aplikácia „možno niečo bude potrebovať“. Moderný Android dizajn preferuje API, ktoré obmedzujú rozsah prístupu.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5852160" y="2148840"/>
            <a:ext cx="1143000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8503920" y="2148840"/>
            <a:ext cx="640080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Shape 5"/>
          <p:cNvSpPr/>
          <p:nvPr/>
        </p:nvSpPr>
        <p:spPr>
          <a:xfrm>
            <a:off x="8503920" y="2148840"/>
            <a:ext cx="640080" cy="50292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Shape 6"/>
          <p:cNvSpPr/>
          <p:nvPr/>
        </p:nvSpPr>
        <p:spPr>
          <a:xfrm>
            <a:off x="10012680" y="1645920"/>
            <a:ext cx="640080" cy="0"/>
          </a:xfrm>
          <a:prstGeom prst="line">
            <a:avLst/>
          </a:prstGeom>
          <a:noFill/>
          <a:ln w="16510">
            <a:solidFill>
              <a:srgbClr val="0E7A4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10012680" y="2651760"/>
            <a:ext cx="640080" cy="0"/>
          </a:xfrm>
          <a:prstGeom prst="line">
            <a:avLst/>
          </a:prstGeom>
          <a:noFill/>
          <a:ln w="16510">
            <a:solidFill>
              <a:srgbClr val="DC262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5166360" y="1828800"/>
            <a:ext cx="1508760" cy="640080"/>
          </a:xfrm>
          <a:prstGeom prst="rect">
            <a:avLst/>
          </a:prstGeom>
          <a:solidFill>
            <a:srgbClr val="DBEAFE"/>
          </a:solidFill>
          <a:ln w="12700">
            <a:solidFill>
              <a:srgbClr val="93C5F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Funkcia potrebuje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chránený zdroj?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7040880" y="1828800"/>
            <a:ext cx="1463040" cy="640080"/>
          </a:xfrm>
          <a:prstGeom prst="rect">
            <a:avLst/>
          </a:prstGeom>
          <a:solidFill>
            <a:srgbClr val="EDE9FE"/>
          </a:solidFill>
          <a:ln w="12700">
            <a:solidFill>
              <a:srgbClr val="C4B5F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Existuje API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bez permission?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9144000" y="1371600"/>
            <a:ext cx="1005840" cy="548640"/>
          </a:xfrm>
          <a:prstGeom prst="rect">
            <a:avLst/>
          </a:prstGeom>
          <a:solidFill>
            <a:srgbClr val="DCFCE7"/>
          </a:solidFill>
          <a:ln w="12700">
            <a:solidFill>
              <a:srgbClr val="86EFAC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Použiť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bez žiadosti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9144000" y="2377440"/>
            <a:ext cx="1005840" cy="548640"/>
          </a:xfrm>
          <a:prstGeom prst="rect">
            <a:avLst/>
          </a:prstGeom>
          <a:solidFill>
            <a:srgbClr val="FEE2E2"/>
          </a:solidFill>
          <a:ln w="12700">
            <a:solidFill>
              <a:srgbClr val="FCA5A5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Žiadať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minimum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10652760" y="2103120"/>
            <a:ext cx="1143000" cy="822960"/>
          </a:xfrm>
          <a:prstGeom prst="rect">
            <a:avLst/>
          </a:prstGeom>
          <a:solidFill>
            <a:srgbClr val="FFFFFF"/>
          </a:solidFill>
          <a:ln w="12700">
            <a:solidFill>
              <a:srgbClr val="CBD5E1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0F172A"/>
                </a:solidFill>
              </a:rPr>
              <a:t>Implementovať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b="1" dirty="0">
                <a:solidFill>
                  <a:srgbClr val="0F172A"/>
                </a:solidFill>
              </a:rPr>
              <a:t>graceful degradation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5212080" y="3886200"/>
            <a:ext cx="608076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Príklady alternatív</a:t>
            </a:r>
            <a:endParaRPr lang="en-US" sz="1450" dirty="0"/>
          </a:p>
        </p:txBody>
      </p:sp>
      <p:sp>
        <p:nvSpPr>
          <p:cNvPr id="16" name="Text 14"/>
          <p:cNvSpPr/>
          <p:nvPr/>
        </p:nvSpPr>
        <p:spPr>
          <a:xfrm>
            <a:off x="5212080" y="4215384"/>
            <a:ext cx="6080760" cy="9052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Photo Picker namiesto širokého prístupu k médiám.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Systémový dialóg namiesto vlastného prístupu ku kontaktom.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Implicitný intent namiesto čítania citlivého úložiska.</a:t>
            </a:r>
            <a:endParaRPr lang="en-US" sz="1350" dirty="0"/>
          </a:p>
        </p:txBody>
      </p:sp>
      <p:sp>
        <p:nvSpPr>
          <p:cNvPr id="17" name="Text 15"/>
          <p:cNvSpPr/>
          <p:nvPr/>
        </p:nvSpPr>
        <p:spPr>
          <a:xfrm>
            <a:off x="7406640" y="6144768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70" dirty="0">
                <a:solidFill>
                  <a:srgbClr val="94A3B8"/>
                </a:solidFill>
              </a:rPr>
              <a:t>Zdroj: Android Developers documentation</a:t>
            </a:r>
            <a:endParaRPr lang="en-US" sz="6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Runtime permission workflow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Použiteľný vzor pre väčšinu dangerous permissions v Activity alebo Fragment-e.</a:t>
            </a:r>
            <a:endParaRPr lang="en-US" sz="1150" dirty="0"/>
          </a:p>
        </p:txBody>
      </p:sp>
      <p:sp>
        <p:nvSpPr>
          <p:cNvPr id="4" name="Shape 2"/>
          <p:cNvSpPr/>
          <p:nvPr/>
        </p:nvSpPr>
        <p:spPr>
          <a:xfrm>
            <a:off x="1993392" y="2331720"/>
            <a:ext cx="612648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3776472" y="2331720"/>
            <a:ext cx="612648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5559552" y="2331720"/>
            <a:ext cx="612648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Shape 5"/>
          <p:cNvSpPr/>
          <p:nvPr/>
        </p:nvSpPr>
        <p:spPr>
          <a:xfrm>
            <a:off x="7342632" y="2331720"/>
            <a:ext cx="612648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8" name="Shape 6"/>
          <p:cNvSpPr/>
          <p:nvPr/>
        </p:nvSpPr>
        <p:spPr>
          <a:xfrm>
            <a:off x="9125712" y="2331720"/>
            <a:ext cx="612648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822960" y="1920240"/>
            <a:ext cx="1170432" cy="822960"/>
          </a:xfrm>
          <a:prstGeom prst="rect">
            <a:avLst/>
          </a:prstGeom>
          <a:solidFill>
            <a:srgbClr val="DBEAFE"/>
          </a:solidFill>
          <a:ln w="12700">
            <a:solidFill>
              <a:srgbClr val="CBD5E1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Manifest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2606040" y="1920240"/>
            <a:ext cx="1170432" cy="822960"/>
          </a:xfrm>
          <a:prstGeom prst="rect">
            <a:avLst/>
          </a:prstGeom>
          <a:solidFill>
            <a:srgbClr val="DBEAFE"/>
          </a:solidFill>
          <a:ln w="12700">
            <a:solidFill>
              <a:srgbClr val="CBD5E1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Check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4389120" y="1920240"/>
            <a:ext cx="1170432" cy="822960"/>
          </a:xfrm>
          <a:prstGeom prst="rect">
            <a:avLst/>
          </a:prstGeom>
          <a:solidFill>
            <a:srgbClr val="EDE9FE"/>
          </a:solidFill>
          <a:ln w="12700">
            <a:solidFill>
              <a:srgbClr val="CBD5E1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Launcher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6172200" y="1920240"/>
            <a:ext cx="1170432" cy="822960"/>
          </a:xfrm>
          <a:prstGeom prst="rect">
            <a:avLst/>
          </a:prstGeom>
          <a:solidFill>
            <a:srgbClr val="EDE9FE"/>
          </a:solidFill>
          <a:ln w="12700">
            <a:solidFill>
              <a:srgbClr val="CBD5E1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Request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7955280" y="1920240"/>
            <a:ext cx="1170432" cy="822960"/>
          </a:xfrm>
          <a:prstGeom prst="rect">
            <a:avLst/>
          </a:prstGeom>
          <a:solidFill>
            <a:srgbClr val="FEF3C7"/>
          </a:solidFill>
          <a:ln w="12700">
            <a:solidFill>
              <a:srgbClr val="CBD5E1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Result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9738360" y="1920240"/>
            <a:ext cx="1170432" cy="822960"/>
          </a:xfrm>
          <a:prstGeom prst="rect">
            <a:avLst/>
          </a:prstGeom>
          <a:solidFill>
            <a:srgbClr val="DCFCE7"/>
          </a:solidFill>
          <a:ln w="12700">
            <a:solidFill>
              <a:srgbClr val="CBD5E1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Action / fallback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777240" y="3246120"/>
            <a:ext cx="10789920" cy="777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334155"/>
                </a:solidFill>
              </a:rPr>
              <a:t>Tento workflow počíta s tým, že používateľ môže oprávnenie povoliť, zamietnuť alebo ho neskôr odobrať v nastaveniach systému. Preto je kontrola stavu súčasťou bežného behu aplikácie, nielen inicializácie.</a:t>
            </a:r>
            <a:endParaRPr lang="en-US" sz="1700" dirty="0"/>
          </a:p>
        </p:txBody>
      </p:sp>
      <p:sp>
        <p:nvSpPr>
          <p:cNvPr id="16" name="Text 14"/>
          <p:cNvSpPr/>
          <p:nvPr/>
        </p:nvSpPr>
        <p:spPr>
          <a:xfrm>
            <a:off x="1408176" y="4187951"/>
            <a:ext cx="9326880" cy="1499616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// Zjednodušený skelet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if (hasPermission(Manifest.permission.CAMERA)) {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openCameraFeature()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 else {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cameraPermissionLauncher.launch(Manifest.permission.CAMERA)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7406640" y="6144768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70" dirty="0">
                <a:solidFill>
                  <a:srgbClr val="94A3B8"/>
                </a:solidFill>
              </a:rPr>
              <a:t>Zdroj: Android Developers documentation</a:t>
            </a:r>
            <a:endParaRPr lang="en-US" sz="6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Manifest declaration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Manifest deklaruje možnú potrebu oprávnenia. Neznamená, že používateľ už prístup povolil.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417320"/>
            <a:ext cx="512064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Normal permission</a:t>
            </a:r>
            <a:endParaRPr lang="en-US" sz="1450" dirty="0"/>
          </a:p>
        </p:txBody>
      </p:sp>
      <p:sp>
        <p:nvSpPr>
          <p:cNvPr id="5" name="Text 3"/>
          <p:cNvSpPr/>
          <p:nvPr/>
        </p:nvSpPr>
        <p:spPr>
          <a:xfrm>
            <a:off x="731520" y="1746504"/>
            <a:ext cx="5120640" cy="95097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Systém ho typicky udelí pri inštalácii, pretože neotvára prístup k vysoko citlivému zdroju. Príklad: INTERNET.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731520" y="2926080"/>
            <a:ext cx="512064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Dangerous permission</a:t>
            </a:r>
            <a:endParaRPr lang="en-US" sz="1450" dirty="0"/>
          </a:p>
        </p:txBody>
      </p:sp>
      <p:sp>
        <p:nvSpPr>
          <p:cNvPr id="7" name="Text 5"/>
          <p:cNvSpPr/>
          <p:nvPr/>
        </p:nvSpPr>
        <p:spPr>
          <a:xfrm>
            <a:off x="731520" y="3255264"/>
            <a:ext cx="5120640" cy="117957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Prístup k citlivému údaju alebo hardvéru. Musí byť deklarované v manifeste a pri behu aplikácie ešte runtime povolené používateľom.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6400800" y="1417320"/>
            <a:ext cx="4709160" cy="3200400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&lt;manifest ...&gt;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&lt;!-- normal permission --&gt;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&lt;uses-permission android:name="android.permission.INTERNET" /&gt;</a:t>
            </a:r>
            <a:endParaRPr lang="en-US" sz="1420" dirty="0"/>
          </a:p>
          <a:p>
            <a:pPr marL="0" indent="0">
              <a:buNone/>
            </a:pP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&lt;!-- dangerous permission --&gt;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&lt;uses-permission android:name="android.permission.READ_CONTACTS" /&gt;</a:t>
            </a:r>
            <a:endParaRPr lang="en-US" sz="1420" dirty="0"/>
          </a:p>
          <a:p>
            <a:pPr marL="0" indent="0">
              <a:buNone/>
            </a:pPr>
            <a:r>
              <a:rPr lang="en-US" sz="14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&lt;/manifest&gt;</a:t>
            </a:r>
            <a:endParaRPr lang="en-US" sz="1420" dirty="0"/>
          </a:p>
        </p:txBody>
      </p:sp>
      <p:sp>
        <p:nvSpPr>
          <p:cNvPr id="9" name="Text 7"/>
          <p:cNvSpPr/>
          <p:nvPr/>
        </p:nvSpPr>
        <p:spPr>
          <a:xfrm>
            <a:off x="6446520" y="4892040"/>
            <a:ext cx="4663440" cy="7315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334155"/>
                </a:solidFill>
              </a:rPr>
              <a:t>Implementačný dôsledok: ak je permission dangerous, pred prístupom k chránenému API treba vykonať runtime kontrolu.</a:t>
            </a:r>
            <a:endParaRPr lang="en-US" sz="17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Kontrola aktuálneho stavu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Permission je stav, ktorý sa môže zmeniť počas životného cyklu aplikácie.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325880"/>
            <a:ext cx="4754880" cy="24688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Aplikácia nesmie predpokladať, že včera udelené oprávnenie je dostupné aj dnes. Používateľ ho môže odobrať v systémových nastaveniach alebo ho systém môže resetovať pri dlhodobo nepoužívanej aplikácii.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806440" y="1234440"/>
            <a:ext cx="5440680" cy="2971800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hasPermission(permission: String): Boolean {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return ContextCompat.checkSelfPermission(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this,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permission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 == PackageManager.PERMISSION_GRANTED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450" dirty="0"/>
          </a:p>
          <a:p>
            <a:pPr marL="0" indent="0">
              <a:buNone/>
            </a:pP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canUseContacts(): Boolean =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hasPermission(Manifest.permission.READ_CONTACTS)</a:t>
            </a:r>
            <a:endParaRPr lang="en-US" sz="1450" dirty="0"/>
          </a:p>
        </p:txBody>
      </p:sp>
      <p:sp>
        <p:nvSpPr>
          <p:cNvPr id="6" name="Text 4"/>
          <p:cNvSpPr/>
          <p:nvPr/>
        </p:nvSpPr>
        <p:spPr>
          <a:xfrm>
            <a:off x="731520" y="4160520"/>
            <a:ext cx="475488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Dobrá prax</a:t>
            </a:r>
            <a:endParaRPr lang="en-US" sz="1450" dirty="0"/>
          </a:p>
        </p:txBody>
      </p:sp>
      <p:sp>
        <p:nvSpPr>
          <p:cNvPr id="7" name="Text 5"/>
          <p:cNvSpPr/>
          <p:nvPr/>
        </p:nvSpPr>
        <p:spPr>
          <a:xfrm>
            <a:off x="731520" y="4489704"/>
            <a:ext cx="4754880" cy="58521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Kontrolovať tesne pred použitím chránenej funkcie, nie iba v onCreate().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5806440" y="4480560"/>
            <a:ext cx="544068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Chybná prax</a:t>
            </a:r>
            <a:endParaRPr lang="en-US" sz="1450" dirty="0"/>
          </a:p>
        </p:txBody>
      </p:sp>
      <p:sp>
        <p:nvSpPr>
          <p:cNvPr id="9" name="Text 7"/>
          <p:cNvSpPr/>
          <p:nvPr/>
        </p:nvSpPr>
        <p:spPr>
          <a:xfrm>
            <a:off x="5806440" y="4809744"/>
            <a:ext cx="5440680" cy="58521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Inicializovať aplikáciu tak, akoby runtime permission bolo trvalé a nemenné.</a:t>
            </a:r>
            <a:endParaRPr lang="en-US" sz="13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Activity Result API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Moderný Kotlin pattern používa Activity Result kontrakty namiesto centralizovaného requestCode spracovania.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280160"/>
            <a:ext cx="484632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Launcher sa registruje ako súčasť Activity alebo Fragment-u a callback spracuje výsledok konkrétnej požiadavky. Kód je lokálnejší, čitateľnejší a nevyžaduje spoločnú metódu s viacerými requestCode vetvami.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6400800" y="1965960"/>
            <a:ext cx="1371600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8778240" y="1965960"/>
            <a:ext cx="1325880" cy="0"/>
          </a:xfrm>
          <a:prstGeom prst="line">
            <a:avLst/>
          </a:prstGeom>
          <a:noFill/>
          <a:ln w="16510">
            <a:solidFill>
              <a:srgbClr val="64748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5715000" y="1600200"/>
            <a:ext cx="1645920" cy="731520"/>
          </a:xfrm>
          <a:prstGeom prst="rect">
            <a:avLst/>
          </a:prstGeom>
          <a:solidFill>
            <a:srgbClr val="EDE9FE"/>
          </a:solidFill>
          <a:ln w="12700">
            <a:solidFill>
              <a:srgbClr val="C4B5F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0F172A"/>
                </a:solidFill>
              </a:rPr>
              <a:t>registerForActivityResult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7818120" y="1600200"/>
            <a:ext cx="1325880" cy="731520"/>
          </a:xfrm>
          <a:prstGeom prst="rect">
            <a:avLst/>
          </a:prstGeom>
          <a:solidFill>
            <a:srgbClr val="DBEAFE"/>
          </a:solidFill>
          <a:ln w="12700">
            <a:solidFill>
              <a:srgbClr val="93C5F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launch(permission)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9921240" y="1600200"/>
            <a:ext cx="1234440" cy="731520"/>
          </a:xfrm>
          <a:prstGeom prst="rect">
            <a:avLst/>
          </a:prstGeom>
          <a:solidFill>
            <a:srgbClr val="DCFCE7"/>
          </a:solidFill>
          <a:ln w="12700">
            <a:solidFill>
              <a:srgbClr val="86EFAC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F172A"/>
                </a:solidFill>
              </a:rPr>
              <a:t>callback result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5715000" y="3063240"/>
            <a:ext cx="5440680" cy="1920240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cameraPermissionLauncher =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registerForActivityResult(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ActivityResultContracts.RequestPermission()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 { granted -&gt;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if (granted) openCameraFeature()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else showCameraDeniedState()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7406640" y="6144768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70" dirty="0">
                <a:solidFill>
                  <a:srgbClr val="94A3B8"/>
                </a:solidFill>
              </a:rPr>
              <a:t>Zdroj: Android Developers documentation</a:t>
            </a:r>
            <a:endParaRPr lang="en-US" sz="6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Jedno oprávnenie: RequestPermission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Kontrakt RequestPermission vracia Boolean: používateľ prístup povolil alebo nepovolil.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77240" y="1143000"/>
            <a:ext cx="6263640" cy="4937760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class MainActivity : AppCompatActivity() {</a:t>
            </a:r>
            <a:endParaRPr lang="en-US" sz="1170" dirty="0"/>
          </a:p>
          <a:p>
            <a:pPr marL="0" indent="0">
              <a:buNone/>
            </a:pP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private val cameraPermissionLauncher =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registerForActivityResult(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ActivityResultContracts.RequestPermission()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) { granted: Boolean -&gt;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if (granted) {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    openCameraFeature()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} else {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    showCameraDeniedState()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}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</a:t>
            </a:r>
            <a:endParaRPr lang="en-US" sz="1170" dirty="0"/>
          </a:p>
          <a:p>
            <a:pPr marL="0" indent="0">
              <a:buNone/>
            </a:pP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private fun onCameraClick() {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val permission = Manifest.permission.CAMERA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if (hasPermission(permission)) openCameraFeature()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else cameraPermissionLauncher.launch(permission)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170" dirty="0"/>
          </a:p>
          <a:p>
            <a:pPr marL="0" indent="0">
              <a:buNone/>
            </a:pPr>
            <a:r>
              <a:rPr lang="en-US" sz="117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170" dirty="0"/>
          </a:p>
        </p:txBody>
      </p:sp>
      <p:sp>
        <p:nvSpPr>
          <p:cNvPr id="5" name="Text 3"/>
          <p:cNvSpPr/>
          <p:nvPr/>
        </p:nvSpPr>
        <p:spPr>
          <a:xfrm>
            <a:off x="7406640" y="1417320"/>
            <a:ext cx="388620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Čo je podstatné</a:t>
            </a:r>
            <a:endParaRPr lang="en-US" sz="1450" dirty="0"/>
          </a:p>
        </p:txBody>
      </p:sp>
      <p:sp>
        <p:nvSpPr>
          <p:cNvPr id="6" name="Text 4"/>
          <p:cNvSpPr/>
          <p:nvPr/>
        </p:nvSpPr>
        <p:spPr>
          <a:xfrm>
            <a:off x="7406640" y="1746504"/>
            <a:ext cx="3886200" cy="117957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Launcher je naviazaný na konkrétny účel. Výsledok sa nespracúva podľa číselného requestCode, ale priamo v callbacku.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7406640" y="3246120"/>
            <a:ext cx="388620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Čo sa nepredpokladá</a:t>
            </a:r>
            <a:endParaRPr lang="en-US" sz="1450" dirty="0"/>
          </a:p>
        </p:txBody>
      </p:sp>
      <p:sp>
        <p:nvSpPr>
          <p:cNvPr id="8" name="Text 6"/>
          <p:cNvSpPr/>
          <p:nvPr/>
        </p:nvSpPr>
        <p:spPr>
          <a:xfrm>
            <a:off x="7406640" y="3575304"/>
            <a:ext cx="3886200" cy="117957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Ak používateľ zamietne prístup, kód nepokračuje do chránenej funkcie a nevyhodí výnimku ako riadiaci mechanizmus.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7406640" y="6144768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70" dirty="0">
                <a:solidFill>
                  <a:srgbClr val="94A3B8"/>
                </a:solidFill>
              </a:rPr>
              <a:t>Zdroj: Android Developers documentation</a:t>
            </a:r>
            <a:endParaRPr lang="en-US" sz="6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Viac oprávnení: RequestMultiplePermissions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Výsledok je mapa permission → Boolean. Netreba pracovať s poradím prvkov v poli.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6355080" cy="4983480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val locationPermissionsLauncher =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registerForActivityResult(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ActivityResultContracts.RequestMultiplePermissions()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 { result: Map&lt;String, Boolean&gt; -&gt;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val coarse = result[Manifest.permission.ACCESS_COARSE_LOCATION] == true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val fine = result[Manifest.permission.ACCESS_FINE_LOCATION] == true</a:t>
            </a:r>
            <a:endParaRPr lang="en-US" sz="1040" dirty="0"/>
          </a:p>
          <a:p>
            <a:pPr marL="0" indent="0">
              <a:buNone/>
            </a:pP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when {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fine -&gt; startPreciseLocationFeature()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coarse -&gt; startApproximateLocationFeature()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else -&gt; showLocationDeniedState()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}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040" dirty="0"/>
          </a:p>
          <a:p>
            <a:pPr marL="0" indent="0">
              <a:buNone/>
            </a:pP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requestLocation() {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locationPermissionsLauncher.launch(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arrayOf(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Manifest.permission.ACCESS_COARSE_LOCATION,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  Manifest.permission.ACCESS_FINE_LOCATION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)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)</a:t>
            </a:r>
            <a:endParaRPr lang="en-US" sz="1040" dirty="0"/>
          </a:p>
          <a:p>
            <a:pPr marL="0" indent="0">
              <a:buNone/>
            </a:pPr>
            <a:r>
              <a:rPr lang="en-US" sz="104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040" dirty="0"/>
          </a:p>
        </p:txBody>
      </p:sp>
      <p:sp>
        <p:nvSpPr>
          <p:cNvPr id="5" name="Text 3"/>
          <p:cNvSpPr/>
          <p:nvPr/>
        </p:nvSpPr>
        <p:spPr>
          <a:xfrm>
            <a:off x="7406640" y="1417320"/>
            <a:ext cx="393192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Výhoda mapy</a:t>
            </a:r>
            <a:endParaRPr lang="en-US" sz="1450" dirty="0"/>
          </a:p>
        </p:txBody>
      </p:sp>
      <p:sp>
        <p:nvSpPr>
          <p:cNvPr id="6" name="Text 4"/>
          <p:cNvSpPr/>
          <p:nvPr/>
        </p:nvSpPr>
        <p:spPr>
          <a:xfrm>
            <a:off x="7406640" y="1746504"/>
            <a:ext cx="3931920" cy="9966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Čitateľnosť a bezpečnosť: výsledok sa viaže na názov permission, nie na očakávaný index v návratovom poli.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7406640" y="2971800"/>
            <a:ext cx="393192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Praktický dôsledok</a:t>
            </a:r>
            <a:endParaRPr lang="en-US" sz="1450" dirty="0"/>
          </a:p>
        </p:txBody>
      </p:sp>
      <p:sp>
        <p:nvSpPr>
          <p:cNvPr id="8" name="Text 6"/>
          <p:cNvSpPr/>
          <p:nvPr/>
        </p:nvSpPr>
        <p:spPr>
          <a:xfrm>
            <a:off x="7406640" y="3300984"/>
            <a:ext cx="3931920" cy="117957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Pri polohe nemusí byť výsledok iba „všetko alebo nič“. Približná poloha môže stačiť pre časť funkcionality.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7406640" y="4709160"/>
            <a:ext cx="393192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Chyba zo starších vzorov</a:t>
            </a:r>
            <a:endParaRPr lang="en-US" sz="1450" dirty="0"/>
          </a:p>
        </p:txBody>
      </p:sp>
      <p:sp>
        <p:nvSpPr>
          <p:cNvPr id="10" name="Text 8"/>
          <p:cNvSpPr/>
          <p:nvPr/>
        </p:nvSpPr>
        <p:spPr>
          <a:xfrm>
            <a:off x="7406640" y="5038344"/>
            <a:ext cx="3931920" cy="67665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Nekontrolovať výsledky cez grantResults[0], grantResults[1] bez väzby na konkrétne permission.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7406640" y="6144768"/>
            <a:ext cx="3749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70" dirty="0">
                <a:solidFill>
                  <a:srgbClr val="94A3B8"/>
                </a:solidFill>
              </a:rPr>
              <a:t>Zdroj: Android Developers documentation</a:t>
            </a:r>
            <a:endParaRPr lang="en-US" sz="6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Launch až po akcii používateľa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12648" y="841248"/>
            <a:ext cx="10789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4748B"/>
                </a:solidFill>
              </a:rPr>
              <a:t>Žiadosť o permission má byť zrozumiteľne naviazaná na funkciu, ktorú používateľ práve spúšťa.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777240" y="1280160"/>
            <a:ext cx="480060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334155"/>
                </a:solidFill>
              </a:rPr>
              <a:t>Automatická séria permission dialógov pri štarte aplikácie je slabý UX vzor a znižuje dôveru. Používateľ má vidieť, ku ktorej funkcii sa žiadosť vzťahuje.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5897880" y="1143000"/>
            <a:ext cx="5303520" cy="3337560"/>
          </a:xfrm>
          <a:prstGeom prst="rect">
            <a:avLst/>
          </a:prstGeom>
          <a:solidFill>
            <a:srgbClr val="101827"/>
          </a:solidFill>
          <a:ln w="12700">
            <a:solidFill>
              <a:srgbClr val="1F2937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findViewById&lt;Button&gt;(R.id.openContactsButton)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.setOnClickListener {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openContactsOrRequestPermission()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320" dirty="0"/>
          </a:p>
          <a:p>
            <a:pPr marL="0" indent="0">
              <a:buNone/>
            </a:pP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private fun openContactsOrRequestPermission() {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val permission = Manifest.permission.READ_CONTACTS</a:t>
            </a:r>
            <a:endParaRPr lang="en-US" sz="1320" dirty="0"/>
          </a:p>
          <a:p>
            <a:pPr marL="0" indent="0">
              <a:buNone/>
            </a:pP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if (hasPermission(permission)) {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openContactsFeature()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 else {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contactsPermissionLauncher.launch(permission)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}</a:t>
            </a:r>
            <a:endParaRPr lang="en-US" sz="1320" dirty="0"/>
          </a:p>
          <a:p>
            <a:pPr marL="0" indent="0">
              <a:buNone/>
            </a:pPr>
            <a:r>
              <a:rPr lang="en-US" sz="1320" dirty="0">
                <a:solidFill>
                  <a:srgbClr val="E5E7E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320" dirty="0"/>
          </a:p>
        </p:txBody>
      </p:sp>
      <p:sp>
        <p:nvSpPr>
          <p:cNvPr id="6" name="Text 4"/>
          <p:cNvSpPr/>
          <p:nvPr/>
        </p:nvSpPr>
        <p:spPr>
          <a:xfrm>
            <a:off x="777240" y="4160520"/>
            <a:ext cx="480060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Dobrý signál pre používateľa</a:t>
            </a:r>
            <a:endParaRPr lang="en-US" sz="1450" dirty="0"/>
          </a:p>
        </p:txBody>
      </p:sp>
      <p:sp>
        <p:nvSpPr>
          <p:cNvPr id="7" name="Text 5"/>
          <p:cNvSpPr/>
          <p:nvPr/>
        </p:nvSpPr>
        <p:spPr>
          <a:xfrm>
            <a:off x="777240" y="4489704"/>
            <a:ext cx="4800600" cy="5394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„Klikol som na kontakty → aplikácia pýta prístup ku kontaktom.“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5897880" y="4800600"/>
            <a:ext cx="5303520" cy="3108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</a:rPr>
              <a:t>Slabý signál</a:t>
            </a:r>
            <a:endParaRPr lang="en-US" sz="1450" dirty="0"/>
          </a:p>
        </p:txBody>
      </p:sp>
      <p:sp>
        <p:nvSpPr>
          <p:cNvPr id="9" name="Text 7"/>
          <p:cNvSpPr/>
          <p:nvPr/>
        </p:nvSpPr>
        <p:spPr>
          <a:xfrm>
            <a:off x="5897880" y="5129784"/>
            <a:ext cx="5303520" cy="539496"/>
          </a:xfrm>
          <a:prstGeom prst="rect">
            <a:avLst/>
          </a:prstGeom>
          <a:solidFill>
            <a:srgbClr val="FFFFFF"/>
          </a:solidFill>
          <a:ln w="7620">
            <a:solidFill>
              <a:srgbClr val="CBD5E1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4155"/>
                </a:solidFill>
              </a:rPr>
              <a:t>„Spustil som aplikáciu → okamžite chce kontakty, kameru, polohu a notifikácie.“</a:t>
            </a:r>
            <a:endParaRPr lang="en-US" sz="13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44652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2113</Words>
  <Application>Microsoft Office PowerPoint</Application>
  <PresentationFormat>Širokouhlá</PresentationFormat>
  <Paragraphs>366</Paragraphs>
  <Slides>17</Slides>
  <Notes>17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Aptos Mono</vt:lpstr>
      <vt:lpstr>Arial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Katedra informatiky UKF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Runtime permissions in Kotlin</dc:title>
  <dc:subject>Android runtime permissions in Kotlin</dc:subject>
  <dc:creator>Katedra informatiky UKF</dc:creator>
  <cp:lastModifiedBy>Sinus</cp:lastModifiedBy>
  <cp:revision>2</cp:revision>
  <dcterms:created xsi:type="dcterms:W3CDTF">2026-06-23T11:24:16Z</dcterms:created>
  <dcterms:modified xsi:type="dcterms:W3CDTF">2026-06-23T12:13:48Z</dcterms:modified>
</cp:coreProperties>
</file>