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6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0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6446520"/>
            <a:ext cx="11201400" cy="0"/>
          </a:xfrm>
          <a:prstGeom prst="line">
            <a:avLst/>
          </a:prstGeom>
          <a:noFill/>
          <a:ln w="8890">
            <a:solidFill>
              <a:srgbClr val="CBD5E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94360" y="6519672"/>
            <a:ext cx="9784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Od promptu po bezpečný commit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F29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Shape 1"/>
          <p:cNvSpPr/>
          <p:nvPr/>
        </p:nvSpPr>
        <p:spPr>
          <a:xfrm>
            <a:off x="594360" y="594360"/>
            <a:ext cx="164592" cy="5349240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960120" y="1280160"/>
            <a:ext cx="99669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Od promptu po bezpečný commit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960120" y="2834640"/>
            <a:ext cx="9784080" cy="6858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D1D5DB"/>
                </a:solidFill>
              </a:rPr>
              <a:t>Praktický workflow pre kontrolované použitie GenAI pri vývoji kódu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60120" y="5742432"/>
            <a:ext cx="9784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9CA3AF"/>
                </a:solidFill>
              </a:rPr>
              <a:t>Bezpečné využívanie GenAI pri generovaní kódu</a:t>
            </a:r>
            <a:endParaRPr lang="en-US" sz="1250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4AF41434-F428-0697-2015-A3953BDD22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6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Druhá lokálna kontrola: sedí s projektom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31546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3335">
            <a:solidFill>
              <a:srgbClr val="2563EB"/>
            </a:solidFill>
            <a:prstDash val="solid"/>
          </a:ln>
        </p:spPr>
        <p:txBody>
          <a:bodyPr/>
          <a:lstStyle/>
          <a:p>
            <a:pPr algn="ctr"/>
            <a:endParaRPr lang="sk-SK" sz="4000"/>
          </a:p>
        </p:txBody>
      </p:sp>
      <p:sp>
        <p:nvSpPr>
          <p:cNvPr id="5" name="Text 3"/>
          <p:cNvSpPr/>
          <p:nvPr/>
        </p:nvSpPr>
        <p:spPr>
          <a:xfrm>
            <a:off x="877824" y="139903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2563EB"/>
                </a:solidFill>
              </a:rPr>
              <a:t>Architecture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877824" y="1691640"/>
            <a:ext cx="28620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11827"/>
                </a:solidFill>
              </a:rPr>
              <a:t>vrstva, zodpovednosť, smer závislostí</a:t>
            </a: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4526280" y="1280160"/>
            <a:ext cx="31546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3335">
            <a:solidFill>
              <a:srgbClr val="059669"/>
            </a:solidFill>
            <a:prstDash val="solid"/>
          </a:ln>
        </p:spPr>
        <p:txBody>
          <a:bodyPr/>
          <a:lstStyle/>
          <a:p>
            <a:pPr algn="ctr"/>
            <a:endParaRPr lang="sk-SK" sz="4000"/>
          </a:p>
        </p:txBody>
      </p:sp>
      <p:sp>
        <p:nvSpPr>
          <p:cNvPr id="8" name="Text 6"/>
          <p:cNvSpPr/>
          <p:nvPr/>
        </p:nvSpPr>
        <p:spPr>
          <a:xfrm>
            <a:off x="4672584" y="139903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59669"/>
                </a:solidFill>
              </a:rPr>
              <a:t>Naming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4672584" y="1691640"/>
            <a:ext cx="28620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11827"/>
                </a:solidFill>
              </a:rPr>
              <a:t>konvencie, DTO, service názvy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8321040" y="1280160"/>
            <a:ext cx="31546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3335">
            <a:solidFill>
              <a:srgbClr val="7C3AED"/>
            </a:solidFill>
            <a:prstDash val="solid"/>
          </a:ln>
        </p:spPr>
        <p:txBody>
          <a:bodyPr/>
          <a:lstStyle/>
          <a:p>
            <a:pPr algn="ctr"/>
            <a:endParaRPr lang="sk-SK" sz="4000"/>
          </a:p>
        </p:txBody>
      </p:sp>
      <p:sp>
        <p:nvSpPr>
          <p:cNvPr id="11" name="Text 9"/>
          <p:cNvSpPr/>
          <p:nvPr/>
        </p:nvSpPr>
        <p:spPr>
          <a:xfrm>
            <a:off x="8467344" y="139903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7C3AED"/>
                </a:solidFill>
              </a:rPr>
              <a:t>Errors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8467344" y="1691640"/>
            <a:ext cx="28620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11827"/>
                </a:solidFill>
              </a:rPr>
              <a:t>štandardné výnimky a response model</a:t>
            </a:r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731520" y="3108960"/>
            <a:ext cx="31546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3335">
            <a:solidFill>
              <a:srgbClr val="DC2626"/>
            </a:solidFill>
            <a:prstDash val="solid"/>
          </a:ln>
        </p:spPr>
        <p:txBody>
          <a:bodyPr/>
          <a:lstStyle/>
          <a:p>
            <a:pPr algn="ctr"/>
            <a:endParaRPr lang="sk-SK" sz="4000"/>
          </a:p>
        </p:txBody>
      </p:sp>
      <p:sp>
        <p:nvSpPr>
          <p:cNvPr id="14" name="Text 12"/>
          <p:cNvSpPr/>
          <p:nvPr/>
        </p:nvSpPr>
        <p:spPr>
          <a:xfrm>
            <a:off x="877824" y="322783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DC2626"/>
                </a:solidFill>
              </a:rPr>
              <a:t>Logging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77824" y="3520440"/>
            <a:ext cx="28620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11827"/>
                </a:solidFill>
              </a:rPr>
              <a:t>žiadne citlivé údaje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4526280" y="3108960"/>
            <a:ext cx="31546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3335">
            <a:solidFill>
              <a:srgbClr val="D97706"/>
            </a:solidFill>
            <a:prstDash val="solid"/>
          </a:ln>
        </p:spPr>
        <p:txBody>
          <a:bodyPr/>
          <a:lstStyle/>
          <a:p>
            <a:pPr algn="ctr"/>
            <a:endParaRPr lang="sk-SK" sz="4000"/>
          </a:p>
        </p:txBody>
      </p:sp>
      <p:sp>
        <p:nvSpPr>
          <p:cNvPr id="17" name="Text 15"/>
          <p:cNvSpPr/>
          <p:nvPr/>
        </p:nvSpPr>
        <p:spPr>
          <a:xfrm>
            <a:off x="4672584" y="322783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D97706"/>
                </a:solidFill>
              </a:rPr>
              <a:t>Policy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4672584" y="3520440"/>
            <a:ext cx="28620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11827"/>
                </a:solidFill>
              </a:rPr>
              <a:t>dependency a security pravidlá</a:t>
            </a:r>
            <a:endParaRPr lang="en-US" dirty="0"/>
          </a:p>
        </p:txBody>
      </p:sp>
      <p:sp>
        <p:nvSpPr>
          <p:cNvPr id="19" name="Shape 17"/>
          <p:cNvSpPr/>
          <p:nvPr/>
        </p:nvSpPr>
        <p:spPr>
          <a:xfrm>
            <a:off x="8321040" y="3108960"/>
            <a:ext cx="31546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3335">
            <a:solidFill>
              <a:srgbClr val="0891B2"/>
            </a:solidFill>
            <a:prstDash val="solid"/>
          </a:ln>
        </p:spPr>
        <p:txBody>
          <a:bodyPr/>
          <a:lstStyle/>
          <a:p>
            <a:pPr algn="ctr"/>
            <a:endParaRPr lang="sk-SK" sz="4000"/>
          </a:p>
        </p:txBody>
      </p:sp>
      <p:sp>
        <p:nvSpPr>
          <p:cNvPr id="20" name="Text 18"/>
          <p:cNvSpPr/>
          <p:nvPr/>
        </p:nvSpPr>
        <p:spPr>
          <a:xfrm>
            <a:off x="8467344" y="322783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891B2"/>
                </a:solidFill>
              </a:rPr>
              <a:t>Style</a:t>
            </a:r>
            <a:endParaRPr lang="en-US" sz="2400" dirty="0"/>
          </a:p>
        </p:txBody>
      </p:sp>
      <p:sp>
        <p:nvSpPr>
          <p:cNvPr id="21" name="Text 19"/>
          <p:cNvSpPr/>
          <p:nvPr/>
        </p:nvSpPr>
        <p:spPr>
          <a:xfrm>
            <a:off x="8467344" y="3520440"/>
            <a:ext cx="28620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11827"/>
                </a:solidFill>
              </a:rPr>
              <a:t>formatovanie a idiomatický jazyk</a:t>
            </a: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7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Build, lint, typová kontrola: minimálna technická brána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325880"/>
            <a:ext cx="5257800" cy="2926080"/>
          </a:xfrm>
          <a:prstGeom prst="roundRect">
            <a:avLst>
              <a:gd name="adj" fmla="val 1250"/>
            </a:avLst>
          </a:prstGeom>
          <a:solidFill>
            <a:srgbClr val="111827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3"/>
          <p:cNvSpPr/>
          <p:nvPr/>
        </p:nvSpPr>
        <p:spPr>
          <a:xfrm>
            <a:off x="905256" y="1453896"/>
            <a:ext cx="5001768" cy="2724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# príklad lokálnej brány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./gradlew clean build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./gradlew test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./gradlew lint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# alebo v JS/TS projekte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npm test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npm run lint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npm run typecheck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400800" y="1325880"/>
            <a:ext cx="4892040" cy="2926080"/>
          </a:xfrm>
          <a:prstGeom prst="roundRect">
            <a:avLst>
              <a:gd name="adj" fmla="val 2500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6414516" y="1453896"/>
            <a:ext cx="109728" cy="267004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6656832" y="1490472"/>
            <a:ext cx="44531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Interpretácia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6656832" y="1901952"/>
            <a:ext cx="4453128" cy="22402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Kompilácia je nevyhnutná, ale nie postačujúca. Build potvrdzuje technickú zostaviteľnosť, nie bezpečnosť alebo vhodnosť návrhu.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1051560" y="4800599"/>
            <a:ext cx="10149840" cy="1019175"/>
          </a:xfrm>
          <a:prstGeom prst="roundRect">
            <a:avLst>
              <a:gd name="adj" fmla="val 10667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9"/>
          <p:cNvSpPr/>
          <p:nvPr/>
        </p:nvSpPr>
        <p:spPr>
          <a:xfrm>
            <a:off x="1084326" y="4900041"/>
            <a:ext cx="109728" cy="89115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1307592" y="4965192"/>
            <a:ext cx="9710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Pravidlo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1307592" y="5376672"/>
            <a:ext cx="9710928" cy="31089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Oprava kompilácie nesmie zakryť pôvodný cieľ review: overiť správanie, bezpečnosť a kontext.</a:t>
            </a: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8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Testovanie: happy path aj failure path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143000"/>
            <a:ext cx="3291840" cy="1417320"/>
          </a:xfrm>
          <a:prstGeom prst="roundRect">
            <a:avLst>
              <a:gd name="adj" fmla="val 5161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5" name="Shape 3"/>
          <p:cNvSpPr/>
          <p:nvPr/>
        </p:nvSpPr>
        <p:spPr>
          <a:xfrm>
            <a:off x="699516" y="1271016"/>
            <a:ext cx="109728" cy="11612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6" name="Text 4"/>
          <p:cNvSpPr/>
          <p:nvPr/>
        </p:nvSpPr>
        <p:spPr>
          <a:xfrm>
            <a:off x="941832" y="13075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59669"/>
                </a:solidFill>
              </a:rPr>
              <a:t>Happy path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941832" y="1719072"/>
            <a:ext cx="28529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očakávaný úspech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4434840" y="1143000"/>
            <a:ext cx="3291840" cy="1417320"/>
          </a:xfrm>
          <a:prstGeom prst="roundRect">
            <a:avLst>
              <a:gd name="adj" fmla="val 5161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9" name="Shape 7"/>
          <p:cNvSpPr/>
          <p:nvPr/>
        </p:nvSpPr>
        <p:spPr>
          <a:xfrm>
            <a:off x="4448556" y="1271016"/>
            <a:ext cx="109728" cy="11612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10" name="Text 8"/>
          <p:cNvSpPr/>
          <p:nvPr/>
        </p:nvSpPr>
        <p:spPr>
          <a:xfrm>
            <a:off x="4690872" y="13075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D97706"/>
                </a:solidFill>
              </a:rPr>
              <a:t>Invalid data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4690872" y="1719072"/>
            <a:ext cx="28529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typ, dĺžka, formát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8183880" y="1143000"/>
            <a:ext cx="3291840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13" name="Shape 11"/>
          <p:cNvSpPr/>
          <p:nvPr/>
        </p:nvSpPr>
        <p:spPr>
          <a:xfrm>
            <a:off x="8197596" y="127101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14" name="Text 12"/>
          <p:cNvSpPr/>
          <p:nvPr/>
        </p:nvSpPr>
        <p:spPr>
          <a:xfrm>
            <a:off x="8439912" y="13075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DC2626"/>
                </a:solidFill>
              </a:rPr>
              <a:t>Access denied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8439912" y="1719072"/>
            <a:ext cx="28529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401/403, cudzie zdroje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685800" y="3200400"/>
            <a:ext cx="3291840" cy="1417320"/>
          </a:xfrm>
          <a:prstGeom prst="roundRect">
            <a:avLst>
              <a:gd name="adj" fmla="val 5161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17" name="Shape 15"/>
          <p:cNvSpPr/>
          <p:nvPr/>
        </p:nvSpPr>
        <p:spPr>
          <a:xfrm>
            <a:off x="699516" y="3328416"/>
            <a:ext cx="109728" cy="11612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18" name="Text 16"/>
          <p:cNvSpPr/>
          <p:nvPr/>
        </p:nvSpPr>
        <p:spPr>
          <a:xfrm>
            <a:off x="941832" y="33649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2563EB"/>
                </a:solidFill>
              </a:rPr>
              <a:t>External failure</a:t>
            </a: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941832" y="3776472"/>
            <a:ext cx="28529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timeout, DB/API unavailable</a:t>
            </a:r>
            <a:endParaRPr lang="en-US" sz="2000" dirty="0"/>
          </a:p>
        </p:txBody>
      </p:sp>
      <p:sp>
        <p:nvSpPr>
          <p:cNvPr id="20" name="Shape 18"/>
          <p:cNvSpPr/>
          <p:nvPr/>
        </p:nvSpPr>
        <p:spPr>
          <a:xfrm>
            <a:off x="4434840" y="3200400"/>
            <a:ext cx="3291840" cy="1417320"/>
          </a:xfrm>
          <a:prstGeom prst="roundRect">
            <a:avLst>
              <a:gd name="adj" fmla="val 5161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21" name="Shape 19"/>
          <p:cNvSpPr/>
          <p:nvPr/>
        </p:nvSpPr>
        <p:spPr>
          <a:xfrm>
            <a:off x="4448556" y="3328416"/>
            <a:ext cx="109728" cy="116128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22" name="Text 20"/>
          <p:cNvSpPr/>
          <p:nvPr/>
        </p:nvSpPr>
        <p:spPr>
          <a:xfrm>
            <a:off x="4690872" y="33649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7C3AED"/>
                </a:solidFill>
              </a:rPr>
              <a:t>Concurrency</a:t>
            </a:r>
            <a:endParaRPr lang="en-US" sz="2800" dirty="0"/>
          </a:p>
        </p:txBody>
      </p:sp>
      <p:sp>
        <p:nvSpPr>
          <p:cNvPr id="23" name="Text 21"/>
          <p:cNvSpPr/>
          <p:nvPr/>
        </p:nvSpPr>
        <p:spPr>
          <a:xfrm>
            <a:off x="4690872" y="3776472"/>
            <a:ext cx="28529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duplicitná požiadavka</a:t>
            </a:r>
            <a:endParaRPr lang="en-US" sz="2000" dirty="0"/>
          </a:p>
        </p:txBody>
      </p:sp>
      <p:sp>
        <p:nvSpPr>
          <p:cNvPr id="24" name="Shape 22"/>
          <p:cNvSpPr/>
          <p:nvPr/>
        </p:nvSpPr>
        <p:spPr>
          <a:xfrm>
            <a:off x="8183880" y="3200400"/>
            <a:ext cx="3291840" cy="1417320"/>
          </a:xfrm>
          <a:prstGeom prst="roundRect">
            <a:avLst>
              <a:gd name="adj" fmla="val 5161"/>
            </a:avLst>
          </a:prstGeom>
          <a:solidFill>
            <a:srgbClr val="CFFAFE"/>
          </a:solidFill>
          <a:ln w="13970">
            <a:solidFill>
              <a:srgbClr val="0891B2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25" name="Shape 23"/>
          <p:cNvSpPr/>
          <p:nvPr/>
        </p:nvSpPr>
        <p:spPr>
          <a:xfrm>
            <a:off x="8197596" y="3328416"/>
            <a:ext cx="109728" cy="1161288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/>
          <a:p>
            <a:pPr algn="ctr"/>
            <a:endParaRPr lang="sk-SK" sz="3600"/>
          </a:p>
        </p:txBody>
      </p:sp>
      <p:sp>
        <p:nvSpPr>
          <p:cNvPr id="26" name="Text 24"/>
          <p:cNvSpPr/>
          <p:nvPr/>
        </p:nvSpPr>
        <p:spPr>
          <a:xfrm>
            <a:off x="8439912" y="33649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891B2"/>
                </a:solidFill>
              </a:rPr>
              <a:t>Regression</a:t>
            </a:r>
            <a:endParaRPr lang="en-US" sz="2800" dirty="0"/>
          </a:p>
        </p:txBody>
      </p:sp>
      <p:sp>
        <p:nvSpPr>
          <p:cNvPr id="27" name="Text 25"/>
          <p:cNvSpPr/>
          <p:nvPr/>
        </p:nvSpPr>
        <p:spPr>
          <a:xfrm>
            <a:off x="8439912" y="3776472"/>
            <a:ext cx="28529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existujúce správanie ostáva</a:t>
            </a:r>
            <a:endParaRPr lang="en-US" sz="2000" dirty="0"/>
          </a:p>
        </p:txBody>
      </p:sp>
      <p:sp>
        <p:nvSpPr>
          <p:cNvPr id="28" name="Text 26"/>
          <p:cNvSpPr/>
          <p:nvPr/>
        </p:nvSpPr>
        <p:spPr>
          <a:xfrm>
            <a:off x="822960" y="5532120"/>
            <a:ext cx="10607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dirty="0">
                <a:solidFill>
                  <a:srgbClr val="4B5563"/>
                </a:solidFill>
              </a:rPr>
              <a:t>AI často vytvorí dobrý happy path. Bez negatívnych testov však nie je jasné, ako sa kód správa pri reálnych poruchách.</a:t>
            </a:r>
            <a:endParaRPr lang="en-US" sz="1550" dirty="0"/>
          </a:p>
        </p:txBody>
      </p:sp>
      <p:sp>
        <p:nvSpPr>
          <p:cNvPr id="29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9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Automatizované bezpečnostné kontroly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234440"/>
            <a:ext cx="3246120" cy="4160520"/>
          </a:xfrm>
          <a:prstGeom prst="roundRect">
            <a:avLst>
              <a:gd name="adj" fmla="val 2254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5" name="Shape 3"/>
          <p:cNvSpPr/>
          <p:nvPr/>
        </p:nvSpPr>
        <p:spPr>
          <a:xfrm>
            <a:off x="680466" y="1362456"/>
            <a:ext cx="109728" cy="39044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6" name="Text 4"/>
          <p:cNvSpPr/>
          <p:nvPr/>
        </p:nvSpPr>
        <p:spPr>
          <a:xfrm>
            <a:off x="941832" y="139903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SAST / lint security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41832" y="1810512"/>
            <a:ext cx="2807208" cy="34747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hľadá známe nebezpečné vzory v zdrojovom kóde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4434840" y="1234440"/>
            <a:ext cx="3246120" cy="4160520"/>
          </a:xfrm>
          <a:prstGeom prst="roundRect">
            <a:avLst>
              <a:gd name="adj" fmla="val 2254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9" name="Shape 7"/>
          <p:cNvSpPr/>
          <p:nvPr/>
        </p:nvSpPr>
        <p:spPr>
          <a:xfrm>
            <a:off x="4429506" y="1362456"/>
            <a:ext cx="109728" cy="39044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0" name="Text 8"/>
          <p:cNvSpPr/>
          <p:nvPr/>
        </p:nvSpPr>
        <p:spPr>
          <a:xfrm>
            <a:off x="4690872" y="139903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Secret scanning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4690872" y="1810512"/>
            <a:ext cx="2807208" cy="34747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deteguje hard-coded credentials pred alebo po pushe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8183880" y="1234440"/>
            <a:ext cx="3063240" cy="4160520"/>
          </a:xfrm>
          <a:prstGeom prst="roundRect">
            <a:avLst>
              <a:gd name="adj" fmla="val 2388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3" name="Shape 11"/>
          <p:cNvSpPr/>
          <p:nvPr/>
        </p:nvSpPr>
        <p:spPr>
          <a:xfrm>
            <a:off x="8178546" y="1362456"/>
            <a:ext cx="109728" cy="39044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4" name="Text 12"/>
          <p:cNvSpPr/>
          <p:nvPr/>
        </p:nvSpPr>
        <p:spPr>
          <a:xfrm>
            <a:off x="8439912" y="139903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Dependency scanning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8439912" y="1810512"/>
            <a:ext cx="2624328" cy="34747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kontroluje zraniteľnosti a licencie balíkov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22960" y="5715000"/>
            <a:ext cx="10607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Nástroje nezaručujú bezpečnosť. Slúžia ako brány, ktorých výsledky treba vyhodnotiť.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10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Kontrola závislostí pred zaradením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097280"/>
            <a:ext cx="2743200" cy="1252728"/>
          </a:xfrm>
          <a:prstGeom prst="roundRect">
            <a:avLst>
              <a:gd name="adj" fmla="val 8000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90956" y="1225296"/>
            <a:ext cx="128016" cy="1042416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1261872"/>
            <a:ext cx="23042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Nová dependency?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033272" y="1673352"/>
            <a:ext cx="2304288" cy="2286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AI ju navrhla alebo kód vyžaduje?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611880" y="1554480"/>
            <a:ext cx="1005840" cy="0"/>
          </a:xfrm>
          <a:prstGeom prst="line">
            <a:avLst/>
          </a:prstGeom>
          <a:noFill/>
          <a:ln w="1397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709160" y="1097279"/>
            <a:ext cx="2743200" cy="1252725"/>
          </a:xfrm>
          <a:prstGeom prst="roundRect">
            <a:avLst>
              <a:gd name="adj" fmla="val 8000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4722876" y="1225296"/>
            <a:ext cx="128016" cy="1042416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965192" y="1261872"/>
            <a:ext cx="23042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Je nutná?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965192" y="1673352"/>
            <a:ext cx="2304288" cy="2286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existuje štandardná alternatíva?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7543800" y="1554480"/>
            <a:ext cx="1005840" cy="0"/>
          </a:xfrm>
          <a:prstGeom prst="line">
            <a:avLst/>
          </a:prstGeom>
          <a:noFill/>
          <a:ln w="1397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8641080" y="1097279"/>
            <a:ext cx="2514600" cy="1252723"/>
          </a:xfrm>
          <a:prstGeom prst="roundRect">
            <a:avLst>
              <a:gd name="adj" fmla="val 8000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8654796" y="1225296"/>
            <a:ext cx="128016" cy="1042416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8897112" y="1261872"/>
            <a:ext cx="20756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Je bezpečná?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8897112" y="1673352"/>
            <a:ext cx="2075688" cy="2286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CVE, license, maintenance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914400" y="2834640"/>
            <a:ext cx="4754880" cy="2761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000" dirty="0">
                <a:solidFill>
                  <a:srgbClr val="111827"/>
                </a:solidFill>
              </a:rPr>
              <a:t>• zistiť transitive dependencies
• skontrolovať známe zraniteľnosti
• overiť licenciu a údržbu
• nepridávať balík pre malú utilitu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6492240" y="2834639"/>
            <a:ext cx="4663440" cy="2569465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000" dirty="0">
                <a:solidFill>
                  <a:srgbClr val="111827"/>
                </a:solidFill>
              </a:rPr>
              <a:t>• zaznamenať dôvod pridania
• preferovať existujúci projektový stack
• odstrániť nepoužité závislosti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594360" y="619963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720" dirty="0">
                <a:solidFill>
                  <a:srgbClr val="6B7280"/>
                </a:solidFill>
              </a:rPr>
              <a:t>OpenSSF Scorecard a SLSA pomáhajú rámcovať riziko open-source závislostí a build provenance.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11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Security diff review: pozerať, čo sa reálne zmenilo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188720"/>
            <a:ext cx="3154680" cy="118872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3335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5" name="Text 3"/>
          <p:cNvSpPr/>
          <p:nvPr/>
        </p:nvSpPr>
        <p:spPr>
          <a:xfrm>
            <a:off x="923544" y="130759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2563EB"/>
                </a:solidFill>
              </a:rPr>
              <a:t>Endpointy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23544" y="1600200"/>
            <a:ext cx="2862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nové verejné API alebo route</a:t>
            </a: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4526280" y="1188720"/>
            <a:ext cx="3154680" cy="118872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3335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8" name="Text 6"/>
          <p:cNvSpPr/>
          <p:nvPr/>
        </p:nvSpPr>
        <p:spPr>
          <a:xfrm>
            <a:off x="4672584" y="130759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DC2626"/>
                </a:solidFill>
              </a:rPr>
              <a:t>Permissions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4672584" y="1600200"/>
            <a:ext cx="2862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nové práva, scopes, role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8275320" y="1188720"/>
            <a:ext cx="3154680" cy="118872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3335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1" name="Text 9"/>
          <p:cNvSpPr/>
          <p:nvPr/>
        </p:nvSpPr>
        <p:spPr>
          <a:xfrm>
            <a:off x="8421624" y="130759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59669"/>
                </a:solidFill>
              </a:rPr>
              <a:t>Dáta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8421624" y="1600200"/>
            <a:ext cx="2862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nové polia, export, logy</a:t>
            </a:r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777240" y="3017520"/>
            <a:ext cx="3154680" cy="118872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3335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4" name="Text 12"/>
          <p:cNvSpPr/>
          <p:nvPr/>
        </p:nvSpPr>
        <p:spPr>
          <a:xfrm>
            <a:off x="923544" y="313639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D97706"/>
                </a:solidFill>
              </a:rPr>
              <a:t>Secrets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923544" y="3429000"/>
            <a:ext cx="2862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config, env vars, token handling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4526280" y="3017520"/>
            <a:ext cx="3154680" cy="118872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3335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7" name="Text 15"/>
          <p:cNvSpPr/>
          <p:nvPr/>
        </p:nvSpPr>
        <p:spPr>
          <a:xfrm>
            <a:off x="4672584" y="313639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7C3AED"/>
                </a:solidFill>
              </a:rPr>
              <a:t>Dependencies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4672584" y="3429000"/>
            <a:ext cx="2862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nové balíky a transitive deps</a:t>
            </a:r>
            <a:endParaRPr lang="en-US" dirty="0"/>
          </a:p>
        </p:txBody>
      </p:sp>
      <p:sp>
        <p:nvSpPr>
          <p:cNvPr id="19" name="Shape 17"/>
          <p:cNvSpPr/>
          <p:nvPr/>
        </p:nvSpPr>
        <p:spPr>
          <a:xfrm>
            <a:off x="8275320" y="3017520"/>
            <a:ext cx="3154680" cy="118872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3335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20" name="Text 18"/>
          <p:cNvSpPr/>
          <p:nvPr/>
        </p:nvSpPr>
        <p:spPr>
          <a:xfrm>
            <a:off x="8421624" y="3136392"/>
            <a:ext cx="28620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891B2"/>
                </a:solidFill>
              </a:rPr>
              <a:t>Infra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8421624" y="3429000"/>
            <a:ext cx="2862072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Docker, CI, workflow, deployment</a:t>
            </a: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868680" y="5486400"/>
            <a:ext cx="10424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11827"/>
                </a:solidFill>
              </a:rPr>
              <a:t>Review AI zmeny nesmie byť iba čítanie súboru. Treba vidieť bezpečnostný význam celého diffu.</a:t>
            </a:r>
            <a:endParaRPr lang="en-US" sz="2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12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Pull request: viditeľné dôkazy kontroly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34440"/>
            <a:ext cx="3337560" cy="4251960"/>
          </a:xfrm>
          <a:prstGeom prst="roundRect">
            <a:avLst>
              <a:gd name="adj" fmla="val 2192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35711" y="1362456"/>
            <a:ext cx="109728" cy="39959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3990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Popis zmeny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87552" y="1810512"/>
            <a:ext cx="2898648" cy="35661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účel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rozsah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dotknuté komponenty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nové závislosti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bezpečnostné aspekty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434840" y="1234440"/>
            <a:ext cx="3337560" cy="4251960"/>
          </a:xfrm>
          <a:prstGeom prst="roundRect">
            <a:avLst>
              <a:gd name="adj" fmla="val 2192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39031" y="1362456"/>
            <a:ext cx="109728" cy="399592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690872" y="13990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Dôkazy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690872" y="1810512"/>
            <a:ext cx="2898648" cy="35661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build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testy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lint/SAST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dependency scan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secret scan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manuálne review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138160" y="1234440"/>
            <a:ext cx="3154680" cy="4251960"/>
          </a:xfrm>
          <a:prstGeom prst="roundRect">
            <a:avLst>
              <a:gd name="adj" fmla="val 2319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142351" y="1362456"/>
            <a:ext cx="109728" cy="39959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394192" y="1399032"/>
            <a:ext cx="27157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Obmedzenia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394192" y="1810512"/>
            <a:ext cx="2715768" cy="35661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čo nebolo riešené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známe riziká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predpoklady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ďalšie kroky</a:t>
            </a: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13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Dokumentovanie použitia AI: auditovateľnosť bez formalizmu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868680" y="1234440"/>
            <a:ext cx="10424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Dokumentovať netreba každý riadok. Pri dôležitých zmenách treba vedieť spätne ukázať, čo bolo generované a ako bolo overené.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914400" y="2240280"/>
            <a:ext cx="10332720" cy="2103120"/>
          </a:xfrm>
          <a:prstGeom prst="roundRect">
            <a:avLst>
              <a:gd name="adj" fmla="val 1739"/>
            </a:avLst>
          </a:prstGeom>
          <a:solidFill>
            <a:srgbClr val="111827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42416" y="2368296"/>
            <a:ext cx="10076688" cy="19019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 note: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AI assisted draft for validation helper and unit-test skeleton.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Rewritten to match existing service layer and error model.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Verified with unit tests, lint, dependency scan and manual review.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No production data or secrets were used in prompts.</a:t>
            </a: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1097280" y="4892039"/>
            <a:ext cx="4389120" cy="1099185"/>
          </a:xfrm>
          <a:prstGeom prst="roundRect">
            <a:avLst>
              <a:gd name="adj" fmla="val 10667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400"/>
          </a:p>
        </p:txBody>
      </p:sp>
      <p:sp>
        <p:nvSpPr>
          <p:cNvPr id="8" name="Shape 6"/>
          <p:cNvSpPr/>
          <p:nvPr/>
        </p:nvSpPr>
        <p:spPr>
          <a:xfrm>
            <a:off x="1101471" y="5020055"/>
            <a:ext cx="109728" cy="885439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400"/>
          </a:p>
        </p:txBody>
      </p:sp>
      <p:sp>
        <p:nvSpPr>
          <p:cNvPr id="9" name="Text 7"/>
          <p:cNvSpPr/>
          <p:nvPr/>
        </p:nvSpPr>
        <p:spPr>
          <a:xfrm>
            <a:off x="1353312" y="5056632"/>
            <a:ext cx="3950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11827"/>
                </a:solidFill>
              </a:rPr>
              <a:t>Cieľ</a:t>
            </a: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1353312" y="5468112"/>
            <a:ext cx="3950208" cy="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transparentnosť rozhodovania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6675120" y="4892039"/>
            <a:ext cx="4389120" cy="1099185"/>
          </a:xfrm>
          <a:prstGeom prst="roundRect">
            <a:avLst>
              <a:gd name="adj" fmla="val 10667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2400"/>
          </a:p>
        </p:txBody>
      </p:sp>
      <p:sp>
        <p:nvSpPr>
          <p:cNvPr id="12" name="Shape 10"/>
          <p:cNvSpPr/>
          <p:nvPr/>
        </p:nvSpPr>
        <p:spPr>
          <a:xfrm>
            <a:off x="6679311" y="5020055"/>
            <a:ext cx="109728" cy="885439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2400"/>
          </a:p>
        </p:txBody>
      </p:sp>
      <p:sp>
        <p:nvSpPr>
          <p:cNvPr id="13" name="Text 11"/>
          <p:cNvSpPr/>
          <p:nvPr/>
        </p:nvSpPr>
        <p:spPr>
          <a:xfrm>
            <a:off x="6931152" y="5056632"/>
            <a:ext cx="3950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11827"/>
                </a:solidFill>
              </a:rPr>
              <a:t>Nie cieľ</a:t>
            </a: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6931152" y="5468112"/>
            <a:ext cx="3950208" cy="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administratívna náhrada review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14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Commit: zodpovednosť sa nedá delegovať na model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914400" y="1234440"/>
            <a:ext cx="10424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11827"/>
                </a:solidFill>
              </a:rPr>
              <a:t>Po commite už nejde o „kód od AI“. Ide o kód projektu.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960120" y="2514600"/>
            <a:ext cx="3063240" cy="1417320"/>
          </a:xfrm>
          <a:prstGeom prst="roundRect">
            <a:avLst>
              <a:gd name="adj" fmla="val 5161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6" name="Shape 4"/>
          <p:cNvSpPr/>
          <p:nvPr/>
        </p:nvSpPr>
        <p:spPr>
          <a:xfrm>
            <a:off x="954786" y="2642616"/>
            <a:ext cx="109728" cy="11612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7" name="Text 5"/>
          <p:cNvSpPr/>
          <p:nvPr/>
        </p:nvSpPr>
        <p:spPr>
          <a:xfrm>
            <a:off x="1216152" y="267919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Accepted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216152" y="3090672"/>
            <a:ext cx="26243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splnil technické brány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526280" y="2514600"/>
            <a:ext cx="3063240" cy="1417320"/>
          </a:xfrm>
          <a:prstGeom prst="roundRect">
            <a:avLst>
              <a:gd name="adj" fmla="val 5161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0" name="Shape 8"/>
          <p:cNvSpPr/>
          <p:nvPr/>
        </p:nvSpPr>
        <p:spPr>
          <a:xfrm>
            <a:off x="4520946" y="2642616"/>
            <a:ext cx="109728" cy="11612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1" name="Text 9"/>
          <p:cNvSpPr/>
          <p:nvPr/>
        </p:nvSpPr>
        <p:spPr>
          <a:xfrm>
            <a:off x="4782312" y="267919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Reviewed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782312" y="3090672"/>
            <a:ext cx="26243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pochopený a schválený tímom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092440" y="2514600"/>
            <a:ext cx="3063240" cy="1417320"/>
          </a:xfrm>
          <a:prstGeom prst="roundRect">
            <a:avLst>
              <a:gd name="adj" fmla="val 5161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4" name="Shape 12"/>
          <p:cNvSpPr/>
          <p:nvPr/>
        </p:nvSpPr>
        <p:spPr>
          <a:xfrm>
            <a:off x="8087106" y="2642616"/>
            <a:ext cx="109728" cy="116128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5" name="Text 13"/>
          <p:cNvSpPr/>
          <p:nvPr/>
        </p:nvSpPr>
        <p:spPr>
          <a:xfrm>
            <a:off x="8348472" y="267919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Owned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8348472" y="3090672"/>
            <a:ext cx="26243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tím nesie zodpovednosť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914400" y="4892040"/>
            <a:ext cx="10424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4B5563"/>
                </a:solidFill>
              </a:rPr>
              <a:t>Commit je prijatie vlastníctva, nie uloženie cudzieho výstupu.</a:t>
            </a:r>
            <a:endParaRPr lang="en-US" sz="2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CHECKLIST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Minimálny praktický checklist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822960" y="1143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9FAFB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3"/>
          <p:cNvSpPr/>
          <p:nvPr/>
        </p:nvSpPr>
        <p:spPr>
          <a:xfrm>
            <a:off x="1005840" y="1336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rozsah a obmedzenia definované pred promptom</a:t>
            </a: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6309360" y="1143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6492240" y="1336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žiadne secrets, osobné ani produkčné dáta v prompte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822960" y="2286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9FAFB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9" name="Text 7"/>
          <p:cNvSpPr/>
          <p:nvPr/>
        </p:nvSpPr>
        <p:spPr>
          <a:xfrm>
            <a:off x="1005840" y="2479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kód prečítaný a vysvetliteľný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6309360" y="2286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1" name="Text 9"/>
          <p:cNvSpPr/>
          <p:nvPr/>
        </p:nvSpPr>
        <p:spPr>
          <a:xfrm>
            <a:off x="6492240" y="2479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build, lint a testy prešli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22960" y="3429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9FAFB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3" name="Text 11"/>
          <p:cNvSpPr/>
          <p:nvPr/>
        </p:nvSpPr>
        <p:spPr>
          <a:xfrm>
            <a:off x="1005840" y="3622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negatívne scenáre pokryté testami</a:t>
            </a: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6309360" y="3429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5" name="Text 13"/>
          <p:cNvSpPr/>
          <p:nvPr/>
        </p:nvSpPr>
        <p:spPr>
          <a:xfrm>
            <a:off x="6492240" y="3622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SAST/secret/dependency scan vyhodnotený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822960" y="4572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9FAFB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7" name="Text 15"/>
          <p:cNvSpPr/>
          <p:nvPr/>
        </p:nvSpPr>
        <p:spPr>
          <a:xfrm>
            <a:off x="1005840" y="4765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security diff review vykonaný</a:t>
            </a: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6309360" y="4572000"/>
            <a:ext cx="4892040" cy="658368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 w="1143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200"/>
          </a:p>
        </p:txBody>
      </p:sp>
      <p:sp>
        <p:nvSpPr>
          <p:cNvPr id="19" name="Text 17"/>
          <p:cNvSpPr/>
          <p:nvPr/>
        </p:nvSpPr>
        <p:spPr>
          <a:xfrm>
            <a:off x="6492240" y="4765167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11827"/>
                </a:solidFill>
              </a:rPr>
              <a:t>✓ PR obsahuje účel, dôkazy a obmedzenia</a:t>
            </a: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731520"/>
            <a:ext cx="10972800" cy="5257800"/>
          </a:xfrm>
          <a:prstGeom prst="rect">
            <a:avLst/>
          </a:prstGeom>
          <a:solidFill>
            <a:srgbClr val="FFFFFF"/>
          </a:solidFill>
          <a:ln w="762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868680" y="960120"/>
            <a:ext cx="10424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563EB"/>
                </a:solidFill>
              </a:rPr>
              <a:t>PRINCÍP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868680" y="1444752"/>
            <a:ext cx="10241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Prompt nie je vývojový proces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868680" y="2834640"/>
            <a:ext cx="9966960" cy="11887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4B5563"/>
                </a:solidFill>
              </a:rPr>
              <a:t>Bezpečné použitie GenAI znamená, že medzi generovaním návrhu a commitom existujú explicitné kontroly: review, testy, statická analýza, kontrola závislostí a ľudské vlastníctvo zmeny.</a:t>
            </a:r>
            <a:endParaRPr lang="en-U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SUMMARY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Zhrnutie workflowu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1005840" y="1143000"/>
            <a:ext cx="10149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11827"/>
                </a:solidFill>
              </a:rPr>
              <a:t>Bezpečné používanie GenAI nie je jednorazový prompt, ale kontrolovaný vývojový proces.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868680" y="2423160"/>
            <a:ext cx="3154680" cy="1508760"/>
          </a:xfrm>
          <a:prstGeom prst="roundRect">
            <a:avLst>
              <a:gd name="adj" fmla="val 4848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6" name="Shape 4"/>
          <p:cNvSpPr/>
          <p:nvPr/>
        </p:nvSpPr>
        <p:spPr>
          <a:xfrm>
            <a:off x="863346" y="2551176"/>
            <a:ext cx="109728" cy="12527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7" name="Text 5"/>
          <p:cNvSpPr/>
          <p:nvPr/>
        </p:nvSpPr>
        <p:spPr>
          <a:xfrm>
            <a:off x="1124712" y="2587752"/>
            <a:ext cx="27157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Presne špecifikuj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124712" y="2999232"/>
            <a:ext cx="2715768" cy="8229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kontext, hranice, bezpečnostné požiadavky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526280" y="2423160"/>
            <a:ext cx="3154680" cy="1508760"/>
          </a:xfrm>
          <a:prstGeom prst="roundRect">
            <a:avLst>
              <a:gd name="adj" fmla="val 4848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0" name="Shape 8"/>
          <p:cNvSpPr/>
          <p:nvPr/>
        </p:nvSpPr>
        <p:spPr>
          <a:xfrm>
            <a:off x="4520946" y="2551176"/>
            <a:ext cx="109728" cy="125272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1" name="Text 9"/>
          <p:cNvSpPr/>
          <p:nvPr/>
        </p:nvSpPr>
        <p:spPr>
          <a:xfrm>
            <a:off x="4782312" y="2587752"/>
            <a:ext cx="27157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Dôsledne overuj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782312" y="2999232"/>
            <a:ext cx="2715768" cy="8229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review, testy, skeny, dependency kontrola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183880" y="2423160"/>
            <a:ext cx="3154680" cy="1508760"/>
          </a:xfrm>
          <a:prstGeom prst="roundRect">
            <a:avLst>
              <a:gd name="adj" fmla="val 4848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4" name="Shape 12"/>
          <p:cNvSpPr/>
          <p:nvPr/>
        </p:nvSpPr>
        <p:spPr>
          <a:xfrm>
            <a:off x="8178546" y="2551176"/>
            <a:ext cx="109728" cy="125272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5" name="Text 13"/>
          <p:cNvSpPr/>
          <p:nvPr/>
        </p:nvSpPr>
        <p:spPr>
          <a:xfrm>
            <a:off x="8439912" y="2587752"/>
            <a:ext cx="27157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Zodpovedne commituj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8439912" y="2999232"/>
            <a:ext cx="2715768" cy="8229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iba kód, ktorý tím vie vlastniť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005840" y="5074920"/>
            <a:ext cx="10149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4B5563"/>
                </a:solidFill>
              </a:rPr>
              <a:t>GenAI zrýchľuje návrh. Engineering proces rozhoduje, či návrh patrí do projektu.</a:t>
            </a:r>
            <a:endParaRPr lang="en-US" sz="2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38912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Zdroje a </a:t>
            </a:r>
            <a:r>
              <a:rPr lang="en-US" sz="3000" b="1" dirty="0" err="1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rámce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868680" y="1325880"/>
            <a:ext cx="10607040" cy="44805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• NIST SP 800-218: Secure Software Development Framework
• NIST AI 600-1: Generative AI Profile
• OWASP Top 10 for Large Language Model Applications 2025
• OWASP Secure Coding Practices Quick Reference Guide
• OpenSSF Scorecard a SLSA supply-chain security framework
• GitHub Secret Scanning and Push Protection documentation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21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PIPELINE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Celkový workflow: AI výstup prechádza bránami kvality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02920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DBEAFE"/>
          </a:solidFill>
          <a:ln w="1524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3"/>
          <p:cNvSpPr/>
          <p:nvPr/>
        </p:nvSpPr>
        <p:spPr>
          <a:xfrm>
            <a:off x="758952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563EB"/>
                </a:solidFill>
              </a:rPr>
              <a:t>Scope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1719072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7" name="Shape 5"/>
          <p:cNvSpPr/>
          <p:nvPr/>
        </p:nvSpPr>
        <p:spPr>
          <a:xfrm>
            <a:off x="1947672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CFFAFE"/>
          </a:solidFill>
          <a:ln w="1524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2203704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891B2"/>
                </a:solidFill>
              </a:rPr>
              <a:t>Prompt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3163824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10" name="Shape 8"/>
          <p:cNvSpPr/>
          <p:nvPr/>
        </p:nvSpPr>
        <p:spPr>
          <a:xfrm>
            <a:off x="3392424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FEF3C7"/>
          </a:solidFill>
          <a:ln w="1524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3648456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97706"/>
                </a:solidFill>
              </a:rPr>
              <a:t>Draft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4608576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13" name="Shape 11"/>
          <p:cNvSpPr/>
          <p:nvPr/>
        </p:nvSpPr>
        <p:spPr>
          <a:xfrm>
            <a:off x="4837176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EDE9FE"/>
          </a:solidFill>
          <a:ln w="1524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5093208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7C3AED"/>
                </a:solidFill>
              </a:rPr>
              <a:t>Review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6053328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16" name="Shape 14"/>
          <p:cNvSpPr/>
          <p:nvPr/>
        </p:nvSpPr>
        <p:spPr>
          <a:xfrm>
            <a:off x="6281928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D1FAE5"/>
          </a:solidFill>
          <a:ln w="1524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6537960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59669"/>
                </a:solidFill>
              </a:rPr>
              <a:t>Test</a:t>
            </a:r>
            <a:endParaRPr lang="en-US" sz="2000" dirty="0"/>
          </a:p>
        </p:txBody>
      </p:sp>
      <p:sp>
        <p:nvSpPr>
          <p:cNvPr id="18" name="Shape 16"/>
          <p:cNvSpPr/>
          <p:nvPr/>
        </p:nvSpPr>
        <p:spPr>
          <a:xfrm>
            <a:off x="7498080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19" name="Shape 17"/>
          <p:cNvSpPr/>
          <p:nvPr/>
        </p:nvSpPr>
        <p:spPr>
          <a:xfrm>
            <a:off x="7726680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FEE2E2"/>
          </a:solidFill>
          <a:ln w="1524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8"/>
          <p:cNvSpPr/>
          <p:nvPr/>
        </p:nvSpPr>
        <p:spPr>
          <a:xfrm>
            <a:off x="7982712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Scan</a:t>
            </a:r>
            <a:endParaRPr lang="en-US" sz="2000" dirty="0"/>
          </a:p>
        </p:txBody>
      </p:sp>
      <p:sp>
        <p:nvSpPr>
          <p:cNvPr id="21" name="Shape 19"/>
          <p:cNvSpPr/>
          <p:nvPr/>
        </p:nvSpPr>
        <p:spPr>
          <a:xfrm>
            <a:off x="8942832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22" name="Shape 20"/>
          <p:cNvSpPr/>
          <p:nvPr/>
        </p:nvSpPr>
        <p:spPr>
          <a:xfrm>
            <a:off x="9171432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F3F4F6"/>
          </a:solidFill>
          <a:ln w="1524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3" name="Text 21"/>
          <p:cNvSpPr/>
          <p:nvPr/>
        </p:nvSpPr>
        <p:spPr>
          <a:xfrm>
            <a:off x="9427464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F2937"/>
                </a:solidFill>
              </a:rPr>
              <a:t>PR</a:t>
            </a:r>
            <a:endParaRPr lang="en-US" sz="2000" dirty="0"/>
          </a:p>
        </p:txBody>
      </p:sp>
      <p:sp>
        <p:nvSpPr>
          <p:cNvPr id="24" name="Shape 22"/>
          <p:cNvSpPr/>
          <p:nvPr/>
        </p:nvSpPr>
        <p:spPr>
          <a:xfrm>
            <a:off x="10387584" y="2377440"/>
            <a:ext cx="201168" cy="0"/>
          </a:xfrm>
          <a:prstGeom prst="line">
            <a:avLst/>
          </a:prstGeom>
          <a:noFill/>
          <a:ln w="1270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pPr algn="ctr"/>
            <a:endParaRPr lang="sk-SK" sz="2800"/>
          </a:p>
        </p:txBody>
      </p:sp>
      <p:sp>
        <p:nvSpPr>
          <p:cNvPr id="25" name="Shape 23"/>
          <p:cNvSpPr/>
          <p:nvPr/>
        </p:nvSpPr>
        <p:spPr>
          <a:xfrm>
            <a:off x="10616184" y="1920240"/>
            <a:ext cx="1143000" cy="914400"/>
          </a:xfrm>
          <a:prstGeom prst="roundRect">
            <a:avLst>
              <a:gd name="adj" fmla="val 8000"/>
            </a:avLst>
          </a:prstGeom>
          <a:solidFill>
            <a:srgbClr val="DBEAFE"/>
          </a:solidFill>
          <a:ln w="1524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4"/>
          <p:cNvSpPr/>
          <p:nvPr/>
        </p:nvSpPr>
        <p:spPr>
          <a:xfrm>
            <a:off x="10872216" y="2084832"/>
            <a:ext cx="704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563EB"/>
                </a:solidFill>
              </a:rPr>
              <a:t>Commit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914400" y="3429000"/>
            <a:ext cx="10424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11827"/>
                </a:solidFill>
              </a:rPr>
              <a:t>Každá brána má vlastné kritérium: kód sa posúva ďalej až po splnení kontroly.</a:t>
            </a:r>
            <a:endParaRPr lang="en-US" sz="1800" dirty="0"/>
          </a:p>
        </p:txBody>
      </p:sp>
      <p:sp>
        <p:nvSpPr>
          <p:cNvPr id="28" name="Shape 26"/>
          <p:cNvSpPr/>
          <p:nvPr/>
        </p:nvSpPr>
        <p:spPr>
          <a:xfrm>
            <a:off x="1097280" y="4160520"/>
            <a:ext cx="2926080" cy="1005840"/>
          </a:xfrm>
          <a:prstGeom prst="roundRect">
            <a:avLst>
              <a:gd name="adj" fmla="val 7273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9" name="Shape 27"/>
          <p:cNvSpPr/>
          <p:nvPr/>
        </p:nvSpPr>
        <p:spPr>
          <a:xfrm>
            <a:off x="1225296" y="4288536"/>
            <a:ext cx="109728" cy="74980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0" name="Text 28"/>
          <p:cNvSpPr/>
          <p:nvPr/>
        </p:nvSpPr>
        <p:spPr>
          <a:xfrm>
            <a:off x="1353312" y="4325112"/>
            <a:ext cx="24871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Nie</a:t>
            </a:r>
            <a:endParaRPr lang="en-US" sz="2000" dirty="0"/>
          </a:p>
        </p:txBody>
      </p:sp>
      <p:sp>
        <p:nvSpPr>
          <p:cNvPr id="31" name="Text 29"/>
          <p:cNvSpPr/>
          <p:nvPr/>
        </p:nvSpPr>
        <p:spPr>
          <a:xfrm>
            <a:off x="1353312" y="4736592"/>
            <a:ext cx="2487168" cy="320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copy → paste → commit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4526280" y="4160520"/>
            <a:ext cx="2926080" cy="1005840"/>
          </a:xfrm>
          <a:prstGeom prst="roundRect">
            <a:avLst>
              <a:gd name="adj" fmla="val 7273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3" name="Shape 31"/>
          <p:cNvSpPr/>
          <p:nvPr/>
        </p:nvSpPr>
        <p:spPr>
          <a:xfrm>
            <a:off x="4654296" y="4288536"/>
            <a:ext cx="109728" cy="74980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4" name="Text 32"/>
          <p:cNvSpPr/>
          <p:nvPr/>
        </p:nvSpPr>
        <p:spPr>
          <a:xfrm>
            <a:off x="4782312" y="4325112"/>
            <a:ext cx="24871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Áno</a:t>
            </a:r>
            <a:endParaRPr lang="en-US" sz="2000" dirty="0"/>
          </a:p>
        </p:txBody>
      </p:sp>
      <p:sp>
        <p:nvSpPr>
          <p:cNvPr id="35" name="Text 33"/>
          <p:cNvSpPr/>
          <p:nvPr/>
        </p:nvSpPr>
        <p:spPr>
          <a:xfrm>
            <a:off x="4782312" y="4736592"/>
            <a:ext cx="2487168" cy="320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draft → inspect → prove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7955280" y="4160520"/>
            <a:ext cx="2926080" cy="1005840"/>
          </a:xfrm>
          <a:prstGeom prst="roundRect">
            <a:avLst>
              <a:gd name="adj" fmla="val 7273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7" name="Shape 35"/>
          <p:cNvSpPr/>
          <p:nvPr/>
        </p:nvSpPr>
        <p:spPr>
          <a:xfrm>
            <a:off x="8083296" y="4288536"/>
            <a:ext cx="109728" cy="74980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8" name="Text 36"/>
          <p:cNvSpPr/>
          <p:nvPr/>
        </p:nvSpPr>
        <p:spPr>
          <a:xfrm>
            <a:off x="8211312" y="4325112"/>
            <a:ext cx="24871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Dôkaz</a:t>
            </a:r>
            <a:endParaRPr lang="en-US" sz="2000" dirty="0"/>
          </a:p>
        </p:txBody>
      </p:sp>
      <p:sp>
        <p:nvSpPr>
          <p:cNvPr id="39" name="Text 37"/>
          <p:cNvSpPr/>
          <p:nvPr/>
        </p:nvSpPr>
        <p:spPr>
          <a:xfrm>
            <a:off x="8211312" y="4736592"/>
            <a:ext cx="2487168" cy="320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testy, scan, review, diff</a:t>
            </a:r>
            <a:endParaRPr lang="en-US" sz="1600" dirty="0"/>
          </a:p>
        </p:txBody>
      </p:sp>
      <p:sp>
        <p:nvSpPr>
          <p:cNvPr id="40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1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Pred promptom: definovať rozsah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34440"/>
            <a:ext cx="3383280" cy="4389120"/>
          </a:xfrm>
          <a:prstGeom prst="roundRect">
            <a:avLst>
              <a:gd name="adj" fmla="val 2162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45236" y="1362456"/>
            <a:ext cx="109728" cy="41330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399032"/>
            <a:ext cx="29443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Čo presne má vzniknúť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87552" y="1810512"/>
            <a:ext cx="2944368" cy="3703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funkcia alebo trieda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vstupy a výstupy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očakávané chybové stavy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framework a verzia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nefunkčné požiadavky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4434840" y="1234440"/>
            <a:ext cx="3383280" cy="4389120"/>
          </a:xfrm>
          <a:prstGeom prst="roundRect">
            <a:avLst>
              <a:gd name="adj" fmla="val 2162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48556" y="1362456"/>
            <a:ext cx="109728" cy="41330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690872" y="1399032"/>
            <a:ext cx="29443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Čo AI robiť nemá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4690872" y="1810512"/>
            <a:ext cx="2944368" cy="3703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meniť architektúru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pridávať závislosti bez súhlasu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generovať secrets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obchádzať authz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používať zastarané API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8138160" y="1234440"/>
            <a:ext cx="3063240" cy="438912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151876" y="1362456"/>
            <a:ext cx="109728" cy="41330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394192" y="139903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Výsledok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8394192" y="1810512"/>
            <a:ext cx="2624328" cy="3703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Prompt je kratší a presnejší, pretože hranice riešenia sú známe pred generovaním.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DATA HANDLING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Čo do promptu nepatrí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234440"/>
            <a:ext cx="4892040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905256" y="136245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1399032"/>
            <a:ext cx="44531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Secrets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033272" y="1810512"/>
            <a:ext cx="44531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tokens, passwords, private keys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6355080" y="1234440"/>
            <a:ext cx="4892040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6483096" y="136245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6611112" y="1399032"/>
            <a:ext cx="44531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Production data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6611112" y="1810512"/>
            <a:ext cx="44531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databázové dumpy, logy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777240" y="3291840"/>
            <a:ext cx="4892040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905256" y="341985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1033272" y="3456432"/>
            <a:ext cx="44531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Personal data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1033272" y="3867912"/>
            <a:ext cx="44531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identifikovateľné osoby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355080" y="3291840"/>
            <a:ext cx="4892040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6483096" y="341985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6611112" y="3456432"/>
            <a:ext cx="44531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Confidential code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6611112" y="3867912"/>
            <a:ext cx="445312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mimo schváleného režimu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868680" y="553212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11827"/>
                </a:solidFill>
              </a:rPr>
              <a:t>Bezpečná alternatíva: minimalizovaný, anonymizovaný a syntetický príklad, ktorý zachováva technickú štruktúru problému.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2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Prompt ako technická špecifikácia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234440"/>
            <a:ext cx="5257800" cy="3063240"/>
          </a:xfrm>
          <a:prstGeom prst="roundRect">
            <a:avLst>
              <a:gd name="adj" fmla="val 1194"/>
            </a:avLst>
          </a:prstGeom>
          <a:solidFill>
            <a:srgbClr val="111827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3"/>
          <p:cNvSpPr/>
          <p:nvPr/>
        </p:nvSpPr>
        <p:spPr>
          <a:xfrm>
            <a:off x="905256" y="1362456"/>
            <a:ext cx="5001768" cy="2862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Slabý prompt: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Write a login endpoint in Python.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Problém: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nejasný framework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nejasné ukladanie hesiel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bez chybových stavov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- bez testov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355080" y="1234440"/>
            <a:ext cx="5074920" cy="3063240"/>
          </a:xfrm>
          <a:prstGeom prst="roundRect">
            <a:avLst>
              <a:gd name="adj" fmla="val 1194"/>
            </a:avLst>
          </a:prstGeom>
          <a:solidFill>
            <a:srgbClr val="111827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6483096" y="1362456"/>
            <a:ext cx="4818888" cy="2862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Presnejší prompt: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Generate a Flask login endpoint. Use parameterized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queries, bcrypt or Argon2, generic error messages,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no hard-coded secrets, and unit tests for invalid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input, failed authentication and missing fields.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914400" y="4983480"/>
            <a:ext cx="10424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Prompt neurčuje bezpečnosť sám osebe, ale znižuje priestor pre generické a rizikové predpoklady.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3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Vyžiadať si aj testy a chybové scenáre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234440"/>
            <a:ext cx="3246120" cy="3474720"/>
          </a:xfrm>
          <a:prstGeom prst="roundRect">
            <a:avLst>
              <a:gd name="adj" fmla="val 2254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71906" y="1362456"/>
            <a:ext cx="109728" cy="32186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139903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Požiadavka na AI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1033272" y="1810512"/>
            <a:ext cx="2807208" cy="27889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Nevytváraj iba implementáciu. Vytvor aj testy pre hraničné a negatívne prípady.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480560" y="1234440"/>
            <a:ext cx="3246120" cy="3474720"/>
          </a:xfrm>
          <a:prstGeom prst="roundRect">
            <a:avLst>
              <a:gd name="adj" fmla="val 2254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75226" y="1362456"/>
            <a:ext cx="109728" cy="32186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736592" y="139903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Minimálny rozsah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736592" y="1810512"/>
            <a:ext cx="2807208" cy="27889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valid input, invalid input, empty data, unauthorized, forbidden, timeout, retry, duplicate request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183880" y="1234440"/>
            <a:ext cx="3063240" cy="3474720"/>
          </a:xfrm>
          <a:prstGeom prst="roundRect">
            <a:avLst>
              <a:gd name="adj" fmla="val 2388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178546" y="1362456"/>
            <a:ext cx="109728" cy="32186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439912" y="139903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Kontrola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439912" y="1810512"/>
            <a:ext cx="2624328" cy="27889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Ak testy pokrývajú iba happy path, nejde o bezpečnostne použiteľný výstup.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905255" y="5120640"/>
            <a:ext cx="10341865" cy="502920"/>
          </a:xfrm>
          <a:prstGeom prst="roundRect">
            <a:avLst>
              <a:gd name="adj" fmla="val 7273"/>
            </a:avLst>
          </a:prstGeom>
          <a:solidFill>
            <a:srgbClr val="111827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1014985" y="5248656"/>
            <a:ext cx="10232136" cy="6758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Add tests for invalid JSON, missing authorization, foreign resource ID and dependency timeout.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4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Generovaný výstup je </a:t>
            </a:r>
            <a:r>
              <a:rPr lang="en-US" sz="3000" b="1" u="sng" dirty="0">
                <a:solidFill>
                  <a:srgbClr val="FF0000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draft, nie riešenie</a:t>
            </a:r>
            <a:endParaRPr lang="en-US" sz="3000" u="sng" dirty="0">
              <a:solidFill>
                <a:srgbClr val="FF0000"/>
              </a:solidFill>
            </a:endParaRPr>
          </a:p>
        </p:txBody>
      </p:sp>
      <p:sp>
        <p:nvSpPr>
          <p:cNvPr id="4" name="Text 2"/>
          <p:cNvSpPr/>
          <p:nvPr/>
        </p:nvSpPr>
        <p:spPr>
          <a:xfrm>
            <a:off x="86868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Draft sa číta ako cudzí kód: každý predpoklad musí byť overený.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868680" y="2331720"/>
            <a:ext cx="3108960" cy="2194560"/>
          </a:xfrm>
          <a:prstGeom prst="roundRect">
            <a:avLst>
              <a:gd name="adj" fmla="val 3333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82396" y="2459736"/>
            <a:ext cx="109728" cy="19385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1124712" y="2496312"/>
            <a:ext cx="26700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Ak nerozumiem kódu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124712" y="2907792"/>
            <a:ext cx="2670048" cy="1508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nepatrí do commitu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526280" y="2331720"/>
            <a:ext cx="3108960" cy="2194560"/>
          </a:xfrm>
          <a:prstGeom prst="roundRect">
            <a:avLst>
              <a:gd name="adj" fmla="val 3333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4539996" y="2459736"/>
            <a:ext cx="109728" cy="19385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782312" y="2496312"/>
            <a:ext cx="26700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Ak nesedí kontext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782312" y="2907792"/>
            <a:ext cx="2670048" cy="1508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treba ho prepísať, nie iba opraviť syntax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183880" y="2331720"/>
            <a:ext cx="3108960" cy="2194560"/>
          </a:xfrm>
          <a:prstGeom prst="roundRect">
            <a:avLst>
              <a:gd name="adj" fmla="val 3333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8197596" y="2459736"/>
            <a:ext cx="109728" cy="193852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8439912" y="2496312"/>
            <a:ext cx="26700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Ak pridáva riziko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8439912" y="2907792"/>
            <a:ext cx="2670048" cy="1508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treba ho odmietnuť alebo izolovať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STEP 5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Prvá lokálna kontrola: rozumiem a viem vysvetliť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143000"/>
            <a:ext cx="32461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45236" y="1271016"/>
            <a:ext cx="109728" cy="10241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3075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DC2626"/>
                </a:solidFill>
              </a:rPr>
              <a:t>1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987552" y="1719072"/>
            <a:ext cx="2807208" cy="5943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Čo kód predpokladá?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4526280" y="1143000"/>
            <a:ext cx="32461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539996" y="1271016"/>
            <a:ext cx="109728" cy="10241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782312" y="13075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2563EB"/>
                </a:solidFill>
              </a:rPr>
              <a:t>2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4782312" y="1719072"/>
            <a:ext cx="2807208" cy="5943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Aké vstupy spracúva?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8321040" y="1143000"/>
            <a:ext cx="32461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334756" y="1271016"/>
            <a:ext cx="109728" cy="10241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577072" y="13075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DC2626"/>
                </a:solidFill>
              </a:rPr>
              <a:t>3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8577072" y="1719072"/>
            <a:ext cx="2807208" cy="5943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Kde sú hranice dôvery?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731520" y="3108960"/>
            <a:ext cx="32461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745236" y="3236976"/>
            <a:ext cx="109728" cy="10241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987552" y="327355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2563EB"/>
                </a:solidFill>
              </a:rPr>
              <a:t>4</a:t>
            </a: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987552" y="3685032"/>
            <a:ext cx="2807208" cy="5943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Čo sa stane pri chybe?</a:t>
            </a:r>
            <a:endParaRPr lang="en-US" sz="2000" dirty="0"/>
          </a:p>
        </p:txBody>
      </p:sp>
      <p:sp>
        <p:nvSpPr>
          <p:cNvPr id="20" name="Shape 18"/>
          <p:cNvSpPr/>
          <p:nvPr/>
        </p:nvSpPr>
        <p:spPr>
          <a:xfrm>
            <a:off x="4526280" y="3108960"/>
            <a:ext cx="32461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1" name="Shape 19"/>
          <p:cNvSpPr/>
          <p:nvPr/>
        </p:nvSpPr>
        <p:spPr>
          <a:xfrm>
            <a:off x="4539996" y="3236976"/>
            <a:ext cx="109728" cy="10241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4782312" y="327355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DC2626"/>
                </a:solidFill>
              </a:rPr>
              <a:t>5</a:t>
            </a:r>
            <a:endParaRPr lang="en-US" sz="2800" dirty="0"/>
          </a:p>
        </p:txBody>
      </p:sp>
      <p:sp>
        <p:nvSpPr>
          <p:cNvPr id="23" name="Text 21"/>
          <p:cNvSpPr/>
          <p:nvPr/>
        </p:nvSpPr>
        <p:spPr>
          <a:xfrm>
            <a:off x="4782312" y="3685032"/>
            <a:ext cx="2807208" cy="5943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Aké závislosti pridáva?</a:t>
            </a:r>
            <a:endParaRPr lang="en-US" sz="2000" dirty="0"/>
          </a:p>
        </p:txBody>
      </p:sp>
      <p:sp>
        <p:nvSpPr>
          <p:cNvPr id="24" name="Shape 22"/>
          <p:cNvSpPr/>
          <p:nvPr/>
        </p:nvSpPr>
        <p:spPr>
          <a:xfrm>
            <a:off x="8321040" y="3108960"/>
            <a:ext cx="32461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hape 23"/>
          <p:cNvSpPr/>
          <p:nvPr/>
        </p:nvSpPr>
        <p:spPr>
          <a:xfrm>
            <a:off x="8334756" y="3236976"/>
            <a:ext cx="109728" cy="10241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4"/>
          <p:cNvSpPr/>
          <p:nvPr/>
        </p:nvSpPr>
        <p:spPr>
          <a:xfrm>
            <a:off x="8577072" y="327355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2563EB"/>
                </a:solidFill>
              </a:rPr>
              <a:t>6</a:t>
            </a:r>
            <a:endParaRPr lang="en-US" sz="2800" dirty="0"/>
          </a:p>
        </p:txBody>
      </p:sp>
      <p:sp>
        <p:nvSpPr>
          <p:cNvPr id="27" name="Text 25"/>
          <p:cNvSpPr/>
          <p:nvPr/>
        </p:nvSpPr>
        <p:spPr>
          <a:xfrm>
            <a:off x="8577072" y="3685032"/>
            <a:ext cx="2807208" cy="5943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Ako sa bude testovať?</a:t>
            </a:r>
            <a:endParaRPr lang="en-US" sz="2000" dirty="0"/>
          </a:p>
        </p:txBody>
      </p:sp>
      <p:sp>
        <p:nvSpPr>
          <p:cNvPr id="28" name="Text 26"/>
          <p:cNvSpPr/>
          <p:nvPr/>
        </p:nvSpPr>
        <p:spPr>
          <a:xfrm>
            <a:off x="822960" y="5184648"/>
            <a:ext cx="10607040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4B5563"/>
                </a:solidFill>
              </a:rPr>
              <a:t>Ak odpovede nie sú jasné, problém nie je v prompte, ale v pripravenosti zaradiť kód do projektu.</a:t>
            </a:r>
            <a:endParaRPr lang="en-US" sz="2000" dirty="0"/>
          </a:p>
        </p:txBody>
      </p:sp>
      <p:sp>
        <p:nvSpPr>
          <p:cNvPr id="29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1275</Words>
  <Application>Microsoft Office PowerPoint</Application>
  <PresentationFormat>Širokouhlá</PresentationFormat>
  <Paragraphs>284</Paragraphs>
  <Slides>21</Slides>
  <Notes>21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21</vt:i4>
      </vt:variant>
    </vt:vector>
  </HeadingPairs>
  <TitlesOfParts>
    <vt:vector size="26" baseType="lpstr">
      <vt:lpstr>Aptos</vt:lpstr>
      <vt:lpstr>Aptos Display</vt:lpstr>
      <vt:lpstr>Aptos Mono</vt:lpstr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 promptu po bezpečný commit</dc:title>
  <dc:subject>Od promptu po bezpečný commit</dc:subject>
  <dc:creator>OpenAI</dc:creator>
  <cp:lastModifiedBy>Sinus</cp:lastModifiedBy>
  <cp:revision>6</cp:revision>
  <dcterms:created xsi:type="dcterms:W3CDTF">2026-06-23T13:09:24Z</dcterms:created>
  <dcterms:modified xsi:type="dcterms:W3CDTF">2026-06-23T13:37:21Z</dcterms:modified>
</cp:coreProperties>
</file>