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71" d="100"/>
          <a:sy n="71" d="100"/>
        </p:scale>
        <p:origin x="82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491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01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594360" y="502920"/>
            <a:ext cx="10789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GenAI ako nástroj pri vývoji kódu</a:t>
            </a:r>
            <a:endParaRPr lang="en-US" sz="3100" dirty="0"/>
          </a:p>
        </p:txBody>
      </p:sp>
      <p:sp>
        <p:nvSpPr>
          <p:cNvPr id="5" name="Text 3"/>
          <p:cNvSpPr/>
          <p:nvPr/>
        </p:nvSpPr>
        <p:spPr>
          <a:xfrm>
            <a:off x="621792" y="118872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dirty="0">
                <a:solidFill>
                  <a:srgbClr val="38BDF8"/>
                </a:solidFill>
              </a:rPr>
              <a:t>možnosti, limity a riziká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7936991" y="502921"/>
            <a:ext cx="3508095" cy="2514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F8FAFC"/>
                </a:solidFill>
              </a:rPr>
              <a:t>GenAI zrýchľuje prípravu návrhov, ale nenahrádza zodpovednosť za správnosť, bezpečnosť a udržiavateľnosť kódu.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4892040" y="1645920"/>
            <a:ext cx="1325880" cy="384048"/>
          </a:xfrm>
          <a:prstGeom prst="rect">
            <a:avLst/>
          </a:prstGeom>
          <a:solidFill>
            <a:srgbClr val="1F2937"/>
          </a:solidFill>
          <a:ln w="12700">
            <a:solidFill>
              <a:srgbClr val="38BDF8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8FAFC"/>
                </a:solidFill>
              </a:rPr>
              <a:t>rýchlosť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200400" y="3950208"/>
            <a:ext cx="1417320" cy="384048"/>
          </a:xfrm>
          <a:prstGeom prst="rect">
            <a:avLst/>
          </a:prstGeom>
          <a:solidFill>
            <a:srgbClr val="1F2937"/>
          </a:solidFill>
          <a:ln w="12700">
            <a:solidFill>
              <a:srgbClr val="22C55E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8FAFC"/>
                </a:solidFill>
              </a:rPr>
              <a:t>správnosť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543800" y="3950208"/>
            <a:ext cx="1417320" cy="384048"/>
          </a:xfrm>
          <a:prstGeom prst="rect">
            <a:avLst/>
          </a:prstGeom>
          <a:solidFill>
            <a:srgbClr val="1F2937"/>
          </a:solidFill>
          <a:ln w="12700">
            <a:solidFill>
              <a:srgbClr val="F59E0B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8FAFC"/>
                </a:solidFill>
              </a:rPr>
              <a:t>bezpečnosť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800600" y="2880360"/>
            <a:ext cx="2606040" cy="59436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8FAFC"/>
                </a:solidFill>
              </a:rPr>
              <a:t>kontrolovaný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F8FAFC"/>
                </a:solidFill>
              </a:rPr>
              <a:t>vývojový proces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RIZIKOVÝ RÁMEC</a:t>
            </a:r>
            <a:endParaRPr lang="en-US" sz="850" dirty="0"/>
          </a:p>
        </p:txBody>
      </p:sp>
      <p:pic>
        <p:nvPicPr>
          <p:cNvPr id="13" name="Picture 6">
            <a:extLst>
              <a:ext uri="{FF2B5EF4-FFF2-40B4-BE49-F238E27FC236}">
                <a16:creationId xmlns:a16="http://schemas.microsoft.com/office/drawing/2014/main" id="{6E0BBAB4-3897-6C2F-6C8D-BFFA950AA0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" r="436" b="2117"/>
          <a:stretch>
            <a:fillRect/>
          </a:stretch>
        </p:blipFill>
        <p:spPr>
          <a:xfrm>
            <a:off x="0" y="5423579"/>
            <a:ext cx="12191998" cy="14325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Riziko 6: citlivé údaje v prompte alebo výstupe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Bezpečnosť sa týka aj dát, ktoré vstupujú do AI nástroja.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10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RIZIKO: DÁTA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325880"/>
            <a:ext cx="10698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59E0B"/>
                </a:solidFill>
              </a:rPr>
              <a:t>Do promptov nepatria produkčné secrets ani dôverné dáta bez schváleného režimu.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914400" y="2743200"/>
            <a:ext cx="1600200" cy="56692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heslá</a:t>
            </a: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2834640" y="2743200"/>
            <a:ext cx="1600200" cy="56692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API tokeny</a:t>
            </a: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4754880" y="2743200"/>
            <a:ext cx="1600200" cy="56692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privátne kľúče</a:t>
            </a: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6675120" y="2743200"/>
            <a:ext cx="1600200" cy="56692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produkčné dáta</a:t>
            </a: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8595360" y="2743200"/>
            <a:ext cx="1600200" cy="56692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osobné údaje</a:t>
            </a: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4754880" y="3886200"/>
            <a:ext cx="1600200" cy="56692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interný kód</a:t>
            </a: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1463040" y="5074920"/>
            <a:ext cx="9235440" cy="91440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Praktické pravidlo
</a:t>
            </a:r>
            <a:r>
              <a:rPr lang="en-US" dirty="0">
                <a:solidFill>
                  <a:srgbClr val="CBD5E1"/>
                </a:solidFill>
              </a:rPr>
              <a:t>Použiť anonymizované ukážky, minimálny reprodukovateľný príklad a schválené nástroje pre prácu s neverejným kódom.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1463040" y="5074920"/>
            <a:ext cx="50292" cy="9144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Vývojár ako reviewer, nie pasívny príjemca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Použitie GenAI mení pracovnú rolu vývojára, ale neznižuje zodpovednosť.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11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ROLA VÝVOJÁRA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280160"/>
            <a:ext cx="10698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F8FAFC"/>
                </a:solidFill>
              </a:rPr>
              <a:t>Nestačí vedieť napísať prompt. Treba vedieť špecifikovať, kontrolovať a integrovať.</a:t>
            </a:r>
            <a:endParaRPr lang="en-US" sz="2300" dirty="0"/>
          </a:p>
        </p:txBody>
      </p:sp>
      <p:sp>
        <p:nvSpPr>
          <p:cNvPr id="9" name="Text 7"/>
          <p:cNvSpPr/>
          <p:nvPr/>
        </p:nvSpPr>
        <p:spPr>
          <a:xfrm>
            <a:off x="1005840" y="2834640"/>
            <a:ext cx="2377440" cy="777240"/>
          </a:xfrm>
          <a:prstGeom prst="rect">
            <a:avLst/>
          </a:prstGeom>
          <a:solidFill>
            <a:srgbClr val="1F2937"/>
          </a:solidFill>
          <a:ln w="12700">
            <a:solidFill>
              <a:srgbClr val="38BDF8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8FAFC"/>
                </a:solidFill>
              </a:rPr>
              <a:t>specifier</a:t>
            </a:r>
            <a:endParaRPr lang="en-US" sz="1700" dirty="0"/>
          </a:p>
        </p:txBody>
      </p:sp>
      <p:sp>
        <p:nvSpPr>
          <p:cNvPr id="10" name="Shape 8"/>
          <p:cNvSpPr/>
          <p:nvPr/>
        </p:nvSpPr>
        <p:spPr>
          <a:xfrm>
            <a:off x="3611880" y="3218688"/>
            <a:ext cx="1188720" cy="0"/>
          </a:xfrm>
          <a:prstGeom prst="line">
            <a:avLst/>
          </a:prstGeom>
          <a:noFill/>
          <a:ln w="21590">
            <a:solidFill>
              <a:srgbClr val="38BDF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5029200" y="2834640"/>
            <a:ext cx="2377440" cy="777240"/>
          </a:xfrm>
          <a:prstGeom prst="rect">
            <a:avLst/>
          </a:prstGeom>
          <a:solidFill>
            <a:srgbClr val="1F2937"/>
          </a:solidFill>
          <a:ln w="12700">
            <a:solidFill>
              <a:srgbClr val="F59E0B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8FAFC"/>
                </a:solidFill>
              </a:rPr>
              <a:t>reviewer</a:t>
            </a:r>
            <a:endParaRPr lang="en-US" sz="1700" dirty="0"/>
          </a:p>
        </p:txBody>
      </p:sp>
      <p:sp>
        <p:nvSpPr>
          <p:cNvPr id="12" name="Shape 10"/>
          <p:cNvSpPr/>
          <p:nvPr/>
        </p:nvSpPr>
        <p:spPr>
          <a:xfrm>
            <a:off x="7635240" y="3218688"/>
            <a:ext cx="1188720" cy="0"/>
          </a:xfrm>
          <a:prstGeom prst="line">
            <a:avLst/>
          </a:prstGeom>
          <a:noFill/>
          <a:ln w="21590">
            <a:solidFill>
              <a:srgbClr val="F59E0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9052560" y="2834640"/>
            <a:ext cx="2377440" cy="777240"/>
          </a:xfrm>
          <a:prstGeom prst="rect">
            <a:avLst/>
          </a:prstGeom>
          <a:solidFill>
            <a:srgbClr val="1F2937"/>
          </a:solidFill>
          <a:ln w="12700">
            <a:solidFill>
              <a:srgbClr val="22C55E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8FAFC"/>
                </a:solidFill>
              </a:rPr>
              <a:t>integrator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1005840" y="379476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94A3B8"/>
                </a:solidFill>
              </a:rPr>
              <a:t>špecifikácia požiadaviek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4892040" y="3794760"/>
            <a:ext cx="2651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94A3B8"/>
                </a:solidFill>
              </a:rPr>
              <a:t>odhalenie chybných predpokladov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8915400" y="3794760"/>
            <a:ext cx="2651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94A3B8"/>
                </a:solidFill>
              </a:rPr>
              <a:t>zapojenie do architektúry projektu</a:t>
            </a:r>
            <a:endParaRPr lang="en-US" sz="11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Prompt je technická špecifikácia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Nejasné zadanie vedie ku generickému a rizikovému kódu.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12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PROMPT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777240" y="141732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F4444"/>
                </a:solidFill>
              </a:rPr>
              <a:t>Slabý prompt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777240" y="1828800"/>
            <a:ext cx="5029200" cy="749808"/>
          </a:xfrm>
          <a:prstGeom prst="rect">
            <a:avLst/>
          </a:prstGeom>
          <a:solidFill>
            <a:srgbClr val="020617"/>
          </a:solidFill>
          <a:ln w="12700">
            <a:solidFill>
              <a:srgbClr val="EF4444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Write login code in Python.</a:t>
            </a:r>
            <a:endParaRPr lang="en-US" sz="2400" dirty="0"/>
          </a:p>
        </p:txBody>
      </p:sp>
      <p:sp>
        <p:nvSpPr>
          <p:cNvPr id="10" name="Text 8"/>
          <p:cNvSpPr/>
          <p:nvPr/>
        </p:nvSpPr>
        <p:spPr>
          <a:xfrm>
            <a:off x="6400800" y="141732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22C55E"/>
                </a:solidFill>
              </a:rPr>
              <a:t>Presnejší prompt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6400800" y="1828800"/>
            <a:ext cx="5074920" cy="2468880"/>
          </a:xfrm>
          <a:prstGeom prst="rect">
            <a:avLst/>
          </a:prstGeom>
          <a:solidFill>
            <a:srgbClr val="020617"/>
          </a:solidFill>
          <a:ln w="12700">
            <a:solidFill>
              <a:srgbClr val="22C55E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indent="182563">
              <a:buNone/>
            </a:pPr>
            <a:r>
              <a:rPr lang="en-US" sz="20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Generate a Flask login endpoint using</a:t>
            </a:r>
            <a:endParaRPr lang="en-US" sz="2000" dirty="0"/>
          </a:p>
          <a:p>
            <a:pPr indent="182563">
              <a:buNone/>
            </a:pPr>
            <a:r>
              <a:rPr lang="en-US" sz="20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parameterized queries, password hashing</a:t>
            </a:r>
            <a:endParaRPr lang="en-US" sz="2000" dirty="0"/>
          </a:p>
          <a:p>
            <a:pPr indent="182563">
              <a:buNone/>
            </a:pPr>
            <a:r>
              <a:rPr lang="en-US" sz="20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with Argon2 or bcrypt, generic error</a:t>
            </a:r>
            <a:endParaRPr lang="en-US" sz="2000" dirty="0"/>
          </a:p>
          <a:p>
            <a:pPr indent="182563">
              <a:buNone/>
            </a:pPr>
            <a:r>
              <a:rPr lang="en-US" sz="20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messages, rate limiting points, and</a:t>
            </a:r>
            <a:endParaRPr lang="en-US" sz="2000" dirty="0"/>
          </a:p>
          <a:p>
            <a:pPr indent="182563">
              <a:buNone/>
            </a:pPr>
            <a:r>
              <a:rPr lang="en-US" sz="20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unit tests for invalid input.</a:t>
            </a:r>
            <a:endParaRPr lang="en-US" sz="2000" dirty="0"/>
          </a:p>
          <a:p>
            <a:pPr indent="182563">
              <a:buNone/>
            </a:pPr>
            <a:r>
              <a:rPr lang="en-US" sz="20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Do not include hard-coded secrets.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868680" y="4983480"/>
            <a:ext cx="10515600" cy="68580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 fontScale="925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Zásada
</a:t>
            </a:r>
            <a:r>
              <a:rPr lang="en-US" dirty="0">
                <a:solidFill>
                  <a:srgbClr val="CBD5E1"/>
                </a:solidFill>
              </a:rPr>
              <a:t>Prompt má obsahovať platformu, verzie, bezpečnostné požiadavky, vstupy, chybové stavy a požiadavku na testy.</a:t>
            </a:r>
            <a:endParaRPr lang="en-US" dirty="0"/>
          </a:p>
        </p:txBody>
      </p:sp>
      <p:sp>
        <p:nvSpPr>
          <p:cNvPr id="13" name="Shape 11"/>
          <p:cNvSpPr/>
          <p:nvPr/>
        </p:nvSpPr>
        <p:spPr>
          <a:xfrm>
            <a:off x="868680" y="4983480"/>
            <a:ext cx="50292" cy="68580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Kontrolná otázka pred použitím výstupu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Pred vložením kódu do projektu musia byť známe predpoklady, riziká a spôsob overenia.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13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REVIEW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234440"/>
            <a:ext cx="10698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F8FAFC"/>
                </a:solidFill>
              </a:rPr>
              <a:t>Kód možno prijať až vtedy, keď je zrozumiteľný jeho kontext a správanie pri zlyhaní.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4983480" y="3154680"/>
            <a:ext cx="1828800" cy="640080"/>
          </a:xfrm>
          <a:prstGeom prst="rect">
            <a:avLst/>
          </a:prstGeom>
          <a:solidFill>
            <a:srgbClr val="1F2937"/>
          </a:solidFill>
          <a:ln w="19050">
            <a:solidFill>
              <a:srgbClr val="38BDF8"/>
            </a:solidFill>
          </a:ln>
        </p:spPr>
        <p:txBody>
          <a:bodyPr wrap="square" lIns="762" tIns="762" rIns="762" bIns="762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8FAFC"/>
                </a:solidFill>
              </a:rPr>
              <a:t>AI výstup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5532120" y="2020825"/>
            <a:ext cx="1920240" cy="713232"/>
          </a:xfrm>
          <a:prstGeom prst="rect">
            <a:avLst/>
          </a:prstGeom>
          <a:solidFill>
            <a:srgbClr val="1F2937"/>
          </a:solidFill>
          <a:ln w="12700">
            <a:solidFill>
              <a:srgbClr val="38BDF8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8FAFC"/>
                </a:solidFill>
              </a:rPr>
              <a:t>Aké predpoklady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8FAFC"/>
                </a:solidFill>
              </a:rPr>
              <a:t>kód robí?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1920240" y="2788920"/>
            <a:ext cx="1920240" cy="713232"/>
          </a:xfrm>
          <a:prstGeom prst="rect">
            <a:avLst/>
          </a:prstGeom>
          <a:solidFill>
            <a:srgbClr val="1F2937"/>
          </a:solidFill>
          <a:ln w="12700">
            <a:solidFill>
              <a:srgbClr val="A78BFA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8FAFC"/>
                </a:solidFill>
              </a:rPr>
              <a:t>Aké vstupy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8FAFC"/>
                </a:solidFill>
              </a:rPr>
              <a:t>spracúva?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8321040" y="2788920"/>
            <a:ext cx="1920240" cy="713232"/>
          </a:xfrm>
          <a:prstGeom prst="rect">
            <a:avLst/>
          </a:prstGeom>
          <a:solidFill>
            <a:srgbClr val="1F2937"/>
          </a:solidFill>
          <a:ln w="12700">
            <a:solidFill>
              <a:srgbClr val="F59E0B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8FAFC"/>
                </a:solidFill>
              </a:rPr>
              <a:t>Čo sa stane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8FAFC"/>
                </a:solidFill>
              </a:rPr>
              <a:t>pri chybe?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2743200" y="4572000"/>
            <a:ext cx="1920240" cy="713232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8FAFC"/>
                </a:solidFill>
              </a:rPr>
              <a:t>Aké oprávnenia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8FAFC"/>
                </a:solidFill>
              </a:rPr>
              <a:t>alebo secrets potrebuje?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7452360" y="4572000"/>
            <a:ext cx="1920240" cy="713232"/>
          </a:xfrm>
          <a:prstGeom prst="rect">
            <a:avLst/>
          </a:prstGeom>
          <a:solidFill>
            <a:srgbClr val="1F2937"/>
          </a:solidFill>
          <a:ln w="12700">
            <a:solidFill>
              <a:srgbClr val="22C55E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8FAFC"/>
                </a:solidFill>
              </a:rPr>
              <a:t>Ako bude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8FAFC"/>
                </a:solidFill>
              </a:rPr>
              <a:t>testovaný?</a:t>
            </a:r>
            <a:endParaRPr lang="en-US" sz="12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AI-generovaný kód musí prejsť bežným SDLC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AI výstup nemá mať výnimku z bezpečného vývojového procesu.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14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SDLC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280160"/>
            <a:ext cx="10698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F8FAFC"/>
                </a:solidFill>
              </a:rPr>
              <a:t>Ak sa kód dostane do projektu, musí prejsť rovnakými kontrolami ako ľudsky napísaný kód.</a:t>
            </a:r>
            <a:endParaRPr lang="en-US" sz="2200" dirty="0"/>
          </a:p>
        </p:txBody>
      </p:sp>
      <p:sp>
        <p:nvSpPr>
          <p:cNvPr id="9" name="Shape 7"/>
          <p:cNvSpPr/>
          <p:nvPr/>
        </p:nvSpPr>
        <p:spPr>
          <a:xfrm>
            <a:off x="1728216" y="3300984"/>
            <a:ext cx="118872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0" name="Shape 8"/>
          <p:cNvSpPr/>
          <p:nvPr/>
        </p:nvSpPr>
        <p:spPr>
          <a:xfrm>
            <a:off x="3172968" y="3300984"/>
            <a:ext cx="118872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Shape 9"/>
          <p:cNvSpPr/>
          <p:nvPr/>
        </p:nvSpPr>
        <p:spPr>
          <a:xfrm>
            <a:off x="4617720" y="3300984"/>
            <a:ext cx="118872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2" name="Shape 10"/>
          <p:cNvSpPr/>
          <p:nvPr/>
        </p:nvSpPr>
        <p:spPr>
          <a:xfrm>
            <a:off x="6062472" y="3300984"/>
            <a:ext cx="118872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Shape 11"/>
          <p:cNvSpPr/>
          <p:nvPr/>
        </p:nvSpPr>
        <p:spPr>
          <a:xfrm>
            <a:off x="7507224" y="3300984"/>
            <a:ext cx="118872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2"/>
          <p:cNvSpPr/>
          <p:nvPr/>
        </p:nvSpPr>
        <p:spPr>
          <a:xfrm>
            <a:off x="8951976" y="3300984"/>
            <a:ext cx="118872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10396728" y="3300984"/>
            <a:ext cx="118872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Text 14"/>
          <p:cNvSpPr/>
          <p:nvPr/>
        </p:nvSpPr>
        <p:spPr>
          <a:xfrm>
            <a:off x="457200" y="2971800"/>
            <a:ext cx="1234440" cy="658368"/>
          </a:xfrm>
          <a:prstGeom prst="rect">
            <a:avLst/>
          </a:prstGeom>
          <a:solidFill>
            <a:srgbClr val="1F2937"/>
          </a:solidFill>
          <a:ln w="12700">
            <a:solidFill>
              <a:srgbClr val="38BDF8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Prompt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901952" y="2971800"/>
            <a:ext cx="1234440" cy="658368"/>
          </a:xfrm>
          <a:prstGeom prst="rect">
            <a:avLst/>
          </a:prstGeom>
          <a:solidFill>
            <a:srgbClr val="1F2937"/>
          </a:solidFill>
          <a:ln w="12700">
            <a:solidFill>
              <a:srgbClr val="A78BFA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Draft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3346704" y="2971800"/>
            <a:ext cx="1234440" cy="658368"/>
          </a:xfrm>
          <a:prstGeom prst="rect">
            <a:avLst/>
          </a:prstGeom>
          <a:solidFill>
            <a:srgbClr val="1F2937"/>
          </a:solidFill>
          <a:ln w="12700">
            <a:solidFill>
              <a:srgbClr val="F59E0B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Local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review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4791456" y="2971800"/>
            <a:ext cx="1234440" cy="658368"/>
          </a:xfrm>
          <a:prstGeom prst="rect">
            <a:avLst/>
          </a:prstGeom>
          <a:solidFill>
            <a:srgbClr val="1F2937"/>
          </a:solidFill>
          <a:ln w="12700">
            <a:solidFill>
              <a:srgbClr val="22C55E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Tests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6236208" y="2971800"/>
            <a:ext cx="1234440" cy="658368"/>
          </a:xfrm>
          <a:prstGeom prst="rect">
            <a:avLst/>
          </a:prstGeom>
          <a:solidFill>
            <a:srgbClr val="1F2937"/>
          </a:solidFill>
          <a:ln w="12700">
            <a:solidFill>
              <a:srgbClr val="38BDF8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Static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analysis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7680960" y="2971800"/>
            <a:ext cx="1234440" cy="658368"/>
          </a:xfrm>
          <a:prstGeom prst="rect">
            <a:avLst/>
          </a:prstGeom>
          <a:solidFill>
            <a:srgbClr val="1F2937"/>
          </a:solidFill>
          <a:ln w="12700">
            <a:solidFill>
              <a:srgbClr val="F59E0B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Dependency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scan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9125712" y="2971800"/>
            <a:ext cx="1234440" cy="658368"/>
          </a:xfrm>
          <a:prstGeom prst="rect">
            <a:avLst/>
          </a:prstGeom>
          <a:solidFill>
            <a:srgbClr val="1F2937"/>
          </a:solidFill>
          <a:ln w="12700">
            <a:solidFill>
              <a:srgbClr val="22C55E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Code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review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10570464" y="2971800"/>
            <a:ext cx="1234440" cy="658368"/>
          </a:xfrm>
          <a:prstGeom prst="rect">
            <a:avLst/>
          </a:prstGeom>
          <a:solidFill>
            <a:srgbClr val="1F2937"/>
          </a:solidFill>
          <a:ln w="12700">
            <a:solidFill>
              <a:srgbClr val="F8FAFC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Commit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914400" y="4709159"/>
            <a:ext cx="10378440" cy="1069847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8FAFC"/>
                </a:solidFill>
              </a:rPr>
              <a:t>SSDF pohľad
</a:t>
            </a:r>
            <a:r>
              <a:rPr lang="en-US" sz="2000" dirty="0">
                <a:solidFill>
                  <a:srgbClr val="CBD5E1"/>
                </a:solidFill>
              </a:rPr>
              <a:t>Bezpečný vývoj je súbor praktík integrovaných do SDLC: pripraviť organizáciu, chrániť softvér, produkovať bezpečný softvér a reagovať na zraniteľnosti.</a:t>
            </a:r>
            <a:endParaRPr lang="en-US" sz="2000" dirty="0"/>
          </a:p>
        </p:txBody>
      </p:sp>
      <p:sp>
        <p:nvSpPr>
          <p:cNvPr id="25" name="Shape 23"/>
          <p:cNvSpPr/>
          <p:nvPr/>
        </p:nvSpPr>
        <p:spPr>
          <a:xfrm>
            <a:off x="914400" y="4709159"/>
            <a:ext cx="50292" cy="1069847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Bezpečný minimálny workflow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Cieľom nie je zakázať GenAI, ale uzavrieť ju do kontrolného cyklu.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15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WORKFLOW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234440"/>
            <a:ext cx="10698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F8FAFC"/>
                </a:solidFill>
              </a:rPr>
              <a:t>Bezpečné použitie znamená jasný rozsah, presné zadanie, kontrolu výstupu, testovanie a review.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5486400" y="2331720"/>
            <a:ext cx="1234440" cy="530352"/>
          </a:xfrm>
          <a:prstGeom prst="rect">
            <a:avLst/>
          </a:prstGeom>
          <a:solidFill>
            <a:srgbClr val="1F2937"/>
          </a:solidFill>
          <a:ln w="12700">
            <a:solidFill>
              <a:srgbClr val="38BDF8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8FAFC"/>
                </a:solidFill>
              </a:rPr>
              <a:t>Scope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7589520" y="2788920"/>
            <a:ext cx="1234440" cy="530352"/>
          </a:xfrm>
          <a:prstGeom prst="rect">
            <a:avLst/>
          </a:prstGeom>
          <a:solidFill>
            <a:srgbClr val="1F2937"/>
          </a:solidFill>
          <a:ln w="12700">
            <a:solidFill>
              <a:srgbClr val="A78BFA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8FAFC"/>
                </a:solidFill>
              </a:rPr>
              <a:t>Prompt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589520" y="4069080"/>
            <a:ext cx="1234440" cy="530352"/>
          </a:xfrm>
          <a:prstGeom prst="rect">
            <a:avLst/>
          </a:prstGeom>
          <a:solidFill>
            <a:srgbClr val="1F2937"/>
          </a:solidFill>
          <a:ln w="12700">
            <a:solidFill>
              <a:srgbClr val="F59E0B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8FAFC"/>
                </a:solidFill>
              </a:rPr>
              <a:t>Generate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5486400" y="4709160"/>
            <a:ext cx="1234440" cy="530352"/>
          </a:xfrm>
          <a:prstGeom prst="rect">
            <a:avLst/>
          </a:prstGeom>
          <a:solidFill>
            <a:srgbClr val="1F2937"/>
          </a:solidFill>
          <a:ln w="12700">
            <a:solidFill>
              <a:srgbClr val="22C55E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8FAFC"/>
                </a:solidFill>
              </a:rPr>
              <a:t>Inspect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3383280" y="4069080"/>
            <a:ext cx="1234440" cy="530352"/>
          </a:xfrm>
          <a:prstGeom prst="rect">
            <a:avLst/>
          </a:prstGeom>
          <a:solidFill>
            <a:srgbClr val="1F2937"/>
          </a:solidFill>
          <a:ln w="12700">
            <a:solidFill>
              <a:srgbClr val="38BDF8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8FAFC"/>
                </a:solidFill>
              </a:rPr>
              <a:t>Test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3383280" y="2788920"/>
            <a:ext cx="1234440" cy="530352"/>
          </a:xfrm>
          <a:prstGeom prst="rect">
            <a:avLst/>
          </a:prstGeom>
          <a:solidFill>
            <a:srgbClr val="1F2937"/>
          </a:solidFill>
          <a:ln w="12700">
            <a:solidFill>
              <a:srgbClr val="F59E0B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8FAFC"/>
                </a:solidFill>
              </a:rPr>
              <a:t>Review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846320" y="3429000"/>
            <a:ext cx="2514600" cy="512064"/>
          </a:xfrm>
          <a:prstGeom prst="rect">
            <a:avLst/>
          </a:prstGeom>
          <a:solidFill>
            <a:srgbClr val="1F2937"/>
          </a:solidFill>
          <a:ln w="12700">
            <a:solidFill>
              <a:srgbClr val="38BDF8"/>
            </a:solidFill>
          </a:ln>
        </p:spPr>
        <p:txBody>
          <a:bodyPr wrap="square" lIns="762" tIns="762" rIns="762" bIns="762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8FAFC"/>
                </a:solidFill>
              </a:rPr>
              <a:t>Commit only after review</a:t>
            </a:r>
            <a:endParaRPr 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Kedy GenAI nepoužiť ako primárny zdroj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Niektoré oblasti vyžadujú odbornú validáciu a referenčné zdroje.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16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HIGH-RISK ZONES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280160"/>
            <a:ext cx="10698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F8FAFC"/>
                </a:solidFill>
              </a:rPr>
              <a:t>Čím vyšší dopad zlyhania, tým menej môže byť AI výstup samostatným rozhodovacím základom.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685800" y="2743200"/>
            <a:ext cx="3063240" cy="1051560"/>
          </a:xfrm>
          <a:prstGeom prst="rect">
            <a:avLst/>
          </a:prstGeom>
          <a:solidFill>
            <a:srgbClr val="241519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kryptografia
</a:t>
            </a:r>
            <a:r>
              <a:rPr lang="en-US" sz="1600" dirty="0">
                <a:solidFill>
                  <a:srgbClr val="CBD5E1"/>
                </a:solidFill>
              </a:rPr>
              <a:t>návrh algoritmov, kľúčový manažment, vlastné protokoly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685800" y="274320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4297680" y="2743200"/>
            <a:ext cx="3063240" cy="1051560"/>
          </a:xfrm>
          <a:prstGeom prst="rect">
            <a:avLst/>
          </a:prstGeom>
          <a:solidFill>
            <a:srgbClr val="241519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autentifikácia
</a:t>
            </a:r>
            <a:r>
              <a:rPr lang="en-US" sz="1600" dirty="0">
                <a:solidFill>
                  <a:srgbClr val="CBD5E1"/>
                </a:solidFill>
              </a:rPr>
              <a:t>login, session management, reset hesla, MFA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297680" y="274320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7909560" y="2743200"/>
            <a:ext cx="3063240" cy="1051560"/>
          </a:xfrm>
          <a:prstGeom prst="rect">
            <a:avLst/>
          </a:prstGeom>
          <a:solidFill>
            <a:srgbClr val="241519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autorizácia
</a:t>
            </a:r>
            <a:r>
              <a:rPr lang="en-US" sz="1600" dirty="0">
                <a:solidFill>
                  <a:srgbClr val="CBD5E1"/>
                </a:solidFill>
              </a:rPr>
              <a:t>role, scope, objektové oprávnenia, tenant izolácia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7909560" y="274320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3"/>
          <p:cNvSpPr/>
          <p:nvPr/>
        </p:nvSpPr>
        <p:spPr>
          <a:xfrm>
            <a:off x="685800" y="4251960"/>
            <a:ext cx="3063240" cy="1051560"/>
          </a:xfrm>
          <a:prstGeom prst="rect">
            <a:avLst/>
          </a:prstGeom>
          <a:solidFill>
            <a:srgbClr val="241519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secrets
</a:t>
            </a:r>
            <a:r>
              <a:rPr lang="en-US" sz="1600" dirty="0">
                <a:solidFill>
                  <a:srgbClr val="CBD5E1"/>
                </a:solidFill>
              </a:rPr>
              <a:t>tokeny, kľúče, certifikáty, konfigurácia prostredí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85800" y="425196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Text 15"/>
          <p:cNvSpPr/>
          <p:nvPr/>
        </p:nvSpPr>
        <p:spPr>
          <a:xfrm>
            <a:off x="4297680" y="4251960"/>
            <a:ext cx="3063240" cy="1051560"/>
          </a:xfrm>
          <a:prstGeom prst="rect">
            <a:avLst/>
          </a:prstGeom>
          <a:solidFill>
            <a:srgbClr val="241519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bezpečnostné politiky
</a:t>
            </a:r>
            <a:r>
              <a:rPr lang="en-US" sz="1600" dirty="0">
                <a:solidFill>
                  <a:srgbClr val="CBD5E1"/>
                </a:solidFill>
              </a:rPr>
              <a:t>interné pravidlá, compliance, auditné požiadavky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4297680" y="425196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9" name="Text 17"/>
          <p:cNvSpPr/>
          <p:nvPr/>
        </p:nvSpPr>
        <p:spPr>
          <a:xfrm>
            <a:off x="7909560" y="4251960"/>
            <a:ext cx="3063240" cy="1051560"/>
          </a:xfrm>
          <a:prstGeom prst="rect">
            <a:avLst/>
          </a:prstGeom>
          <a:solidFill>
            <a:srgbClr val="241519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kritická infraštruktúra
</a:t>
            </a:r>
            <a:r>
              <a:rPr lang="en-US" sz="1600" dirty="0">
                <a:solidFill>
                  <a:srgbClr val="CBD5E1"/>
                </a:solidFill>
              </a:rPr>
              <a:t>vysoký dopad výpadku alebo zneužitia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7909560" y="425196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Zodpovednosť zostáva na tíme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Ak je kód súčasťou projektu, tím nesie vlastníctvo jeho kvality a bezpečnosti.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17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ZODPOVEDNOSŤ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1005840" y="1828800"/>
            <a:ext cx="102412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59E0B"/>
                </a:solidFill>
              </a:rPr>
              <a:t>AI output ≠ accepted code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777240" y="3063240"/>
            <a:ext cx="10698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500" b="1" dirty="0">
                <a:solidFill>
                  <a:srgbClr val="22C55E"/>
                </a:solidFill>
              </a:rPr>
              <a:t>accepted code = reviewed + tested + documented + owned</a:t>
            </a:r>
            <a:endParaRPr lang="en-US" sz="2500" dirty="0"/>
          </a:p>
        </p:txBody>
      </p:sp>
      <p:sp>
        <p:nvSpPr>
          <p:cNvPr id="10" name="Text 8"/>
          <p:cNvSpPr/>
          <p:nvPr/>
        </p:nvSpPr>
        <p:spPr>
          <a:xfrm>
            <a:off x="1280160" y="4617719"/>
            <a:ext cx="9646920" cy="1008529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8FAFC"/>
                </a:solidFill>
              </a:rPr>
              <a:t>Princíp
</a:t>
            </a:r>
            <a:r>
              <a:rPr lang="en-US" sz="2000" dirty="0">
                <a:solidFill>
                  <a:srgbClr val="CBD5E1"/>
                </a:solidFill>
              </a:rPr>
              <a:t>GenAI môže urýchliť návrh, ale nemôže nahradiť vlastníctvo architektúry, bezpečnostných rozhodnutí a akceptačných kritérií.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1280160" y="4617719"/>
            <a:ext cx="50292" cy="1008529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Zhrnutie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GenAI je vývojový akcelerátor iba vtedy, keď je vložená do kontrolovaného procesu.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18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ZÁVER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822960" y="1417320"/>
            <a:ext cx="10515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38BDF8"/>
                </a:solidFill>
              </a:rPr>
              <a:t>Use AI to accelerate.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822960" y="2057400"/>
            <a:ext cx="10515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22C55E"/>
                </a:solidFill>
              </a:rPr>
              <a:t>Use engineering to validate.</a:t>
            </a:r>
            <a:endParaRPr lang="en-US" sz="2400" dirty="0"/>
          </a:p>
        </p:txBody>
      </p:sp>
      <p:sp>
        <p:nvSpPr>
          <p:cNvPr id="10" name="Text 8"/>
          <p:cNvSpPr/>
          <p:nvPr/>
        </p:nvSpPr>
        <p:spPr>
          <a:xfrm>
            <a:off x="822960" y="2697480"/>
            <a:ext cx="10515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59E0B"/>
                </a:solidFill>
              </a:rPr>
              <a:t>Use process to control risk.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868680" y="4069080"/>
            <a:ext cx="5212080" cy="96012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sk-SK" b="1" dirty="0">
                <a:solidFill>
                  <a:srgbClr val="F8FAFC"/>
                </a:solidFill>
              </a:rPr>
              <a:t>Záver 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BD5E1"/>
                </a:solidFill>
              </a:rPr>
              <a:t>AI výstup je návrh. Prijatý kód je až overený, testovaný a vlastnený artefakt projektu.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868680" y="4069080"/>
            <a:ext cx="50292" cy="96012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6355080" y="4069080"/>
            <a:ext cx="4983480" cy="96012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8FAFC"/>
                </a:solidFill>
              </a:rPr>
              <a:t>Použité odborné rámce
</a:t>
            </a:r>
            <a:r>
              <a:rPr lang="en-US" sz="1600" dirty="0">
                <a:solidFill>
                  <a:srgbClr val="CBD5E1"/>
                </a:solidFill>
              </a:rPr>
              <a:t>OWASP Top 10 for LLM Applications 2025; NIST AI RMF Generative AI Profile; NIST SSDF SP 800-218; SLSA/OpenSSF Scorecard.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6355080" y="4069080"/>
            <a:ext cx="50292" cy="96012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Kde GenAI reálne pomáha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Hodnota je v zrýchlení analýzy a prípravy, nie v nekontrolovanom preberaní výstupu.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02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MOŽNOSTI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417320"/>
            <a:ext cx="10698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F8FAFC"/>
                </a:solidFill>
              </a:rPr>
              <a:t>Najväčší prínos je pri úlohách, kde vývojár vie rýchlo overiť kvalitu výstupu.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658368" y="2788920"/>
            <a:ext cx="1920240" cy="141732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Skeleton
</a:t>
            </a:r>
            <a:r>
              <a:rPr lang="en-US" dirty="0">
                <a:solidFill>
                  <a:srgbClr val="CBD5E1"/>
                </a:solidFill>
              </a:rPr>
              <a:t>štartovací návrh tried, endpointu alebo modulu</a:t>
            </a: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658368" y="2788920"/>
            <a:ext cx="50292" cy="141732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2971800" y="2788920"/>
            <a:ext cx="1920240" cy="141732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Varianty
</a:t>
            </a:r>
            <a:r>
              <a:rPr lang="en-US" dirty="0">
                <a:solidFill>
                  <a:srgbClr val="CBD5E1"/>
                </a:solidFill>
              </a:rPr>
              <a:t>porovnanie jednoduchších implementácií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2971800" y="2788920"/>
            <a:ext cx="50292" cy="141732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5285232" y="2788920"/>
            <a:ext cx="1920240" cy="141732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Vysvetlenie
</a:t>
            </a:r>
            <a:r>
              <a:rPr lang="en-US" dirty="0">
                <a:solidFill>
                  <a:srgbClr val="CBD5E1"/>
                </a:solidFill>
              </a:rPr>
              <a:t>orientácia v cudzom alebo legacy kóde</a:t>
            </a: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5285232" y="2788920"/>
            <a:ext cx="50292" cy="1417320"/>
          </a:xfrm>
          <a:prstGeom prst="rect">
            <a:avLst/>
          </a:prstGeom>
          <a:solidFill>
            <a:srgbClr val="22C55E"/>
          </a:solidFill>
          <a:ln w="12700">
            <a:solidFill>
              <a:srgbClr val="22C55E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3"/>
          <p:cNvSpPr/>
          <p:nvPr/>
        </p:nvSpPr>
        <p:spPr>
          <a:xfrm>
            <a:off x="7598664" y="2788920"/>
            <a:ext cx="1920240" cy="141732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Test cases
</a:t>
            </a:r>
            <a:r>
              <a:rPr lang="en-US" dirty="0">
                <a:solidFill>
                  <a:srgbClr val="CBD5E1"/>
                </a:solidFill>
              </a:rPr>
              <a:t>návrh edge cases a regresných testov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7598664" y="2788920"/>
            <a:ext cx="50292" cy="1417320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Text 15"/>
          <p:cNvSpPr/>
          <p:nvPr/>
        </p:nvSpPr>
        <p:spPr>
          <a:xfrm>
            <a:off x="9912096" y="2788920"/>
            <a:ext cx="1920240" cy="141732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Dokumentácia
</a:t>
            </a:r>
            <a:r>
              <a:rPr lang="en-US" dirty="0">
                <a:solidFill>
                  <a:srgbClr val="CBD5E1"/>
                </a:solidFill>
              </a:rPr>
              <a:t>komentáre, README, migračné poznámky</a:t>
            </a:r>
            <a:endParaRPr lang="en-US" dirty="0"/>
          </a:p>
        </p:txBody>
      </p:sp>
      <p:sp>
        <p:nvSpPr>
          <p:cNvPr id="18" name="Shape 16"/>
          <p:cNvSpPr/>
          <p:nvPr/>
        </p:nvSpPr>
        <p:spPr>
          <a:xfrm>
            <a:off x="9912096" y="2788920"/>
            <a:ext cx="50292" cy="141732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9" name="Text 17"/>
          <p:cNvSpPr/>
          <p:nvPr/>
        </p:nvSpPr>
        <p:spPr>
          <a:xfrm>
            <a:off x="914400" y="5074920"/>
            <a:ext cx="10332720" cy="411480"/>
          </a:xfrm>
          <a:prstGeom prst="rect">
            <a:avLst/>
          </a:prstGeom>
          <a:solidFill>
            <a:srgbClr val="172033"/>
          </a:solidFill>
          <a:ln>
            <a:solidFill>
              <a:srgbClr val="334155"/>
            </a:solidFill>
          </a:ln>
        </p:spPr>
        <p:txBody>
          <a:bodyPr wrap="square" lIns="1016" tIns="1016" rIns="1016" bIns="1016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8FAFC"/>
                </a:solidFill>
              </a:rPr>
              <a:t>AI je užitočná ako návrhový partner. Autoritatívnym výstupom je až overený kód v projekte.</a:t>
            </a:r>
            <a:endParaRPr lang="en-US" sz="1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Čo GenAI pri kóde negarantuje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Riziko nevzniká iba vtedy, keď kód nefunguje. Rizikový môže byť aj kompilovateľný a presvedčivý kód.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03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LIMITY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417320"/>
            <a:ext cx="10698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8FAFC"/>
                </a:solidFill>
              </a:rPr>
              <a:t>Sebavedomý výstup modelu nie je dôkazom správnosti.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685800" y="2743200"/>
            <a:ext cx="3108960" cy="105156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kompilovateľnosť
</a:t>
            </a:r>
            <a:r>
              <a:rPr lang="en-US" sz="1600" dirty="0">
                <a:solidFill>
                  <a:srgbClr val="CBD5E1"/>
                </a:solidFill>
              </a:rPr>
              <a:t>kód môže používať neexistujúce API alebo nesprávne importy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685800" y="274320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4325112" y="2743200"/>
            <a:ext cx="3108960" cy="105156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aktuálnosť API
</a:t>
            </a:r>
            <a:r>
              <a:rPr lang="en-US" sz="1600" dirty="0">
                <a:solidFill>
                  <a:srgbClr val="CBD5E1"/>
                </a:solidFill>
              </a:rPr>
              <a:t>model môže opakovať staré návody a deprecated vzory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325112" y="274320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7964424" y="2743200"/>
            <a:ext cx="3108960" cy="105156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bezpečnosť
</a:t>
            </a:r>
            <a:r>
              <a:rPr lang="en-US" sz="1600" dirty="0">
                <a:solidFill>
                  <a:srgbClr val="CBD5E1"/>
                </a:solidFill>
              </a:rPr>
              <a:t>chýba validácia, kontrola prístupov alebo bezpečné defaulty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7964424" y="274320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3"/>
          <p:cNvSpPr/>
          <p:nvPr/>
        </p:nvSpPr>
        <p:spPr>
          <a:xfrm>
            <a:off x="685800" y="4251960"/>
            <a:ext cx="3108960" cy="105156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licenčná čistota
</a:t>
            </a:r>
            <a:r>
              <a:rPr lang="en-US" sz="1600" dirty="0">
                <a:solidFill>
                  <a:srgbClr val="CBD5E1"/>
                </a:solidFill>
              </a:rPr>
              <a:t>výstup môže pripomínať existujúce vzory bez kontextu licencie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85800" y="425196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7" name="Text 15"/>
          <p:cNvSpPr/>
          <p:nvPr/>
        </p:nvSpPr>
        <p:spPr>
          <a:xfrm>
            <a:off x="4325112" y="4251960"/>
            <a:ext cx="3108960" cy="105156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projektový kontext
</a:t>
            </a:r>
            <a:r>
              <a:rPr lang="en-US" sz="1600" dirty="0">
                <a:solidFill>
                  <a:srgbClr val="CBD5E1"/>
                </a:solidFill>
              </a:rPr>
              <a:t>nepozná architektúru, dátové modely ani interné pravidlá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4325112" y="425196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9" name="Text 17"/>
          <p:cNvSpPr/>
          <p:nvPr/>
        </p:nvSpPr>
        <p:spPr>
          <a:xfrm>
            <a:off x="7964424" y="4251960"/>
            <a:ext cx="3108960" cy="1051560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edge cases
</a:t>
            </a:r>
            <a:r>
              <a:rPr lang="en-US" sz="1600" dirty="0">
                <a:solidFill>
                  <a:srgbClr val="CBD5E1"/>
                </a:solidFill>
              </a:rPr>
              <a:t>často rieši happy path, nie zlyhania a okrajové situácie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7964424" y="4251960"/>
            <a:ext cx="50292" cy="1051560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Výstup GenAI nie je dôkaz správnosti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Pri softvéri rozhoduje overiteľné správanie, nie presvedčivosť odpovede.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04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VALIDÁCIA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960120" y="150876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59E0B"/>
                </a:solidFill>
              </a:rPr>
              <a:t>Vyzerá dôveryhodne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150608" y="150876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22C55E"/>
                </a:solidFill>
              </a:rPr>
              <a:t>Je technicky prijaté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868680" y="2148840"/>
            <a:ext cx="4297680" cy="2697480"/>
          </a:xfrm>
          <a:prstGeom prst="rect">
            <a:avLst/>
          </a:prstGeom>
          <a:solidFill>
            <a:srgbClr val="271C0A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252000" indent="0">
              <a:buNone/>
            </a:pPr>
            <a:r>
              <a:rPr lang="en-US" sz="2000" b="1" dirty="0">
                <a:solidFill>
                  <a:srgbClr val="F8FAFC"/>
                </a:solidFill>
              </a:rPr>
              <a:t>Plausible answer
</a:t>
            </a:r>
            <a:r>
              <a:rPr lang="en-US" sz="2000" dirty="0">
                <a:solidFill>
                  <a:srgbClr val="CBD5E1"/>
                </a:solidFill>
              </a:rPr>
              <a:t>• znie presvedčivo</a:t>
            </a:r>
            <a:endParaRPr lang="en-US" sz="2000" dirty="0"/>
          </a:p>
          <a:p>
            <a:pPr marL="252000" indent="0">
              <a:buNone/>
            </a:pPr>
            <a:r>
              <a:rPr lang="en-US" sz="2000" dirty="0">
                <a:solidFill>
                  <a:srgbClr val="CBD5E1"/>
                </a:solidFill>
              </a:rPr>
              <a:t>• obsahuje známe názvy API</a:t>
            </a:r>
            <a:endParaRPr lang="en-US" sz="2000" dirty="0"/>
          </a:p>
          <a:p>
            <a:pPr marL="252000" indent="0">
              <a:buNone/>
            </a:pPr>
            <a:r>
              <a:rPr lang="en-US" sz="2000" dirty="0">
                <a:solidFill>
                  <a:srgbClr val="CBD5E1"/>
                </a:solidFill>
              </a:rPr>
              <a:t>• ukazuje hlavný scenár</a:t>
            </a:r>
            <a:endParaRPr lang="en-US" sz="2000" dirty="0"/>
          </a:p>
          <a:p>
            <a:pPr marL="252000" indent="0">
              <a:buNone/>
            </a:pPr>
            <a:r>
              <a:rPr lang="en-US" sz="2000" dirty="0">
                <a:solidFill>
                  <a:srgbClr val="CBD5E1"/>
                </a:solidFill>
              </a:rPr>
              <a:t>• môže skrývať chybné predpoklady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868680" y="2148840"/>
            <a:ext cx="50292" cy="2697480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2" name="Text 10"/>
          <p:cNvSpPr/>
          <p:nvPr/>
        </p:nvSpPr>
        <p:spPr>
          <a:xfrm>
            <a:off x="7040880" y="2148840"/>
            <a:ext cx="4297680" cy="2697480"/>
          </a:xfrm>
          <a:prstGeom prst="rect">
            <a:avLst/>
          </a:prstGeom>
          <a:solidFill>
            <a:srgbClr val="09251A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252000" indent="0">
              <a:buNone/>
            </a:pPr>
            <a:r>
              <a:rPr lang="en-US" sz="2000" b="1" dirty="0">
                <a:solidFill>
                  <a:srgbClr val="F8FAFC"/>
                </a:solidFill>
              </a:rPr>
              <a:t>Verified code
</a:t>
            </a:r>
            <a:r>
              <a:rPr lang="en-US" sz="2000" dirty="0">
                <a:solidFill>
                  <a:srgbClr val="CBD5E1"/>
                </a:solidFill>
              </a:rPr>
              <a:t>• build prejde bez chýb</a:t>
            </a:r>
            <a:endParaRPr lang="en-US" sz="2000" dirty="0"/>
          </a:p>
          <a:p>
            <a:pPr marL="252000" indent="0">
              <a:buNone/>
            </a:pPr>
            <a:r>
              <a:rPr lang="en-US" sz="2000" dirty="0">
                <a:solidFill>
                  <a:srgbClr val="CBD5E1"/>
                </a:solidFill>
              </a:rPr>
              <a:t>• testy pokrývajú zlyhania</a:t>
            </a:r>
            <a:endParaRPr lang="en-US" sz="2000" dirty="0"/>
          </a:p>
          <a:p>
            <a:pPr marL="252000" indent="0">
              <a:buNone/>
            </a:pPr>
            <a:r>
              <a:rPr lang="en-US" sz="2000" dirty="0">
                <a:solidFill>
                  <a:srgbClr val="CBD5E1"/>
                </a:solidFill>
              </a:rPr>
              <a:t>• prebehne review</a:t>
            </a:r>
            <a:endParaRPr lang="en-US" sz="2000" dirty="0"/>
          </a:p>
          <a:p>
            <a:pPr marL="252000" indent="0">
              <a:buNone/>
            </a:pPr>
            <a:r>
              <a:rPr lang="en-US" sz="2000" dirty="0">
                <a:solidFill>
                  <a:srgbClr val="CBD5E1"/>
                </a:solidFill>
              </a:rPr>
              <a:t>• riziká sú zdokumentované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7040880" y="2148840"/>
            <a:ext cx="50292" cy="2697480"/>
          </a:xfrm>
          <a:prstGeom prst="rect">
            <a:avLst/>
          </a:prstGeom>
          <a:solidFill>
            <a:srgbClr val="22C55E"/>
          </a:solidFill>
          <a:ln w="12700">
            <a:solidFill>
              <a:srgbClr val="22C55E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14" name="Shape 12"/>
          <p:cNvSpPr/>
          <p:nvPr/>
        </p:nvSpPr>
        <p:spPr>
          <a:xfrm>
            <a:off x="5440680" y="3429000"/>
            <a:ext cx="1188720" cy="0"/>
          </a:xfrm>
          <a:prstGeom prst="line">
            <a:avLst/>
          </a:prstGeom>
          <a:noFill/>
          <a:ln w="21590">
            <a:solidFill>
              <a:srgbClr val="38BDF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Text 13"/>
          <p:cNvSpPr/>
          <p:nvPr/>
        </p:nvSpPr>
        <p:spPr>
          <a:xfrm>
            <a:off x="5248656" y="2990088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38BDF8"/>
                </a:solidFill>
              </a:rPr>
              <a:t>kontrola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Riziko 1: nesprávne predpoklady o kontexte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Model často nepozná skutočné hranice projektu.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05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RIZIKO: KONTEXT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261872"/>
            <a:ext cx="106984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rgbClr val="F8FAFC"/>
                </a:solidFill>
              </a:rPr>
              <a:t>Najnebezpečnejší problém býva skrytý predpoklad, nie syntaktická chyba.</a:t>
            </a:r>
            <a:endParaRPr lang="en-US" sz="2100" dirty="0"/>
          </a:p>
        </p:txBody>
      </p:sp>
      <p:sp>
        <p:nvSpPr>
          <p:cNvPr id="9" name="Text 7"/>
          <p:cNvSpPr/>
          <p:nvPr/>
        </p:nvSpPr>
        <p:spPr>
          <a:xfrm>
            <a:off x="4800600" y="3154680"/>
            <a:ext cx="2606040" cy="658368"/>
          </a:xfrm>
          <a:prstGeom prst="rect">
            <a:avLst/>
          </a:prstGeom>
          <a:solidFill>
            <a:srgbClr val="1F2937"/>
          </a:solidFill>
          <a:ln w="19050">
            <a:solidFill>
              <a:srgbClr val="38BDF8"/>
            </a:solidFill>
          </a:ln>
        </p:spPr>
        <p:txBody>
          <a:bodyPr wrap="square" lIns="1270" tIns="1270" rIns="1270" bIns="1270" rtlCol="0" anchor="ctr"/>
          <a:lstStyle/>
          <a:p>
            <a:pPr marL="0" indent="0" algn="ctr">
              <a:buNone/>
            </a:pPr>
            <a:r>
              <a:rPr lang="en-US" sz="1900" b="1" dirty="0">
                <a:solidFill>
                  <a:srgbClr val="F8FAFC"/>
                </a:solidFill>
              </a:rPr>
              <a:t>AI návrh kódu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1051560" y="2331720"/>
            <a:ext cx="1325880" cy="603504"/>
          </a:xfrm>
          <a:prstGeom prst="rect">
            <a:avLst/>
          </a:prstGeom>
          <a:solidFill>
            <a:srgbClr val="263244"/>
          </a:solidFill>
          <a:ln w="12700">
            <a:solidFill>
              <a:srgbClr val="A78BFA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framework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version</a:t>
            </a:r>
            <a:endParaRPr lang="en-US" sz="1220" dirty="0"/>
          </a:p>
        </p:txBody>
      </p:sp>
      <p:sp>
        <p:nvSpPr>
          <p:cNvPr id="11" name="Text 9"/>
          <p:cNvSpPr/>
          <p:nvPr/>
        </p:nvSpPr>
        <p:spPr>
          <a:xfrm>
            <a:off x="2788920" y="4572000"/>
            <a:ext cx="1325880" cy="603504"/>
          </a:xfrm>
          <a:prstGeom prst="rect">
            <a:avLst/>
          </a:prstGeom>
          <a:solidFill>
            <a:srgbClr val="263244"/>
          </a:solidFill>
          <a:ln w="12700">
            <a:solidFill>
              <a:srgbClr val="38BDF8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database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schema</a:t>
            </a:r>
            <a:endParaRPr lang="en-US" sz="1220" dirty="0"/>
          </a:p>
        </p:txBody>
      </p:sp>
      <p:sp>
        <p:nvSpPr>
          <p:cNvPr id="12" name="Text 10"/>
          <p:cNvSpPr/>
          <p:nvPr/>
        </p:nvSpPr>
        <p:spPr>
          <a:xfrm>
            <a:off x="5238974" y="4610728"/>
            <a:ext cx="1325880" cy="603504"/>
          </a:xfrm>
          <a:prstGeom prst="rect">
            <a:avLst/>
          </a:prstGeom>
          <a:solidFill>
            <a:srgbClr val="263244"/>
          </a:solidFill>
          <a:ln w="12700">
            <a:solidFill>
              <a:srgbClr val="F59E0B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auth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model</a:t>
            </a:r>
            <a:endParaRPr lang="en-US" sz="1220" dirty="0"/>
          </a:p>
        </p:txBody>
      </p:sp>
      <p:sp>
        <p:nvSpPr>
          <p:cNvPr id="13" name="Text 11"/>
          <p:cNvSpPr/>
          <p:nvPr/>
        </p:nvSpPr>
        <p:spPr>
          <a:xfrm>
            <a:off x="7479792" y="4572000"/>
            <a:ext cx="1325880" cy="603504"/>
          </a:xfrm>
          <a:prstGeom prst="rect">
            <a:avLst/>
          </a:prstGeom>
          <a:solidFill>
            <a:srgbClr val="263244"/>
          </a:solidFill>
          <a:ln w="12700">
            <a:solidFill>
              <a:srgbClr val="22C55E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deployment</a:t>
            </a:r>
            <a:endParaRPr lang="en-US" sz="1220" dirty="0"/>
          </a:p>
        </p:txBody>
      </p:sp>
      <p:sp>
        <p:nvSpPr>
          <p:cNvPr id="14" name="Text 12"/>
          <p:cNvSpPr/>
          <p:nvPr/>
        </p:nvSpPr>
        <p:spPr>
          <a:xfrm>
            <a:off x="9308592" y="2331720"/>
            <a:ext cx="1325880" cy="603504"/>
          </a:xfrm>
          <a:prstGeom prst="rect">
            <a:avLst/>
          </a:prstGeom>
          <a:solidFill>
            <a:srgbClr val="263244"/>
          </a:solidFill>
          <a:ln w="12700">
            <a:solidFill>
              <a:srgbClr val="EF4444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logging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policy</a:t>
            </a:r>
            <a:endParaRPr lang="en-US" sz="1220" dirty="0"/>
          </a:p>
        </p:txBody>
      </p:sp>
      <p:sp>
        <p:nvSpPr>
          <p:cNvPr id="15" name="Text 13"/>
          <p:cNvSpPr/>
          <p:nvPr/>
        </p:nvSpPr>
        <p:spPr>
          <a:xfrm>
            <a:off x="5120640" y="2240280"/>
            <a:ext cx="1325880" cy="603504"/>
          </a:xfrm>
          <a:prstGeom prst="rect">
            <a:avLst/>
          </a:prstGeom>
          <a:solidFill>
            <a:srgbClr val="263244"/>
          </a:solidFill>
          <a:ln w="12700">
            <a:solidFill>
              <a:srgbClr val="38BDF8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threat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b="1" dirty="0">
                <a:solidFill>
                  <a:srgbClr val="F8FAFC"/>
                </a:solidFill>
              </a:rPr>
              <a:t>model</a:t>
            </a:r>
            <a:endParaRPr lang="en-US" sz="122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Riziko 2: funkčný, ale bezpečnostne slabý kód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Kód môže vyzerať správne, no porušovať základné bezpečnostné pravidlá.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06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RIZIKO: BEZPEČNOSŤ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777240" y="1417320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F4444"/>
                </a:solidFill>
              </a:rPr>
              <a:t>Problém: skladanie SQL reťazca zo vstupu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777240" y="1874520"/>
            <a:ext cx="5303520" cy="1417320"/>
          </a:xfrm>
          <a:prstGeom prst="rect">
            <a:avLst/>
          </a:prstGeom>
          <a:solidFill>
            <a:srgbClr val="020617"/>
          </a:solidFill>
          <a:ln w="12700">
            <a:solidFill>
              <a:srgbClr val="EF4444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val sql = "SELECT * FROM users " +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          "WHERE email = '$email'"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val result = statement.executeQuery(sql)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6400800" y="1417320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22C55E"/>
                </a:solidFill>
              </a:rPr>
              <a:t>Bezpečnejší smer: parametrizovaný dotaz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6400800" y="1874520"/>
            <a:ext cx="5074920" cy="1783080"/>
          </a:xfrm>
          <a:prstGeom prst="rect">
            <a:avLst/>
          </a:prstGeom>
          <a:solidFill>
            <a:srgbClr val="020617"/>
          </a:solidFill>
          <a:ln w="12700">
            <a:solidFill>
              <a:srgbClr val="22C55E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val stmt = connection.prepareStatement(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    "SELECT * FROM users WHERE email = ?"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)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stmt.setString(1, email)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E5E7EB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val result = stmt.executeQuery()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68680" y="4617720"/>
            <a:ext cx="10332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rgbClr val="F8FAFC"/>
                </a:solidFill>
              </a:rPr>
              <a:t>Bezpečnostná kontrola musí hľadať triedy chýb, nie iba kompiláciu.</a:t>
            </a:r>
            <a:endParaRPr lang="en-US" sz="2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Riziko 3: zastarané API a neaktuálne vzory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Model môže reprodukovať staré návody, ktoré už nie sú odporúčané pre aktuálnu platformu.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07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RIZIKO: AKTUÁLNOSŤ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325880"/>
            <a:ext cx="10698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rgbClr val="F8FAFC"/>
                </a:solidFill>
              </a:rPr>
              <a:t>Najmä pri mobilných API, frameworkoch, kryptografii a bezpečnostných nastaveniach treba overiť aktuálny stav.</a:t>
            </a:r>
            <a:endParaRPr lang="en-US" sz="2100" dirty="0"/>
          </a:p>
        </p:txBody>
      </p:sp>
      <p:sp>
        <p:nvSpPr>
          <p:cNvPr id="9" name="Text 7"/>
          <p:cNvSpPr/>
          <p:nvPr/>
        </p:nvSpPr>
        <p:spPr>
          <a:xfrm>
            <a:off x="777240" y="2834640"/>
            <a:ext cx="2194560" cy="685800"/>
          </a:xfrm>
          <a:prstGeom prst="rect">
            <a:avLst/>
          </a:prstGeom>
          <a:solidFill>
            <a:srgbClr val="1F2937"/>
          </a:solidFill>
          <a:ln w="12700">
            <a:solidFill>
              <a:srgbClr val="94A3B8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8FAFC"/>
                </a:solidFill>
              </a:rPr>
              <a:t>starý online návod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3108960" y="3172968"/>
            <a:ext cx="1143000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1" name="Text 9"/>
          <p:cNvSpPr/>
          <p:nvPr/>
        </p:nvSpPr>
        <p:spPr>
          <a:xfrm>
            <a:off x="4434840" y="2834640"/>
            <a:ext cx="2194560" cy="685800"/>
          </a:xfrm>
          <a:prstGeom prst="rect">
            <a:avLst/>
          </a:prstGeom>
          <a:solidFill>
            <a:srgbClr val="1F2937"/>
          </a:solidFill>
          <a:ln w="12700">
            <a:solidFill>
              <a:srgbClr val="F59E0B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8FAFC"/>
                </a:solidFill>
              </a:rPr>
              <a:t>AI návrh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6766560" y="3172968"/>
            <a:ext cx="1143000" cy="0"/>
          </a:xfrm>
          <a:prstGeom prst="line">
            <a:avLst/>
          </a:prstGeom>
          <a:noFill/>
          <a:ln w="21590">
            <a:solidFill>
              <a:srgbClr val="F59E0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3" name="Text 11"/>
          <p:cNvSpPr/>
          <p:nvPr/>
        </p:nvSpPr>
        <p:spPr>
          <a:xfrm>
            <a:off x="8092440" y="2834640"/>
            <a:ext cx="2697480" cy="685800"/>
          </a:xfrm>
          <a:prstGeom prst="rect">
            <a:avLst/>
          </a:prstGeom>
          <a:solidFill>
            <a:srgbClr val="1F2937"/>
          </a:solidFill>
          <a:ln w="12700">
            <a:solidFill>
              <a:srgbClr val="22C55E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8FAFC"/>
                </a:solidFill>
              </a:rPr>
              <a:t>aktuálne pravidlá platformy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1280160" y="4571999"/>
            <a:ext cx="9784080" cy="1142997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Kontrolná zásada
</a:t>
            </a:r>
            <a:r>
              <a:rPr lang="en-US" dirty="0">
                <a:solidFill>
                  <a:srgbClr val="CBD5E1"/>
                </a:solidFill>
              </a:rPr>
              <a:t>Ak ide o bezpečnosť, autentifikáciu, permissions alebo kryptografiu, AI návrh treba porovnať s aktuálnou dokumentáciou a projektovými pravidlami.</a:t>
            </a:r>
            <a:endParaRPr lang="en-US" dirty="0"/>
          </a:p>
        </p:txBody>
      </p:sp>
      <p:sp>
        <p:nvSpPr>
          <p:cNvPr id="15" name="Shape 13"/>
          <p:cNvSpPr/>
          <p:nvPr/>
        </p:nvSpPr>
        <p:spPr>
          <a:xfrm>
            <a:off x="1280160" y="4572000"/>
            <a:ext cx="50292" cy="777240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Riziko 4: falošná úplnosť riešenia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AI často vyrieši pozitívny scenár, ale vynechá zlyhania.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08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RIZIKO: EDGE CASES</a:t>
            </a:r>
            <a:endParaRPr lang="en-US" sz="850" dirty="0"/>
          </a:p>
        </p:txBody>
      </p:sp>
      <p:sp>
        <p:nvSpPr>
          <p:cNvPr id="8" name="Shape 6"/>
          <p:cNvSpPr/>
          <p:nvPr/>
        </p:nvSpPr>
        <p:spPr>
          <a:xfrm>
            <a:off x="685800" y="2971800"/>
            <a:ext cx="10789920" cy="0"/>
          </a:xfrm>
          <a:prstGeom prst="line">
            <a:avLst/>
          </a:prstGeom>
          <a:noFill/>
          <a:ln w="25400">
            <a:solidFill>
              <a:srgbClr val="38BDF8">
                <a:alpha val="8000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9" name="Text 7"/>
          <p:cNvSpPr/>
          <p:nvPr/>
        </p:nvSpPr>
        <p:spPr>
          <a:xfrm>
            <a:off x="4206240" y="1920240"/>
            <a:ext cx="37490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8FAFC"/>
                </a:solidFill>
              </a:rPr>
              <a:t>happy path</a:t>
            </a:r>
            <a:endParaRPr lang="en-US" sz="2800" dirty="0"/>
          </a:p>
        </p:txBody>
      </p:sp>
      <p:sp>
        <p:nvSpPr>
          <p:cNvPr id="10" name="Text 8"/>
          <p:cNvSpPr/>
          <p:nvPr/>
        </p:nvSpPr>
        <p:spPr>
          <a:xfrm>
            <a:off x="4206240" y="2542032"/>
            <a:ext cx="3749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94A3B8"/>
                </a:solidFill>
              </a:rPr>
              <a:t>viditeľná časť návrhu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960120" y="3657600"/>
            <a:ext cx="1691640" cy="38404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8FAFC"/>
                </a:solidFill>
              </a:rPr>
              <a:t>timeout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2834640" y="4251960"/>
            <a:ext cx="1691640" cy="38404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8FAFC"/>
                </a:solidFill>
              </a:rPr>
              <a:t>neplatný vstup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933188" y="4879132"/>
            <a:ext cx="1691640" cy="38404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8FAFC"/>
                </a:solidFill>
              </a:rPr>
              <a:t>súbeh operácií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667347" y="4270247"/>
            <a:ext cx="1691640" cy="38404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8FAFC"/>
                </a:solidFill>
              </a:rPr>
              <a:t>rollback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8412480" y="3657600"/>
            <a:ext cx="1691640" cy="38404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8FAFC"/>
                </a:solidFill>
              </a:rPr>
              <a:t>zamietnuté oprávnenie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709160" y="3337560"/>
            <a:ext cx="1691640" cy="384048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8FAFC"/>
                </a:solidFill>
              </a:rPr>
              <a:t>nedostupná sieť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2194560" y="5715000"/>
            <a:ext cx="7955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59E0B"/>
                </a:solidFill>
              </a:rPr>
              <a:t>skryté zlyhania rozhodujú o kvalite produkčného kódu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B1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220"/>
          </a:solidFill>
          <a:ln w="12700">
            <a:solidFill>
              <a:srgbClr val="0B122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3" name="Text 1"/>
          <p:cNvSpPr/>
          <p:nvPr/>
        </p:nvSpPr>
        <p:spPr>
          <a:xfrm>
            <a:off x="502920" y="320040"/>
            <a:ext cx="11109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F8FA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Riziko 5: nekontrolované závislosti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521208" y="86868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94A3B8"/>
                </a:solidFill>
              </a:rPr>
              <a:t>Nová knižnica nie je iba technická pomôcka, ale súčasť softvérového supply chainu.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11201400" cy="0"/>
          </a:xfrm>
          <a:prstGeom prst="line">
            <a:avLst/>
          </a:prstGeom>
          <a:noFill/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411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94A3B8"/>
                </a:solidFill>
              </a:rPr>
              <a:t>09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530352" y="6355080"/>
            <a:ext cx="457200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38BDF8"/>
                </a:solidFill>
              </a:rPr>
              <a:t>RIZIKO: SUPPLY CHAIN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280160"/>
            <a:ext cx="106984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rgbClr val="F8FAFC"/>
                </a:solidFill>
              </a:rPr>
              <a:t>AI môže navrhnúť package bez hodnotenia bezpečnosti, údržby, licencie a transitive dependencies.</a:t>
            </a:r>
            <a:endParaRPr lang="en-US" sz="2100" dirty="0"/>
          </a:p>
        </p:txBody>
      </p:sp>
      <p:sp>
        <p:nvSpPr>
          <p:cNvPr id="9" name="Text 7"/>
          <p:cNvSpPr/>
          <p:nvPr/>
        </p:nvSpPr>
        <p:spPr>
          <a:xfrm>
            <a:off x="777240" y="2926080"/>
            <a:ext cx="1600200" cy="731520"/>
          </a:xfrm>
          <a:prstGeom prst="rect">
            <a:avLst/>
          </a:prstGeom>
          <a:solidFill>
            <a:srgbClr val="1F2937"/>
          </a:solidFill>
          <a:ln w="12700">
            <a:solidFill>
              <a:srgbClr val="38BDF8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generated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code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2880360" y="2926080"/>
            <a:ext cx="1600200" cy="731520"/>
          </a:xfrm>
          <a:prstGeom prst="rect">
            <a:avLst/>
          </a:prstGeom>
          <a:solidFill>
            <a:srgbClr val="1F2937"/>
          </a:solidFill>
          <a:ln w="12700">
            <a:solidFill>
              <a:srgbClr val="F59E0B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new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package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983480" y="2926080"/>
            <a:ext cx="1600200" cy="731520"/>
          </a:xfrm>
          <a:prstGeom prst="rect">
            <a:avLst/>
          </a:prstGeom>
          <a:solidFill>
            <a:srgbClr val="1F2937"/>
          </a:solidFill>
          <a:ln w="12700">
            <a:solidFill>
              <a:srgbClr val="EF4444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transitive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dependencies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360920" y="2926080"/>
            <a:ext cx="1600200" cy="731520"/>
          </a:xfrm>
          <a:prstGeom prst="rect">
            <a:avLst/>
          </a:prstGeom>
          <a:solidFill>
            <a:srgbClr val="1F2937"/>
          </a:solidFill>
          <a:ln w="12700">
            <a:solidFill>
              <a:srgbClr val="A78BFA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build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artifact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9464040" y="2926080"/>
            <a:ext cx="1600200" cy="731520"/>
          </a:xfrm>
          <a:prstGeom prst="rect">
            <a:avLst/>
          </a:prstGeom>
          <a:solidFill>
            <a:srgbClr val="1F2937"/>
          </a:solidFill>
          <a:ln w="12700">
            <a:solidFill>
              <a:srgbClr val="22C55E"/>
            </a:solidFill>
          </a:ln>
        </p:spPr>
        <p:txBody>
          <a:bodyPr wrap="square" lIns="1397" tIns="1397" rIns="1397" bIns="1397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8FAFC"/>
                </a:solidFill>
              </a:rPr>
              <a:t>deployment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2478024" y="3291840"/>
            <a:ext cx="292608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5" name="Shape 13"/>
          <p:cNvSpPr/>
          <p:nvPr/>
        </p:nvSpPr>
        <p:spPr>
          <a:xfrm>
            <a:off x="4581144" y="3291840"/>
            <a:ext cx="292608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6" name="Shape 14"/>
          <p:cNvSpPr/>
          <p:nvPr/>
        </p:nvSpPr>
        <p:spPr>
          <a:xfrm>
            <a:off x="6684264" y="3291840"/>
            <a:ext cx="566928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7" name="Shape 15"/>
          <p:cNvSpPr/>
          <p:nvPr/>
        </p:nvSpPr>
        <p:spPr>
          <a:xfrm>
            <a:off x="9061704" y="3291840"/>
            <a:ext cx="292608" cy="0"/>
          </a:xfrm>
          <a:prstGeom prst="line">
            <a:avLst/>
          </a:prstGeom>
          <a:noFill/>
          <a:ln w="21590">
            <a:solidFill>
              <a:srgbClr val="94A3B8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sk-SK"/>
          </a:p>
        </p:txBody>
      </p:sp>
      <p:sp>
        <p:nvSpPr>
          <p:cNvPr id="18" name="Text 16"/>
          <p:cNvSpPr/>
          <p:nvPr/>
        </p:nvSpPr>
        <p:spPr>
          <a:xfrm>
            <a:off x="914400" y="4709159"/>
            <a:ext cx="4937760" cy="1175273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Kontrola závislosti
</a:t>
            </a:r>
            <a:r>
              <a:rPr lang="en-US" dirty="0">
                <a:solidFill>
                  <a:srgbClr val="CBD5E1"/>
                </a:solidFill>
              </a:rPr>
              <a:t>aktivita projektu, verzia, CVE, licencia, transitive dependencies, bezpečnostná hygiena repozitára</a:t>
            </a:r>
            <a:endParaRPr lang="en-US" dirty="0"/>
          </a:p>
        </p:txBody>
      </p:sp>
      <p:sp>
        <p:nvSpPr>
          <p:cNvPr id="19" name="Shape 17"/>
          <p:cNvSpPr/>
          <p:nvPr/>
        </p:nvSpPr>
        <p:spPr>
          <a:xfrm>
            <a:off x="914400" y="4709160"/>
            <a:ext cx="50292" cy="1175272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  <p:sp>
        <p:nvSpPr>
          <p:cNvPr id="20" name="Text 18"/>
          <p:cNvSpPr/>
          <p:nvPr/>
        </p:nvSpPr>
        <p:spPr>
          <a:xfrm>
            <a:off x="6355080" y="4709160"/>
            <a:ext cx="4937760" cy="1175272"/>
          </a:xfrm>
          <a:prstGeom prst="rect">
            <a:avLst/>
          </a:prstGeom>
          <a:solidFill>
            <a:srgbClr val="1F2937"/>
          </a:solidFill>
          <a:ln w="12700">
            <a:solidFill>
              <a:srgbClr val="334155"/>
            </a:solidFill>
          </a:ln>
        </p:spPr>
        <p:txBody>
          <a:bodyPr wrap="square" lIns="2032" tIns="2032" rIns="2032" bIns="2032" rtlCol="0" anchor="ctr">
            <a:no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8FAFC"/>
                </a:solidFill>
              </a:rPr>
              <a:t>Rámce
</a:t>
            </a:r>
            <a:r>
              <a:rPr lang="en-US" dirty="0">
                <a:solidFill>
                  <a:srgbClr val="CBD5E1"/>
                </a:solidFill>
              </a:rPr>
              <a:t>SLSA úrovne istoty pre artefakty; OpenSSF Scorecard pre hodnotenie bezpečnostnej hygieny OSS projektov</a:t>
            </a:r>
            <a:endParaRPr lang="en-US" dirty="0"/>
          </a:p>
        </p:txBody>
      </p:sp>
      <p:sp>
        <p:nvSpPr>
          <p:cNvPr id="21" name="Shape 19"/>
          <p:cNvSpPr/>
          <p:nvPr/>
        </p:nvSpPr>
        <p:spPr>
          <a:xfrm>
            <a:off x="6355080" y="4709160"/>
            <a:ext cx="50292" cy="1175272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>
                <a:alpha val="0"/>
              </a:srgbClr>
            </a:solidFill>
            <a:prstDash val="solid"/>
          </a:ln>
        </p:spPr>
        <p:txBody>
          <a:bodyPr/>
          <a:lstStyle/>
          <a:p>
            <a:endParaRPr lang="sk-SK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1259</Words>
  <Application>Microsoft Office PowerPoint</Application>
  <PresentationFormat>Širokouhlá</PresentationFormat>
  <Paragraphs>247</Paragraphs>
  <Slides>18</Slides>
  <Notes>18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18</vt:i4>
      </vt:variant>
    </vt:vector>
  </HeadingPairs>
  <TitlesOfParts>
    <vt:vector size="22" baseType="lpstr">
      <vt:lpstr>Aptos Display</vt:lpstr>
      <vt:lpstr>Arial</vt:lpstr>
      <vt:lpstr>JetBrains Mono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Katedra informatiky UKF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GenAI ako nástroj pri vývoji kódu: možnosti, limity a riziká</dc:title>
  <dc:subject>Bezpečné využívanie GenAI pri generovaní kódu</dc:subject>
  <dc:creator>OpenAI</dc:creator>
  <cp:lastModifiedBy>Sinus</cp:lastModifiedBy>
  <cp:revision>3</cp:revision>
  <dcterms:created xsi:type="dcterms:W3CDTF">2026-06-23T12:41:26Z</dcterms:created>
  <dcterms:modified xsi:type="dcterms:W3CDTF">2026-06-23T13:26:30Z</dcterms:modified>
</cp:coreProperties>
</file>