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0" d="100"/>
          <a:sy n="80" d="100"/>
        </p:scale>
        <p:origin x="6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86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6446520"/>
            <a:ext cx="11201400" cy="0"/>
          </a:xfrm>
          <a:prstGeom prst="line">
            <a:avLst/>
          </a:prstGeom>
          <a:noFill/>
          <a:ln w="8890">
            <a:solidFill>
              <a:srgbClr val="CBD5E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94360" y="6519672"/>
            <a:ext cx="9784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Bezpečnostná kontrola AI-generovaného kódu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F29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937"/>
          </a:solidFill>
          <a:ln w="1270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Shape 1"/>
          <p:cNvSpPr/>
          <p:nvPr/>
        </p:nvSpPr>
        <p:spPr>
          <a:xfrm>
            <a:off x="594360" y="594360"/>
            <a:ext cx="164592" cy="534924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4" name="Text 2"/>
          <p:cNvSpPr/>
          <p:nvPr/>
        </p:nvSpPr>
        <p:spPr>
          <a:xfrm>
            <a:off x="960120" y="1280160"/>
            <a:ext cx="99669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Bezpečnostná kontrola AI-generovaného kódu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960120" y="5742432"/>
            <a:ext cx="9784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9CA3AF"/>
                </a:solidFill>
              </a:rPr>
              <a:t>Bezpečné využívanie GenAI pri generovaní kódu</a:t>
            </a:r>
            <a:endParaRPr lang="en-US" sz="1250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CE9B2AA9-63EB-EC9A-CCBA-D1911F3EAD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7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Secrets: do promptu ani do repozitára nepatria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5800" y="1143000"/>
            <a:ext cx="3474720" cy="4389120"/>
          </a:xfrm>
          <a:prstGeom prst="roundRect">
            <a:avLst>
              <a:gd name="adj" fmla="val 2105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699516" y="1271016"/>
            <a:ext cx="109728" cy="41330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41832" y="1307592"/>
            <a:ext cx="30358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Do promptu nepatrí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941832" y="1719072"/>
            <a:ext cx="3035808" cy="37033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produkčné heslá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API tokeny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privátne kľúče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databázové dumpy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osobné údaje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neverejný kód mimo schváleného režimu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434840" y="1143000"/>
            <a:ext cx="3474720" cy="4389120"/>
          </a:xfrm>
          <a:prstGeom prst="roundRect">
            <a:avLst>
              <a:gd name="adj" fmla="val 2105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448556" y="1271016"/>
            <a:ext cx="109728" cy="41330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690872" y="1307592"/>
            <a:ext cx="30358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V kóde nepatrí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4690872" y="1719072"/>
            <a:ext cx="3035808" cy="37033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hard-coded secret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default password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token v test fixture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certifikát v repozitári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credential v logu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8183880" y="1143000"/>
            <a:ext cx="3246120" cy="4389120"/>
          </a:xfrm>
          <a:prstGeom prst="roundRect">
            <a:avLst>
              <a:gd name="adj" fmla="val 2254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197596" y="1271016"/>
            <a:ext cx="109728" cy="41330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439912" y="130759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Kontroly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439912" y="1719072"/>
            <a:ext cx="2807208" cy="37033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secret scanning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push protection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.gitignore nestačí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rotácia uniknutých secretov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oddelený secret manager</a:t>
            </a: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594360" y="6199632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720" dirty="0">
                <a:solidFill>
                  <a:srgbClr val="6B7280"/>
                </a:solidFill>
              </a:rPr>
              <a:t>GitHub Secret Scanning a Push Protection sú príklady nástrojov, ktoré detegujú a blokujú hard-coded credentials.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8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Kryptografia: nevymýšľať vlastné riešenia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777240" y="1188720"/>
            <a:ext cx="10789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11827"/>
                </a:solidFill>
              </a:rPr>
              <a:t>Pri kryptografii je najbezpečnejší AI výstup často ten, ktorý odmietne vlastnú implementáciu a použije štandardnú knižnicu.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822960" y="2057400"/>
            <a:ext cx="3246120" cy="2468880"/>
          </a:xfrm>
          <a:prstGeom prst="roundRect">
            <a:avLst>
              <a:gd name="adj" fmla="val 2963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874776" y="2185416"/>
            <a:ext cx="109728" cy="221284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5"/>
          <p:cNvSpPr/>
          <p:nvPr/>
        </p:nvSpPr>
        <p:spPr>
          <a:xfrm>
            <a:off x="1078992" y="222199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Kontrola algoritmu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078992" y="2633472"/>
            <a:ext cx="2807208" cy="17830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Nepoužíva zastarané algoritmy alebo vlastné šifrovacie schémy?</a:t>
            </a:r>
            <a:endParaRPr lang="en-US" dirty="0"/>
          </a:p>
        </p:txBody>
      </p:sp>
      <p:sp>
        <p:nvSpPr>
          <p:cNvPr id="9" name="Shape 7"/>
          <p:cNvSpPr/>
          <p:nvPr/>
        </p:nvSpPr>
        <p:spPr>
          <a:xfrm>
            <a:off x="4480560" y="2057400"/>
            <a:ext cx="3246120" cy="2468880"/>
          </a:xfrm>
          <a:prstGeom prst="roundRect">
            <a:avLst>
              <a:gd name="adj" fmla="val 2963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4532376" y="2185416"/>
            <a:ext cx="109728" cy="221284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736592" y="222199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Kľúče a náhodnosť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4736592" y="2633472"/>
            <a:ext cx="2807208" cy="17830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Sú kľúče generované, ukladané a rotované cez vhodný mechanizmus?</a:t>
            </a:r>
            <a:endParaRPr lang="en-US" dirty="0"/>
          </a:p>
        </p:txBody>
      </p:sp>
      <p:sp>
        <p:nvSpPr>
          <p:cNvPr id="13" name="Shape 11"/>
          <p:cNvSpPr/>
          <p:nvPr/>
        </p:nvSpPr>
        <p:spPr>
          <a:xfrm>
            <a:off x="8138160" y="2057400"/>
            <a:ext cx="3246120" cy="2468880"/>
          </a:xfrm>
          <a:prstGeom prst="roundRect">
            <a:avLst>
              <a:gd name="adj" fmla="val 2963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2"/>
          <p:cNvSpPr/>
          <p:nvPr/>
        </p:nvSpPr>
        <p:spPr>
          <a:xfrm>
            <a:off x="8189976" y="2185416"/>
            <a:ext cx="109728" cy="221284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8394192" y="2221992"/>
            <a:ext cx="2807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TLS a certifikáty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8394192" y="2633472"/>
            <a:ext cx="2807208" cy="17830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Nie je vypnuté overovanie certifikátov alebo hostname verification?</a:t>
            </a:r>
            <a:endParaRPr lang="en-US" dirty="0"/>
          </a:p>
        </p:txBody>
      </p:sp>
      <p:sp>
        <p:nvSpPr>
          <p:cNvPr id="17" name="Shape 15"/>
          <p:cNvSpPr/>
          <p:nvPr/>
        </p:nvSpPr>
        <p:spPr>
          <a:xfrm>
            <a:off x="1828800" y="4983480"/>
            <a:ext cx="8503920" cy="502920"/>
          </a:xfrm>
          <a:prstGeom prst="roundRect">
            <a:avLst>
              <a:gd name="adj" fmla="val 7273"/>
            </a:avLst>
          </a:prstGeom>
          <a:solidFill>
            <a:srgbClr val="2B1111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1956816" y="5111496"/>
            <a:ext cx="8247888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TrustManager { override fun checkServerTrusted(...) {} }  // red </a:t>
            </a: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flag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9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Závislosti a supply chain: nový balík je nové riziko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965960"/>
            <a:ext cx="1737360" cy="9144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Text 3"/>
          <p:cNvSpPr/>
          <p:nvPr/>
        </p:nvSpPr>
        <p:spPr>
          <a:xfrm>
            <a:off x="1033272" y="2254377"/>
            <a:ext cx="12984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Generated code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2606040" y="2423160"/>
            <a:ext cx="274320" cy="0"/>
          </a:xfrm>
          <a:prstGeom prst="line">
            <a:avLst/>
          </a:prstGeom>
          <a:noFill/>
          <a:ln w="1397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2971800" y="1965960"/>
            <a:ext cx="1737360" cy="914400"/>
          </a:xfrm>
          <a:prstGeom prst="roundRect">
            <a:avLst>
              <a:gd name="adj" fmla="val 8000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3227832" y="2254377"/>
            <a:ext cx="12984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97706"/>
                </a:solidFill>
              </a:rPr>
              <a:t>Direct package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4800600" y="2423160"/>
            <a:ext cx="548640" cy="0"/>
          </a:xfrm>
          <a:prstGeom prst="line">
            <a:avLst/>
          </a:prstGeom>
          <a:noFill/>
          <a:ln w="1397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5440680" y="1965960"/>
            <a:ext cx="1737360" cy="9144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5696712" y="2254377"/>
            <a:ext cx="12984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Transitive deps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7269480" y="2423160"/>
            <a:ext cx="640080" cy="0"/>
          </a:xfrm>
          <a:prstGeom prst="line">
            <a:avLst/>
          </a:prstGeom>
          <a:noFill/>
          <a:ln w="1397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001000" y="1965960"/>
            <a:ext cx="1737360" cy="914400"/>
          </a:xfrm>
          <a:prstGeom prst="roundRect">
            <a:avLst>
              <a:gd name="adj" fmla="val 8000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257032" y="2254377"/>
            <a:ext cx="12984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97706"/>
                </a:solidFill>
              </a:rPr>
              <a:t>Build artifact</a:t>
            </a: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9829800" y="2423160"/>
            <a:ext cx="137160" cy="0"/>
          </a:xfrm>
          <a:prstGeom prst="line">
            <a:avLst/>
          </a:prstGeom>
          <a:noFill/>
          <a:ln w="13970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Shape 14"/>
          <p:cNvSpPr/>
          <p:nvPr/>
        </p:nvSpPr>
        <p:spPr>
          <a:xfrm>
            <a:off x="10058400" y="1965960"/>
            <a:ext cx="1737360" cy="9144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10314432" y="2254377"/>
            <a:ext cx="12984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111827"/>
                </a:solidFill>
              </a:rPr>
              <a:t>Runtime risk</a:t>
            </a: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822960" y="3657600"/>
            <a:ext cx="5029200" cy="11887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• Je balík udržiavaný?
• Má známe CVE?
• Akú má licenciu?
• Je nutný alebo existuje štandardná knižnica?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6492240" y="3657600"/>
            <a:ext cx="4754880" cy="11887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• AI návrh nie je dôvod na pridanie závislosti.
• Kontrola má pokrývať aj transitive dependencies.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594360" y="6199632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720" dirty="0">
                <a:solidFill>
                  <a:srgbClr val="6B7280"/>
                </a:solidFill>
              </a:rPr>
              <a:t>OpenSSF Scorecard hodnotí bezpečnostnú hygienu OSS projektov; SLSA rámcuje integritu softvérového supply chainu.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10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Error handling: bezpečné zlyhanie je súčasť návrhu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371600"/>
            <a:ext cx="2743200" cy="3291840"/>
          </a:xfrm>
          <a:prstGeom prst="roundRect">
            <a:avLst>
              <a:gd name="adj" fmla="val 2667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16661" y="1499616"/>
            <a:ext cx="109728" cy="303580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536192"/>
            <a:ext cx="23042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Čo sa nesmie diať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987552" y="1947672"/>
            <a:ext cx="2304288" cy="2606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stack trace v odpovedi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interný SQL error klientovi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nekonečný retry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tiché zlyhanie bez auditu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fail-open autorizácia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794760" y="1371600"/>
            <a:ext cx="2743200" cy="3291840"/>
          </a:xfrm>
          <a:prstGeom prst="roundRect">
            <a:avLst>
              <a:gd name="adj" fmla="val 2667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3779901" y="1499616"/>
            <a:ext cx="109728" cy="303580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050792" y="1536192"/>
            <a:ext cx="23042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Čo sa má diať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4050792" y="1947672"/>
            <a:ext cx="2304288" cy="2606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generické hlásenie používateľovi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konkrétny záznam v bezpečnom logu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timeout a retry policy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fail-closed rozhodnutie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korelačné ID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6995160" y="1371600"/>
            <a:ext cx="4251960" cy="3291840"/>
          </a:xfrm>
          <a:prstGeom prst="roundRect">
            <a:avLst>
              <a:gd name="adj" fmla="val 1111"/>
            </a:avLst>
          </a:prstGeom>
          <a:solidFill>
            <a:srgbClr val="111827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7123176" y="1499616"/>
            <a:ext cx="3995928" cy="30906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try {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processPayment(request)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 catch (ex: Exception) {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logger.error("payment failed", ex)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return Response.status(500)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.body("Operation failed")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}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11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Súbeh a transakcie: chyby, ktoré happy path neukáže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143000"/>
            <a:ext cx="3291840" cy="4480560"/>
          </a:xfrm>
          <a:prstGeom prst="roundRect">
            <a:avLst>
              <a:gd name="adj" fmla="val 2222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16661" y="1271016"/>
            <a:ext cx="109728" cy="422452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3075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Rizikové scenáre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987552" y="1719072"/>
            <a:ext cx="2852928" cy="3794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dvojité kliknutie / retry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paralelná zmena rovnakého záznamu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nekonzistentný cache stav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čiastočne dokončená operácia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race condition pri oprávneniach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4434840" y="1143000"/>
            <a:ext cx="3291840" cy="4480560"/>
          </a:xfrm>
          <a:prstGeom prst="roundRect">
            <a:avLst>
              <a:gd name="adj" fmla="val 2222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419981" y="1271016"/>
            <a:ext cx="109728" cy="422452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690872" y="1307592"/>
            <a:ext cx="28529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Kontrola kódu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4690872" y="1719072"/>
            <a:ext cx="2852928" cy="3794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transakčné hranice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idempotency key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optimistic locking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jednotný stavový model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• rollback pri chybe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8138160" y="1143000"/>
            <a:ext cx="3063240" cy="448056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123301" y="1271016"/>
            <a:ext cx="109728" cy="42245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394192" y="1307592"/>
            <a:ext cx="26243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111827"/>
                </a:solidFill>
              </a:rPr>
              <a:t>Kontrolná otázka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8394192" y="1719072"/>
            <a:ext cx="2624328" cy="3794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4B5563"/>
                </a:solidFill>
              </a:rPr>
              <a:t>Ak sa požiadavka odošle dvakrát alebo súčasne, ostane systém v korektnom stave?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12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Bezpečné defaulty: konfigurácia je súčasť kódu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5800" y="1234440"/>
            <a:ext cx="3337560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813816" y="1362456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41832" y="13990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DC2626"/>
                </a:solidFill>
              </a:rPr>
              <a:t>Debug mode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941832" y="1810512"/>
            <a:ext cx="28986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off in production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480560" y="1234440"/>
            <a:ext cx="3337560" cy="1417320"/>
          </a:xfrm>
          <a:prstGeom prst="roundRect">
            <a:avLst>
              <a:gd name="adj" fmla="val 5161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608576" y="1362456"/>
            <a:ext cx="109728" cy="11612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736592" y="13990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D97706"/>
                </a:solidFill>
              </a:rPr>
              <a:t>CORS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4736592" y="1810512"/>
            <a:ext cx="28986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minimum origins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8275320" y="1234440"/>
            <a:ext cx="3337560" cy="1417320"/>
          </a:xfrm>
          <a:prstGeom prst="roundRect">
            <a:avLst>
              <a:gd name="adj" fmla="val 5161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403336" y="1362456"/>
            <a:ext cx="109728" cy="11612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531352" y="13990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2563EB"/>
                </a:solidFill>
              </a:rPr>
              <a:t>TLS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531352" y="1810512"/>
            <a:ext cx="28986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certificate validation on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685800" y="3291840"/>
            <a:ext cx="3337560" cy="1417320"/>
          </a:xfrm>
          <a:prstGeom prst="roundRect">
            <a:avLst>
              <a:gd name="adj" fmla="val 5161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5"/>
          <p:cNvSpPr/>
          <p:nvPr/>
        </p:nvSpPr>
        <p:spPr>
          <a:xfrm>
            <a:off x="813816" y="3419856"/>
            <a:ext cx="109728" cy="116128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941832" y="34564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7C3AED"/>
                </a:solidFill>
              </a:rPr>
              <a:t>Permissions</a:t>
            </a:r>
            <a:endParaRPr lang="en-US" sz="2400" dirty="0"/>
          </a:p>
        </p:txBody>
      </p:sp>
      <p:sp>
        <p:nvSpPr>
          <p:cNvPr id="19" name="Text 17"/>
          <p:cNvSpPr/>
          <p:nvPr/>
        </p:nvSpPr>
        <p:spPr>
          <a:xfrm>
            <a:off x="941832" y="3867912"/>
            <a:ext cx="28986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least privilege</a:t>
            </a: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4480560" y="3291840"/>
            <a:ext cx="3337560" cy="1417320"/>
          </a:xfrm>
          <a:prstGeom prst="roundRect">
            <a:avLst>
              <a:gd name="adj" fmla="val 5161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1" name="Shape 19"/>
          <p:cNvSpPr/>
          <p:nvPr/>
        </p:nvSpPr>
        <p:spPr>
          <a:xfrm>
            <a:off x="4608576" y="3419856"/>
            <a:ext cx="109728" cy="11612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4736592" y="34564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59669"/>
                </a:solidFill>
              </a:rPr>
              <a:t>Files</a:t>
            </a:r>
            <a:endParaRPr lang="en-US" sz="2400" dirty="0"/>
          </a:p>
        </p:txBody>
      </p:sp>
      <p:sp>
        <p:nvSpPr>
          <p:cNvPr id="23" name="Text 21"/>
          <p:cNvSpPr/>
          <p:nvPr/>
        </p:nvSpPr>
        <p:spPr>
          <a:xfrm>
            <a:off x="4736592" y="3867912"/>
            <a:ext cx="28986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private by default</a:t>
            </a:r>
            <a:endParaRPr lang="en-US" dirty="0"/>
          </a:p>
        </p:txBody>
      </p:sp>
      <p:sp>
        <p:nvSpPr>
          <p:cNvPr id="24" name="Shape 22"/>
          <p:cNvSpPr/>
          <p:nvPr/>
        </p:nvSpPr>
        <p:spPr>
          <a:xfrm>
            <a:off x="8275320" y="3291840"/>
            <a:ext cx="3337560" cy="1417320"/>
          </a:xfrm>
          <a:prstGeom prst="roundRect">
            <a:avLst>
              <a:gd name="adj" fmla="val 5161"/>
            </a:avLst>
          </a:prstGeom>
          <a:solidFill>
            <a:srgbClr val="CFFAFE"/>
          </a:solidFill>
          <a:ln w="13970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Shape 23"/>
          <p:cNvSpPr/>
          <p:nvPr/>
        </p:nvSpPr>
        <p:spPr>
          <a:xfrm>
            <a:off x="8403336" y="3419856"/>
            <a:ext cx="109728" cy="1161288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6" name="Text 24"/>
          <p:cNvSpPr/>
          <p:nvPr/>
        </p:nvSpPr>
        <p:spPr>
          <a:xfrm>
            <a:off x="8531352" y="34564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891B2"/>
                </a:solidFill>
              </a:rPr>
              <a:t>Features</a:t>
            </a:r>
            <a:endParaRPr lang="en-US" sz="2400" dirty="0"/>
          </a:p>
        </p:txBody>
      </p:sp>
      <p:sp>
        <p:nvSpPr>
          <p:cNvPr id="27" name="Text 25"/>
          <p:cNvSpPr/>
          <p:nvPr/>
        </p:nvSpPr>
        <p:spPr>
          <a:xfrm>
            <a:off x="8531352" y="3867912"/>
            <a:ext cx="28986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deny until enabled</a:t>
            </a: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822960" y="5669280"/>
            <a:ext cx="10515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dirty="0">
                <a:solidFill>
                  <a:srgbClr val="4B5563"/>
                </a:solidFill>
              </a:rPr>
              <a:t>AI kód často doplní „development-friendly“ nastavenia. Review musí overiť produkčné správanie.</a:t>
            </a:r>
            <a:endParaRPr lang="en-US" sz="1550" dirty="0"/>
          </a:p>
        </p:txBody>
      </p:sp>
      <p:sp>
        <p:nvSpPr>
          <p:cNvPr id="29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13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Negatívne testy: bezpečnosť sa netestuje iba úspechom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34440"/>
            <a:ext cx="2377440" cy="502920"/>
          </a:xfrm>
          <a:prstGeom prst="rect">
            <a:avLst/>
          </a:prstGeom>
          <a:solidFill>
            <a:srgbClr val="1F2937"/>
          </a:solidFill>
          <a:ln w="1270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5" name="Text 3"/>
          <p:cNvSpPr/>
          <p:nvPr/>
        </p:nvSpPr>
        <p:spPr>
          <a:xfrm>
            <a:off x="841248" y="1344168"/>
            <a:ext cx="215798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Scenár</a:t>
            </a: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3108960" y="1234440"/>
            <a:ext cx="4389120" cy="502920"/>
          </a:xfrm>
          <a:prstGeom prst="rect">
            <a:avLst/>
          </a:prstGeom>
          <a:solidFill>
            <a:srgbClr val="1F2937"/>
          </a:solidFill>
          <a:ln w="1270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7" name="Text 5"/>
          <p:cNvSpPr/>
          <p:nvPr/>
        </p:nvSpPr>
        <p:spPr>
          <a:xfrm>
            <a:off x="3218688" y="1344168"/>
            <a:ext cx="416966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Príklad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7498080" y="1234440"/>
            <a:ext cx="3566160" cy="502920"/>
          </a:xfrm>
          <a:prstGeom prst="rect">
            <a:avLst/>
          </a:prstGeom>
          <a:solidFill>
            <a:srgbClr val="1F2937"/>
          </a:solidFill>
          <a:ln w="1270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9" name="Text 7"/>
          <p:cNvSpPr/>
          <p:nvPr/>
        </p:nvSpPr>
        <p:spPr>
          <a:xfrm>
            <a:off x="7607808" y="1344168"/>
            <a:ext cx="33467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Očakávanie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731520" y="1737360"/>
            <a:ext cx="237744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11" name="Text 9"/>
          <p:cNvSpPr/>
          <p:nvPr/>
        </p:nvSpPr>
        <p:spPr>
          <a:xfrm>
            <a:off x="841248" y="1883664"/>
            <a:ext cx="21579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Invalid input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3108960" y="1737360"/>
            <a:ext cx="438912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13" name="Text 11"/>
          <p:cNvSpPr/>
          <p:nvPr/>
        </p:nvSpPr>
        <p:spPr>
          <a:xfrm>
            <a:off x="3218688" y="1883664"/>
            <a:ext cx="41696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empty, too long, malformed</a:t>
            </a:r>
            <a:endParaRPr lang="en-US" sz="2000" dirty="0"/>
          </a:p>
        </p:txBody>
      </p:sp>
      <p:sp>
        <p:nvSpPr>
          <p:cNvPr id="14" name="Shape 12"/>
          <p:cNvSpPr/>
          <p:nvPr/>
        </p:nvSpPr>
        <p:spPr>
          <a:xfrm>
            <a:off x="7498080" y="1737360"/>
            <a:ext cx="356616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15" name="Text 13"/>
          <p:cNvSpPr/>
          <p:nvPr/>
        </p:nvSpPr>
        <p:spPr>
          <a:xfrm>
            <a:off x="7607808" y="1883664"/>
            <a:ext cx="33467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reject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731520" y="2395728"/>
            <a:ext cx="2377440" cy="658368"/>
          </a:xfrm>
          <a:prstGeom prst="rect">
            <a:avLst/>
          </a:prstGeom>
          <a:solidFill>
            <a:srgbClr val="F9FAFB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17" name="Text 15"/>
          <p:cNvSpPr/>
          <p:nvPr/>
        </p:nvSpPr>
        <p:spPr>
          <a:xfrm>
            <a:off x="841248" y="2542032"/>
            <a:ext cx="21579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Unauthorized</a:t>
            </a:r>
            <a:endParaRPr lang="en-US" sz="2000" dirty="0"/>
          </a:p>
        </p:txBody>
      </p:sp>
      <p:sp>
        <p:nvSpPr>
          <p:cNvPr id="18" name="Shape 16"/>
          <p:cNvSpPr/>
          <p:nvPr/>
        </p:nvSpPr>
        <p:spPr>
          <a:xfrm>
            <a:off x="3108960" y="2395728"/>
            <a:ext cx="4389120" cy="658368"/>
          </a:xfrm>
          <a:prstGeom prst="rect">
            <a:avLst/>
          </a:prstGeom>
          <a:solidFill>
            <a:srgbClr val="F9FAFB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19" name="Text 17"/>
          <p:cNvSpPr/>
          <p:nvPr/>
        </p:nvSpPr>
        <p:spPr>
          <a:xfrm>
            <a:off x="3218688" y="2542032"/>
            <a:ext cx="41696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no token, expired token</a:t>
            </a:r>
            <a:endParaRPr lang="en-US" sz="2000" dirty="0"/>
          </a:p>
        </p:txBody>
      </p:sp>
      <p:sp>
        <p:nvSpPr>
          <p:cNvPr id="20" name="Shape 18"/>
          <p:cNvSpPr/>
          <p:nvPr/>
        </p:nvSpPr>
        <p:spPr>
          <a:xfrm>
            <a:off x="7498080" y="2395728"/>
            <a:ext cx="3566160" cy="658368"/>
          </a:xfrm>
          <a:prstGeom prst="rect">
            <a:avLst/>
          </a:prstGeom>
          <a:solidFill>
            <a:srgbClr val="F9FAFB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21" name="Text 19"/>
          <p:cNvSpPr/>
          <p:nvPr/>
        </p:nvSpPr>
        <p:spPr>
          <a:xfrm>
            <a:off x="7607808" y="2542032"/>
            <a:ext cx="33467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401</a:t>
            </a:r>
            <a:endParaRPr lang="en-US" sz="2000" dirty="0"/>
          </a:p>
        </p:txBody>
      </p:sp>
      <p:sp>
        <p:nvSpPr>
          <p:cNvPr id="22" name="Shape 20"/>
          <p:cNvSpPr/>
          <p:nvPr/>
        </p:nvSpPr>
        <p:spPr>
          <a:xfrm>
            <a:off x="731520" y="3054096"/>
            <a:ext cx="237744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23" name="Text 21"/>
          <p:cNvSpPr/>
          <p:nvPr/>
        </p:nvSpPr>
        <p:spPr>
          <a:xfrm>
            <a:off x="841248" y="3200400"/>
            <a:ext cx="21579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Forbidden</a:t>
            </a:r>
            <a:endParaRPr lang="en-US" sz="2000" dirty="0"/>
          </a:p>
        </p:txBody>
      </p:sp>
      <p:sp>
        <p:nvSpPr>
          <p:cNvPr id="24" name="Shape 22"/>
          <p:cNvSpPr/>
          <p:nvPr/>
        </p:nvSpPr>
        <p:spPr>
          <a:xfrm>
            <a:off x="3108960" y="3054096"/>
            <a:ext cx="438912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25" name="Text 23"/>
          <p:cNvSpPr/>
          <p:nvPr/>
        </p:nvSpPr>
        <p:spPr>
          <a:xfrm>
            <a:off x="3218688" y="3200400"/>
            <a:ext cx="41696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valid user, foreign resource</a:t>
            </a:r>
            <a:endParaRPr lang="en-US" sz="2000" dirty="0"/>
          </a:p>
        </p:txBody>
      </p:sp>
      <p:sp>
        <p:nvSpPr>
          <p:cNvPr id="26" name="Shape 24"/>
          <p:cNvSpPr/>
          <p:nvPr/>
        </p:nvSpPr>
        <p:spPr>
          <a:xfrm>
            <a:off x="7498080" y="3054096"/>
            <a:ext cx="356616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27" name="Text 25"/>
          <p:cNvSpPr/>
          <p:nvPr/>
        </p:nvSpPr>
        <p:spPr>
          <a:xfrm>
            <a:off x="7607808" y="3200400"/>
            <a:ext cx="33467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403</a:t>
            </a:r>
            <a:endParaRPr lang="en-US" sz="2000" dirty="0"/>
          </a:p>
        </p:txBody>
      </p:sp>
      <p:sp>
        <p:nvSpPr>
          <p:cNvPr id="28" name="Shape 26"/>
          <p:cNvSpPr/>
          <p:nvPr/>
        </p:nvSpPr>
        <p:spPr>
          <a:xfrm>
            <a:off x="731520" y="3712464"/>
            <a:ext cx="2377440" cy="658368"/>
          </a:xfrm>
          <a:prstGeom prst="rect">
            <a:avLst/>
          </a:prstGeom>
          <a:solidFill>
            <a:srgbClr val="F9FAFB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29" name="Text 27"/>
          <p:cNvSpPr/>
          <p:nvPr/>
        </p:nvSpPr>
        <p:spPr>
          <a:xfrm>
            <a:off x="841248" y="3858768"/>
            <a:ext cx="21579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Dependency fail</a:t>
            </a:r>
            <a:endParaRPr lang="en-US" sz="2000" dirty="0"/>
          </a:p>
        </p:txBody>
      </p:sp>
      <p:sp>
        <p:nvSpPr>
          <p:cNvPr id="30" name="Shape 28"/>
          <p:cNvSpPr/>
          <p:nvPr/>
        </p:nvSpPr>
        <p:spPr>
          <a:xfrm>
            <a:off x="3108960" y="3712464"/>
            <a:ext cx="4389120" cy="658368"/>
          </a:xfrm>
          <a:prstGeom prst="rect">
            <a:avLst/>
          </a:prstGeom>
          <a:solidFill>
            <a:srgbClr val="F9FAFB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31" name="Text 29"/>
          <p:cNvSpPr/>
          <p:nvPr/>
        </p:nvSpPr>
        <p:spPr>
          <a:xfrm>
            <a:off x="3218688" y="3858768"/>
            <a:ext cx="41696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DB timeout, API unavailable</a:t>
            </a:r>
            <a:endParaRPr lang="en-US" sz="2000" dirty="0"/>
          </a:p>
        </p:txBody>
      </p:sp>
      <p:sp>
        <p:nvSpPr>
          <p:cNvPr id="32" name="Shape 30"/>
          <p:cNvSpPr/>
          <p:nvPr/>
        </p:nvSpPr>
        <p:spPr>
          <a:xfrm>
            <a:off x="7498080" y="3712464"/>
            <a:ext cx="3566160" cy="658368"/>
          </a:xfrm>
          <a:prstGeom prst="rect">
            <a:avLst/>
          </a:prstGeom>
          <a:solidFill>
            <a:srgbClr val="F9FAFB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33" name="Text 31"/>
          <p:cNvSpPr/>
          <p:nvPr/>
        </p:nvSpPr>
        <p:spPr>
          <a:xfrm>
            <a:off x="7607808" y="3858768"/>
            <a:ext cx="33467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controlled error</a:t>
            </a:r>
            <a:endParaRPr lang="en-US" sz="2000" dirty="0"/>
          </a:p>
        </p:txBody>
      </p:sp>
      <p:sp>
        <p:nvSpPr>
          <p:cNvPr id="34" name="Shape 32"/>
          <p:cNvSpPr/>
          <p:nvPr/>
        </p:nvSpPr>
        <p:spPr>
          <a:xfrm>
            <a:off x="731520" y="4370832"/>
            <a:ext cx="237744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35" name="Text 33"/>
          <p:cNvSpPr/>
          <p:nvPr/>
        </p:nvSpPr>
        <p:spPr>
          <a:xfrm>
            <a:off x="841248" y="4517136"/>
            <a:ext cx="21579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Concurrency</a:t>
            </a:r>
            <a:endParaRPr lang="en-US" sz="2000" dirty="0"/>
          </a:p>
        </p:txBody>
      </p:sp>
      <p:sp>
        <p:nvSpPr>
          <p:cNvPr id="36" name="Shape 34"/>
          <p:cNvSpPr/>
          <p:nvPr/>
        </p:nvSpPr>
        <p:spPr>
          <a:xfrm>
            <a:off x="3108960" y="4370832"/>
            <a:ext cx="438912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37" name="Text 35"/>
          <p:cNvSpPr/>
          <p:nvPr/>
        </p:nvSpPr>
        <p:spPr>
          <a:xfrm>
            <a:off x="3218688" y="4517136"/>
            <a:ext cx="41696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same request twice</a:t>
            </a:r>
            <a:endParaRPr lang="en-US" sz="2000" dirty="0"/>
          </a:p>
        </p:txBody>
      </p:sp>
      <p:sp>
        <p:nvSpPr>
          <p:cNvPr id="38" name="Shape 36"/>
          <p:cNvSpPr/>
          <p:nvPr/>
        </p:nvSpPr>
        <p:spPr>
          <a:xfrm>
            <a:off x="7498080" y="4370832"/>
            <a:ext cx="3566160" cy="658368"/>
          </a:xfrm>
          <a:prstGeom prst="rect">
            <a:avLst/>
          </a:prstGeom>
          <a:solidFill>
            <a:srgbClr val="FFFFFF"/>
          </a:solidFill>
          <a:ln w="1016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 sz="3600"/>
          </a:p>
        </p:txBody>
      </p:sp>
      <p:sp>
        <p:nvSpPr>
          <p:cNvPr id="39" name="Text 37"/>
          <p:cNvSpPr/>
          <p:nvPr/>
        </p:nvSpPr>
        <p:spPr>
          <a:xfrm>
            <a:off x="7607808" y="4517136"/>
            <a:ext cx="33467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111827"/>
                </a:solidFill>
              </a:rPr>
              <a:t>idempotent or locked</a:t>
            </a:r>
            <a:endParaRPr lang="en-US" sz="2000" dirty="0"/>
          </a:p>
        </p:txBody>
      </p:sp>
      <p:sp>
        <p:nvSpPr>
          <p:cNvPr id="40" name="Text 38"/>
          <p:cNvSpPr/>
          <p:nvPr/>
        </p:nvSpPr>
        <p:spPr>
          <a:xfrm>
            <a:off x="777240" y="5394960"/>
            <a:ext cx="10607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dirty="0">
                <a:solidFill>
                  <a:srgbClr val="4B5563"/>
                </a:solidFill>
              </a:rPr>
              <a:t>Test matrix pomáha odhaliť medzery, ktoré AI často vynechá pri generovaní happy-path riešenia.</a:t>
            </a:r>
            <a:endParaRPr lang="en-US" sz="1500" dirty="0"/>
          </a:p>
        </p:txBody>
      </p:sp>
      <p:sp>
        <p:nvSpPr>
          <p:cNvPr id="41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14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Minimálny checklist bezpečnostného review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5800" y="195262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5" name="Shape 3"/>
          <p:cNvSpPr/>
          <p:nvPr/>
        </p:nvSpPr>
        <p:spPr>
          <a:xfrm>
            <a:off x="718566" y="2080641"/>
            <a:ext cx="109728" cy="11612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6" name="Text 4"/>
          <p:cNvSpPr/>
          <p:nvPr/>
        </p:nvSpPr>
        <p:spPr>
          <a:xfrm>
            <a:off x="941832" y="211721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Context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941832" y="252869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verzie, framework, architektúra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3502152" y="195262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9" name="Shape 7"/>
          <p:cNvSpPr/>
          <p:nvPr/>
        </p:nvSpPr>
        <p:spPr>
          <a:xfrm>
            <a:off x="3534918" y="2080641"/>
            <a:ext cx="109728" cy="11612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10" name="Text 8"/>
          <p:cNvSpPr/>
          <p:nvPr/>
        </p:nvSpPr>
        <p:spPr>
          <a:xfrm>
            <a:off x="3758184" y="211721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Inputs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3758184" y="252869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validácia, encoding, parameterizácia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6318504" y="195262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13" name="Shape 11"/>
          <p:cNvSpPr/>
          <p:nvPr/>
        </p:nvSpPr>
        <p:spPr>
          <a:xfrm>
            <a:off x="6351270" y="2080641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14" name="Text 12"/>
          <p:cNvSpPr/>
          <p:nvPr/>
        </p:nvSpPr>
        <p:spPr>
          <a:xfrm>
            <a:off x="6574536" y="211721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Authn/Authz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6574536" y="252869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session, role, vlastníctvo zdroja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9134856" y="195262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17" name="Shape 15"/>
          <p:cNvSpPr/>
          <p:nvPr/>
        </p:nvSpPr>
        <p:spPr>
          <a:xfrm>
            <a:off x="9167622" y="2080641"/>
            <a:ext cx="109728" cy="116128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18" name="Text 16"/>
          <p:cNvSpPr/>
          <p:nvPr/>
        </p:nvSpPr>
        <p:spPr>
          <a:xfrm>
            <a:off x="9390888" y="211721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Data</a:t>
            </a:r>
            <a:endParaRPr lang="en-US" sz="2400" dirty="0"/>
          </a:p>
        </p:txBody>
      </p:sp>
      <p:sp>
        <p:nvSpPr>
          <p:cNvPr id="19" name="Text 17"/>
          <p:cNvSpPr/>
          <p:nvPr/>
        </p:nvSpPr>
        <p:spPr>
          <a:xfrm>
            <a:off x="9390888" y="252869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minimalizácia, logy, citlivé polia</a:t>
            </a: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685800" y="405574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21" name="Shape 19"/>
          <p:cNvSpPr/>
          <p:nvPr/>
        </p:nvSpPr>
        <p:spPr>
          <a:xfrm>
            <a:off x="718566" y="4183761"/>
            <a:ext cx="109728" cy="11612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22" name="Text 20"/>
          <p:cNvSpPr/>
          <p:nvPr/>
        </p:nvSpPr>
        <p:spPr>
          <a:xfrm>
            <a:off x="941832" y="422033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Secrets</a:t>
            </a:r>
            <a:endParaRPr lang="en-US" sz="2400" dirty="0"/>
          </a:p>
        </p:txBody>
      </p:sp>
      <p:sp>
        <p:nvSpPr>
          <p:cNvPr id="23" name="Text 21"/>
          <p:cNvSpPr/>
          <p:nvPr/>
        </p:nvSpPr>
        <p:spPr>
          <a:xfrm>
            <a:off x="941832" y="463181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žiadne tokeny v kóde ani prompte</a:t>
            </a:r>
            <a:endParaRPr lang="en-US" dirty="0"/>
          </a:p>
        </p:txBody>
      </p:sp>
      <p:sp>
        <p:nvSpPr>
          <p:cNvPr id="24" name="Shape 22"/>
          <p:cNvSpPr/>
          <p:nvPr/>
        </p:nvSpPr>
        <p:spPr>
          <a:xfrm>
            <a:off x="3406902" y="405574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25" name="Shape 23"/>
          <p:cNvSpPr/>
          <p:nvPr/>
        </p:nvSpPr>
        <p:spPr>
          <a:xfrm>
            <a:off x="3630168" y="4183761"/>
            <a:ext cx="109728" cy="1161288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26" name="Text 24"/>
          <p:cNvSpPr/>
          <p:nvPr/>
        </p:nvSpPr>
        <p:spPr>
          <a:xfrm>
            <a:off x="3758184" y="422033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Dependencies</a:t>
            </a:r>
            <a:endParaRPr lang="en-US" sz="2400" dirty="0"/>
          </a:p>
        </p:txBody>
      </p:sp>
      <p:sp>
        <p:nvSpPr>
          <p:cNvPr id="27" name="Text 25"/>
          <p:cNvSpPr/>
          <p:nvPr/>
        </p:nvSpPr>
        <p:spPr>
          <a:xfrm>
            <a:off x="3758184" y="463181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CVE, licencia, údržba</a:t>
            </a:r>
            <a:endParaRPr lang="en-US" dirty="0"/>
          </a:p>
        </p:txBody>
      </p:sp>
      <p:sp>
        <p:nvSpPr>
          <p:cNvPr id="28" name="Shape 26"/>
          <p:cNvSpPr/>
          <p:nvPr/>
        </p:nvSpPr>
        <p:spPr>
          <a:xfrm>
            <a:off x="6318504" y="405574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29" name="Shape 27"/>
          <p:cNvSpPr/>
          <p:nvPr/>
        </p:nvSpPr>
        <p:spPr>
          <a:xfrm>
            <a:off x="6351270" y="4183761"/>
            <a:ext cx="109728" cy="1161288"/>
          </a:xfrm>
          <a:prstGeom prst="rect">
            <a:avLst/>
          </a:prstGeom>
          <a:solidFill>
            <a:srgbClr val="1F2937"/>
          </a:solidFill>
          <a:ln w="12700">
            <a:solidFill>
              <a:srgbClr val="1F2937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30" name="Text 28"/>
          <p:cNvSpPr/>
          <p:nvPr/>
        </p:nvSpPr>
        <p:spPr>
          <a:xfrm>
            <a:off x="6574536" y="422033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Errors</a:t>
            </a:r>
            <a:endParaRPr lang="en-US" sz="2400" dirty="0"/>
          </a:p>
        </p:txBody>
      </p:sp>
      <p:sp>
        <p:nvSpPr>
          <p:cNvPr id="31" name="Text 29"/>
          <p:cNvSpPr/>
          <p:nvPr/>
        </p:nvSpPr>
        <p:spPr>
          <a:xfrm>
            <a:off x="6574536" y="463181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fail-closed, bez interných detailov</a:t>
            </a:r>
            <a:endParaRPr lang="en-US" dirty="0"/>
          </a:p>
        </p:txBody>
      </p:sp>
      <p:sp>
        <p:nvSpPr>
          <p:cNvPr id="32" name="Shape 30"/>
          <p:cNvSpPr/>
          <p:nvPr/>
        </p:nvSpPr>
        <p:spPr>
          <a:xfrm>
            <a:off x="9134856" y="4055745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33" name="Shape 31"/>
          <p:cNvSpPr/>
          <p:nvPr/>
        </p:nvSpPr>
        <p:spPr>
          <a:xfrm>
            <a:off x="9167622" y="4183761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34" name="Text 32"/>
          <p:cNvSpPr/>
          <p:nvPr/>
        </p:nvSpPr>
        <p:spPr>
          <a:xfrm>
            <a:off x="9390888" y="4220337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Tests</a:t>
            </a:r>
            <a:endParaRPr lang="en-US" sz="2400" dirty="0"/>
          </a:p>
        </p:txBody>
      </p:sp>
      <p:sp>
        <p:nvSpPr>
          <p:cNvPr id="35" name="Text 33"/>
          <p:cNvSpPr/>
          <p:nvPr/>
        </p:nvSpPr>
        <p:spPr>
          <a:xfrm>
            <a:off x="9390888" y="4631817"/>
            <a:ext cx="198424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negatívne a hraničné scenáre</a:t>
            </a:r>
            <a:endParaRPr lang="en-US" dirty="0"/>
          </a:p>
        </p:txBody>
      </p:sp>
      <p:sp>
        <p:nvSpPr>
          <p:cNvPr id="36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SUMMARY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Záver: prijatý kód je zodpovednosť projektu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1097280" y="1325880"/>
            <a:ext cx="9966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DC2626"/>
                </a:solidFill>
              </a:rPr>
              <a:t>AI output ≠ accepted code</a:t>
            </a:r>
            <a:endParaRPr lang="en-US" sz="3000" dirty="0"/>
          </a:p>
        </p:txBody>
      </p:sp>
      <p:sp>
        <p:nvSpPr>
          <p:cNvPr id="5" name="Shape 3"/>
          <p:cNvSpPr/>
          <p:nvPr/>
        </p:nvSpPr>
        <p:spPr>
          <a:xfrm>
            <a:off x="3383280" y="2148840"/>
            <a:ext cx="5394960" cy="0"/>
          </a:xfrm>
          <a:prstGeom prst="line">
            <a:avLst/>
          </a:prstGeom>
          <a:noFill/>
          <a:ln w="15875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6" name="Shape 4"/>
          <p:cNvSpPr/>
          <p:nvPr/>
        </p:nvSpPr>
        <p:spPr>
          <a:xfrm>
            <a:off x="1051560" y="278892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7" name="Shape 5"/>
          <p:cNvSpPr/>
          <p:nvPr/>
        </p:nvSpPr>
        <p:spPr>
          <a:xfrm>
            <a:off x="1084326" y="2916936"/>
            <a:ext cx="109728" cy="11612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8" name="Text 6"/>
          <p:cNvSpPr/>
          <p:nvPr/>
        </p:nvSpPr>
        <p:spPr>
          <a:xfrm>
            <a:off x="1307592" y="2953512"/>
            <a:ext cx="24871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Reviewed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1307592" y="3364992"/>
            <a:ext cx="248716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ľudská kontrola kontextu a zámeru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4617720" y="278892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Shape 9"/>
          <p:cNvSpPr/>
          <p:nvPr/>
        </p:nvSpPr>
        <p:spPr>
          <a:xfrm>
            <a:off x="4650486" y="2916936"/>
            <a:ext cx="109728" cy="11612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4873752" y="2953512"/>
            <a:ext cx="24871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Tested</a:t>
            </a:r>
            <a:endParaRPr lang="en-US" sz="2400" dirty="0"/>
          </a:p>
        </p:txBody>
      </p:sp>
      <p:sp>
        <p:nvSpPr>
          <p:cNvPr id="13" name="Text 11"/>
          <p:cNvSpPr/>
          <p:nvPr/>
        </p:nvSpPr>
        <p:spPr>
          <a:xfrm>
            <a:off x="4873752" y="3364992"/>
            <a:ext cx="248716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build, testy, negatívne scenáre</a:t>
            </a: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8183880" y="278892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8216646" y="2916936"/>
            <a:ext cx="109728" cy="116128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8439912" y="2953512"/>
            <a:ext cx="24871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Owned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8439912" y="3364992"/>
            <a:ext cx="2487168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tím preberá zodpovednosť</a:t>
            </a: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1005840" y="502920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800" dirty="0">
                <a:solidFill>
                  <a:srgbClr val="111827"/>
                </a:solidFill>
              </a:rPr>
              <a:t>AI-generovaný kód možno zaradiť až po technickej, bezpečnostnej a kontextovej kontrole.</a:t>
            </a:r>
            <a:endParaRPr lang="en-US" sz="1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38912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Zdroje a </a:t>
            </a:r>
            <a:r>
              <a:rPr lang="en-US" sz="3000" b="1" dirty="0" err="1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rámce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868680" y="1325880"/>
            <a:ext cx="10607040" cy="44805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11827"/>
                </a:solidFill>
              </a:rPr>
              <a:t>• NIST SP 800-218: Secure Software Development Framework
• NIST AI 600-1: Generative AI Profile
• OWASP Top 10 for Large Language Model Applications 2025
• OWASP Secure Coding Practices Quick Reference Guide
• OWASP Cheat Sheet Series: Query Parameterization / SQL Injection Prevention
• OpenSSF Scorecard a SLSA supply-chain security framework
• GitHub Secret Scanning and Push Protection documentation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" y="731520"/>
            <a:ext cx="10972800" cy="5257800"/>
          </a:xfrm>
          <a:prstGeom prst="rect">
            <a:avLst/>
          </a:prstGeom>
          <a:solidFill>
            <a:srgbClr val="FFFFFF"/>
          </a:solidFill>
          <a:ln w="762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868680" y="960120"/>
            <a:ext cx="10424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C2626"/>
                </a:solidFill>
              </a:rPr>
              <a:t>ZÁKLADNÉ PRAVIDLO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868680" y="1444752"/>
            <a:ext cx="102412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AI-generovaný kód je nedôveryhodný vstup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868680" y="2834640"/>
            <a:ext cx="9966960" cy="11887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4B5563"/>
                </a:solidFill>
              </a:rPr>
              <a:t>Výstup modelu môže byť syntakticky správny, ale nesprávny v kontexte projektu. Preto sa kontroluje minimálne rovnako prísne ako externý pull request.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594360" y="6199632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720" dirty="0">
                <a:solidFill>
                  <a:srgbClr val="6B7280"/>
                </a:solidFill>
              </a:rPr>
              <a:t>Rámec: NIST SSDF, OWASP Secure Coding Practices, OWASP Top 10 for LLM Applications.</a:t>
            </a:r>
            <a:endParaRPr lang="en-US" sz="72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MODEL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Kontrolný rámec: osem bezpečnostných šošoviek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5800" y="1234440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5" name="Shape 3"/>
          <p:cNvSpPr/>
          <p:nvPr/>
        </p:nvSpPr>
        <p:spPr>
          <a:xfrm>
            <a:off x="813816" y="1362456"/>
            <a:ext cx="109728" cy="116128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41832" y="1399032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563EB"/>
                </a:solidFill>
              </a:rPr>
              <a:t>Context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941832" y="1810512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verzie, framework, architektúra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3502152" y="1234440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9" name="Shape 7"/>
          <p:cNvSpPr/>
          <p:nvPr/>
        </p:nvSpPr>
        <p:spPr>
          <a:xfrm>
            <a:off x="3630168" y="1362456"/>
            <a:ext cx="109728" cy="11612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3758184" y="1399032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59669"/>
                </a:solidFill>
              </a:rPr>
              <a:t>Inputs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3758184" y="1810512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validácia, encoding, parameterizácia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6318504" y="1234440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3" name="Shape 11"/>
          <p:cNvSpPr/>
          <p:nvPr/>
        </p:nvSpPr>
        <p:spPr>
          <a:xfrm>
            <a:off x="6446520" y="1362456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6574536" y="1399032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C2626"/>
                </a:solidFill>
              </a:rPr>
              <a:t>Authn/Authz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6574536" y="1810512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identita, role, vlastníctvo zdroja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9134856" y="1234440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 sz="2800"/>
          </a:p>
        </p:txBody>
      </p:sp>
      <p:sp>
        <p:nvSpPr>
          <p:cNvPr id="17" name="Shape 15"/>
          <p:cNvSpPr/>
          <p:nvPr/>
        </p:nvSpPr>
        <p:spPr>
          <a:xfrm>
            <a:off x="9262872" y="1362456"/>
            <a:ext cx="109728" cy="116128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9390888" y="1399032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7C3AED"/>
                </a:solidFill>
              </a:rPr>
              <a:t>Data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9390888" y="1810512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minimalizácia, logovanie, expozícia</a:t>
            </a: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685800" y="3319272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1" name="Shape 19"/>
          <p:cNvSpPr/>
          <p:nvPr/>
        </p:nvSpPr>
        <p:spPr>
          <a:xfrm>
            <a:off x="813816" y="3447288"/>
            <a:ext cx="109728" cy="116128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941832" y="3483864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97706"/>
                </a:solidFill>
              </a:rPr>
              <a:t>Secrets</a:t>
            </a:r>
            <a:endParaRPr lang="en-US" sz="2000" dirty="0"/>
          </a:p>
        </p:txBody>
      </p:sp>
      <p:sp>
        <p:nvSpPr>
          <p:cNvPr id="23" name="Text 21"/>
          <p:cNvSpPr/>
          <p:nvPr/>
        </p:nvSpPr>
        <p:spPr>
          <a:xfrm>
            <a:off x="941832" y="3895344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žiadne tokeny v prompte ani kóde</a:t>
            </a:r>
            <a:endParaRPr lang="en-US" dirty="0"/>
          </a:p>
        </p:txBody>
      </p:sp>
      <p:sp>
        <p:nvSpPr>
          <p:cNvPr id="24" name="Shape 22"/>
          <p:cNvSpPr/>
          <p:nvPr/>
        </p:nvSpPr>
        <p:spPr>
          <a:xfrm>
            <a:off x="3502152" y="3319272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CFFAFE"/>
          </a:solidFill>
          <a:ln w="13970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5" name="Shape 23"/>
          <p:cNvSpPr/>
          <p:nvPr/>
        </p:nvSpPr>
        <p:spPr>
          <a:xfrm>
            <a:off x="3630168" y="3447288"/>
            <a:ext cx="109728" cy="1161288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6" name="Text 24"/>
          <p:cNvSpPr/>
          <p:nvPr/>
        </p:nvSpPr>
        <p:spPr>
          <a:xfrm>
            <a:off x="3758184" y="3483864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891B2"/>
                </a:solidFill>
              </a:rPr>
              <a:t>Dependencies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3758184" y="3895344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CVE, licencia, údržba</a:t>
            </a:r>
            <a:endParaRPr lang="en-US" dirty="0"/>
          </a:p>
        </p:txBody>
      </p:sp>
      <p:sp>
        <p:nvSpPr>
          <p:cNvPr id="28" name="Shape 26"/>
          <p:cNvSpPr/>
          <p:nvPr/>
        </p:nvSpPr>
        <p:spPr>
          <a:xfrm>
            <a:off x="6318504" y="3319272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F3F4F6"/>
          </a:solidFill>
          <a:ln w="1397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9" name="Shape 27"/>
          <p:cNvSpPr/>
          <p:nvPr/>
        </p:nvSpPr>
        <p:spPr>
          <a:xfrm>
            <a:off x="6446520" y="3447288"/>
            <a:ext cx="109728" cy="1161288"/>
          </a:xfrm>
          <a:prstGeom prst="rect">
            <a:avLst/>
          </a:prstGeom>
          <a:solidFill>
            <a:srgbClr val="1F2937"/>
          </a:solidFill>
          <a:ln w="12700">
            <a:solidFill>
              <a:srgbClr val="1F2937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0" name="Text 28"/>
          <p:cNvSpPr/>
          <p:nvPr/>
        </p:nvSpPr>
        <p:spPr>
          <a:xfrm>
            <a:off x="6574536" y="3483864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F2937"/>
                </a:solidFill>
              </a:rPr>
              <a:t>Errors</a:t>
            </a:r>
            <a:endParaRPr lang="en-US" sz="2000" dirty="0"/>
          </a:p>
        </p:txBody>
      </p:sp>
      <p:sp>
        <p:nvSpPr>
          <p:cNvPr id="31" name="Text 29"/>
          <p:cNvSpPr/>
          <p:nvPr/>
        </p:nvSpPr>
        <p:spPr>
          <a:xfrm>
            <a:off x="6574536" y="3895344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fail-closed, bez interných detailov</a:t>
            </a:r>
            <a:endParaRPr lang="en-US" dirty="0"/>
          </a:p>
        </p:txBody>
      </p:sp>
      <p:sp>
        <p:nvSpPr>
          <p:cNvPr id="32" name="Shape 30"/>
          <p:cNvSpPr/>
          <p:nvPr/>
        </p:nvSpPr>
        <p:spPr>
          <a:xfrm>
            <a:off x="9134856" y="3319272"/>
            <a:ext cx="2432304" cy="1417320"/>
          </a:xfrm>
          <a:prstGeom prst="roundRect">
            <a:avLst>
              <a:gd name="adj" fmla="val 5161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3" name="Shape 31"/>
          <p:cNvSpPr/>
          <p:nvPr/>
        </p:nvSpPr>
        <p:spPr>
          <a:xfrm>
            <a:off x="9262872" y="3447288"/>
            <a:ext cx="109728" cy="116128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4" name="Text 32"/>
          <p:cNvSpPr/>
          <p:nvPr/>
        </p:nvSpPr>
        <p:spPr>
          <a:xfrm>
            <a:off x="9390888" y="3483864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DC2626"/>
                </a:solidFill>
              </a:rPr>
              <a:t>Tests</a:t>
            </a:r>
            <a:endParaRPr lang="en-US" sz="2000" dirty="0"/>
          </a:p>
        </p:txBody>
      </p:sp>
      <p:sp>
        <p:nvSpPr>
          <p:cNvPr id="35" name="Text 33"/>
          <p:cNvSpPr/>
          <p:nvPr/>
        </p:nvSpPr>
        <p:spPr>
          <a:xfrm>
            <a:off x="9390888" y="3895344"/>
            <a:ext cx="1993392" cy="73152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negatívne scenáre a hranice</a:t>
            </a:r>
            <a:endParaRPr lang="en-US" dirty="0"/>
          </a:p>
        </p:txBody>
      </p:sp>
      <p:sp>
        <p:nvSpPr>
          <p:cNvPr id="36" name="Text 34"/>
          <p:cNvSpPr/>
          <p:nvPr/>
        </p:nvSpPr>
        <p:spPr>
          <a:xfrm>
            <a:off x="822960" y="5623560"/>
            <a:ext cx="10515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550" dirty="0">
                <a:solidFill>
                  <a:srgbClr val="4B5563"/>
                </a:solidFill>
              </a:rPr>
              <a:t>Funkčnosť je iba jedna kontrola. Bezpečnostný review musí systematicky prejsť kontext, vstupy, dáta, oprávnenia, závislosti a chybové scenáre.</a:t>
            </a:r>
            <a:endParaRPr lang="en-US" sz="1550" dirty="0"/>
          </a:p>
        </p:txBody>
      </p:sp>
      <p:sp>
        <p:nvSpPr>
          <p:cNvPr id="37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1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Kontrola kontextu: model nepozná projekt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85800" y="1234440"/>
            <a:ext cx="3520440" cy="4297680"/>
          </a:xfrm>
          <a:prstGeom prst="roundRect">
            <a:avLst>
              <a:gd name="adj" fmla="val 2078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699516" y="1362456"/>
            <a:ext cx="109728" cy="404164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41832" y="1399032"/>
            <a:ext cx="30815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Čo treba overiť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941832" y="1810512"/>
            <a:ext cx="3081528" cy="36118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• framework a verzia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• architektúra a vrstvy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• dátový model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• autentifikačný mechanizmus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• deployment prostredie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• interné konvencie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4480560" y="1234440"/>
            <a:ext cx="3520440" cy="4297680"/>
          </a:xfrm>
          <a:prstGeom prst="roundRect">
            <a:avLst>
              <a:gd name="adj" fmla="val 2078"/>
            </a:avLst>
          </a:prstGeom>
          <a:solidFill>
            <a:srgbClr val="FEF3C7"/>
          </a:solidFill>
          <a:ln w="1397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494276" y="1362456"/>
            <a:ext cx="109728" cy="404164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736592" y="1399032"/>
            <a:ext cx="30815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Časté zlyhanie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4736592" y="1810512"/>
            <a:ext cx="3081528" cy="36118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Model doplní chýbajúci kontext vlastným predpokladom: názvy tried, endpointy, schémy, permissions alebo konfiguráciu.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8275320" y="1234440"/>
            <a:ext cx="2971800" cy="4297680"/>
          </a:xfrm>
          <a:prstGeom prst="roundRect">
            <a:avLst>
              <a:gd name="adj" fmla="val 2462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289036" y="1362456"/>
            <a:ext cx="109728" cy="404164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531352" y="1399032"/>
            <a:ext cx="25328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11827"/>
                </a:solidFill>
              </a:rPr>
              <a:t>Kontrolná otázka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531352" y="1810512"/>
            <a:ext cx="2532888" cy="36118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B5563"/>
                </a:solidFill>
              </a:rPr>
              <a:t>Sedí tento kód s konkrétnym projektom, alebo iba s generickým príkladom?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2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Validácia vstupov: hranica dôvery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463040"/>
            <a:ext cx="2194560" cy="1051560"/>
          </a:xfrm>
          <a:prstGeom prst="roundRect">
            <a:avLst>
              <a:gd name="adj" fmla="val 6957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905256" y="1591056"/>
            <a:ext cx="109728" cy="7955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33272" y="1627632"/>
            <a:ext cx="1755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111827"/>
                </a:solidFill>
              </a:rPr>
              <a:t>Untrusted input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1033272" y="2039112"/>
            <a:ext cx="1755648" cy="365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4B5563"/>
                </a:solidFill>
              </a:rPr>
              <a:t>form, API, file, JSON, URL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063240" y="1993392"/>
            <a:ext cx="1051560" cy="0"/>
          </a:xfrm>
          <a:prstGeom prst="line">
            <a:avLst/>
          </a:prstGeom>
          <a:noFill/>
          <a:ln w="15240">
            <a:solidFill>
              <a:srgbClr val="DC262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206240" y="1463040"/>
            <a:ext cx="2377440" cy="1051560"/>
          </a:xfrm>
          <a:prstGeom prst="roundRect">
            <a:avLst>
              <a:gd name="adj" fmla="val 6957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4334256" y="1591056"/>
            <a:ext cx="109728" cy="79552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462272" y="1627632"/>
            <a:ext cx="19385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111827"/>
                </a:solidFill>
              </a:rPr>
              <a:t>Validation</a:t>
            </a: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4462272" y="2039112"/>
            <a:ext cx="1938528" cy="365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4B5563"/>
                </a:solidFill>
              </a:rPr>
              <a:t>type, length, range, allow-list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6675120" y="1993392"/>
            <a:ext cx="1051560" cy="0"/>
          </a:xfrm>
          <a:prstGeom prst="line">
            <a:avLst/>
          </a:prstGeom>
          <a:noFill/>
          <a:ln w="15240">
            <a:solidFill>
              <a:srgbClr val="059669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2"/>
          <p:cNvSpPr/>
          <p:nvPr/>
        </p:nvSpPr>
        <p:spPr>
          <a:xfrm>
            <a:off x="7818120" y="1463040"/>
            <a:ext cx="2377440" cy="1051560"/>
          </a:xfrm>
          <a:prstGeom prst="roundRect">
            <a:avLst>
              <a:gd name="adj" fmla="val 6957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7946136" y="1591056"/>
            <a:ext cx="109728" cy="79552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8074152" y="1627632"/>
            <a:ext cx="193852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111827"/>
                </a:solidFill>
              </a:rPr>
              <a:t>Business logic</a:t>
            </a: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8074152" y="2039112"/>
            <a:ext cx="1938528" cy="36576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4B5563"/>
                </a:solidFill>
              </a:rPr>
              <a:t>validated domain object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3749040" y="1143000"/>
            <a:ext cx="0" cy="1892808"/>
          </a:xfrm>
          <a:prstGeom prst="line">
            <a:avLst/>
          </a:prstGeom>
          <a:noFill/>
          <a:ln w="1524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7"/>
          <p:cNvSpPr/>
          <p:nvPr/>
        </p:nvSpPr>
        <p:spPr>
          <a:xfrm>
            <a:off x="3337560" y="1170432"/>
            <a:ext cx="914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000000"/>
                </a:solidFill>
              </a:rPr>
              <a:t>Trust boundary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68679" y="3154680"/>
            <a:ext cx="5227317" cy="16184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2000" dirty="0">
                <a:solidFill>
                  <a:srgbClr val="111827"/>
                </a:solidFill>
              </a:rPr>
              <a:t>• validácia na serveri, nie iba v klientovi
• allow-list pravidlá pred deny-list pravidlami
• kanonikalizácia vstupu pred validáciou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6537959" y="3154680"/>
            <a:ext cx="4942191" cy="16184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2000" dirty="0">
                <a:solidFill>
                  <a:srgbClr val="111827"/>
                </a:solidFill>
              </a:rPr>
              <a:t>• SQL/command injection
• path traversal
• XSS alebo nevhodné output encoding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594360" y="6199632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720" dirty="0">
                <a:solidFill>
                  <a:srgbClr val="6B7280"/>
                </a:solidFill>
              </a:rPr>
              <a:t>OWASP Secure Coding Practices odporúča validovať všetky nedôveryhodné vstupy na dôveryhodnej strane systému.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3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SQL injection: syntakticky jednoduchý, bezpečnostne zlý vzor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325880"/>
            <a:ext cx="5166360" cy="1554480"/>
          </a:xfrm>
          <a:prstGeom prst="roundRect">
            <a:avLst>
              <a:gd name="adj" fmla="val 2353"/>
            </a:avLst>
          </a:prstGeom>
          <a:solidFill>
            <a:srgbClr val="2B1111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 sz="4000"/>
          </a:p>
        </p:txBody>
      </p:sp>
      <p:sp>
        <p:nvSpPr>
          <p:cNvPr id="5" name="Text 3"/>
          <p:cNvSpPr/>
          <p:nvPr/>
        </p:nvSpPr>
        <p:spPr>
          <a:xfrm>
            <a:off x="859536" y="1453896"/>
            <a:ext cx="4910328" cy="13533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problém: skladanie SQL z reťazcov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sql = "SELECT * FROM users " +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      "WHERE email = '$email'"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result = stmt.executeQuery(sql)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309360" y="1325880"/>
            <a:ext cx="5074920" cy="1554480"/>
          </a:xfrm>
          <a:prstGeom prst="roundRect">
            <a:avLst>
              <a:gd name="adj" fmla="val 2353"/>
            </a:avLst>
          </a:prstGeom>
          <a:solidFill>
            <a:srgbClr val="10231B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 sz="4000"/>
          </a:p>
        </p:txBody>
      </p:sp>
      <p:sp>
        <p:nvSpPr>
          <p:cNvPr id="7" name="Text 5"/>
          <p:cNvSpPr/>
          <p:nvPr/>
        </p:nvSpPr>
        <p:spPr>
          <a:xfrm>
            <a:off x="6437376" y="1453896"/>
            <a:ext cx="4818888" cy="13533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bezpečnejší smer: parameterized query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val ps = connection.prepareStatement(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    "SELECT * FROM users WHERE email = ?"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ps.setString(1, email)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731520" y="3291840"/>
            <a:ext cx="3429000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859536" y="3419856"/>
            <a:ext cx="109728" cy="111556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987552" y="3456432"/>
            <a:ext cx="2990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Kontrola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987552" y="3867912"/>
            <a:ext cx="2990088" cy="6858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Používa kód parameterizované dotazy alebo bezpečný ORM pattern?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389120" y="3291840"/>
            <a:ext cx="3429000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4517136" y="3419856"/>
            <a:ext cx="109728" cy="111556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4645152" y="3456432"/>
            <a:ext cx="29900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Test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645152" y="3867912"/>
            <a:ext cx="2990088" cy="6858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Obsahuje negatívne testy pre apostrof, komentáre, dlhé vstupy a špeciálne znaky?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8046720" y="3291840"/>
            <a:ext cx="3337560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5"/>
          <p:cNvSpPr/>
          <p:nvPr/>
        </p:nvSpPr>
        <p:spPr>
          <a:xfrm>
            <a:off x="8174736" y="3419856"/>
            <a:ext cx="109728" cy="111556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8302752" y="3456432"/>
            <a:ext cx="28986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Zásada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8302752" y="3867912"/>
            <a:ext cx="2898648" cy="6858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Nikdy nevkladať nedôveryhodný vstup priamo do dotazu.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594360" y="6199632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720" dirty="0">
                <a:solidFill>
                  <a:srgbClr val="6B7280"/>
                </a:solidFill>
              </a:rPr>
              <a:t>OWASP Query Parameterization Cheat Sheet: SQL injection sa typicky rieši parameterizovanými dotazmi.</a:t>
            </a:r>
            <a:endParaRPr lang="en-US" sz="7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4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Autentifikácia: prihlasovanie nie je len formulár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34440"/>
            <a:ext cx="3383280" cy="4434840"/>
          </a:xfrm>
          <a:prstGeom prst="roundRect">
            <a:avLst>
              <a:gd name="adj" fmla="val 2162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45236" y="1362456"/>
            <a:ext cx="109728" cy="417880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399032"/>
            <a:ext cx="29443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Treba skontrolovať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987552" y="1810512"/>
            <a:ext cx="2944368" cy="3749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hashovanie hesiel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rate limiting / throttling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všeobecné chybové hlásenia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session lifecycle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MFA alebo step-up pri citlivých akciách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reset hesla s krátkou platnosťou tokenu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434840" y="1234440"/>
            <a:ext cx="3383280" cy="4434840"/>
          </a:xfrm>
          <a:prstGeom prst="roundRect">
            <a:avLst>
              <a:gd name="adj" fmla="val 2162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448556" y="1362456"/>
            <a:ext cx="109728" cy="417880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4690872" y="1399032"/>
            <a:ext cx="294436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Časté chyby AI kódu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4690872" y="1810512"/>
            <a:ext cx="2944368" cy="3749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plaintext password compare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vlastný hash bez soli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rozdielne hlášky pre user/password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token v URL alebo logu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• chýbajúce obmedzenie pokusov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8138160" y="1234440"/>
            <a:ext cx="3200400" cy="4434840"/>
          </a:xfrm>
          <a:prstGeom prst="roundRect">
            <a:avLst>
              <a:gd name="adj" fmla="val 2286"/>
            </a:avLst>
          </a:prstGeom>
          <a:solidFill>
            <a:srgbClr val="FFFFFF"/>
          </a:solidFill>
          <a:ln w="1397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8151876" y="1362456"/>
            <a:ext cx="109728" cy="417880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8394192" y="1399032"/>
            <a:ext cx="27614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11827"/>
                </a:solidFill>
              </a:rPr>
              <a:t>Review otázka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394192" y="1810512"/>
            <a:ext cx="2761488" cy="3749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Je použitý štandardný a overený autentifikačný mechanizmus frameworku, alebo model vymyslel vlastnú mini-auth vrstvu?</a:t>
            </a:r>
            <a:endParaRPr lang="en-US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5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Autorizácia: prihlásený používateľ ešte nemá právo na všetko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77240" y="1325880"/>
            <a:ext cx="2423160" cy="1005840"/>
          </a:xfrm>
          <a:prstGeom prst="roundRect">
            <a:avLst>
              <a:gd name="adj" fmla="val 7273"/>
            </a:avLst>
          </a:prstGeom>
          <a:solidFill>
            <a:srgbClr val="CFFAFE"/>
          </a:solidFill>
          <a:ln w="13970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905256" y="1453896"/>
            <a:ext cx="109728" cy="749808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033272" y="1490472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Authentication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033272" y="1901952"/>
            <a:ext cx="1984248" cy="320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Kto je používateľ?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291840" y="1828800"/>
            <a:ext cx="960120" cy="0"/>
          </a:xfrm>
          <a:prstGeom prst="line">
            <a:avLst/>
          </a:prstGeom>
          <a:noFill/>
          <a:ln w="14605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4343400" y="1325880"/>
            <a:ext cx="2423160" cy="1005840"/>
          </a:xfrm>
          <a:prstGeom prst="roundRect">
            <a:avLst>
              <a:gd name="adj" fmla="val 7273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4471416" y="1453896"/>
            <a:ext cx="109728" cy="74980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599432" y="1490472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Authorization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599432" y="1901952"/>
            <a:ext cx="1984248" cy="320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Čo smie urobiť?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6858000" y="1828800"/>
            <a:ext cx="960120" cy="0"/>
          </a:xfrm>
          <a:prstGeom prst="line">
            <a:avLst/>
          </a:prstGeom>
          <a:noFill/>
          <a:ln w="14605">
            <a:solidFill>
              <a:srgbClr val="CBD5E1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2"/>
          <p:cNvSpPr/>
          <p:nvPr/>
        </p:nvSpPr>
        <p:spPr>
          <a:xfrm>
            <a:off x="7909560" y="1325880"/>
            <a:ext cx="2651760" cy="1005840"/>
          </a:xfrm>
          <a:prstGeom prst="roundRect">
            <a:avLst>
              <a:gd name="adj" fmla="val 7273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8037576" y="1453896"/>
            <a:ext cx="109728" cy="74980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8165592" y="1490472"/>
            <a:ext cx="22128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11827"/>
                </a:solidFill>
              </a:rPr>
              <a:t>Audit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8165592" y="1901952"/>
            <a:ext cx="2212848" cy="32004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B5563"/>
                </a:solidFill>
              </a:rPr>
              <a:t>Dá sa rozhodnutie spätne vysvetliť?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822960" y="2971800"/>
            <a:ext cx="10332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11827"/>
                </a:solidFill>
              </a:rPr>
              <a:t>Typické zlyhanie: kontrola existencie session bez kontroly vlastníctva zdroja.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822960" y="3520440"/>
            <a:ext cx="4937760" cy="1325880"/>
          </a:xfrm>
          <a:prstGeom prst="roundRect">
            <a:avLst>
              <a:gd name="adj" fmla="val 2759"/>
            </a:avLst>
          </a:prstGeom>
          <a:solidFill>
            <a:srgbClr val="2B1111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8"/>
          <p:cNvSpPr/>
          <p:nvPr/>
        </p:nvSpPr>
        <p:spPr>
          <a:xfrm>
            <a:off x="950976" y="3648456"/>
            <a:ext cx="468172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riziko: user zadá cudzie id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GET /api/orders/98127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kód overí session, ale nie vlastníctvo objednávky</a:t>
            </a:r>
            <a:endParaRPr lang="en-US" dirty="0"/>
          </a:p>
        </p:txBody>
      </p:sp>
      <p:sp>
        <p:nvSpPr>
          <p:cNvPr id="21" name="Shape 19"/>
          <p:cNvSpPr/>
          <p:nvPr/>
        </p:nvSpPr>
        <p:spPr>
          <a:xfrm>
            <a:off x="6172200" y="3520440"/>
            <a:ext cx="4937760" cy="1325880"/>
          </a:xfrm>
          <a:prstGeom prst="roundRect">
            <a:avLst>
              <a:gd name="adj" fmla="val 2759"/>
            </a:avLst>
          </a:prstGeom>
          <a:solidFill>
            <a:srgbClr val="10231B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2" name="Text 20"/>
          <p:cNvSpPr/>
          <p:nvPr/>
        </p:nvSpPr>
        <p:spPr>
          <a:xfrm>
            <a:off x="6300216" y="3648456"/>
            <a:ext cx="468172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// smer: rozhodnutie nad subject + resource + action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canReadOrder(currentUser, orderId)</a:t>
            </a:r>
            <a:endParaRPr lang="en-US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47472"/>
            <a:ext cx="10881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2563EB"/>
                </a:solidFill>
              </a:rPr>
              <a:t>REVIEW 6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594360" y="585216"/>
            <a:ext cx="10972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11182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Práca s dátami: minimalizácia, logovanie, expozícia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463040"/>
            <a:ext cx="2423160" cy="2011680"/>
          </a:xfrm>
          <a:prstGeom prst="roundRect">
            <a:avLst>
              <a:gd name="adj" fmla="val 3636"/>
            </a:avLst>
          </a:prstGeom>
          <a:solidFill>
            <a:srgbClr val="DBEAFE"/>
          </a:solidFill>
          <a:ln w="1397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5" name="Shape 3"/>
          <p:cNvSpPr/>
          <p:nvPr/>
        </p:nvSpPr>
        <p:spPr>
          <a:xfrm>
            <a:off x="773811" y="1591056"/>
            <a:ext cx="109728" cy="1755648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987552" y="1627632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2563EB"/>
                </a:solidFill>
              </a:rPr>
              <a:t>Zber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987552" y="2039112"/>
            <a:ext cx="1984248" cy="13258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Spracúva kód iba údaje potrebné pre funkciu?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3520440" y="1463040"/>
            <a:ext cx="2423160" cy="2011680"/>
          </a:xfrm>
          <a:prstGeom prst="roundRect">
            <a:avLst>
              <a:gd name="adj" fmla="val 3636"/>
            </a:avLst>
          </a:prstGeom>
          <a:solidFill>
            <a:srgbClr val="EDE9FE"/>
          </a:solidFill>
          <a:ln w="1397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Shape 7"/>
          <p:cNvSpPr/>
          <p:nvPr/>
        </p:nvSpPr>
        <p:spPr>
          <a:xfrm>
            <a:off x="3562731" y="1591056"/>
            <a:ext cx="109728" cy="175564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0" name="Text 8"/>
          <p:cNvSpPr/>
          <p:nvPr/>
        </p:nvSpPr>
        <p:spPr>
          <a:xfrm>
            <a:off x="3776472" y="1627632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7C3AED"/>
                </a:solidFill>
              </a:rPr>
              <a:t>Ukladanie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3776472" y="2039112"/>
            <a:ext cx="1984248" cy="13258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Sú citlivé údaje šifrované alebo tokenizované podľa potreby?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6309360" y="1463040"/>
            <a:ext cx="2423160" cy="2011680"/>
          </a:xfrm>
          <a:prstGeom prst="roundRect">
            <a:avLst>
              <a:gd name="adj" fmla="val 3636"/>
            </a:avLst>
          </a:prstGeom>
          <a:solidFill>
            <a:srgbClr val="D1FAE5"/>
          </a:solidFill>
          <a:ln w="13970">
            <a:solidFill>
              <a:srgbClr val="059669"/>
            </a:solidFill>
            <a:prstDash val="solid"/>
          </a:ln>
        </p:spPr>
        <p:txBody>
          <a:bodyPr/>
          <a:lstStyle/>
          <a:p>
            <a:pPr algn="ctr"/>
            <a:endParaRPr lang="sk-SK" sz="3200"/>
          </a:p>
        </p:txBody>
      </p:sp>
      <p:sp>
        <p:nvSpPr>
          <p:cNvPr id="13" name="Shape 11"/>
          <p:cNvSpPr/>
          <p:nvPr/>
        </p:nvSpPr>
        <p:spPr>
          <a:xfrm>
            <a:off x="6351651" y="1591056"/>
            <a:ext cx="109728" cy="175564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Text 12"/>
          <p:cNvSpPr/>
          <p:nvPr/>
        </p:nvSpPr>
        <p:spPr>
          <a:xfrm>
            <a:off x="6565392" y="1627632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59669"/>
                </a:solidFill>
              </a:rPr>
              <a:t>Výstup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6565392" y="2039112"/>
            <a:ext cx="1984248" cy="13258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B5563"/>
                </a:solidFill>
              </a:rPr>
              <a:t>Nevracia API viac polí, než klient potrebuje?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9098280" y="1463040"/>
            <a:ext cx="2423160" cy="2011680"/>
          </a:xfrm>
          <a:prstGeom prst="roundRect">
            <a:avLst>
              <a:gd name="adj" fmla="val 3636"/>
            </a:avLst>
          </a:prstGeom>
          <a:solidFill>
            <a:srgbClr val="FEE2E2"/>
          </a:solidFill>
          <a:ln w="1397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5"/>
          <p:cNvSpPr/>
          <p:nvPr/>
        </p:nvSpPr>
        <p:spPr>
          <a:xfrm>
            <a:off x="9140571" y="1591056"/>
            <a:ext cx="109728" cy="175564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9354312" y="1627632"/>
            <a:ext cx="198424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DC2626"/>
                </a:solidFill>
              </a:rPr>
              <a:t>Logy</a:t>
            </a:r>
            <a:endParaRPr lang="en-US" sz="2400" dirty="0"/>
          </a:p>
        </p:txBody>
      </p:sp>
      <p:sp>
        <p:nvSpPr>
          <p:cNvPr id="19" name="Text 17"/>
          <p:cNvSpPr/>
          <p:nvPr/>
        </p:nvSpPr>
        <p:spPr>
          <a:xfrm>
            <a:off x="9354312" y="2039112"/>
            <a:ext cx="1984248" cy="132588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4B5563"/>
                </a:solidFill>
              </a:rPr>
              <a:t>Neobsahujú logy tokeny, heslá, osobné údaje ani celé payloady?</a:t>
            </a: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914400" y="4114800"/>
            <a:ext cx="4754880" cy="822960"/>
          </a:xfrm>
          <a:prstGeom prst="roundRect">
            <a:avLst>
              <a:gd name="adj" fmla="val 4444"/>
            </a:avLst>
          </a:prstGeom>
          <a:solidFill>
            <a:srgbClr val="2B1111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1" name="Text 19"/>
          <p:cNvSpPr/>
          <p:nvPr/>
        </p:nvSpPr>
        <p:spPr>
          <a:xfrm>
            <a:off x="1042416" y="4242816"/>
            <a:ext cx="449884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logger.info("login token: $token")  // zlé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6446520" y="4114800"/>
            <a:ext cx="4754880" cy="822960"/>
          </a:xfrm>
          <a:prstGeom prst="roundRect">
            <a:avLst>
              <a:gd name="adj" fmla="val 4444"/>
            </a:avLst>
          </a:prstGeom>
          <a:solidFill>
            <a:srgbClr val="10231B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3" name="Text 21"/>
          <p:cNvSpPr/>
          <p:nvPr/>
        </p:nvSpPr>
        <p:spPr>
          <a:xfrm>
            <a:off x="6574536" y="4242816"/>
            <a:ext cx="4498848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9FAFB"/>
                </a:solidFill>
                <a:latin typeface="Aptos Mono" pitchFamily="34" charset="0"/>
                <a:ea typeface="Aptos Mono" pitchFamily="34" charset="-122"/>
                <a:cs typeface="Aptos Mono" pitchFamily="34" charset="-120"/>
              </a:rPr>
              <a:t>logger.info("login request failed")  // lepšie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01400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6B7280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1400</Words>
  <Application>Microsoft Office PowerPoint</Application>
  <PresentationFormat>Širokouhlá</PresentationFormat>
  <Paragraphs>292</Paragraphs>
  <Slides>19</Slides>
  <Notes>19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19</vt:i4>
      </vt:variant>
    </vt:vector>
  </HeadingPairs>
  <TitlesOfParts>
    <vt:vector size="24" baseType="lpstr">
      <vt:lpstr>Aptos</vt:lpstr>
      <vt:lpstr>Aptos Display</vt:lpstr>
      <vt:lpstr>Aptos Mono</vt:lpstr>
      <vt:lpstr>Arial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Bezpečnostná kontrola AI-generovaného kódu</dc:title>
  <dc:subject>Bezpečnostná kontrola AI-generovaného kódu</dc:subject>
  <dc:creator>OpenAI</dc:creator>
  <cp:lastModifiedBy>Sinus</cp:lastModifiedBy>
  <cp:revision>3</cp:revision>
  <dcterms:created xsi:type="dcterms:W3CDTF">2026-06-23T13:09:24Z</dcterms:created>
  <dcterms:modified xsi:type="dcterms:W3CDTF">2026-06-23T13:26:22Z</dcterms:modified>
</cp:coreProperties>
</file>