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300" r:id="rId41"/>
    <p:sldId id="298" r:id="rId42"/>
    <p:sldId id="299" r:id="rId43"/>
    <p:sldId id="301" r:id="rId44"/>
    <p:sldId id="302" r:id="rId45"/>
    <p:sldId id="310" r:id="rId46"/>
    <p:sldId id="305" r:id="rId47"/>
    <p:sldId id="306" r:id="rId48"/>
    <p:sldId id="307" r:id="rId49"/>
    <p:sldId id="308" r:id="rId50"/>
    <p:sldId id="309" r:id="rId51"/>
    <p:sldId id="303" r:id="rId52"/>
    <p:sldId id="304" r:id="rId53"/>
    <p:sldId id="311" r:id="rId54"/>
    <p:sldId id="312" r:id="rId55"/>
    <p:sldId id="315" r:id="rId56"/>
    <p:sldId id="322" r:id="rId57"/>
    <p:sldId id="313" r:id="rId58"/>
    <p:sldId id="314" r:id="rId59"/>
    <p:sldId id="316" r:id="rId60"/>
    <p:sldId id="317" r:id="rId61"/>
    <p:sldId id="319" r:id="rId62"/>
    <p:sldId id="320" r:id="rId63"/>
    <p:sldId id="321" r:id="rId6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36956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37D75-474C-6FAE-7D61-88E27911A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1A43AF-E7F9-AC9D-8B88-0F8CBA4FE3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5C3C0-A075-F2BD-2FFD-0D6C662CC8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0D605D-F3C7-7D14-B5DA-F1D225A741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99741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69BF7-33F6-87D2-E9E5-862D1767B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DB6BC3-64A1-0E5F-7A09-168A760868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77569E-D485-DB89-15B9-721F41FD4F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CFB7B-89E1-3DE1-C646-BC116AB62D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86027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B0FFE-BB8A-0515-995F-84A32022F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47ED81-26D6-6478-2B3C-60330A9E8C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78792-1E79-42BE-3E48-72FA6AD17A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8D033F-4BB0-A621-D4DC-E297F27F24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17224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4A4BE-DB90-21C7-5A36-4675F4B34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2040CB-4D6F-30A9-2FF7-9713AB236A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AA3D7-2851-4280-E5C2-459A34122F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D514B3-CFA4-649A-61E2-5E01A8BB0D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126576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BCD9E-922D-F9D0-06CE-891E994D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D983A2-FB2C-B5D2-3842-4D8CF7103B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2599EC-FAF8-34BF-0409-8BABAE446D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431D83-19B0-6DDD-EED2-706C393F0D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49588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27322-32E9-EF8B-5DAA-962BF2FE5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3F8543-3771-5D6F-8487-E0538052EE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697D34-E314-9479-65D4-A3A7CCC7F0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D55F2-F2E7-5EEA-3843-3F14AB9390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159216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0DB63-D880-AD7F-9521-0E02BB08D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244CE6-4807-3BDB-91CE-BF4883909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2CDF99-690C-A6E4-C097-FAC516970F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F430A6-406C-CD7A-3AD1-6D312B0FD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484911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1163D-FEF0-AAC3-B168-8B967727F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6E14D9-287C-69D6-C5D5-4DEFC4B204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E31AD8-A272-AD71-482E-C0D5B2042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953083-226E-AD73-6941-F7C25875E2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066896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F365F-3340-5056-3F3D-35F877907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161602-46D4-D2DC-D657-B0E3382B75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2DCA8B-8184-D9BD-7BD5-31F1E31EED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2549F-FE63-200D-5DE2-C58A8BC520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43098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19A46-71C9-554E-D3E2-E983F8BE8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B14891-02F3-97E2-77DB-C19B1FDD79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5B9219-ED65-E448-7DA8-6A3D9691BE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32073D-837B-908E-EA61-76C068EABC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4841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72710-175E-DECF-DD6A-138D850F7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E44141-EE20-7678-F126-A798FF45EC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2361FF-262C-E8D3-1D03-66FF6D62F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7CEBFD-5C27-0A32-ED32-80E603AA28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99400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71A5F-DE96-7D8C-06ED-BBD6C84F0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B6DBE2-AE98-5A52-153A-1F24F688E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1B239D-2879-603B-F768-88888F98A8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405D0-E20A-0A58-2E13-A38D04AC03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86855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C8C1C-450A-E348-4427-F3E53439C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DCC11B-AABD-279B-1C91-A6D426962E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4625AA-7B94-776E-D9C7-2AC0F0EDCB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5AE3C-195A-116D-EFAB-FE88DFA932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1476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B5372-363C-3582-BCD4-3DF83077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316782-6C37-FEEE-7ED6-A7D5C35126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BCCFE0-2AFB-34F6-0366-F9D8B86647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840BC-3549-0597-A97D-94F033A9D1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090995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5774-8D0B-1A60-CB20-CB00C597D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00CC18-CC5B-5B98-4095-934CA9D2D3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ED416D-A81C-93AB-C688-5197FF6C3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761AF4-EC61-EB04-BD6D-E385E1F195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99160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B271B-6DFC-EF2B-E518-F18FD7FE7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AF47E8-3F36-B5DF-95F5-688C73EA13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8BF3D2-A62D-1640-0AB9-EA8552C804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9E70DD-4EA7-CB73-FC96-B2678DA8D1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983407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635C2-D999-7046-A1AF-259FAB834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052D74-C015-AF53-C10E-C35CE1E602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12BB5E-51CF-A222-3C6D-228A1990B3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E5420-CA4D-7CEA-5319-0B2590C905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136569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6EEFC-E24E-5250-38FD-E1D429CCC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6DE55F-F63D-B1A7-F92F-8525EB6E8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CDF59B-5124-A5E9-FF2E-E482CFFB3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C6516A-D0B0-EBC6-D892-5BF706B593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797484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CB242-417B-3055-4B08-C4824F1AD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943AFD-9A89-D19D-1982-E9F81CC24A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776E95-51AF-5E49-D1AD-5F003419E7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308EF-35D8-A865-3BF7-F43AC590C7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792456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2DB64-FE70-107B-E393-0117EF247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F95939-8477-CCA0-A324-995930C8EA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83BC16-423D-228E-F6E4-0743421FDD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7A34BD-A94B-16CD-D01D-EA7784FBE3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341452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A0DBA-6C61-D802-465E-D7558684C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04E56D-BC1B-CF29-1678-E315EDEF48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159A1E-18CA-4B8F-9FF9-25117424F2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BBD16F-FD95-6CF5-1EA5-4BD23ED399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08457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0868B-7639-2833-B1F4-F456E07F5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96B072-E53F-B7CC-31B9-1360A94887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DFB0A6-29A0-0BAB-0822-7D3C4A65D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6E7C00-3968-D4DD-9EB5-CA47C64FEE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975923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29029-BE8C-D06B-1376-BAEBBECE1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FC4FCB-F70D-16E3-25DA-993314FB6E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7EF7F0-DCE5-79CD-EFDA-D40CBD65E1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F7BE60-0347-70F0-DF22-3E7146E5DA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722001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5C865-9D03-4CEE-BDD9-06DFA7524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CD8117-F85E-82E2-81FE-338684079B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0F62EC-09A7-2DFD-F3F9-93FAD3187E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CF893B-715C-73CD-E596-2A4D3687A2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860432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9A56D-CEBF-E0E1-5F1C-5322BBA55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4BACB7-8AD1-E5B5-6875-F761898189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D4271C-1367-C02B-19B2-6619DB922A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ABF75-1668-B6E3-D5DB-4B93A057E3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453936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1DE10-9870-2D72-406A-88D50AFC5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E06B02-9FCF-C2A7-1C9D-42992A1489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99E46D-8EC0-9AE8-E611-61DB05D6B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F73E2-45F0-3D7C-41EE-12A32ABBC8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136626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1F87F-ED9C-68C9-5426-B49C5A717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242F1C-7EF1-10D7-73D9-C545507F20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F42B97-D24A-41C3-2B09-BC9151713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9FD43-CB2C-1832-2528-5251AC2DC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908324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BFFDF-95E7-BED6-688E-0B751BC8A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952CB0-3420-605C-8D91-8FC0790B91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FE60AA-8E5F-5290-A552-227D6CF56D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38289-F82F-6F58-C2E7-9B960877F1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690861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3A635-9604-54E5-185F-EF4213F1C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9AD621-F91E-11A7-E534-DAFBC8BE96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38A250-7CD2-28BB-9BEF-D0D6C86C6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AB1EE7-DDAA-658C-0682-FF4762DFC9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23448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495B1-E1CF-B74D-AF5A-DB73C9AC7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5C7D9-F220-0DE1-BEFC-231AF29FE5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574F01-5580-1BEB-E24F-9E0EF4918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9B03D6-D0D8-E472-E5A0-A74708E992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077887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8158E-C113-6776-D625-7729D5975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EA3284-F31E-D415-9B7F-E9EC37CDC0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13F6C1-2845-C713-0E5D-88B428A41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378E29-4A1A-02FD-ECF1-E7B884515A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8331881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78A19-BF0D-62BB-B853-B83484A3C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F7B7D6-48BE-231F-05A6-5795DA1771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FE74E-14B1-7354-CA8F-767E443E1F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A1A1E6-AE69-7FE7-9737-630822D225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90837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417AE-687F-C552-448D-3960B6CE2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6C27F9-DC1A-96F1-70EE-3D6A8A71E6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700605-F7AC-5882-6261-EE6A6DDD40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A04642-4FBB-C3D0-1101-5BDE6206F1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231237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F72FB-F2D4-BD8A-E566-D42CF7A83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3A9787-BB64-1BDB-FC12-AC1A4EB1F9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B98EE5-C18A-9559-217E-714FCD4ED6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0F7E47-3EFB-18F1-B1F7-8CA027BE7C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6314475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51446-EB42-51BE-7CB3-C750E203E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F88C95-DAE1-F845-AC6F-F6A4A6E9C4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3D54C9-B57E-DF39-9C38-8B89221B7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E3746-5207-AC3F-03C0-56A084540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60523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8AC48-DDC8-85F5-F8A1-CE3BFFBCA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738D89-33F1-3137-650E-3A6D3AEA21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65AEED-1B7E-DC4E-321D-9CFF02CBDF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4184C-C4E6-9B14-9F20-3C5B06E2D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365101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FE1ED-3B73-5B40-3B8E-A18ED49AF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C7CD40-0861-CAF9-F922-B14FD9BBA1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280AB0-58FB-E531-0838-423FFDA5C9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F79EA6-A5D8-F2E2-FEB4-9E9DFAA1E6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009921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45477-3F51-C53A-8DD6-359C9A331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3EE315-7BE3-CA6C-58AA-C47B0CA064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C255C3-EA81-EC74-1587-B151582C8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594F3-D217-35DA-FBAE-73CDE01DB4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268222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BF1FC-907E-05BD-70B6-2822784F6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D0E4E8-9CB4-7E97-DA28-3899826B9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627B05-6C09-108A-81C0-69F699014F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E41183-25E9-7630-2305-BEFA51A8F2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828142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3814E-8E10-D198-D7B1-385EFB5F4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C79BCB-EA63-2D3E-AB15-575D7CE9F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4F4358-A5D8-31C0-E7A9-7DFB97C64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B670-16E0-EDDB-C876-6AFFAA404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0875771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8C7CF-9983-0EBB-66E4-BE0E631E0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57E16B-3982-ED08-8E2C-80369CEBC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6B52C-3F79-F354-A81A-C977DEA1B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D35398-D3C8-277E-E908-1B8BF4C1A7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175780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2CEC7-F3DD-F6DE-C371-1F76754D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1C649B-DF5B-76F0-8F67-00CE4E02B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886420-C3E1-BF6B-7B1C-38F1A77667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ADE5F0-F032-E165-6744-19CA9B78B6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5435927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2796D-9A5A-D03F-0F5C-3E2032DEC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5CA312-5E95-C603-0CB0-D9AB887239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749825-1DCF-66CC-57C6-8845DC154D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29B49-9894-E973-2BB4-74F1709C99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53894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14426-9729-DD3B-1949-1373E7E87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02F1B9-3734-603B-F135-C39D99C9D0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F53B02-3EDB-AA60-EDA5-3233BE0E84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80E3CC-2400-DC9C-CABF-7B25885C9A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216795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123EE-0013-1CE2-3ECB-F7F42C761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3B0F38-58B3-30BE-2139-2330AD8BD5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54E317-7169-A3BF-43F4-FD0D81F88E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893B9-CF30-3CE8-56D8-1A786EE586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964396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E0C0-8CDA-4F68-FA52-DF78FD659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E7B13D-4170-5F94-DF78-032D6BCB4E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1124A7-B337-C78F-1A61-E113336B2B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32C623-2BD4-4209-0C0C-8270E708E8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299912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83F12-AC2E-8A6E-E919-8DEE681C4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52A5DA-75A5-78FD-DCD7-4C689E24C2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6EBBB8-99E8-6125-8751-A662F1D999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F34063-E67D-850F-05C4-796F0FFB4D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9633919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E8936-736D-DE4A-37A5-CE73C0077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A9F30F-C801-161F-816E-B514C19748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522180-ED65-E583-515C-BEE85BCCAA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FFC8A8-AFEE-A537-3970-6F962E024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8171075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ACBE6-CE0D-E052-066F-6C8F843FA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046A38-CADE-5D7A-FE3E-89EB3A45B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D7BECB-79AD-701A-4FD5-B1352C1CEF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B0D35C-FAC9-B373-A1AD-CB5F7BA32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7541194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66763-A3C1-DFBB-A499-68727761F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534DBF-8A5C-04CE-FA71-7B479C9FB6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FEE55D-CFC7-2DE4-850E-DAB569B9C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ED2EE1-ED62-1D36-06E4-D97E6D5AB9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79998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22ED5-D19F-355E-BF05-289AB3481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222106-1B48-9EFE-046F-A5D89811D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EF407C-F786-5C43-22BF-C8219EE5A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DC32A-3FCE-F0FA-C651-1F6E78A3E0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021510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0FBAE-CD78-8682-8144-60DD185DB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8A4BE0-FE82-77E0-B395-8BE50889CC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BC8599-511D-4D46-BFF3-FCD5C58265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3AD10-26FD-DB15-2176-D0A5E3EBE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7508051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048FC-B5EB-2837-55BC-EC2A13431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98FE90-17D5-CD6D-1988-1208274C5E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6C478E-D1FF-957B-2C77-899BC00936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E41B58-A39D-6F71-1FBE-8E9CB1E79A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105281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5E2BA-5AE9-AEC9-E7C6-4606A0001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43CE3C-6B1A-1893-A0F5-2A17320C3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9E824B-5C74-92A6-C987-FD70B9BB3D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E7F31-739E-23A5-E585-AC223BCF5F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07507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BD5F9-5DB3-B36E-9EE8-BFFA89E3B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B2BC9F-96DC-015D-1BF0-526A7EA812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9767BB-2AD1-D88C-02B2-A98B586A92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5ED80-92D3-F678-14A0-E6F9C30B0F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3928629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983C3-B1F6-E03E-6413-FC25A8713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BDF9C1-3D9C-1CB2-78F6-9611DA214D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027DDD-3966-F791-36F8-C22EF1B59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8740D1-2028-F279-7283-9AF1B3A1C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4701862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E816D-35F1-7E2F-CE18-0BC3DC27E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FC4698-ED20-23CC-C7E0-0E83853C95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B2C2E1-D611-B726-1E39-A608C4A33D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48155-5634-4EF9-34A9-FEB751708C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8253593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77F909-302B-FD2A-4F03-FC636C50C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37F5C0-F569-0660-DCB2-BAD0C1E36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9DB812-6010-1601-6EC0-CEEE6C2947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EBFFA-62C5-6A49-C998-D1114EE0C7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740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FEF01-A40C-329A-CCF1-D590CF4A8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805A01-094A-BC49-4844-2A6457E6C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08F9C3-A54B-E4AC-A179-72AC151B80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164B46-E1E1-2983-8243-FB404842D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4449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2A521-1A94-4CB8-442A-D67D65BED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31D165-AEBF-F147-E336-158AD57447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C2866B-82EE-718E-0CD1-7B7AF0341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6BDA3-49D6-CA71-5CB2-7B796202BB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97178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EA168-45E8-D08A-0E81-B001F54EC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68C659-7DA4-4901-7E54-2485BDC39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712F2D-BE01-5C38-95C9-99A622BDA9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99BF54-01CA-F9AD-98B5-72AC89161B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2641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10. 4. 2026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Backendové technológie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AA67BF-703B-EBD3-8DD5-EF2B01207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7AB828E-24EA-666E-BC98-B63D791A1A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BE5AE1-C078-2D57-792D-DBEB3182A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C85B46-0123-10E2-008D-5D0AB11CE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b="1" dirty="0"/>
              <a:t>4. Overenie (Verification)</a:t>
            </a:r>
          </a:p>
          <a:p>
            <a:pPr lvl="1"/>
            <a:r>
              <a:rPr lang="sk-SK" dirty="0"/>
              <a:t>Keď príde požiadavka na /api/user:</a:t>
            </a:r>
          </a:p>
          <a:p>
            <a:pPr lvl="1"/>
            <a:r>
              <a:rPr lang="sk-SK" dirty="0"/>
              <a:t>Laravel vezme token z hlavičky.</a:t>
            </a:r>
          </a:p>
          <a:p>
            <a:pPr lvl="1"/>
            <a:r>
              <a:rPr lang="sk-SK" dirty="0"/>
              <a:t>Nepozerá sa do databázy relácií, ale pomocou matematického kľúča skontroluje, či je podpis tokenu platný.</a:t>
            </a:r>
          </a:p>
          <a:p>
            <a:pPr lvl="1"/>
            <a:r>
              <a:rPr lang="sk-SK" dirty="0"/>
              <a:t>Ak je podpis v poriadku, server z vnútra tokenu "prečíta", že patrí používateľovi ID 15.</a:t>
            </a:r>
          </a:p>
          <a:p>
            <a:pPr lvl="1"/>
            <a:r>
              <a:rPr lang="sk-SK" b="1" dirty="0"/>
              <a:t>Výsledok:</a:t>
            </a:r>
            <a:r>
              <a:rPr lang="sk-SK" dirty="0"/>
              <a:t> Server vám verí na základe platného tokenu, ktorý držíte v ruke, nie preto, že by vás mal zapísaného v zozname hostí.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DA930D-EBBE-2B59-2A09-A0CA6B01E0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E7045A-5EEA-586B-8807-82928F522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36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AC78CD-7A36-CED5-4195-E139253F9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9C8870-51EC-2733-BA0B-A9A1407582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732257-13E4-8D49-0C9A-31A9FA990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EB2C3-EBA7-D908-8B27-25505D106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 fontScale="85000" lnSpcReduction="20000"/>
          </a:bodyPr>
          <a:lstStyle/>
          <a:p>
            <a:r>
              <a:rPr lang="sk-SK" b="1" dirty="0"/>
              <a:t>Výhody:</a:t>
            </a:r>
          </a:p>
          <a:p>
            <a:pPr lvl="1"/>
            <a:r>
              <a:rPr lang="sk-SK" b="1" dirty="0"/>
              <a:t>Škálovateľnosť:</a:t>
            </a:r>
            <a:r>
              <a:rPr lang="sk-SK" dirty="0"/>
              <a:t> Server nepotrebuje pamäť ani DB na ukladanie miliónov sessions.</a:t>
            </a:r>
          </a:p>
          <a:p>
            <a:pPr lvl="1"/>
            <a:r>
              <a:rPr lang="sk-SK" b="1" dirty="0"/>
              <a:t>Flexibilita:</a:t>
            </a:r>
            <a:r>
              <a:rPr lang="sk-SK" dirty="0"/>
              <a:t> Funguje naprieč rôznymi doménami a zariadeniami (mobil, web, iný server).</a:t>
            </a:r>
          </a:p>
          <a:p>
            <a:pPr lvl="1"/>
            <a:r>
              <a:rPr lang="sk-SK" b="1" dirty="0"/>
              <a:t>Rýchlosť:</a:t>
            </a:r>
            <a:r>
              <a:rPr lang="sk-SK" dirty="0"/>
              <a:t> Server nemusí pri každom requeste robiť I/O operáciu (čítať súbor/DB), stačí mu overiť podpis v pamäti.</a:t>
            </a:r>
          </a:p>
          <a:p>
            <a:r>
              <a:rPr lang="sk-SK" b="1" dirty="0"/>
              <a:t>Nevýhody:</a:t>
            </a:r>
          </a:p>
          <a:p>
            <a:pPr lvl="1"/>
            <a:r>
              <a:rPr lang="sk-SK" b="1" dirty="0"/>
              <a:t>Zložitejšie odhlásenie:</a:t>
            </a:r>
            <a:r>
              <a:rPr lang="sk-SK" dirty="0"/>
              <a:t> Keďže server nemá session v databáze, nemôže ju jednoducho zmazať. Token platí, dokiaľ nevyprší jeho čas (pokiaľ nepoužijete blacklist).</a:t>
            </a:r>
          </a:p>
          <a:p>
            <a:pPr lvl="1"/>
            <a:r>
              <a:rPr lang="sk-SK" b="1" dirty="0"/>
              <a:t>Bezpečnosť klienta:</a:t>
            </a:r>
            <a:r>
              <a:rPr lang="sk-SK" dirty="0"/>
              <a:t> Ak útočník ukradne token z LocalStorage, môže sa vydávať za používateľa (neexistuje tu prirodzená ochrana proti CSRF ako pri cookies).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76C192-EF8F-4931-C77E-8DC34359C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9BD789-CE31-023A-A180-3BAFA2ABD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77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98A485-BF47-CF20-C4C4-C32A785B9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F09683B-A766-6F2A-158D-23968FF7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2B3AF5-A957-AAC6-C489-2BEC7EBA0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43BCC-00F8-8971-DA56-64284DE1E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dirty="0"/>
              <a:t>V Laraveli môžete </a:t>
            </a:r>
            <a:r>
              <a:rPr lang="sk-SK" b="1" dirty="0"/>
              <a:t>stateless autentifikáciu</a:t>
            </a:r>
            <a:r>
              <a:rPr lang="sk-SK" dirty="0"/>
              <a:t> implementovať najčastejšie cez </a:t>
            </a:r>
            <a:r>
              <a:rPr lang="sk-SK" b="1" dirty="0"/>
              <a:t>tokeny</a:t>
            </a:r>
            <a:r>
              <a:rPr lang="sk-SK" dirty="0"/>
              <a:t>. Pri tomto prístupe server neuchováva session; klient sa pri každom requeste preukazuje sám, typicky cez Authorization: Bearer .... Pre jednoduché API Laravel odporúča najmä </a:t>
            </a:r>
            <a:r>
              <a:rPr lang="sk-SK" b="1" dirty="0"/>
              <a:t>Sanctum</a:t>
            </a:r>
            <a:r>
              <a:rPr lang="sk-SK" dirty="0"/>
              <a:t>; </a:t>
            </a:r>
            <a:r>
              <a:rPr lang="sk-SK" b="1" dirty="0"/>
              <a:t>Passport</a:t>
            </a:r>
            <a:r>
              <a:rPr lang="sk-SK" dirty="0"/>
              <a:t> je vhodný až vtedy, keď naozaj potrebujete plný OAuth2.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258458-457C-C59F-5303-AC794DE6D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E49A4A-751B-9AFD-4911-5A770532EC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074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D0FF89-A53E-F51F-B748-8EBAE080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CB77140-1A81-65B7-664B-A9EB61D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E3482A-6B9C-3325-EEFC-24688781A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C0C57-9764-8DF9-2437-B6F280438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dirty="0"/>
              <a:t>V Laraveli môžete </a:t>
            </a:r>
            <a:r>
              <a:rPr lang="sk-SK" b="1" dirty="0"/>
              <a:t>stateless autentifikáciu</a:t>
            </a:r>
            <a:r>
              <a:rPr lang="sk-SK" dirty="0"/>
              <a:t> implementovať najčastejšie cez </a:t>
            </a:r>
            <a:r>
              <a:rPr lang="sk-SK" b="1" dirty="0"/>
              <a:t>tokeny</a:t>
            </a:r>
            <a:r>
              <a:rPr lang="sk-SK" dirty="0"/>
              <a:t>. Pri tomto prístupe server neuchováva session; klient sa pri každom requeste preukazuje sám, typicky cez Authorization: Bearer .... Pre jednoduché API Laravel odporúča najmä </a:t>
            </a:r>
            <a:r>
              <a:rPr lang="sk-SK" b="1" dirty="0"/>
              <a:t>Sanctum</a:t>
            </a:r>
            <a:r>
              <a:rPr lang="sk-SK" dirty="0"/>
              <a:t>; </a:t>
            </a:r>
            <a:r>
              <a:rPr lang="sk-SK" b="1" dirty="0"/>
              <a:t>Passport</a:t>
            </a:r>
            <a:r>
              <a:rPr lang="sk-SK" dirty="0"/>
              <a:t> je vhodný až vtedy, keď naozaj potrebujete plný OAuth2.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0DF843-BABD-C141-D06C-4F14B80B7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0A9EEA-BF21-3490-02EF-B95C6D8963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86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1C13DC-D683-E8A7-81B2-697690EDB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0946AAE-5820-AAFA-7860-4C1EFB1AD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BC941A-8CCB-BB08-467E-1BDA7CFD9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 - Sanctum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D2FF0-C5E5-E375-8AFD-20C470695A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dirty="0"/>
              <a:t>Keď sme chceli vytvoriť </a:t>
            </a:r>
            <a:r>
              <a:rPr lang="sk-SK" dirty="0">
                <a:highlight>
                  <a:srgbClr val="00FFFF"/>
                </a:highlight>
              </a:rPr>
              <a:t>api.php </a:t>
            </a:r>
            <a:r>
              <a:rPr lang="sk-SK" dirty="0"/>
              <a:t>vo web folderi pre písanie api routes, zavolali sme príkaz </a:t>
            </a:r>
            <a:r>
              <a:rPr lang="sk-SK" dirty="0">
                <a:highlight>
                  <a:srgbClr val="00FFFF"/>
                </a:highlight>
              </a:rPr>
              <a:t>php artisan api:install </a:t>
            </a:r>
            <a:r>
              <a:rPr lang="sk-SK" dirty="0"/>
              <a:t>čím sa ná m automaticky inštaloval aj Laravel Sanctum</a:t>
            </a:r>
          </a:p>
          <a:p>
            <a:r>
              <a:rPr lang="sk-SK" dirty="0"/>
              <a:t>Otvoríme si models/User.php</a:t>
            </a:r>
          </a:p>
          <a:p>
            <a:r>
              <a:rPr lang="sk-SK" dirty="0"/>
              <a:t>Pridáme use: </a:t>
            </a:r>
            <a:r>
              <a:rPr lang="sk-SK" dirty="0">
                <a:highlight>
                  <a:srgbClr val="00FFFF"/>
                </a:highlight>
              </a:rPr>
              <a:t>use Laravel\Sanctum\HasApiTokens;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497CF9-C909-69E0-136E-1237D6B18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E8FE29-54BD-C9C4-1F8C-27FB9EDA3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7643D9-1C4E-A75D-7376-27DC6FDD97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307" y="4650531"/>
            <a:ext cx="5222225" cy="220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92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62E1D2-2AC5-F880-75AB-B6F0C14F2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E6B39E3-F9C6-F70A-CFE1-3C8AB7DE43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F1DEE7-2CF0-CB07-5EDB-4E6F503D7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 - Sanctum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CD9A8-863C-B10D-1760-EB2FE769F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sz="2200" dirty="0"/>
              <a:t>Keď sme chceli vytvoriť </a:t>
            </a:r>
            <a:r>
              <a:rPr lang="sk-SK" sz="2200" dirty="0">
                <a:highlight>
                  <a:srgbClr val="00FFFF"/>
                </a:highlight>
              </a:rPr>
              <a:t>api.php </a:t>
            </a:r>
            <a:r>
              <a:rPr lang="sk-SK" sz="2200" dirty="0"/>
              <a:t>vo web folderi pre písanie api routes, zavolali sme príkaz </a:t>
            </a:r>
            <a:r>
              <a:rPr lang="sk-SK" sz="2200" dirty="0">
                <a:highlight>
                  <a:srgbClr val="00FFFF"/>
                </a:highlight>
              </a:rPr>
              <a:t>php artisan api:install </a:t>
            </a:r>
            <a:r>
              <a:rPr lang="sk-SK" sz="2200" dirty="0"/>
              <a:t>čím sa ná m automaticky inštaloval aj Laravel Sanctum</a:t>
            </a:r>
          </a:p>
          <a:p>
            <a:r>
              <a:rPr lang="sk-SK" sz="2200" dirty="0"/>
              <a:t>Otvoríme si models/User.php</a:t>
            </a:r>
          </a:p>
          <a:p>
            <a:r>
              <a:rPr lang="sk-SK" sz="2200" dirty="0"/>
              <a:t>Pridáme use podľa obrázka. Tým získate metódu </a:t>
            </a:r>
            <a:r>
              <a:rPr lang="sk-SK" sz="2200" dirty="0">
                <a:highlight>
                  <a:srgbClr val="00FFFF"/>
                </a:highlight>
              </a:rPr>
              <a:t>createToken(...). </a:t>
            </a:r>
            <a:r>
              <a:rPr lang="sk-SK" sz="2200" dirty="0"/>
              <a:t>Sanctum ju používa na generovanie personal access tokenov.</a:t>
            </a:r>
            <a:endParaRPr lang="sk-SK" sz="2200" dirty="0">
              <a:highlight>
                <a:srgbClr val="00FFFF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C6352C-409F-E567-3FF2-7A492A8AB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FB5581-EF09-1A52-00A2-A704BFEF1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84912C-3205-8889-9FEC-D149235108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307" y="4543475"/>
            <a:ext cx="5476553" cy="23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56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9AC816-F18A-DF27-38DC-1E277DC90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6A4A08E-FFCA-687B-9306-92483935D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538AEB-F1CE-035C-99E2-91EF6728D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A8A9A-81FF-57D5-F080-2B51A402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Autofit/>
          </a:bodyPr>
          <a:lstStyle/>
          <a:p>
            <a:r>
              <a:rPr lang="sk-SK" sz="2000" dirty="0"/>
              <a:t>Spustite nasledovný command: </a:t>
            </a:r>
            <a:r>
              <a:rPr lang="sk-SK" sz="2000" dirty="0">
                <a:highlight>
                  <a:srgbClr val="00FFFF"/>
                </a:highlight>
              </a:rPr>
              <a:t>php artisan make:controller Api/AuthController</a:t>
            </a:r>
            <a:r>
              <a:rPr lang="sk-SK" sz="2000" dirty="0"/>
              <a:t>  - (nebudeme k nemu pridávať –api pretože nechcemeAPI CRUD (index, store,..) metódy )</a:t>
            </a:r>
          </a:p>
          <a:p>
            <a:r>
              <a:rPr lang="sk-SK" sz="2000" dirty="0"/>
              <a:t>Pridáme si nasledovný use. V Laraveli je </a:t>
            </a:r>
            <a:r>
              <a:rPr lang="sk-SK" sz="2000" dirty="0">
                <a:highlight>
                  <a:srgbClr val="00FFFF"/>
                </a:highlight>
              </a:rPr>
              <a:t>Auth</a:t>
            </a:r>
            <a:r>
              <a:rPr lang="sk-SK" sz="2000" dirty="0"/>
              <a:t> takzvaná </a:t>
            </a:r>
            <a:r>
              <a:rPr lang="sk-SK" sz="2000" b="1" dirty="0"/>
              <a:t>Fasáda (Facade)</a:t>
            </a:r>
            <a:r>
              <a:rPr lang="sk-SK" sz="2000" dirty="0"/>
              <a:t>. Je to statické rozhranie k hlbšiemu systému autentifikácie, ktorý beží v pozadí.</a:t>
            </a:r>
          </a:p>
          <a:p>
            <a:pPr marL="0" indent="0">
              <a:buNone/>
            </a:pP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  use Illuminate\Support\Facades\</a:t>
            </a:r>
            <a:r>
              <a:rPr lang="sk-SK" sz="2000" dirty="0">
                <a:highlight>
                  <a:srgbClr val="00FFFF"/>
                </a:highlight>
                <a:latin typeface="Consolas" panose="020B0609020204030204" pitchFamily="49" charset="0"/>
              </a:rPr>
              <a:t>Auth</a:t>
            </a:r>
            <a:r>
              <a:rPr lang="sk-SK" sz="2000" dirty="0">
                <a:latin typeface="Consolas" panose="020B0609020204030204" pitchFamily="49" charset="0"/>
              </a:rPr>
              <a:t>;</a:t>
            </a:r>
          </a:p>
          <a:p>
            <a:endParaRPr lang="sk-SK" sz="2000" dirty="0">
              <a:highlight>
                <a:srgbClr val="00FFFF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3F0829-4CE5-D60B-B65D-BAE6EA42E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3D36BC-C91F-1B24-B1C3-41E5B5B396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100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126B77-625F-F7C1-A829-F50D31843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052D25D-E915-B646-D6F0-B62FA306B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3E0C1-3F4C-F426-EC58-80F55C176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7D2F8-F0DA-FE67-5F65-9F60DF6C2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983" y="2224726"/>
            <a:ext cx="8837161" cy="3591480"/>
          </a:xfrm>
        </p:spPr>
        <p:txBody>
          <a:bodyPr anchor="t">
            <a:normAutofit/>
          </a:bodyPr>
          <a:lstStyle/>
          <a:p>
            <a:r>
              <a:rPr lang="sk-SK" sz="2200" dirty="0">
                <a:latin typeface="+mj-lt"/>
              </a:rPr>
              <a:t>Vytvoríme si metódu login, ktorá prijíma data z Requestu</a:t>
            </a:r>
          </a:p>
          <a:p>
            <a:r>
              <a:rPr lang="sk-SK" sz="2200" dirty="0">
                <a:latin typeface="+mj-lt"/>
              </a:rPr>
              <a:t>V nej si vytvoríme premennú </a:t>
            </a:r>
            <a:r>
              <a:rPr lang="sk-SK" sz="2200" dirty="0">
                <a:highlight>
                  <a:srgbClr val="00FFFF"/>
                </a:highlight>
                <a:latin typeface="+mj-lt"/>
              </a:rPr>
              <a:t>$credentials</a:t>
            </a:r>
            <a:r>
              <a:rPr lang="sk-SK" sz="2200" dirty="0">
                <a:latin typeface="+mj-lt"/>
              </a:rPr>
              <a:t>, pričom si data z requestu zvalidujeme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07316C-3ACB-BBD3-7C92-31A2903A59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4A4423-1003-FFFD-46BC-407F675C4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FADB428-EF22-F97A-2421-07BB39FF2C92}"/>
              </a:ext>
            </a:extLst>
          </p:cNvPr>
          <p:cNvSpPr txBox="1">
            <a:spLocks/>
          </p:cNvSpPr>
          <p:nvPr/>
        </p:nvSpPr>
        <p:spPr>
          <a:xfrm>
            <a:off x="1136397" y="3549126"/>
            <a:ext cx="8153398" cy="319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k-SK" sz="1600" dirty="0">
                <a:latin typeface="Consolas" panose="020B0609020204030204" pitchFamily="49" charset="0"/>
              </a:rPr>
              <a:t>public function login(Request $request)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6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600" dirty="0">
                <a:latin typeface="Consolas" panose="020B0609020204030204" pitchFamily="49" charset="0"/>
              </a:rPr>
              <a:t>	</a:t>
            </a:r>
            <a:r>
              <a:rPr lang="en-US" sz="1600" dirty="0">
                <a:highlight>
                  <a:srgbClr val="00FFFF"/>
                </a:highlight>
                <a:latin typeface="Consolas" panose="020B0609020204030204" pitchFamily="49" charset="0"/>
              </a:rPr>
              <a:t>$credentials</a:t>
            </a:r>
            <a:r>
              <a:rPr lang="en-US" sz="1600" dirty="0">
                <a:latin typeface="Consolas" panose="020B0609020204030204" pitchFamily="49" charset="0"/>
              </a:rPr>
              <a:t> = $request-&gt;validate([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latin typeface="Consolas" panose="020B0609020204030204" pitchFamily="49" charset="0"/>
              </a:rPr>
              <a:t>            'email' =&gt; '</a:t>
            </a:r>
            <a:r>
              <a:rPr lang="en-US" sz="1600" dirty="0" err="1">
                <a:latin typeface="Consolas" panose="020B0609020204030204" pitchFamily="49" charset="0"/>
              </a:rPr>
              <a:t>required|email</a:t>
            </a:r>
            <a:r>
              <a:rPr lang="en-US" sz="1600" dirty="0">
                <a:latin typeface="Consolas" panose="020B0609020204030204" pitchFamily="49" charset="0"/>
              </a:rPr>
              <a:t>',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latin typeface="Consolas" panose="020B0609020204030204" pitchFamily="49" charset="0"/>
              </a:rPr>
              <a:t>            'password' =&gt; '</a:t>
            </a:r>
            <a:r>
              <a:rPr lang="en-US" sz="1600" dirty="0" err="1">
                <a:latin typeface="Consolas" panose="020B0609020204030204" pitchFamily="49" charset="0"/>
              </a:rPr>
              <a:t>required|string</a:t>
            </a:r>
            <a:r>
              <a:rPr lang="en-US" sz="1600" dirty="0">
                <a:latin typeface="Consolas" panose="020B0609020204030204" pitchFamily="49" charset="0"/>
              </a:rPr>
              <a:t>',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latin typeface="Consolas" panose="020B0609020204030204" pitchFamily="49" charset="0"/>
              </a:rPr>
              <a:t>        ]);</a:t>
            </a:r>
            <a:endParaRPr lang="sk-SK" sz="1600" dirty="0"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600" dirty="0">
                <a:latin typeface="Consolas" panose="020B0609020204030204" pitchFamily="49" charset="0"/>
              </a:rPr>
              <a:t>  	//dalsi kod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sk-SK" sz="160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5677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4B27C1-FD12-743C-3919-4CB0805BE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AB921A-1158-9830-90F2-44F3704D4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CCC4C6-4118-6466-1ED2-6D1DC7A0F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373AD-E3A7-8431-3043-B3122BA7C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166" y="4104090"/>
            <a:ext cx="8734570" cy="2145881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// 2. Pokus o prihlásenie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if (!Auth::</a:t>
            </a:r>
            <a:r>
              <a:rPr lang="sk-SK" sz="2200" dirty="0">
                <a:highlight>
                  <a:srgbClr val="00FFFF"/>
                </a:highlight>
                <a:latin typeface="Consolas" panose="020B0609020204030204" pitchFamily="49" charset="0"/>
              </a:rPr>
              <a:t>attempt</a:t>
            </a:r>
            <a:r>
              <a:rPr lang="sk-SK" sz="2200" dirty="0">
                <a:latin typeface="Consolas" panose="020B0609020204030204" pitchFamily="49" charset="0"/>
              </a:rPr>
              <a:t>($credentials)) {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	return response()-&gt;json([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     	'message' =&gt; 'Neplatné prihlasovacie údaje.'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     ], 401);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4D23AC-59A5-9480-611E-7CFDA10E93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696CD2-9946-3B23-220D-217583F77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E587EA1-3933-F1FA-3216-76F1441CF1EA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b="1" dirty="0">
                <a:highlight>
                  <a:srgbClr val="00FFFF"/>
                </a:highlight>
              </a:rPr>
              <a:t>attempt</a:t>
            </a:r>
            <a:r>
              <a:rPr lang="sk-SK" sz="2000" dirty="0"/>
              <a:t> je statická metóda, ktorá:</a:t>
            </a:r>
          </a:p>
          <a:p>
            <a:pPr lvl="1"/>
            <a:r>
              <a:rPr lang="sk-SK" sz="2000" b="1" dirty="0"/>
              <a:t>Vyhľadá používateľa:</a:t>
            </a:r>
            <a:r>
              <a:rPr lang="sk-SK" sz="2000" dirty="0"/>
              <a:t> Pozrie sa do databázy (tabuľka users), či tam existuje záznam s e-mailom, ktorý je v poli $credentials.</a:t>
            </a:r>
          </a:p>
          <a:p>
            <a:pPr lvl="1"/>
            <a:r>
              <a:rPr lang="sk-SK" sz="2000" b="1" dirty="0"/>
              <a:t>Overí heslo:</a:t>
            </a:r>
            <a:r>
              <a:rPr lang="sk-SK" sz="2000" dirty="0"/>
              <a:t> Ak používateľa nájde, vezme heslo z formulára a porovná ho so zašifrovaným heslom v databáze (používa na to bezpečný algoritmus Bcrypt).</a:t>
            </a:r>
          </a:p>
          <a:p>
            <a:pPr lvl="1"/>
            <a:r>
              <a:rPr lang="sk-SK" sz="2000" b="1" dirty="0"/>
              <a:t>Vráti výsledok:</a:t>
            </a:r>
            <a:r>
              <a:rPr lang="sk-SK" sz="2000" dirty="0"/>
              <a:t>  Ak všetko sedí, vráti true. Ak e-mail neexistuje alebo heslo nesedí, vráti false.</a:t>
            </a:r>
          </a:p>
        </p:txBody>
      </p:sp>
    </p:spTree>
    <p:extLst>
      <p:ext uri="{BB962C8B-B14F-4D97-AF65-F5344CB8AC3E}">
        <p14:creationId xmlns:p14="http://schemas.microsoft.com/office/powerpoint/2010/main" val="152626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93D064-9377-1082-8DF4-91BC2C444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BE8ABD5-7096-441B-CD44-3D2B33621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2700B4-97FD-12DD-E3AF-088D0E28B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DF144-D47C-5A73-7429-CBBC93D1C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571" y="4216540"/>
            <a:ext cx="9192237" cy="2145881"/>
          </a:xfrm>
        </p:spPr>
        <p:txBody>
          <a:bodyPr anchor="t">
            <a:normAutofit fontScale="62500" lnSpcReduction="20000"/>
          </a:bodyPr>
          <a:lstStyle/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$user = $request-&gt;</a:t>
            </a:r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user()</a:t>
            </a:r>
            <a:r>
              <a:rPr lang="sk-SK" dirty="0"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br>
              <a:rPr lang="sk-SK" dirty="0">
                <a:latin typeface="Consolas" panose="020B0609020204030204" pitchFamily="49" charset="0"/>
              </a:rPr>
            </a:br>
            <a:r>
              <a:rPr lang="sk-SK" dirty="0">
                <a:latin typeface="Consolas" panose="020B0609020204030204" pitchFamily="49" charset="0"/>
              </a:rPr>
              <a:t>$token = $user-&gt;</a:t>
            </a:r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createToken('api-token')-&gt;plainTextToken</a:t>
            </a:r>
            <a:r>
              <a:rPr lang="sk-SK" dirty="0"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return response()-&gt;json([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       'user' =&gt; $user,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       'token' =&gt; $token,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]);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14F8E6-F19C-3FFC-5568-F4BCD52B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5C006A-E9C1-D4A1-A6EA-4B5475DF6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5A6B4C-C379-3F58-1ABF-3E0F4B14D00D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19605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dirty="0"/>
              <a:t>Metóda </a:t>
            </a:r>
            <a:r>
              <a:rPr lang="sk-SK" sz="1800" b="1" dirty="0">
                <a:highlight>
                  <a:srgbClr val="00FFFF"/>
                </a:highlight>
              </a:rPr>
              <a:t>user() </a:t>
            </a:r>
            <a:r>
              <a:rPr lang="sk-SK" sz="1800" dirty="0"/>
              <a:t>z requestu vytiahne inštanciu modelu User (teda konkrétneho človeka z databázy), ktorý sa práve úspešne overil. Potrebujeme tento objekt, aby sme na ňom mohli zavolať funkciu na vytvorenie tokenu.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createToken('api-token')</a:t>
            </a:r>
            <a:r>
              <a:rPr lang="sk-SK" sz="1800" dirty="0">
                <a:highlight>
                  <a:srgbClr val="00FFFF"/>
                </a:highlight>
              </a:rPr>
              <a:t>: </a:t>
            </a:r>
            <a:r>
              <a:rPr lang="sk-SK" sz="1800" dirty="0"/>
              <a:t>Laravel Sanctum vygeneruje v databáze (v tabuľke </a:t>
            </a:r>
            <a:r>
              <a:rPr lang="sk-SK" sz="1800" b="1" i="1" dirty="0"/>
              <a:t>personal_access_tokens</a:t>
            </a:r>
            <a:r>
              <a:rPr lang="sk-SK" sz="1800" dirty="0"/>
              <a:t>) nový náhodný reťazec. Pomenovanie </a:t>
            </a:r>
            <a:r>
              <a:rPr lang="sk-SK" sz="1800" b="1" i="1" dirty="0"/>
              <a:t>'api-token' </a:t>
            </a:r>
            <a:r>
              <a:rPr lang="sk-SK" sz="1800" dirty="0"/>
              <a:t>je len našainterná značka (napr. "Mobilná aplikácia").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plainTextToken</a:t>
            </a:r>
            <a:r>
              <a:rPr lang="sk-SK" sz="1800" dirty="0">
                <a:highlight>
                  <a:srgbClr val="00FFFF"/>
                </a:highlight>
              </a:rPr>
              <a:t>: </a:t>
            </a:r>
            <a:r>
              <a:rPr lang="sk-SK" sz="1800" dirty="0"/>
              <a:t>Token sa v databáze ukladá v zašifrovanej podobe (hash), ale používateľovi ho musíte poslať v čitateľnej forme, aby ho mohol použiť. Táto vlastnosť vráti práve ten čitateľný reťazec (napr. 1|abc123xyz...).</a:t>
            </a:r>
          </a:p>
          <a:p>
            <a:endParaRPr lang="sk-SK" sz="1800" dirty="0"/>
          </a:p>
          <a:p>
            <a:endParaRPr lang="sk-SK" sz="1800" dirty="0">
              <a:highlight>
                <a:srgbClr val="00FFFF"/>
              </a:highlight>
            </a:endParaRPr>
          </a:p>
          <a:p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3858397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Autentifikácia vs Autorizácia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Authentication</a:t>
            </a:r>
            <a:r>
              <a:rPr lang="sk-SK" dirty="0"/>
              <a:t> = kto si?</a:t>
            </a:r>
            <a:br>
              <a:rPr lang="sk-SK" dirty="0"/>
            </a:br>
            <a:r>
              <a:rPr lang="sk-SK" dirty="0"/>
              <a:t>Prihlásenie používateľa, overenie identity. </a:t>
            </a:r>
            <a:br>
              <a:rPr lang="sk-SK" dirty="0"/>
            </a:br>
            <a:endParaRPr lang="sk-SK" dirty="0"/>
          </a:p>
          <a:p>
            <a:r>
              <a:rPr lang="sk-SK" b="1" dirty="0"/>
              <a:t>Authorization</a:t>
            </a:r>
            <a:r>
              <a:rPr lang="sk-SK" dirty="0"/>
              <a:t> = čo smieš robiť?</a:t>
            </a:r>
            <a:br>
              <a:rPr lang="sk-SK" dirty="0"/>
            </a:br>
            <a:r>
              <a:rPr lang="sk-SK" dirty="0"/>
              <a:t>Napríklad či môže používateľ meniť iba svoje posty alebo všetky.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65B59C-2CC2-41BA-C7B7-188EF567C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96B5D0-7A66-2EB0-D905-7899DAFDB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EC078A-5BD8-B07F-4733-03215A50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8B50C-48F4-AF35-42BD-A957DF76D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571" y="4216540"/>
            <a:ext cx="9192237" cy="2145881"/>
          </a:xfrm>
        </p:spPr>
        <p:txBody>
          <a:bodyPr anchor="t">
            <a:normAutofit fontScale="62500" lnSpcReduction="20000"/>
          </a:bodyPr>
          <a:lstStyle/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$user = $request-&gt;</a:t>
            </a:r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user()</a:t>
            </a:r>
            <a:r>
              <a:rPr lang="sk-SK" dirty="0"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br>
              <a:rPr lang="sk-SK" dirty="0">
                <a:latin typeface="Consolas" panose="020B0609020204030204" pitchFamily="49" charset="0"/>
              </a:rPr>
            </a:br>
            <a:r>
              <a:rPr lang="sk-SK" dirty="0">
                <a:latin typeface="Consolas" panose="020B0609020204030204" pitchFamily="49" charset="0"/>
              </a:rPr>
              <a:t>$token = $user-&gt;</a:t>
            </a:r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createToken('api-token')-&gt;plainTextToken</a:t>
            </a:r>
            <a:r>
              <a:rPr lang="sk-SK" dirty="0"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return response()-&gt;json([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       'user' =&gt; $user,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       'token' =&gt; $token,</a:t>
            </a:r>
          </a:p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]);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43F231-EBC1-7769-2D55-5CAB4234F0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1A2900-BE21-E94B-DC17-9834BA978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8CD0A1-FE55-85B2-3DC7-61D4507471A6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19605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dirty="0"/>
              <a:t>Metóda </a:t>
            </a:r>
            <a:r>
              <a:rPr lang="sk-SK" sz="1800" b="1" dirty="0">
                <a:highlight>
                  <a:srgbClr val="00FFFF"/>
                </a:highlight>
              </a:rPr>
              <a:t>user() </a:t>
            </a:r>
            <a:r>
              <a:rPr lang="sk-SK" sz="1800" dirty="0"/>
              <a:t>z requestu vytiahne inštanciu modelu User (teda konkrétneho človeka z databázy), ktorý sa práve úspešne overil. Potrebujeme tento objekt, aby sme na ňom mohli zavolať funkciu na vytvorenie tokenu.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createToken('api-token')</a:t>
            </a:r>
            <a:r>
              <a:rPr lang="sk-SK" sz="1800" dirty="0">
                <a:highlight>
                  <a:srgbClr val="00FFFF"/>
                </a:highlight>
              </a:rPr>
              <a:t>: </a:t>
            </a:r>
            <a:r>
              <a:rPr lang="sk-SK" sz="1800" dirty="0"/>
              <a:t>Laravel Sanctum vygeneruje v databáze (v tabuľke </a:t>
            </a:r>
            <a:r>
              <a:rPr lang="sk-SK" sz="1800" b="1" i="1" dirty="0"/>
              <a:t>personal_access_tokens</a:t>
            </a:r>
            <a:r>
              <a:rPr lang="sk-SK" sz="1800" dirty="0"/>
              <a:t>) nový náhodný reťazec. Pomenovanie </a:t>
            </a:r>
            <a:r>
              <a:rPr lang="sk-SK" sz="1800" b="1" i="1" dirty="0"/>
              <a:t>'api-token' </a:t>
            </a:r>
            <a:r>
              <a:rPr lang="sk-SK" sz="1800" dirty="0"/>
              <a:t>je len našainterná značka (napr. "Mobilná aplikácia").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plainTextToken</a:t>
            </a:r>
            <a:r>
              <a:rPr lang="sk-SK" sz="1800" dirty="0">
                <a:highlight>
                  <a:srgbClr val="00FFFF"/>
                </a:highlight>
              </a:rPr>
              <a:t>: </a:t>
            </a:r>
            <a:r>
              <a:rPr lang="sk-SK" sz="1800" dirty="0"/>
              <a:t>Token sa v databáze ukladá v zašifrovanej podobe (hash), ale používateľovi ho musíte poslať v čitateľnej forme, aby ho mohol použiť. Táto vlastnosť vráti práve ten čitateľný reťazec (napr. 1|abc123xyz...).</a:t>
            </a:r>
          </a:p>
          <a:p>
            <a:endParaRPr lang="sk-SK" sz="1800" dirty="0"/>
          </a:p>
          <a:p>
            <a:endParaRPr lang="sk-SK" sz="1800" dirty="0">
              <a:highlight>
                <a:srgbClr val="00FFFF"/>
              </a:highlight>
            </a:endParaRPr>
          </a:p>
          <a:p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830847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F30F19-FAE0-CFC2-F1D0-98FFB1A46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99E34F-3DD6-2BE7-9E19-B36016E35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BE5594-B17B-1898-0B92-C8A1CC7E8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 login (api.php)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A1350-D07C-FE52-790A-920EC2BF4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575" y="3638751"/>
            <a:ext cx="10708850" cy="214588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use App\Http\Controllers\Api\</a:t>
            </a:r>
            <a:r>
              <a:rPr lang="en-US" sz="2000" dirty="0" err="1">
                <a:latin typeface="Consolas" panose="020B0609020204030204" pitchFamily="49" charset="0"/>
              </a:rPr>
              <a:t>AuthController</a:t>
            </a:r>
            <a:r>
              <a:rPr lang="en-US" sz="2000" dirty="0">
                <a:latin typeface="Consolas" panose="020B0609020204030204" pitchFamily="49" charset="0"/>
              </a:rPr>
              <a:t>;</a:t>
            </a:r>
            <a:endParaRPr lang="sk-SK" sz="20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Route::post('login', [AuthController::class, 'login']);</a:t>
            </a:r>
          </a:p>
          <a:p>
            <a:pPr marL="0" indent="0">
              <a:buNone/>
            </a:pPr>
            <a:endParaRPr lang="en-US" sz="2000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462E34-EBFA-7A2E-CD8F-3FED43FCD5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347BDB-68C9-7D01-C23B-C5BAA78A93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09302-1853-EBCA-3485-AE43373D9A8E}"/>
              </a:ext>
            </a:extLst>
          </p:cNvPr>
          <p:cNvSpPr txBox="1">
            <a:spLocks/>
          </p:cNvSpPr>
          <p:nvPr/>
        </p:nvSpPr>
        <p:spPr>
          <a:xfrm>
            <a:off x="741575" y="2220144"/>
            <a:ext cx="11258279" cy="19605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200" dirty="0"/>
              <a:t>Do api.php pridáme nasledovný kód</a:t>
            </a:r>
          </a:p>
          <a:p>
            <a:endParaRPr lang="sk-SK" sz="2200" dirty="0"/>
          </a:p>
          <a:p>
            <a:endParaRPr lang="sk-SK" sz="2200" dirty="0">
              <a:highlight>
                <a:srgbClr val="00FFFF"/>
              </a:highlight>
            </a:endParaRPr>
          </a:p>
          <a:p>
            <a:endParaRPr lang="sk-SK" sz="2200" dirty="0"/>
          </a:p>
        </p:txBody>
      </p:sp>
    </p:spTree>
    <p:extLst>
      <p:ext uri="{BB962C8B-B14F-4D97-AF65-F5344CB8AC3E}">
        <p14:creationId xmlns:p14="http://schemas.microsoft.com/office/powerpoint/2010/main" val="2807063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BD6080-E329-C1F7-81A9-1CB2612A3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C919141-1008-E8CD-B1B7-EF6A3599F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254DB5-A1FF-945A-69A1-AF427C7D4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(testovanie)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F4867F-9DDD-29F4-5648-97E6C7EFD2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A9D581-4591-7C7F-5247-770AA5E20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8F5AF0-DF18-210C-D37E-15181C48D972}"/>
              </a:ext>
            </a:extLst>
          </p:cNvPr>
          <p:cNvSpPr txBox="1">
            <a:spLocks/>
          </p:cNvSpPr>
          <p:nvPr/>
        </p:nvSpPr>
        <p:spPr>
          <a:xfrm>
            <a:off x="741575" y="2220144"/>
            <a:ext cx="11258279" cy="19605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200" dirty="0"/>
              <a:t>Vytvorme si najskôr testovacieho usera cez api a potom sa skúsime prihlásiť s jeho údajmi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3E3153-F8A1-4958-F3E5-4EA316F24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2837923"/>
            <a:ext cx="5829805" cy="30863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2D1F3-9B69-CD7E-1EE0-F63A5B5A7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7312" y="2837923"/>
            <a:ext cx="4511431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5C4FEF-83A3-D557-AEED-89AE9B95F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11E8F22-E4D1-5604-3625-0BD4B2E7A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D5E854-6807-2563-AAA7-F8AEE5E2E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(testovanie)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247BA0-23E6-7A74-11DA-5205BF649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EF1360-D73B-F55A-F38D-D5D415609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732661-1C40-DB57-455F-86E94C9A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70" y="2090850"/>
            <a:ext cx="11309060" cy="31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85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207CAB-CDF0-CD86-6D2A-9CC5CFBEC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C021AE7-F8F4-01A4-B4A3-B1040F575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9658E7-9787-5CE7-6FB2-46C00E19B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(testovanie)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A43BE6-F188-91DC-6B8E-DB8765C29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2984AD-4CF1-78CD-F2A0-2D72BEAB4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813651-E880-5F2C-13F5-CE8D1FBFBC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32" y="2265107"/>
            <a:ext cx="11484335" cy="334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68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76171A-D8E1-77F3-6075-32D6D9F28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2AC5284-75C3-01C8-0295-21BE6C7FE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0930C2-51CD-9328-CF74-C5708F7C0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(testovanie)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A29BE6-B099-24B4-6280-0883ABAD3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90741F-9398-16C0-7154-C735BDFECE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874D3-AAAE-922B-FD06-3260F0AB12ED}"/>
              </a:ext>
            </a:extLst>
          </p:cNvPr>
          <p:cNvSpPr txBox="1">
            <a:spLocks/>
          </p:cNvSpPr>
          <p:nvPr/>
        </p:nvSpPr>
        <p:spPr>
          <a:xfrm>
            <a:off x="741575" y="2220144"/>
            <a:ext cx="11258279" cy="19605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b="1" dirty="0"/>
              <a:t>Token v ThunderClient ≠ token v databáze (personal_access_tokens)</a:t>
            </a:r>
            <a:endParaRPr lang="sk-SK" sz="2400" dirty="0"/>
          </a:p>
          <a:p>
            <a:r>
              <a:rPr lang="sk-SK" sz="2400" dirty="0"/>
              <a:t>v Postmane vidíte </a:t>
            </a:r>
            <a:r>
              <a:rPr lang="sk-SK" sz="2400" b="1" dirty="0"/>
              <a:t>plain text token</a:t>
            </a:r>
            <a:r>
              <a:rPr lang="sk-SK" sz="2400" dirty="0"/>
              <a:t> </a:t>
            </a:r>
          </a:p>
          <a:p>
            <a:r>
              <a:rPr lang="sk-SK" sz="2400" dirty="0"/>
              <a:t>v databáze je uložený </a:t>
            </a:r>
            <a:r>
              <a:rPr lang="sk-SK" sz="2400" b="1" dirty="0"/>
              <a:t>hashovaný token</a:t>
            </a:r>
            <a:endParaRPr lang="sk-SK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CC0EFF-C1AD-B400-ADCA-69DC3E426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15" y="3695029"/>
            <a:ext cx="4189909" cy="25846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B83408-8235-F665-F1A3-BF9393250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197" y="3429000"/>
            <a:ext cx="5605129" cy="185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841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75A337-CA6E-9AEB-A3F8-95D3AF86A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833570-676B-7F7F-C35B-FCA4A9F53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9A02B8-6E20-811A-C023-53D325CDB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login (testovanie)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18B366-7C2C-55F9-68C9-5C84986EB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6A241A-2FA0-2677-C675-469195CE9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2D4D5-1073-21FE-3FAE-F58B201FF7B2}"/>
              </a:ext>
            </a:extLst>
          </p:cNvPr>
          <p:cNvSpPr txBox="1">
            <a:spLocks/>
          </p:cNvSpPr>
          <p:nvPr/>
        </p:nvSpPr>
        <p:spPr>
          <a:xfrm>
            <a:off x="741575" y="2220144"/>
            <a:ext cx="11258279" cy="19605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b="1" dirty="0"/>
              <a:t>Token v ThunderClient ≠ token v databáze (personal_access_tokens)</a:t>
            </a:r>
            <a:endParaRPr lang="sk-SK" sz="2400" dirty="0"/>
          </a:p>
          <a:p>
            <a:r>
              <a:rPr lang="sk-SK" sz="2400" dirty="0"/>
              <a:t>v Postmane vidíte </a:t>
            </a:r>
            <a:r>
              <a:rPr lang="sk-SK" sz="2400" b="1" dirty="0"/>
              <a:t>plain text token</a:t>
            </a:r>
            <a:r>
              <a:rPr lang="sk-SK" sz="2400" dirty="0"/>
              <a:t> </a:t>
            </a:r>
          </a:p>
          <a:p>
            <a:r>
              <a:rPr lang="sk-SK" sz="2400" dirty="0"/>
              <a:t>v databáze je uložený </a:t>
            </a:r>
            <a:r>
              <a:rPr lang="sk-SK" sz="2400" b="1" dirty="0"/>
              <a:t>hashovaný token</a:t>
            </a:r>
            <a:endParaRPr lang="sk-SK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FCDF03-85EA-7CFC-95D3-FC2683825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15" y="3695029"/>
            <a:ext cx="4189909" cy="25846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9764430-64AD-4E1E-B779-E8519968D1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197" y="3429000"/>
            <a:ext cx="5605129" cy="185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9652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FE7878-F33E-F524-AC69-C8D945730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0B93157-32C1-ACFE-8C82-0EA5D30891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9D3F9B-750D-BFFB-58E8-C682F059C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me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8886F-9793-B50E-1FC9-90A86E3E0B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484" y="2888032"/>
            <a:ext cx="8734570" cy="214588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public function me(Request $request)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    return response()-&gt;json($request-&gt;user());</a:t>
            </a:r>
          </a:p>
          <a:p>
            <a:pPr marL="0" indent="0">
              <a:buNone/>
            </a:pPr>
            <a:r>
              <a:rPr lang="sk-SK" sz="2200" dirty="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FD1B8C-F315-B374-9E69-FA6DEB9E4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AD6EDB-FB42-1D02-4418-E86C03BB2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83F8C6-73BD-D8D0-F713-1A0F0EB6027E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Vrátime aktuálne prihláseného usera</a:t>
            </a:r>
          </a:p>
        </p:txBody>
      </p:sp>
    </p:spTree>
    <p:extLst>
      <p:ext uri="{BB962C8B-B14F-4D97-AF65-F5344CB8AC3E}">
        <p14:creationId xmlns:p14="http://schemas.microsoft.com/office/powerpoint/2010/main" val="1029376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C33E83-5AD1-4D4B-1E89-ACED98BFC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C255A16-0EFF-9B1E-4AE2-4D88EAAD0E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E0ACD7-C19D-94D2-DE0B-817CE8F81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me (api.php)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BCA6E-B23F-4AFF-295F-45A36A6B1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092" y="4841335"/>
            <a:ext cx="8734570" cy="1194446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n-US" sz="2200" dirty="0">
                <a:latin typeface="Consolas" panose="020B0609020204030204" pitchFamily="49" charset="0"/>
              </a:rPr>
              <a:t>Route::middleware('</a:t>
            </a:r>
            <a:r>
              <a:rPr lang="en-US" sz="2200" dirty="0" err="1">
                <a:latin typeface="Consolas" panose="020B0609020204030204" pitchFamily="49" charset="0"/>
              </a:rPr>
              <a:t>auth:sanctum</a:t>
            </a:r>
            <a:r>
              <a:rPr lang="en-US" sz="2200" dirty="0">
                <a:latin typeface="Consolas" panose="020B0609020204030204" pitchFamily="49" charset="0"/>
              </a:rPr>
              <a:t>')-&gt;group(function () {</a:t>
            </a:r>
          </a:p>
          <a:p>
            <a:pPr marL="0" indent="0">
              <a:buNone/>
            </a:pPr>
            <a:r>
              <a:rPr lang="en-US" sz="2200" dirty="0">
                <a:latin typeface="Consolas" panose="020B0609020204030204" pitchFamily="49" charset="0"/>
              </a:rPr>
              <a:t>    Route::get('/me', [</a:t>
            </a:r>
            <a:r>
              <a:rPr lang="en-US" sz="2200" dirty="0" err="1">
                <a:latin typeface="Consolas" panose="020B0609020204030204" pitchFamily="49" charset="0"/>
              </a:rPr>
              <a:t>AuthController</a:t>
            </a:r>
            <a:r>
              <a:rPr lang="en-US" sz="2200" dirty="0">
                <a:latin typeface="Consolas" panose="020B0609020204030204" pitchFamily="49" charset="0"/>
              </a:rPr>
              <a:t>::class, 'me']);</a:t>
            </a:r>
          </a:p>
          <a:p>
            <a:pPr marL="0" indent="0">
              <a:buNone/>
            </a:pPr>
            <a:r>
              <a:rPr lang="en-US" sz="2200" dirty="0">
                <a:latin typeface="Consolas" panose="020B0609020204030204" pitchFamily="49" charset="0"/>
              </a:rPr>
              <a:t>});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1D21E6-F79A-2A9C-0DD9-7BDA4FD74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74B1BC-3D29-A003-345A-501604631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40885D-787B-E832-D0A8-AA959CEF496A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dirty="0"/>
              <a:t>Middleware si predstavte ako </a:t>
            </a:r>
            <a:r>
              <a:rPr lang="sk-SK" sz="1800" b="1" dirty="0"/>
              <a:t>filter</a:t>
            </a:r>
            <a:r>
              <a:rPr lang="sk-SK" sz="1800" dirty="0"/>
              <a:t> alebo </a:t>
            </a:r>
            <a:r>
              <a:rPr lang="sk-SK" sz="1800" b="1" dirty="0"/>
              <a:t>kontrolný bod</a:t>
            </a:r>
            <a:r>
              <a:rPr lang="sk-SK" sz="1800" dirty="0"/>
              <a:t> (ako SBS pri vstupe do klubu). Každá požiadavka, ktorá mieri na trasu vo vnútri skupiny, musí najprv prejsť cez tento kontrolný bod. Ak kontrolou neprejde, kód v kontroléri sa vôbec nespustí.</a:t>
            </a:r>
          </a:p>
          <a:p>
            <a:r>
              <a:rPr lang="sk-SK" sz="1800" b="1" dirty="0"/>
              <a:t>S middleware-om auth:sanctum :</a:t>
            </a:r>
            <a:r>
              <a:rPr lang="sk-SK" sz="1800" dirty="0"/>
              <a:t> Sanctum overí token a naplní funkciu auth()-&gt;user() konkrétnym používateľom.</a:t>
            </a:r>
          </a:p>
          <a:p>
            <a:r>
              <a:rPr lang="sk-SK" sz="1800" b="1" dirty="0"/>
              <a:t>Bez middleware-u:</a:t>
            </a:r>
            <a:r>
              <a:rPr lang="sk-SK" sz="1800" dirty="0"/>
              <a:t> Funkcia auth()-&gt;user() vráti null (pretože nikto nebol overený). Ak sa následne pokúsite z tohto null vytiahnuť nejaké dáta, aplikácia "spadne" s chybou Attempt to read property "name" on null.</a:t>
            </a:r>
          </a:p>
          <a:p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3112659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B2D93F-E633-801A-CDB1-E2E8E96EE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6170899-BFA7-0C19-C189-54154EF06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0C2FD4-FDC6-86F3-26C7-AD5EF162A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me (test)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D12BD9-CC4C-B8ED-1375-3233424DE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D608D6-A1ED-003B-B11F-2EB71C586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8F9FB63-B7A9-2235-D690-A027512D53C5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582830-60EE-1DC7-B924-38A27F37B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Najskôr sa prihlásme znovu a skopírujme token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9FAA5E-CA34-67E7-8046-D44F2B662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1" y="2844343"/>
            <a:ext cx="11659610" cy="344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8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886B3F-8F77-0519-A118-1B225C578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7640BD-CAFE-EEBD-D8DD-0A9D4A018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51C799-96A3-37B4-4E5D-8B93712C2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Stateful autentifikácia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2E4DB-ECD4-B55D-8E48-FEAFD0A5B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State = stav (napr. Používateľ je prihlásený).</a:t>
            </a:r>
          </a:p>
          <a:p>
            <a:r>
              <a:rPr lang="sk-SK" dirty="0"/>
              <a:t>Stateful = lebo server si pamätá stav medzi requestami.</a:t>
            </a:r>
          </a:p>
          <a:p>
            <a:r>
              <a:rPr lang="sk-SK" dirty="0"/>
              <a:t>Vhodné ak FE a BE sú na rovnakej doméne.</a:t>
            </a:r>
          </a:p>
          <a:p>
            <a:r>
              <a:rPr lang="sk-SK" dirty="0"/>
              <a:t>Autentifikácia je založená na cookies a session.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A77C02-7440-BAB1-4603-7CBEB35F0B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276190-A79F-6F1F-523B-6B1B58ABC4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474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2532A-D08E-B41C-F126-39EB54CD3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258437-DEB1-E523-2051-FCC93B521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AFE9AD-4ACB-FBA0-6011-C268F3C9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me (test)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65D724-C2F1-ED49-E954-7F9B8A631B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54DFA5-2B49-5DDC-CD70-CB854DA99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057CD30-3187-114B-9721-3BAB1BC0D277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270796-D703-D8EB-4DF5-A44BCB285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Pridáme headers a do authorization pridáme Bearer a vykopírovaný token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D6E389-2397-C469-32A2-9532C5E21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2917517"/>
            <a:ext cx="9334745" cy="325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10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924CE8-3624-3FB2-F738-41A70FC7F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1390BC7-178F-AEDD-2AB1-5A8D334D0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A29504-CF59-5C13-F622-AF7F54441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changePassword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EDC515-2808-02CA-02F3-1C56C66C2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A5AE29-CAE2-6C57-2EFB-744C326EA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5ABEEB-DF9F-1021-5537-3DE0D3C8A867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A65182-2573-B155-19A6-F058C67C6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821" y="3858232"/>
            <a:ext cx="7982613" cy="29526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public function changePassword(Request $request)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	$request-&gt;validate([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        'current_password' =&gt; ['required'],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        'new_password' =&gt; ['required', 'min:6', </a:t>
            </a:r>
            <a:r>
              <a:rPr lang="sk-SK" sz="1400" dirty="0">
                <a:highlight>
                  <a:srgbClr val="00FFFF"/>
                </a:highlight>
                <a:latin typeface="Consolas" panose="020B0609020204030204" pitchFamily="49" charset="0"/>
              </a:rPr>
              <a:t>'confirmed'</a:t>
            </a:r>
            <a:r>
              <a:rPr lang="sk-SK" sz="1400" dirty="0">
                <a:latin typeface="Consolas" panose="020B0609020204030204" pitchFamily="49" charset="0"/>
              </a:rPr>
              <a:t>],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    ]);</a:t>
            </a:r>
          </a:p>
          <a:p>
            <a:pPr marL="0" indent="0">
              <a:buNone/>
            </a:pPr>
            <a:endParaRPr lang="sk-SK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$user = </a:t>
            </a:r>
            <a:r>
              <a:rPr lang="sk-SK" sz="1400" dirty="0">
                <a:highlight>
                  <a:srgbClr val="00FFFF"/>
                </a:highlight>
                <a:latin typeface="Consolas" panose="020B0609020204030204" pitchFamily="49" charset="0"/>
              </a:rPr>
              <a:t>$request-&gt;user();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A605CED5-DFC8-5906-6993-1D5C6DC9CA39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>
                <a:highlight>
                  <a:srgbClr val="00FFFF"/>
                </a:highlight>
              </a:rPr>
              <a:t>Confirmed -</a:t>
            </a:r>
            <a:r>
              <a:rPr lang="sk-SK" sz="1800" dirty="0">
                <a:highlight>
                  <a:srgbClr val="00FFFF"/>
                </a:highlight>
              </a:rPr>
              <a:t> </a:t>
            </a:r>
            <a:r>
              <a:rPr lang="sk-SK" sz="1800" dirty="0"/>
              <a:t>Laravel automaticky hľadá v požiadavke aj pole new_password_confirmation. Ak sa tieto dve polia nezhodujú, Laravel vráti chybu. Je to výborná ochrana proti preklepom v novom hesle.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$request-&gt;user(); </a:t>
            </a:r>
            <a:r>
              <a:rPr lang="sk-SK" sz="1800" dirty="0"/>
              <a:t>- Tu sa prejavuje sila toho middleware-u, o ktorom sme hovorili predtým. Aj keď je API </a:t>
            </a:r>
            <a:r>
              <a:rPr lang="sk-SK" sz="1800" b="1" dirty="0"/>
              <a:t>bezstavové</a:t>
            </a:r>
            <a:r>
              <a:rPr lang="sk-SK" sz="1800" dirty="0"/>
              <a:t>, vďaka tokenu v hlavičke požiadavky už Laravel v tomto momente presne vie, o ktorého používateľa ide. Premenná $user už obsahuje konkrétny model z databázy.</a:t>
            </a:r>
          </a:p>
          <a:p>
            <a:endParaRPr lang="sk-SK" sz="1800" dirty="0"/>
          </a:p>
          <a:p>
            <a:endParaRPr lang="sk-SK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06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5A8CFF-E57C-4B8F-0DA2-5A6FDECD5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89E7B0F-7C59-D4E6-AC48-F11EAB6A4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530428-71C4-D45D-E65B-2B478385B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AuthController – changePassword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1FD3C1A-6142-4EF6-0F58-8555F725B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3609BC-DD24-830D-170F-9B1A4739A6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7360D93-A940-3CE2-DA0F-B0D3170DF719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4C0D5D-FE53-3988-C694-C6B86D8AA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366" y="3006487"/>
            <a:ext cx="10064218" cy="33559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// kontrola starého hesla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if (!</a:t>
            </a:r>
            <a:r>
              <a:rPr lang="sk-SK" sz="1100" dirty="0">
                <a:highlight>
                  <a:srgbClr val="00FFFF"/>
                </a:highlight>
                <a:latin typeface="Consolas" panose="020B0609020204030204" pitchFamily="49" charset="0"/>
              </a:rPr>
              <a:t>Hash::check</a:t>
            </a:r>
            <a:r>
              <a:rPr lang="sk-SK" sz="1100" dirty="0">
                <a:latin typeface="Consolas" panose="020B0609020204030204" pitchFamily="49" charset="0"/>
              </a:rPr>
              <a:t>($request-&gt;current_password, $user-&gt;password)) {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	return response()-&gt;json([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		'message' =&gt; 'Toto nie je vase heslo'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	], 400);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$user-&gt;password = $request-&gt;new_password; 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$user-&gt;save();</a:t>
            </a:r>
          </a:p>
          <a:p>
            <a:pPr marL="0" indent="0">
              <a:buNone/>
            </a:pPr>
            <a:endParaRPr lang="sk-SK" sz="11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return response()-&gt;json([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	'message' =&gt; 'Heslo bolo zmenené.'</a:t>
            </a:r>
          </a:p>
          <a:p>
            <a:pPr marL="0" indent="0">
              <a:buNone/>
            </a:pPr>
            <a:r>
              <a:rPr lang="sk-SK" sz="1100" dirty="0">
                <a:latin typeface="Consolas" panose="020B0609020204030204" pitchFamily="49" charset="0"/>
              </a:rPr>
              <a:t>]);</a:t>
            </a:r>
          </a:p>
          <a:p>
            <a:pPr marL="0" indent="0">
              <a:buNone/>
            </a:pPr>
            <a:endParaRPr lang="sk-SK" sz="11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sk-SK" sz="11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sk-SK" sz="1100" dirty="0">
              <a:latin typeface="Consolas" panose="020B0609020204030204" pitchFamily="49" charset="0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F2583F6E-F20F-7277-FBD3-6A7A0690DDC6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>
                <a:highlight>
                  <a:srgbClr val="00FFFF"/>
                </a:highlight>
              </a:rPr>
              <a:t>Hash::check</a:t>
            </a:r>
            <a:r>
              <a:rPr lang="sk-SK" sz="1800" dirty="0">
                <a:highlight>
                  <a:srgbClr val="00FFFF"/>
                </a:highlight>
              </a:rPr>
              <a:t> </a:t>
            </a:r>
            <a:r>
              <a:rPr lang="sk-SK" sz="1800" dirty="0"/>
              <a:t>vezme čistý text od používateľa ($request-&gt;current_password) a porovná ho s tým zašifrovaným v databáze ($user-&gt;password). Ak sedia, vráti true.</a:t>
            </a:r>
          </a:p>
          <a:p>
            <a:r>
              <a:rPr lang="sk-SK" sz="1800" b="1" dirty="0"/>
              <a:t>Automatické hashovanie </a:t>
            </a:r>
            <a:r>
              <a:rPr lang="sk-SK" sz="1800" dirty="0"/>
              <a:t>– V modeli (User) je nastavený tzv. </a:t>
            </a:r>
            <a:r>
              <a:rPr lang="sk-SK" sz="1800" b="1" dirty="0"/>
              <a:t>Attribute Casting</a:t>
            </a:r>
            <a:r>
              <a:rPr lang="sk-SK" sz="1800" dirty="0"/>
              <a:t> ('password' =&gt; 'hashed‘). Bez toho by sa heslo uložilo ako čistý text, </a:t>
            </a:r>
            <a:endParaRPr lang="sk-SK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953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0493EB-DAA2-2CEE-0011-B727FE6A6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FC1C6C1-242F-500A-BA83-0AEBB49D9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4B6682-BBED-0AE3-9E2E-F21351FF6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AuthController – changePassword (api.php)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525F02-95B4-0BBC-D1D2-201BBA9AF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D64DE9-F6B5-8AFC-B611-E2B5157C50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BC9D272-46DB-94F7-6C05-F7A7CFF305FF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B80745-983D-C22B-9CC0-04F28DF9C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235" y="2204922"/>
            <a:ext cx="11651529" cy="21524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Route::post('/change-password', [</a:t>
            </a:r>
            <a:r>
              <a:rPr lang="en-US" sz="2000" dirty="0" err="1">
                <a:latin typeface="Consolas" panose="020B0609020204030204" pitchFamily="49" charset="0"/>
              </a:rPr>
              <a:t>AuthController</a:t>
            </a:r>
            <a:r>
              <a:rPr lang="en-US" sz="2000" dirty="0">
                <a:latin typeface="Consolas" panose="020B0609020204030204" pitchFamily="49" charset="0"/>
              </a:rPr>
              <a:t>::class, '</a:t>
            </a:r>
            <a:r>
              <a:rPr lang="en-US" sz="2000" dirty="0" err="1">
                <a:latin typeface="Consolas" panose="020B0609020204030204" pitchFamily="49" charset="0"/>
              </a:rPr>
              <a:t>changePassword</a:t>
            </a:r>
            <a:r>
              <a:rPr lang="en-US" sz="2000" dirty="0">
                <a:latin typeface="Consolas" panose="020B0609020204030204" pitchFamily="49" charset="0"/>
              </a:rPr>
              <a:t>']);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A19B7BE-2A94-108D-1E66-67B08BF7D5E6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40EA3C-BF66-65D2-6941-F5E4B60D8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58" y="2934284"/>
            <a:ext cx="10115435" cy="172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316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BDE1FE-64A7-C465-570B-6CC8FF600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02EC7BB-EC63-C72F-667D-94ECFA2EC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4FA3A7-99B7-9AB5-6567-4C9988C09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AuthController – changePassword (test)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897030-FBD4-145D-C6CD-A695CB40D8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75AF25-5DCB-BC9A-6908-6ACDA747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A7AAEBF-E7F4-3407-457D-6B4EA8A95036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54C8E78-0C4F-20BE-1880-B1B5A1C1D5C7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809F3-12C8-97E8-2042-B0175FECA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B9C533-5001-20E4-E05E-6F60E82F6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2606684"/>
            <a:ext cx="12192000" cy="379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15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B2653A-D0F7-EF58-8A4B-D12492A47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7538FA6-8C39-C1CA-6684-0E3299AE5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8FA54-ECC6-E2F4-0709-328AF7604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AuthController – logout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293512-B9C4-0C28-C9FD-66EC2C1A68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3AD6A7-45CB-6A8F-4D01-C9DB54579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926764-5151-A9AC-3861-D6624AD316B1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5CFE2D33-7992-9EC6-5704-560FCA52CE42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DBFDAAC-6F0A-2A83-F17C-AD5B50CE0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431" y="2223475"/>
            <a:ext cx="10515600" cy="3194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public function logout(Request $request)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    $request-&gt;user()-&gt;currentAccessToken()-&gt;delete();</a:t>
            </a:r>
          </a:p>
          <a:p>
            <a:pPr marL="0" indent="0">
              <a:buNone/>
            </a:pPr>
            <a:endParaRPr lang="sk-SK" sz="20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    return response()-&gt;json([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        'message' =&gt; 'Odhlásenie úspešné.'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    ]);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175598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991059-C4CB-860F-B8BB-E2BF3630A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2FD8D3-1F03-6124-EDA1-FE4996ABD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34FA12-9C70-4A1B-75AD-965EC24B4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AuthController – logout (api.php)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B1072B-9912-0712-407F-A848DB545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9ABA73-D53C-E575-6BC5-34836200C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4936F1-89F6-63DE-70A9-D8C5153B3532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422E478F-4E32-492B-FB70-18E74E84E726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69D02DC-17FF-0544-9C3C-AB5C49599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431" y="2223475"/>
            <a:ext cx="10515600" cy="3194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000" dirty="0"/>
              <a:t>Route::post('/logout', [AuthController::class, 'logout']);</a:t>
            </a:r>
            <a:endParaRPr lang="sk-SK" sz="2000" dirty="0">
              <a:latin typeface="Consolas" panose="020B06090202040302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C5C742-2CEE-4B69-E5EC-7290DC8DD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172" y="3899471"/>
            <a:ext cx="11168745" cy="18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769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028146-13C0-7828-81D0-8505E2769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B02F9F-AB82-7720-1EAA-BEC77AFD1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79A92F-1B5A-E4C6-38F4-9A9A035F5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AuthController – logout (test)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AE2C3B-B017-CB23-29CB-265DE7C2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7E68C9-BC23-2A59-3AEF-5EE5FF7C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1F1758-2336-2A8B-09C9-BB6C770A3603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07111BFF-21CD-74DD-D807-5F357784A5F8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5D64261-8FBE-F03A-A002-F10EFC4A0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431" y="2223475"/>
            <a:ext cx="10515600" cy="3194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sz="2000" dirty="0"/>
              <a:t>Route::post('/logout', [AuthController::class, 'logout']);</a:t>
            </a:r>
            <a:endParaRPr lang="sk-SK" sz="2000" dirty="0">
              <a:latin typeface="Consolas" panose="020B06090202040302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073030-FD62-A3C6-6696-0B6E2EF08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386" y="2848840"/>
            <a:ext cx="10245228" cy="331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495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9E041F-E3A3-E034-9963-3D3CFC2A9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0445F21-E3BF-DB9E-4306-669DBCF011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43DD34-C98E-DC8B-5529-F3AD9F272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Úvaha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9C201C-337F-45A1-0B0F-389029EAB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08BE-C59E-9C31-97D5-179A57989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6E8444-7D53-6ECC-7F50-7BD7609F5517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28C6FD6A-B9EE-B75D-0EAA-772931787874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7F8A729-852A-05F2-789D-EC7504EEE5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9214" y="2005399"/>
            <a:ext cx="7815716" cy="15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dirty="0"/>
              <a:t>hocikto vie vytvárať posty </a:t>
            </a:r>
          </a:p>
          <a:p>
            <a:r>
              <a:rPr lang="sk-SK" dirty="0"/>
              <a:t>hocikto vie mazať kategórie</a:t>
            </a:r>
          </a:p>
          <a:p>
            <a:r>
              <a:rPr lang="sk-SK" dirty="0"/>
              <a:t> hocikto vie robiť CRUD nad používateľmi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70E481D-4957-4A20-5518-E34B66EF1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373" y="3685553"/>
            <a:ext cx="7739398" cy="267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89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358E8E-33AA-BAAF-DC73-ECF82F673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6B4533D-7A2E-FD2B-9703-990C59253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1074CD-B48C-371C-ABD8-046B6AB84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Úvaha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2DAC4C-5206-F51C-1A38-3FB6E0586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8E5B7A-D81B-18BD-FE84-37606B774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262EC70-BC88-8736-496C-B3B256BB30C1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FCD1C8BB-DB9A-8CDA-D25E-54D509319CDA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53E8A3C-E95A-4E41-CC52-D9F05020CE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9214" y="2005399"/>
            <a:ext cx="7815716" cy="15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dirty="0"/>
              <a:t>hocikto vie vytvárať posty </a:t>
            </a:r>
          </a:p>
          <a:p>
            <a:r>
              <a:rPr lang="sk-SK" dirty="0"/>
              <a:t>hocikto vie mazať kategórie</a:t>
            </a:r>
          </a:p>
          <a:p>
            <a:r>
              <a:rPr lang="sk-SK" dirty="0"/>
              <a:t> hocikto vie robiť CRUD nad používateľmi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AEDDF04-AD1B-0845-AA26-B5BF95225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373" y="3685553"/>
            <a:ext cx="7739398" cy="267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12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A48099-E919-8050-E5E2-DB2853607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825A64-124D-D4EA-A817-CAEC75790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9091E8-4D21-AEE0-538D-68F3E5D42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Stateful autentifikácia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1A5E8-EEBB-CC58-C4EA-C0B90919D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lnSpcReduction="10000"/>
          </a:bodyPr>
          <a:lstStyle/>
          <a:p>
            <a:r>
              <a:rPr lang="sk-SK" b="1" dirty="0"/>
              <a:t>1. Používateľ odošle POST </a:t>
            </a:r>
            <a:r>
              <a:rPr lang="sk-SK" dirty="0"/>
              <a:t>požiadavku na /login s poliami email a password.</a:t>
            </a:r>
          </a:p>
          <a:p>
            <a:r>
              <a:rPr lang="sk-SK" dirty="0"/>
              <a:t>2. Laravel vykoná nasledovné kroky:</a:t>
            </a:r>
          </a:p>
          <a:p>
            <a:r>
              <a:rPr lang="sk-SK" b="1" dirty="0"/>
              <a:t>2.1 Validácia: </a:t>
            </a:r>
            <a:r>
              <a:rPr lang="sk-SK" dirty="0"/>
              <a:t>Skontroluje, či e-mail a heslo zodpovedajú záznamu v tabuľke users (či existuje)</a:t>
            </a:r>
          </a:p>
          <a:p>
            <a:r>
              <a:rPr lang="sk-SK" b="1" dirty="0"/>
              <a:t>2.2 Generovanie ID</a:t>
            </a:r>
            <a:r>
              <a:rPr lang="sk-SK" dirty="0"/>
              <a:t>: Server vytvorí session. Vytvorí sa unikátny, náhodný reťazec znakov, napríklad: 4f9a2.... Toto je </a:t>
            </a:r>
            <a:r>
              <a:rPr lang="sk-SK" b="1" dirty="0">
                <a:highlight>
                  <a:srgbClr val="00FFFF"/>
                </a:highlight>
              </a:rPr>
              <a:t>Session ID</a:t>
            </a:r>
            <a:r>
              <a:rPr lang="sk-SK" dirty="0">
                <a:highlight>
                  <a:srgbClr val="00FFFF"/>
                </a:highlight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A43782-8CB0-132F-0142-898E5B5B20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8E1671-A18C-9B2E-883A-94C2CF5F54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908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62EDB7-7C65-2DF8-4E0B-E0152439E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26C7EB2-5F92-0291-B785-E13DE22DE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1DF147-FAA0-9587-C98C-D41F2330B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Riešenie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904490-4927-5B24-C6FF-E08D40C8C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B1B35B-15C8-9D1D-620C-31361BF86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8C2E6E-8943-F2C8-6EA4-23700C9CACE8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574DFA3D-7060-1AF9-3BD2-6ED77416D6F4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5805F70-8262-85FE-6DF5-A926C0FDFE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2327764"/>
            <a:ext cx="11495757" cy="3505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sz="2000" b="1" dirty="0"/>
              <a:t>Bez tokenu bude fungovať</a:t>
            </a:r>
          </a:p>
          <a:p>
            <a:pPr lvl="1"/>
            <a:r>
              <a:rPr lang="sk-SK" sz="2000" dirty="0"/>
              <a:t>GET /api/posts </a:t>
            </a:r>
          </a:p>
          <a:p>
            <a:pPr lvl="1"/>
            <a:r>
              <a:rPr lang="sk-SK" sz="2000" dirty="0"/>
              <a:t>GET /api/posts/1 </a:t>
            </a:r>
          </a:p>
          <a:p>
            <a:pPr lvl="1"/>
            <a:r>
              <a:rPr lang="sk-SK" sz="2000" dirty="0"/>
              <a:t>GET /api/categories </a:t>
            </a:r>
          </a:p>
          <a:p>
            <a:pPr lvl="1"/>
            <a:r>
              <a:rPr lang="sk-SK" sz="2000" dirty="0"/>
              <a:t>GET /api/users </a:t>
            </a:r>
          </a:p>
          <a:p>
            <a:r>
              <a:rPr lang="sk-SK" sz="2000" b="1" dirty="0"/>
              <a:t>Bez tokenu už nebude fungovať</a:t>
            </a:r>
          </a:p>
          <a:p>
            <a:pPr lvl="1"/>
            <a:r>
              <a:rPr lang="sk-SK" sz="2000" dirty="0"/>
              <a:t>POST /api/posts </a:t>
            </a:r>
          </a:p>
          <a:p>
            <a:pPr lvl="1"/>
            <a:r>
              <a:rPr lang="sk-SK" sz="2000" dirty="0"/>
              <a:t>PATCH /api/posts/1 </a:t>
            </a:r>
          </a:p>
          <a:p>
            <a:pPr lvl="1"/>
            <a:r>
              <a:rPr lang="sk-SK" sz="2000" dirty="0"/>
              <a:t>DELETE /api/posts/1 </a:t>
            </a:r>
          </a:p>
          <a:p>
            <a:pPr lvl="1"/>
            <a:r>
              <a:rPr lang="sk-SK" sz="2000" dirty="0"/>
              <a:t>a rovnako pri users/categories</a:t>
            </a:r>
          </a:p>
        </p:txBody>
      </p:sp>
    </p:spTree>
    <p:extLst>
      <p:ext uri="{BB962C8B-B14F-4D97-AF65-F5344CB8AC3E}">
        <p14:creationId xmlns:p14="http://schemas.microsoft.com/office/powerpoint/2010/main" val="7596070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2147E9-B9CC-4701-287A-883253DDC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35D392-FB23-1A27-E362-2BC5106277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0D10A4-3192-C8F4-A211-A45F5B2E5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Riešenie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CA7577-82F9-971E-182E-5FAA134DA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DDDF51-7C06-C96F-A612-522B61FA4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DC82C2-3349-80A8-A50A-F591DA1F940E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A89FDB07-3057-A51B-2929-56E6958ADDDC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6364007-72A0-3E6D-E36E-D285D011B5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1" y="2264542"/>
            <a:ext cx="11365130" cy="363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// Public routes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Route::post('/login', [AuthController::class, 'login']);</a:t>
            </a:r>
          </a:p>
          <a:p>
            <a:pPr marL="0" indent="0">
              <a:buNone/>
            </a:pPr>
            <a:br>
              <a:rPr lang="sk-SK" sz="2000" dirty="0">
                <a:latin typeface="Consolas" panose="020B0609020204030204" pitchFamily="49" charset="0"/>
              </a:rPr>
            </a:br>
            <a:endParaRPr lang="sk-SK" sz="20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Route::apiResource('posts', PostController::class)-&gt;only(['index', 'show']);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Route::apiResource('categories', CategoryController::class)-&gt;only(['index', 'show']);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Route::apiResource('users', UserController::class)-&gt;only(['index', 'show']);</a:t>
            </a:r>
          </a:p>
          <a:p>
            <a:pPr marL="0" indent="0">
              <a:buNone/>
            </a:pPr>
            <a:br>
              <a:rPr lang="sk-SK" sz="2000" dirty="0">
                <a:latin typeface="Consolas" panose="020B0609020204030204" pitchFamily="49" charset="0"/>
              </a:rPr>
            </a:br>
            <a:endParaRPr lang="sk-SK" sz="2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3629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A45DAA-6677-D4CD-50C2-F30B35DE6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A6DAB16-0BB6-5FB4-615F-56D5773C44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D9426-DE8D-4625-2A19-714C5CFF7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Riešenie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94A483-3A4B-B8EF-C9BE-07B13EA9C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DD0F05-DC84-25CB-1214-BA5A359AA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DABB97-FD46-6BC6-D543-85ED7F9C0E27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C56C9CF-9E0D-190B-AD36-E5418817A4E6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19BFA2D-F889-A239-E268-DF14AA72D6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1961383"/>
            <a:ext cx="11495757" cy="423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// Protected routes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Route::middleware('auth:sanctum')-&gt;group(function () {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Route::get('/me', [AuthController::class, 'me']);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Route::post('/change-password', [AuthController::class, 'changePassword']);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Route::post('/logout', [AuthController::class, 'logout']);</a:t>
            </a:r>
          </a:p>
          <a:p>
            <a:pPr marL="0" indent="0">
              <a:buNone/>
            </a:pPr>
            <a:br>
              <a:rPr lang="sk-SK" sz="1800" dirty="0">
                <a:latin typeface="Consolas" panose="020B0609020204030204" pitchFamily="49" charset="0"/>
              </a:rPr>
            </a:br>
            <a:endParaRPr lang="sk-SK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Route::apiResource('posts', PostController::class)-&gt;except(['index', 'show']);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Route::apiResource('categories', CategoryController::class)-&gt;except(['index', 'show']);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    Route::apiResource('users', UserController::class)-&gt;except(['index', 'show']);</a:t>
            </a:r>
          </a:p>
          <a:p>
            <a:pPr marL="0" indent="0">
              <a:buNone/>
            </a:pPr>
            <a:r>
              <a:rPr lang="sk-SK" sz="1800" dirty="0">
                <a:latin typeface="Consolas" panose="020B0609020204030204" pitchFamily="49" charset="0"/>
              </a:rPr>
              <a:t>});</a:t>
            </a:r>
          </a:p>
        </p:txBody>
      </p:sp>
    </p:spTree>
    <p:extLst>
      <p:ext uri="{BB962C8B-B14F-4D97-AF65-F5344CB8AC3E}">
        <p14:creationId xmlns:p14="http://schemas.microsoft.com/office/powerpoint/2010/main" val="21750320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AFA5B0-80B1-3EFA-FDF3-02D621AA9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C771EA9-8C9D-009C-FE7E-324B4DEB1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5038D3-F16F-D634-E2E0-AECF801E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Úvaha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2A8878-3721-F558-4A72-C7BDD1877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4F3BCF-FDC8-116B-9C78-21785D152D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26E9A1-12B4-71B1-872A-23BF2C40BE82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D2D674D-EE23-407C-2673-7BE90F10EC19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8AEF327-C6E5-5746-6E94-B724523F81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2555819"/>
            <a:ext cx="10265674" cy="2916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sz="2400" b="1" dirty="0"/>
              <a:t>PostController@store a @update </a:t>
            </a:r>
            <a:r>
              <a:rPr lang="sk-SK" sz="2400" dirty="0"/>
              <a:t>momentálne vyžadujete author_id z requestu. To znamená, že klient si vie povedať, za koho chce vytvoriť post. To už po zavedení autentifikácie nedáva zmysel. </a:t>
            </a:r>
          </a:p>
          <a:p>
            <a:r>
              <a:rPr lang="sk-SK" sz="2400" dirty="0"/>
              <a:t>Po správnosti má platiť:</a:t>
            </a:r>
          </a:p>
          <a:p>
            <a:pPr lvl="1"/>
            <a:r>
              <a:rPr lang="sk-SK" sz="2000" dirty="0"/>
              <a:t>používateľ sa prihlási </a:t>
            </a:r>
          </a:p>
          <a:p>
            <a:pPr lvl="1"/>
            <a:r>
              <a:rPr lang="sk-SK" sz="2000" dirty="0"/>
              <a:t>pošle token </a:t>
            </a:r>
          </a:p>
          <a:p>
            <a:pPr lvl="1"/>
            <a:r>
              <a:rPr lang="sk-SK" sz="2000" dirty="0"/>
              <a:t>backend z tokenu zistí, kto je autor </a:t>
            </a:r>
          </a:p>
          <a:p>
            <a:pPr lvl="1"/>
            <a:r>
              <a:rPr lang="sk-SK" sz="2000" dirty="0"/>
              <a:t>author_id sa nastaví automaticky</a:t>
            </a:r>
          </a:p>
        </p:txBody>
      </p:sp>
    </p:spTree>
    <p:extLst>
      <p:ext uri="{BB962C8B-B14F-4D97-AF65-F5344CB8AC3E}">
        <p14:creationId xmlns:p14="http://schemas.microsoft.com/office/powerpoint/2010/main" val="6078318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9A5BDF-43BC-501C-00F9-773C0B38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267AE6-1AB9-782E-ECF6-2476C450BE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D42C25-4A50-BA76-BF1C-520077FC7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Úvaha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A8DF50-6C58-2776-0FA8-CFD25FCCF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1E857A-81B3-75DD-38FC-6D185C47E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9FA0A7-BE05-A625-9B53-DFA3B00A0237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AF93461B-05DC-8F9B-B0CC-7F68837CFE4A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3BA960D-EC68-2451-658A-151B1C4A51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1762138"/>
            <a:ext cx="10265674" cy="450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public function store(Request $request)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$validated = $request-&gt;validate([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'title' =&gt; 'required|string|max:255',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'slug' =&gt; 'required|string|max:255|unique:posts,slug',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'content' =&gt; 'required|string',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'image_path' =&gt; 'nullable|string|max:255',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'is_published' =&gt; 'nullable|boolean',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'published_at' =&gt; 'nullable|date',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'categories' =&gt; 'nullable|array',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'categories.*' =&gt; 'exists:categories,id',</a:t>
            </a: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]);</a:t>
            </a:r>
            <a:br>
              <a:rPr lang="sk-SK" sz="2000" dirty="0">
                <a:latin typeface="Consolas" panose="020B0609020204030204" pitchFamily="49" charset="0"/>
              </a:rPr>
            </a:br>
            <a:br>
              <a:rPr lang="sk-SK" sz="2000" dirty="0">
                <a:latin typeface="Consolas" panose="020B0609020204030204" pitchFamily="49" charset="0"/>
              </a:rPr>
            </a:br>
            <a:r>
              <a:rPr lang="sk-SK" sz="2000" dirty="0">
                <a:latin typeface="Consolas" panose="020B0609020204030204" pitchFamily="49" charset="0"/>
              </a:rPr>
              <a:t>$validated['author_id'] = $request-&gt;user()-&gt;id;</a:t>
            </a:r>
            <a:br>
              <a:rPr lang="sk-SK" sz="2000" dirty="0">
                <a:latin typeface="Consolas" panose="020B0609020204030204" pitchFamily="49" charset="0"/>
              </a:rPr>
            </a:br>
            <a:endParaRPr lang="sk-SK" sz="2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73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DC0B0D-D51C-F649-A1D0-EF1005688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E90BFB4-B931-CC9C-63E7-7F897DBFF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1F55EB-314F-5CD5-5F06-88B9A0008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Úvaha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4F257E-C6BA-B564-9CBB-65FBDF144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57007F-93B8-D9E4-4C1B-6BA2F10046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8EA906-5BF6-CD53-33BB-97C80E15FCBC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037711F4-FDE2-C530-76A8-19B89FA86482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44FBE00-95EA-EECC-AC6F-1C5AF2AC2F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1445641"/>
            <a:ext cx="10265674" cy="513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public function update(Request $request, Post $post)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$validated = $request-&gt;validate([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'title'        =&gt; 'sometimes|required|string|max:255',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'slug'         =&gt; [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    'sometimes', 'required', 'string', 'max:255',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    Rule::unique('posts', 'slug')-&gt;ignore($post-&gt;id),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],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'content'      =&gt; 'sometimes|required|string',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'image_path'   =&gt; 'nullable|string|max:255',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'is_published' =&gt; 'sometimes|required|boolean',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'published_at' =&gt; 'nullable|date',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'categories'   =&gt; 'nullable|array',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    'categories.*' =&gt; 'exists:categories,id',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]);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        $validated['author_id'] = $request-&gt;user()-&gt;id;</a:t>
            </a:r>
          </a:p>
        </p:txBody>
      </p:sp>
    </p:spTree>
    <p:extLst>
      <p:ext uri="{BB962C8B-B14F-4D97-AF65-F5344CB8AC3E}">
        <p14:creationId xmlns:p14="http://schemas.microsoft.com/office/powerpoint/2010/main" val="41425825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65BDCE-6043-2C3C-7486-B020AFE93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A6C9F82-B451-5D4D-9EFE-80055CDC3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C1E6CE-0504-D854-B732-C539D3BB5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POST (posts) musí zlyhať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8AE181-7681-1DA8-C8D0-A1516E7FA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43768E-06EB-6475-BB3E-440C844DB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A805620-2DCF-074F-91BB-5366D233ED0D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F33FA893-04EA-C020-80E6-0DED373EABC7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1BBEACA-CF70-A55B-6E9F-3BAD674A7C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3828474"/>
            <a:ext cx="10265674" cy="37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DABEB0-02A5-49E7-A685-787716ABE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2451601"/>
            <a:ext cx="12192000" cy="294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454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3123A6-25EE-7E55-D311-DDAB477D1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6FF682-63E4-0D84-7BE6-0C349A59C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DD100-D348-7849-0855-126BD38E3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POST request na posts bez tokenu musí zlyhať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AD5C81-915C-55A5-261C-7B8305DE0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1FB638-E422-5E6F-34C2-2B13F1C00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114DB4D-1A9F-702F-DFD5-2AFA35F75297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31E021A-6640-06D9-CCCD-9CB8D2A8839C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FA90392-B040-FF3E-6A1F-C0D8A0FBDD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3828474"/>
            <a:ext cx="10265674" cy="37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3BB108-A7A3-2692-30EA-991D0BE1D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2451601"/>
            <a:ext cx="12192000" cy="294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9540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41644F-A3FB-1E0A-ECB2-18A886ED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0EAB44-CAEB-4F25-8090-06DEC7EFD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A1C99F-92C9-2B89-0569-7E2B4211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Prihlásme sa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4310BF-1F87-888E-E57E-C69AED3B8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63413F-9AF2-60A3-DA57-A6ED7D34F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2916C2-A02B-A3E4-39D0-54321311B8AB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A071E517-2FB2-86BA-3F65-EA2D81475A3F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AA61077-8DFD-9E76-E783-BC27E11C66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3828474"/>
            <a:ext cx="10265674" cy="37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7CD48C-CDEF-EBF8-0913-3944D4ED9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1942299"/>
            <a:ext cx="12192000" cy="358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34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BA82A5-265E-6172-C00D-3DF78A83F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6FD2E52-40F5-1998-F3E0-04BF236CB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264F25-DDD9-764B-A023-535F12431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Nastavme Headers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FD2960-96FE-C8FC-9462-20E822530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8955B6-DA05-15A7-2FE8-5484600823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879866F-7678-081D-19D0-CF0B5AE0B698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A74F5CA8-AFB7-332D-6E68-69FC8C53237C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B30C390-54F9-646A-715A-2DD633A72D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3828474"/>
            <a:ext cx="10265674" cy="37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4B9609-082C-D9B4-E5D7-D182D381D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1" y="2316236"/>
            <a:ext cx="12192000" cy="275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40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B8E8BA-A144-70AB-1BCF-47AE26F96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CEBDEF2-627B-812A-FE75-24137ED2C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3BD292-5225-9FE2-DF59-A56D7F8F2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Stateful autentifikácia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12420-1A5D-7E06-CD9F-95D2B598A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lnSpcReduction="10000"/>
          </a:bodyPr>
          <a:lstStyle/>
          <a:p>
            <a:r>
              <a:rPr lang="sk-SK" sz="2200" b="1" dirty="0"/>
              <a:t>2.3 Uloženie stavu:</a:t>
            </a:r>
            <a:r>
              <a:rPr lang="sk-SK" sz="2200" dirty="0"/>
              <a:t> Laravel tento reťazec zapíše do svojho úložiska. Podľa toho, čo máte nastavené v </a:t>
            </a:r>
            <a:r>
              <a:rPr lang="sk-SK" sz="2200" dirty="0">
                <a:highlight>
                  <a:srgbClr val="00FFFF"/>
                </a:highlight>
              </a:rPr>
              <a:t>.env </a:t>
            </a:r>
            <a:r>
              <a:rPr lang="sk-SK" sz="2200" dirty="0"/>
              <a:t>v premennej </a:t>
            </a:r>
            <a:r>
              <a:rPr lang="sk-SK" sz="2200" dirty="0">
                <a:highlight>
                  <a:srgbClr val="00FFFF"/>
                </a:highlight>
              </a:rPr>
              <a:t>SESSION_DRIVER</a:t>
            </a:r>
            <a:r>
              <a:rPr lang="sk-SK" sz="2200" dirty="0"/>
              <a:t>, sa stane toto:</a:t>
            </a:r>
          </a:p>
          <a:p>
            <a:pPr lvl="1"/>
            <a:r>
              <a:rPr lang="sk-SK" sz="2200" dirty="0">
                <a:highlight>
                  <a:srgbClr val="00FFFF"/>
                </a:highlight>
              </a:rPr>
              <a:t>driver=file: </a:t>
            </a:r>
            <a:r>
              <a:rPr lang="sk-SK" sz="2200" dirty="0"/>
              <a:t>Vytvorí súbor v storage/framework/sessions/4f9a2....</a:t>
            </a:r>
          </a:p>
          <a:p>
            <a:pPr lvl="1"/>
            <a:r>
              <a:rPr lang="sk-SK" sz="2200" dirty="0">
                <a:highlight>
                  <a:srgbClr val="00FFFF"/>
                </a:highlight>
              </a:rPr>
              <a:t>driver=database: </a:t>
            </a:r>
            <a:r>
              <a:rPr lang="sk-SK" sz="2200" dirty="0"/>
              <a:t>Do tabuľky sessions vloží riadok, kde id = 4f9a2... a user_id = 15.</a:t>
            </a:r>
          </a:p>
          <a:p>
            <a:r>
              <a:rPr lang="sk-SK" sz="2200" b="1" dirty="0"/>
              <a:t>3. Server pošle klientovi cookie: </a:t>
            </a:r>
            <a:r>
              <a:rPr lang="sk-SK" sz="2200" dirty="0"/>
              <a:t>Server pošle prehliadaču odpoveď (napr. presmerovanie na /home). Súčasťou tejto odpovede je HTTP hlavička Set-Cookie. Set-Cookie: </a:t>
            </a:r>
            <a:r>
              <a:rPr lang="sk-SK" sz="2200" dirty="0">
                <a:highlight>
                  <a:srgbClr val="00FFFF"/>
                </a:highlight>
              </a:rPr>
              <a:t>laravel_session= 4f9a2 </a:t>
            </a:r>
            <a:r>
              <a:rPr lang="pt-BR" sz="2200" dirty="0"/>
              <a:t>Táto hlavička povie prehliadaču: </a:t>
            </a:r>
            <a:r>
              <a:rPr lang="pt-BR" sz="2200" i="1" dirty="0"/>
              <a:t>"Ulož si tento reťazec 4f9a2... do svojej pamäte pod názvom laravel_session.„</a:t>
            </a:r>
            <a:r>
              <a:rPr lang="sk-SK" sz="2200" i="1" dirty="0"/>
              <a:t> </a:t>
            </a:r>
            <a:r>
              <a:rPr lang="sk-SK" sz="2200" dirty="0"/>
              <a:t>Klient bude posielať túto cookie pri každom requeste. Server podľa cookie identifikuje používateľa.</a:t>
            </a:r>
            <a:r>
              <a:rPr lang="sk-SK" sz="2200" i="1" dirty="0"/>
              <a:t> </a:t>
            </a:r>
            <a:endParaRPr lang="sk-SK" sz="2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F4E53E-8D18-232B-B36D-164CCA27AE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550B9A-0494-24AF-3101-AE488AE0C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796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70E4F5-427D-E9E6-EA44-5921C616C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7B68A39-0251-A4F2-6C84-8DF66AE95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6DFA85-A5C4-B05F-5409-BD9EE7598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Vytvorme POST request na posts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1B7D77-82B9-DC42-B1CC-A3B8D02E0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867FBA-F733-090B-AA8D-C9A346D39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68F8BA-1A68-388A-117D-2DDB2C055C01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432E84A-5B06-8115-31D1-9E1195419C7F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9502068A-63C8-E9DE-9997-1A76704077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96240" y="3828474"/>
            <a:ext cx="10265674" cy="37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k-SK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1ADE63-F467-9D7E-D45A-F63EF99DD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92" y="1670680"/>
            <a:ext cx="10950683" cy="468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576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65AC8-4397-FD34-C7B2-9543A9A59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49E120C-2BF1-7A28-3C29-1F56827E3B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BE088A-8F48-65C6-C3E4-8AD49EF45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Autorizácia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6B833C-0565-3CC8-C342-915CE5A6E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494853-5BB1-BBD0-52D2-E1AC6E05F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70CA3D-B0E1-B976-F780-4AD204275022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9B9B67C1-8C9F-B6EE-31DE-E146071C1BA5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8624CCB-6857-9039-3F75-E3AA92618B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2034883"/>
            <a:ext cx="10265674" cy="99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dirty="0"/>
              <a:t>Doteraz sme riešili len autentifikáciu – kto sme </a:t>
            </a:r>
          </a:p>
          <a:p>
            <a:r>
              <a:rPr lang="sk-SK" dirty="0"/>
              <a:t>Poďme riešiť autorizáciu – čo smieme robiť</a:t>
            </a:r>
          </a:p>
        </p:txBody>
      </p:sp>
      <p:pic>
        <p:nvPicPr>
          <p:cNvPr id="8198" name="Picture 6" descr="Authentication and authorisation in the AEC - The Digital Marketing  Architect">
            <a:extLst>
              <a:ext uri="{FF2B5EF4-FFF2-40B4-BE49-F238E27FC236}">
                <a16:creationId xmlns:a16="http://schemas.microsoft.com/office/drawing/2014/main" id="{316A433F-A775-174C-B4A2-86F0EB059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6" y="3280267"/>
            <a:ext cx="7620000" cy="288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621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BA4170-3498-D3DC-1346-113BB11DB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1AD48EE-CA2B-684B-54DD-224FD63FD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868227-91D8-FC47-C4FB-6FA779286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Autorizácia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C5A7A8-ED2C-DE56-82FF-F30E80A63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9BD2FA-1A15-B6F9-E37B-9F943624C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6B0E2F-9E74-8853-3AEE-C804222E0970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977CE6DB-DF83-29C9-47F9-6706A282A03E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AE379AC-D33B-BF45-BA7A-5FE80035C7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1997124"/>
            <a:ext cx="10265674" cy="216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dirty="0"/>
              <a:t>Aktuálne môže každý user editovať a mazať ľubovoľný post. Poďme to zmeniť tak, aby user mohol mazať a editovať len svoje posty. Na autorizačné účely máme v Laraveli </a:t>
            </a:r>
            <a:r>
              <a:rPr lang="sk-SK" b="1" dirty="0"/>
              <a:t>Policies</a:t>
            </a:r>
            <a:r>
              <a:rPr lang="sk-SK" dirty="0"/>
              <a:t>.</a:t>
            </a:r>
          </a:p>
          <a:p>
            <a:r>
              <a:rPr lang="sk-SK" dirty="0"/>
              <a:t>V našom konkrétnom prípade riešime otázku: Kto môže upravovať tento konkrétny článok?</a:t>
            </a:r>
          </a:p>
        </p:txBody>
      </p:sp>
    </p:spTree>
    <p:extLst>
      <p:ext uri="{BB962C8B-B14F-4D97-AF65-F5344CB8AC3E}">
        <p14:creationId xmlns:p14="http://schemas.microsoft.com/office/powerpoint/2010/main" val="18211052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93FC4F-7CA6-8A98-4FB5-A8381D853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42475C7-85C7-9152-4B4E-E17B5C6BA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4745E0-1DED-44D7-558B-FD16D3B95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Commands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8F8BB5-9262-F494-E279-6FB312375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03C9F3-CB59-1D3D-F14A-E9F1104519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8395D7F-5B19-93A2-9E11-E114F144A9C0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5E857447-9849-064A-AC1B-A294616EE9FA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0B2B105-7D4B-B34E-E6B4-E9ED3A6A8F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2578822"/>
            <a:ext cx="10265674" cy="99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dirty="0">
                <a:latin typeface="Consolas" panose="020B0609020204030204" pitchFamily="49" charset="0"/>
              </a:rPr>
              <a:t>php artisan make:policy PostPolicy --model=Post</a:t>
            </a:r>
          </a:p>
          <a:p>
            <a:pPr marL="0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php</a:t>
            </a:r>
            <a:r>
              <a:rPr lang="en-US" dirty="0">
                <a:latin typeface="Consolas" panose="020B0609020204030204" pitchFamily="49" charset="0"/>
              </a:rPr>
              <a:t> artisan </a:t>
            </a:r>
            <a:r>
              <a:rPr lang="en-US" dirty="0" err="1">
                <a:latin typeface="Consolas" panose="020B0609020204030204" pitchFamily="49" charset="0"/>
              </a:rPr>
              <a:t>make:provider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</a:rPr>
              <a:t>AuthServiceProvider</a:t>
            </a:r>
            <a:endParaRPr lang="sk-SK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5850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7948F3-1C66-A54D-479D-176A757F3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090D088-744A-CE17-6B9E-736BE5D244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2D7FC-48BF-56A4-6927-603A0D9F7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Policies/PostPolicy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CBE4BF-4AE3-86A7-F0B5-FBE126FDC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7DB25D-455F-AA33-D5CE-DC108605C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105206-4703-A348-2C27-49D355E714E0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8073E76-4AC2-746D-6288-6D9876F35170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5686F95-D9FF-1D0C-B56F-E43A27A01A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826470" y="470038"/>
            <a:ext cx="6169587" cy="570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namespace App\Policies;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use App\Models\Post;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use App\Models\User;</a:t>
            </a:r>
          </a:p>
          <a:p>
            <a:pPr marL="0" indent="0">
              <a:buNone/>
            </a:pPr>
            <a:br>
              <a:rPr lang="sk-SK" sz="1400" dirty="0">
                <a:latin typeface="Consolas" panose="020B0609020204030204" pitchFamily="49" charset="0"/>
              </a:rPr>
            </a:br>
            <a:endParaRPr lang="sk-SK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class PostPolicy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public function update(User $user, Post $post): bool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    return $user-&gt;id === $post-&gt;author_id;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}</a:t>
            </a:r>
          </a:p>
          <a:p>
            <a:pPr marL="0" indent="0">
              <a:buNone/>
            </a:pPr>
            <a:br>
              <a:rPr lang="sk-SK" sz="1400" dirty="0">
                <a:latin typeface="Consolas" panose="020B0609020204030204" pitchFamily="49" charset="0"/>
              </a:rPr>
            </a:br>
            <a:endParaRPr lang="sk-SK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public function delete(User $user, Post $post): bool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    return $user-&gt;id === $post-&gt;author_id || $user-&gt;role === 'admin';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    }</a:t>
            </a:r>
          </a:p>
          <a:p>
            <a:pPr marL="0" indent="0">
              <a:buNone/>
            </a:pPr>
            <a:r>
              <a:rPr lang="sk-SK" sz="1400" dirty="0"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2AE8FE-BCBA-E43F-3C18-F57CB8D63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31" y="1844816"/>
            <a:ext cx="4361989" cy="395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b="1" dirty="0"/>
              <a:t>Logická separácia:</a:t>
            </a:r>
            <a:r>
              <a:rPr lang="sk-SK" sz="2000" dirty="0"/>
              <a:t> Namiesto písania if podmienok priamo do kontrolerov sústreďujeme pravidlá (kto môže upravovať a kto mazať) na jedno miesto, čo robí kód prehľadným a ľahko testovateľným.</a:t>
            </a:r>
          </a:p>
          <a:p>
            <a:r>
              <a:rPr lang="sk-SK" sz="2000" b="1" dirty="0"/>
              <a:t>Definícia oprávnení:</a:t>
            </a:r>
            <a:r>
              <a:rPr lang="sk-SK" sz="2000" dirty="0"/>
              <a:t> Metóda update dovoľuje zmenu príspevku </a:t>
            </a:r>
            <a:r>
              <a:rPr lang="sk-SK" sz="2000" b="1" dirty="0"/>
              <a:t>iba jeho autorovi</a:t>
            </a:r>
            <a:r>
              <a:rPr lang="sk-SK" sz="2000" dirty="0"/>
              <a:t>, zatiaľ čo delete pridáva výnimku, vďaka ktorej môže príspevok vymazať autor </a:t>
            </a:r>
            <a:r>
              <a:rPr lang="sk-SK" sz="2000" b="1" dirty="0"/>
              <a:t>alebo používateľ s rolou admin</a:t>
            </a:r>
            <a:r>
              <a:rPr lang="sk-SK" sz="2000" dirty="0"/>
              <a:t>.</a:t>
            </a:r>
          </a:p>
          <a:p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1671282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4DB719-53B2-F269-DFD7-98BEF9551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0F5AAB-F14E-B758-447A-6F9D71F1C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A13C60-B04B-BEA5-09CF-2DF4D655A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Providers/AppServiceProvider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4E146-E761-F5FA-F4E9-26EF7A2CA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717040-0264-A31C-006C-0C71E132C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D24594-41CD-80C4-6F7A-CF68FAFBF318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EB026BA7-8510-E3C6-5F20-4C3FA4C74F31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C435477-4E03-7930-3520-922A74C503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1663699"/>
            <a:ext cx="9078340" cy="4698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class </a:t>
            </a:r>
            <a:r>
              <a:rPr lang="en-US" sz="2000" dirty="0" err="1">
                <a:latin typeface="Consolas" panose="020B0609020204030204" pitchFamily="49" charset="0"/>
              </a:rPr>
              <a:t>AuthServiceProvider</a:t>
            </a:r>
            <a:r>
              <a:rPr lang="en-US" sz="2000" dirty="0">
                <a:latin typeface="Consolas" panose="020B0609020204030204" pitchFamily="49" charset="0"/>
              </a:rPr>
              <a:t> extends </a:t>
            </a:r>
            <a:r>
              <a:rPr lang="en-US" sz="2000" dirty="0" err="1">
                <a:latin typeface="Consolas" panose="020B0609020204030204" pitchFamily="49" charset="0"/>
              </a:rPr>
              <a:t>ServiceProvider</a:t>
            </a:r>
            <a:endParaRPr lang="en-US" sz="20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protected $policies = [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    Post::class =&gt; </a:t>
            </a:r>
            <a:r>
              <a:rPr lang="en-US" sz="2000" dirty="0" err="1">
                <a:latin typeface="Consolas" panose="020B0609020204030204" pitchFamily="49" charset="0"/>
              </a:rPr>
              <a:t>PostPolicy</a:t>
            </a:r>
            <a:r>
              <a:rPr lang="en-US" sz="2000" dirty="0">
                <a:latin typeface="Consolas" panose="020B0609020204030204" pitchFamily="49" charset="0"/>
              </a:rPr>
              <a:t>::class,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];</a:t>
            </a:r>
          </a:p>
          <a:p>
            <a:pPr marL="0" indent="0">
              <a:buNone/>
            </a:pPr>
            <a:br>
              <a:rPr lang="en-US" sz="2000" dirty="0">
                <a:latin typeface="Consolas" panose="020B0609020204030204" pitchFamily="49" charset="0"/>
              </a:rPr>
            </a:br>
            <a:endParaRPr lang="en-US" sz="20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public function boot(): void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{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    //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    }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435440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55DDFD-0A92-D389-9A84-9BF3D4F91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08C477-837B-56EA-7BE9-644CB2C31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E4C2D-F6E1-5BB0-CAC1-912E11BC6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PostController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78B580-01EE-F8F3-A66B-950238128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B48C18-B5DE-CAA2-7712-453F4D103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8C776-7C2F-220D-DB51-FDDC9920DB9D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5644C9C-6D3B-B66B-5D07-ECB1A419C3FA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6AFCFA83-DA7B-4B79-DAF1-99A611A4CC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38046" y="3445351"/>
            <a:ext cx="6111770" cy="10440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FFF472-7E24-4D75-2F7B-292FBE046B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8046" y="1964446"/>
            <a:ext cx="6204992" cy="997549"/>
          </a:xfrm>
          <a:prstGeom prst="rect">
            <a:avLst/>
          </a:prstGeom>
        </p:spPr>
      </p:pic>
      <p:sp>
        <p:nvSpPr>
          <p:cNvPr id="14" name="Rectangle 1">
            <a:extLst>
              <a:ext uri="{FF2B5EF4-FFF2-40B4-BE49-F238E27FC236}">
                <a16:creationId xmlns:a16="http://schemas.microsoft.com/office/drawing/2014/main" id="{F35E9BE1-8C65-86AB-1709-A320D93FE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31" y="2388555"/>
            <a:ext cx="4361989" cy="2864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/>
              <a:t>Pomocou príkazu Gate::authorize systém najskôr overí, či má aktuálne prihlásený používateľ </a:t>
            </a:r>
            <a:r>
              <a:rPr lang="sk-SK" sz="2000" b="1" dirty="0"/>
              <a:t>oprávnenie</a:t>
            </a:r>
            <a:r>
              <a:rPr lang="sk-SK" sz="2000" dirty="0"/>
              <a:t> (v tomto prípade právo 'delete') na odstránenie daného objektu $post. Ak používateľ toto právo nemá, kód ho nepustí ďalej a vyhodí chybu (napr. 403 Forbidden), čím bráni neoprávneným zásahom do databázy.</a:t>
            </a:r>
          </a:p>
        </p:txBody>
      </p:sp>
    </p:spTree>
    <p:extLst>
      <p:ext uri="{BB962C8B-B14F-4D97-AF65-F5344CB8AC3E}">
        <p14:creationId xmlns:p14="http://schemas.microsoft.com/office/powerpoint/2010/main" val="5729578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E744A0-53D0-9B33-8A26-4D7AF2423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BCFD1AB-F607-2CBA-9027-F665AFD31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6B3526-06CA-F7A8-DAA1-FC79BACB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Test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7E723E-181E-4804-D0CE-EEEECE869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0710D8-5E1B-C3E7-7C03-6338CB330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533AAA8-8A02-6C60-062F-80D951C322D5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CA714DE-DE6C-783F-1258-2582D4358A40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A8602B7-A3BA-CAC2-84C5-8376CEBAE7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2381746"/>
            <a:ext cx="9840340" cy="87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sk-SK" dirty="0">
                <a:latin typeface="+mj-lt"/>
              </a:rPr>
              <a:t>Aktuálne prihlásený user nevytvoril tento článok a nemá oprávnenie ho zmazať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AF947B-00B2-4A31-10DD-65E7A7D02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1" y="3663458"/>
            <a:ext cx="12192000" cy="145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448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68685D-15FE-CC85-B2AD-D9838F7D5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0C9C226-3522-0CB6-5313-A03FAA362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B2751D-57A6-F61A-25C3-BD52498EE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Policies vs. Middleware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240395-3A86-3287-62F8-F05E257246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830F60-48A1-BFBA-A45D-4CA4893F6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F258E6-D892-E402-3481-DCD649FBADF1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12F78D2-4DFF-286E-E615-7AD7AB93BA51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06A6FCF-39B7-F6FE-9F80-97F2A27D81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2317626"/>
            <a:ext cx="9840340" cy="99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b="1" dirty="0"/>
              <a:t>Policy = </a:t>
            </a:r>
            <a:r>
              <a:rPr lang="sk-SK" dirty="0"/>
              <a:t>práca s konkrétnym modelom</a:t>
            </a:r>
          </a:p>
          <a:p>
            <a:r>
              <a:rPr lang="sk-SK" b="1" dirty="0"/>
              <a:t>Middleware = </a:t>
            </a:r>
            <a:r>
              <a:rPr lang="sk-SK" dirty="0"/>
              <a:t>vstup do route (globálne pravidlá)</a:t>
            </a:r>
            <a:endParaRPr lang="sk-SK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594427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9DF630-F130-833F-0FA3-7BBD9DD58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53E694-F8F8-6666-7745-A3CB5346D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56C80-F2AD-BEED-012F-DBDB2CA9B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Policies vs. Middleware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F958A8-64A3-A50F-A216-A627FFD916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580518-A880-48D2-1436-731D9DCCF9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D17E11-90AA-8DF1-FD4B-17F464D68882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D6617157-B4BF-CDB6-5D80-6F9CA8042809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D32EF78-1FAA-2A63-F00A-2BA7C0CDFC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49431" y="2232272"/>
            <a:ext cx="10228795" cy="138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php</a:t>
            </a:r>
            <a:r>
              <a:rPr lang="en-US" dirty="0">
                <a:latin typeface="Consolas" panose="020B0609020204030204" pitchFamily="49" charset="0"/>
              </a:rPr>
              <a:t> artisan </a:t>
            </a:r>
            <a:r>
              <a:rPr lang="en-US" dirty="0" err="1">
                <a:latin typeface="Consolas" panose="020B0609020204030204" pitchFamily="49" charset="0"/>
              </a:rPr>
              <a:t>make:middleware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</a:rPr>
              <a:t>RoleMiddleware</a:t>
            </a:r>
            <a:endParaRPr lang="sk-SK" dirty="0">
              <a:latin typeface="Consolas" panose="020B0609020204030204" pitchFamily="49" charset="0"/>
            </a:endParaRPr>
          </a:p>
          <a:p>
            <a:r>
              <a:rPr lang="sk-SK" dirty="0"/>
              <a:t>Tým sa vytvorí súbor: app/Http/Middleware/RoleMiddleware.php</a:t>
            </a:r>
            <a:endParaRPr lang="sk-SK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0992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D2CD53-4145-56EF-03B2-45003C6FE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8DC0C85-E277-E9C5-8933-67F4B9465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1CDD9-FE5C-5B0C-A90D-45FD9B273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Stateful autentifikácia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3F39B-C4F0-E6EE-71E4-00E69EE0B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Výhody:</a:t>
            </a:r>
          </a:p>
          <a:p>
            <a:pPr lvl="1"/>
            <a:r>
              <a:rPr lang="sk-SK" dirty="0"/>
              <a:t>Jednoduchá implementácia (Laravel to má natívne)</a:t>
            </a:r>
          </a:p>
          <a:p>
            <a:pPr lvl="1"/>
            <a:r>
              <a:rPr lang="sk-SK" dirty="0"/>
              <a:t>Bezpečné (citlivé data ostaávajú na serveri)</a:t>
            </a:r>
          </a:p>
          <a:p>
            <a:pPr lvl="1"/>
            <a:r>
              <a:rPr lang="sk-SK" dirty="0"/>
              <a:t>Dobrá integrácia s CSRF ochranou</a:t>
            </a:r>
          </a:p>
          <a:p>
            <a:pPr marL="457200" lvl="1" indent="0">
              <a:buNone/>
            </a:pPr>
            <a:endParaRPr lang="sk-SK" dirty="0"/>
          </a:p>
          <a:p>
            <a:r>
              <a:rPr lang="sk-SK" dirty="0"/>
              <a:t>Nevýhody:</a:t>
            </a:r>
          </a:p>
          <a:p>
            <a:pPr lvl="1"/>
            <a:r>
              <a:rPr lang="sk-SK" dirty="0"/>
              <a:t>Server musí uchovávať session (pamäť, cache, DB)</a:t>
            </a:r>
          </a:p>
          <a:p>
            <a:pPr lvl="1"/>
            <a:r>
              <a:rPr lang="sk-SK" dirty="0"/>
              <a:t>Nie je ideálne pre externých klientov (api, mobil)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60E0E7-E452-98B5-17E2-698518505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966ED3-CA98-01A6-5BB2-37C5BD6FF0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4494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E40F3E-709B-34DE-010C-12EB27B6E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7220214-6E99-F9D9-1AC0-CC67BFABB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C54CFB-AC3E-6535-2918-747CCF0BB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RoleMiddleware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32F956-A354-D3F2-24A3-14C105B7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0BE614-DE1F-E1C4-6593-E247B59ED2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3DAFF4-276D-49C6-3A31-E206087B07CF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FA9D869-AD1B-725C-62E6-3E7F82B1DC34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82D110B-1254-AC5F-6004-946DCFEA9C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731563" y="1671392"/>
            <a:ext cx="5688252" cy="434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&lt;?</a:t>
            </a:r>
            <a:r>
              <a:rPr lang="en-US" sz="1400" dirty="0" err="1">
                <a:latin typeface="Consolas" panose="020B0609020204030204" pitchFamily="49" charset="0"/>
              </a:rPr>
              <a:t>php</a:t>
            </a: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namespace App\Http\Middleware;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use Closure;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use Illuminate\Http\Request;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use Symfony\Component\</a:t>
            </a:r>
            <a:r>
              <a:rPr lang="en-US" sz="1400" dirty="0" err="1">
                <a:latin typeface="Consolas" panose="020B0609020204030204" pitchFamily="49" charset="0"/>
              </a:rPr>
              <a:t>HttpFoundation</a:t>
            </a:r>
            <a:r>
              <a:rPr lang="en-US" sz="1400" dirty="0">
                <a:latin typeface="Consolas" panose="020B0609020204030204" pitchFamily="49" charset="0"/>
              </a:rPr>
              <a:t>\Response;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class </a:t>
            </a:r>
            <a:r>
              <a:rPr lang="en-US" sz="1400" dirty="0" err="1">
                <a:latin typeface="Consolas" panose="020B0609020204030204" pitchFamily="49" charset="0"/>
              </a:rPr>
              <a:t>RoleMiddleware</a:t>
            </a: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public function </a:t>
            </a:r>
            <a:r>
              <a:rPr lang="en-US" sz="1400" dirty="0">
                <a:highlight>
                  <a:srgbClr val="00FFFF"/>
                </a:highlight>
                <a:latin typeface="Consolas" panose="020B0609020204030204" pitchFamily="49" charset="0"/>
              </a:rPr>
              <a:t>handle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>
                <a:highlight>
                  <a:srgbClr val="00FFFF"/>
                </a:highlight>
                <a:latin typeface="Consolas" panose="020B0609020204030204" pitchFamily="49" charset="0"/>
              </a:rPr>
              <a:t>Request $request, Closure $next, ...$roles</a:t>
            </a:r>
            <a:r>
              <a:rPr lang="en-US" sz="1400" dirty="0">
                <a:latin typeface="Consolas" panose="020B0609020204030204" pitchFamily="49" charset="0"/>
              </a:rPr>
              <a:t>): Response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endParaRPr lang="sk-SK" sz="1400" dirty="0">
              <a:latin typeface="+mj-lt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82F0E7F8-2D1F-03B0-279D-73D75AA35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724" y="1707115"/>
            <a:ext cx="5688252" cy="466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>
                <a:highlight>
                  <a:srgbClr val="00FFFF"/>
                </a:highlight>
              </a:rPr>
              <a:t>handle()</a:t>
            </a:r>
            <a:endParaRPr lang="sk-SK" sz="1800" dirty="0">
              <a:highlight>
                <a:srgbClr val="00FFFF"/>
              </a:highlight>
            </a:endParaRPr>
          </a:p>
          <a:p>
            <a:pPr lvl="1"/>
            <a:r>
              <a:rPr lang="sk-SK" sz="1800" dirty="0"/>
              <a:t>hlavná metóda middleware </a:t>
            </a:r>
          </a:p>
          <a:p>
            <a:pPr lvl="1"/>
            <a:r>
              <a:rPr lang="sk-SK" sz="1800" dirty="0"/>
              <a:t>Laravel ju zavolá pri každom requeste, ktorý prejde týmto middleware </a:t>
            </a:r>
          </a:p>
          <a:p>
            <a:pPr lvl="1"/>
            <a:r>
              <a:rPr lang="sk-SK" sz="1800" dirty="0"/>
              <a:t>obsahuje logiku, ktorá rozhoduje, či request pustí ďalej alebo zastaví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Closure $next</a:t>
            </a:r>
            <a:endParaRPr lang="sk-SK" sz="1800" dirty="0">
              <a:highlight>
                <a:srgbClr val="00FFFF"/>
              </a:highlight>
            </a:endParaRPr>
          </a:p>
          <a:p>
            <a:pPr lvl="1"/>
            <a:r>
              <a:rPr lang="sk-SK" sz="1800" dirty="0"/>
              <a:t>funkcia, ktorú zavoláte na pokračovanie requestu </a:t>
            </a:r>
          </a:p>
          <a:p>
            <a:pPr lvl="1"/>
            <a:r>
              <a:rPr lang="sk-SK" sz="1800" dirty="0"/>
              <a:t>predstavuje „ďalší krok“ v pipeline (ďalší middleware alebo controller) </a:t>
            </a:r>
          </a:p>
          <a:p>
            <a:pPr lvl="1"/>
            <a:r>
              <a:rPr lang="sk-SK" sz="1800" dirty="0"/>
              <a:t>ak ju nezavoláte → request sa zastaví</a:t>
            </a:r>
          </a:p>
          <a:p>
            <a:r>
              <a:rPr lang="sk-SK" sz="1800" b="1" dirty="0">
                <a:highlight>
                  <a:srgbClr val="00FFFF"/>
                </a:highlight>
              </a:rPr>
              <a:t>...$roles</a:t>
            </a:r>
            <a:endParaRPr lang="sk-SK" sz="1800" dirty="0">
              <a:highlight>
                <a:srgbClr val="00FFFF"/>
              </a:highlight>
            </a:endParaRPr>
          </a:p>
          <a:p>
            <a:pPr lvl="1"/>
            <a:r>
              <a:rPr lang="sk-SK" sz="1800" dirty="0"/>
              <a:t>variadic parameter (zachytí viac argumentov) </a:t>
            </a:r>
          </a:p>
          <a:p>
            <a:pPr lvl="1"/>
            <a:r>
              <a:rPr lang="sk-SK" sz="1800" dirty="0"/>
              <a:t>všetky roly z route sa uložia do poľa </a:t>
            </a:r>
          </a:p>
          <a:p>
            <a:pPr lvl="1"/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97175276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23701E-3426-1712-AC39-A2E22AD99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6B46E63-A0D0-44E5-FAA7-11B205DBC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06BC16-FA7D-CEFD-E2C6-7F1A6F0E2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RoleMiddleware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0E9AD8-85CA-9643-3893-199FD9686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89E716-2CE7-698F-71E0-1C467B45E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F3D37C-DBC2-091E-6D8B-1F008685E96A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E4572D3-31B8-A115-C7E7-8FB45DAA094D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E4C44E02-79F0-3CAA-1EF3-70F67D96C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1" y="708543"/>
            <a:ext cx="10789658" cy="544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$user = $request-&gt;user();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if (!$user) 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    return response()-&gt;</a:t>
            </a:r>
            <a:r>
              <a:rPr lang="en-US" sz="1400" dirty="0" err="1">
                <a:latin typeface="Consolas" panose="020B0609020204030204" pitchFamily="49" charset="0"/>
              </a:rPr>
              <a:t>json</a:t>
            </a:r>
            <a:r>
              <a:rPr lang="en-US" sz="1400" dirty="0">
                <a:latin typeface="Consolas" panose="020B0609020204030204" pitchFamily="49" charset="0"/>
              </a:rPr>
              <a:t>([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        'message' =&gt; 'Unauthenticated.'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    ], 401);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}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if (!</a:t>
            </a:r>
            <a:r>
              <a:rPr lang="en-US" sz="1400" dirty="0" err="1">
                <a:latin typeface="Consolas" panose="020B0609020204030204" pitchFamily="49" charset="0"/>
              </a:rPr>
              <a:t>in_array</a:t>
            </a:r>
            <a:r>
              <a:rPr lang="en-US" sz="1400" dirty="0">
                <a:latin typeface="Consolas" panose="020B0609020204030204" pitchFamily="49" charset="0"/>
              </a:rPr>
              <a:t>($user-&gt;role, $roles)) {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    return response()-&gt;</a:t>
            </a:r>
            <a:r>
              <a:rPr lang="en-US" sz="1400" dirty="0" err="1">
                <a:latin typeface="Consolas" panose="020B0609020204030204" pitchFamily="49" charset="0"/>
              </a:rPr>
              <a:t>json</a:t>
            </a:r>
            <a:r>
              <a:rPr lang="en-US" sz="1400" dirty="0">
                <a:latin typeface="Consolas" panose="020B0609020204030204" pitchFamily="49" charset="0"/>
              </a:rPr>
              <a:t>([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        'message' =&gt; 'Forbidden.'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    ], 403);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}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    return $next($request);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    }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</a:rPr>
              <a:t>}</a:t>
            </a:r>
            <a:endParaRPr lang="sk-SK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84843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F72E66-5497-CD16-F8CA-34DDA822E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9C167D-D294-CE27-704A-42E81A8F4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DAE308-1973-7CBB-BC49-352B02BD9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Bootstrap/app.php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ABEF25-9C66-415B-A0BF-3D036C26E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D70F77-0B4C-CA76-4706-4D0195624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660495D-3051-C277-B984-D64255A84B99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4EE1AB5C-E61A-6595-E22C-1300BBAC98F5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293A054-5E99-2141-9626-02BA80440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713" y="2563923"/>
            <a:ext cx="10789658" cy="48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Middlewares sa registruju v bootstrap/app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4ABF5C3-EAE6-0F34-C9E6-A5BDF8A92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71" y="3944575"/>
            <a:ext cx="10789658" cy="158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-&gt;withMiddleware(function (Middleware $middleware): void {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        $middleware-&gt;alias([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            'role' =&gt; \App\Http\Middleware\RoleMiddleware::class,</a:t>
            </a:r>
          </a:p>
          <a:p>
            <a:pPr marL="0" indent="0">
              <a:buNone/>
            </a:pPr>
            <a:r>
              <a:rPr lang="sk-SK" sz="2000" dirty="0">
                <a:latin typeface="Consolas" panose="020B0609020204030204" pitchFamily="49" charset="0"/>
              </a:rPr>
              <a:t>        ]);</a:t>
            </a:r>
          </a:p>
        </p:txBody>
      </p:sp>
    </p:spTree>
    <p:extLst>
      <p:ext uri="{BB962C8B-B14F-4D97-AF65-F5344CB8AC3E}">
        <p14:creationId xmlns:p14="http://schemas.microsoft.com/office/powerpoint/2010/main" val="18155971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E8FD43-BE1F-D8EB-BFFF-2B5E2A723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2887F3E-066C-AEE3-F625-8FD6F0E7E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312C61-3771-52DA-F42E-BB8D2B7F7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431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3600" dirty="0"/>
              <a:t>Použitie v api.php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EF9ECF-4265-9D56-390F-53C512184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D3A83B-5574-A3BD-EEB5-7DEDB4E04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8796F6-372A-51A1-5E03-E5668E62A72C}"/>
              </a:ext>
            </a:extLst>
          </p:cNvPr>
          <p:cNvSpPr txBox="1">
            <a:spLocks/>
          </p:cNvSpPr>
          <p:nvPr/>
        </p:nvSpPr>
        <p:spPr>
          <a:xfrm>
            <a:off x="478092" y="1970465"/>
            <a:ext cx="11258279" cy="37002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6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3D8A8631-C1E7-5164-2100-50ACFA493613}"/>
              </a:ext>
            </a:extLst>
          </p:cNvPr>
          <p:cNvSpPr txBox="1">
            <a:spLocks/>
          </p:cNvSpPr>
          <p:nvPr/>
        </p:nvSpPr>
        <p:spPr>
          <a:xfrm>
            <a:off x="1113774" y="1671392"/>
            <a:ext cx="9425393" cy="1887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2AE695E4-E1C6-7D36-BEE7-19FD3FDC3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713" y="2563923"/>
            <a:ext cx="10789658" cy="48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Príklad: iba admin môže vytvárať používateľov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C34A90C-28D9-138F-DA58-A28F9094B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71" y="4349814"/>
            <a:ext cx="10789658" cy="77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Route::post('/users')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    -&gt;middleware(['</a:t>
            </a:r>
            <a:r>
              <a:rPr lang="en-US" sz="2000" dirty="0" err="1">
                <a:latin typeface="Consolas" panose="020B0609020204030204" pitchFamily="49" charset="0"/>
              </a:rPr>
              <a:t>auth:sanctum</a:t>
            </a:r>
            <a:r>
              <a:rPr lang="en-US" sz="2000" dirty="0">
                <a:latin typeface="Consolas" panose="020B0609020204030204" pitchFamily="49" charset="0"/>
              </a:rPr>
              <a:t>', '</a:t>
            </a:r>
            <a:r>
              <a:rPr lang="en-US" sz="2000" dirty="0" err="1">
                <a:latin typeface="Consolas" panose="020B0609020204030204" pitchFamily="49" charset="0"/>
              </a:rPr>
              <a:t>role:admin</a:t>
            </a:r>
            <a:r>
              <a:rPr lang="en-US" sz="2000" dirty="0">
                <a:latin typeface="Consolas" panose="020B0609020204030204" pitchFamily="49" charset="0"/>
              </a:rPr>
              <a:t>']);</a:t>
            </a:r>
            <a:endParaRPr lang="sk-SK" sz="2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406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B48DA0-7C2B-150E-B182-D8CD9A504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041445-4561-35A6-6110-F59BC2436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3D7DA-D381-1288-0CB1-09876DF09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7FBC3-44DD-522D-0ABF-B956BA980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b="1" dirty="0"/>
              <a:t>State = stav</a:t>
            </a:r>
            <a:r>
              <a:rPr lang="sk-SK" dirty="0"/>
              <a:t> (v tomto prípade neexistuje na serveri).</a:t>
            </a:r>
          </a:p>
          <a:p>
            <a:r>
              <a:rPr lang="sk-SK" b="1" dirty="0"/>
              <a:t>Stateless = bezstavová</a:t>
            </a:r>
            <a:r>
              <a:rPr lang="sk-SK" dirty="0"/>
              <a:t>, pretože server si o vás medzi requestami </a:t>
            </a:r>
            <a:r>
              <a:rPr lang="sk-SK" b="1" dirty="0"/>
              <a:t>nič nepamätá</a:t>
            </a:r>
            <a:r>
              <a:rPr lang="sk-SK" dirty="0"/>
              <a:t>. </a:t>
            </a:r>
          </a:p>
          <a:p>
            <a:r>
              <a:rPr lang="sk-SK" b="1" dirty="0"/>
              <a:t>Vhodné pre:</a:t>
            </a:r>
            <a:r>
              <a:rPr lang="sk-SK" dirty="0"/>
              <a:t> Mobilné aplikácie, externých klientov a situácie, kde Front-end (napr. React/Vue) a Back-end bežia na rôznych doménach.</a:t>
            </a:r>
          </a:p>
          <a:p>
            <a:r>
              <a:rPr lang="sk-SK" b="1" dirty="0"/>
              <a:t>Základ:</a:t>
            </a:r>
            <a:r>
              <a:rPr lang="sk-SK" dirty="0"/>
              <a:t> Autentifikácia je založená na </a:t>
            </a:r>
            <a:r>
              <a:rPr lang="sk-SK" b="1" dirty="0"/>
              <a:t>tokenoch</a:t>
            </a:r>
            <a:r>
              <a:rPr lang="sk-SK" dirty="0"/>
              <a:t> (zvyčajne v hlavičke Authorization), nie na cookies.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D5EE22-AEA3-1FAB-4EE1-21B6D50DE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6AAFF6-A4BB-76AA-C8E0-00797D185C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65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B6C02B-E72C-DF40-BD07-2425F90E8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EA97448-5B26-37EA-2BB3-7DEC4DEA7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5E6E3A-380E-9590-90DA-D2F4FDE09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CD9A2-9697-02A8-9960-F5B64A9C6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 fontScale="92500" lnSpcReduction="20000"/>
          </a:bodyPr>
          <a:lstStyle/>
          <a:p>
            <a:r>
              <a:rPr lang="sk-SK" b="1" dirty="0"/>
              <a:t>1. Používateľ odošle POST - </a:t>
            </a:r>
            <a:r>
              <a:rPr lang="sk-SK" dirty="0"/>
              <a:t>Používateľ pošle požiadavku na /api/login s e-mailom a heslom.</a:t>
            </a:r>
          </a:p>
          <a:p>
            <a:r>
              <a:rPr lang="sk-SK" b="1" dirty="0"/>
              <a:t>2. Laravel vykoná nasledovné:</a:t>
            </a:r>
          </a:p>
          <a:p>
            <a:r>
              <a:rPr lang="sk-SK" b="1" dirty="0"/>
              <a:t>2.1 Validácia:</a:t>
            </a:r>
            <a:r>
              <a:rPr lang="sk-SK" dirty="0"/>
              <a:t> Skontroluje údaje v tabuľke users (rovnako ako pri stateful).</a:t>
            </a:r>
          </a:p>
          <a:p>
            <a:r>
              <a:rPr lang="sk-SK" b="1" dirty="0"/>
              <a:t>2.2 Generovanie Tokenu:</a:t>
            </a:r>
            <a:r>
              <a:rPr lang="sk-SK" dirty="0"/>
              <a:t> Ak údaje sedia, server vytvorí </a:t>
            </a:r>
            <a:r>
              <a:rPr lang="sk-SK" b="1" dirty="0"/>
              <a:t>Access Token</a:t>
            </a:r>
            <a:r>
              <a:rPr lang="sk-SK" dirty="0"/>
              <a:t> (dlhý zašifrovaný reťazec). Tento token v sebe nesie informáciu o používateľovi (napr. ID: 15).</a:t>
            </a:r>
          </a:p>
          <a:p>
            <a:r>
              <a:rPr lang="sk-SK" b="1" dirty="0"/>
              <a:t>2.3 ŽIADNE uloženie stavu:</a:t>
            </a:r>
            <a:r>
              <a:rPr lang="sk-SK" dirty="0"/>
              <a:t> Server si tento token </a:t>
            </a:r>
            <a:r>
              <a:rPr lang="sk-SK" b="1" dirty="0"/>
              <a:t>neukladá</a:t>
            </a:r>
            <a:r>
              <a:rPr lang="sk-SK" dirty="0"/>
              <a:t> do žiadnej session.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5AD4ED-19B2-84B1-A8AF-6AE887685F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A95947-5F86-8164-1538-CF34A85E6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336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857FB7-4BD7-4989-41CC-2E8A59870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9361050-C84B-AD25-48C1-BD1951A9D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3CA55D-FB44-B8C7-5BAD-7E76648DE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Stateless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2657F-0F14-40FE-D392-D6DE942CC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81287"/>
            <a:ext cx="9688296" cy="3591480"/>
          </a:xfrm>
        </p:spPr>
        <p:txBody>
          <a:bodyPr anchor="t">
            <a:normAutofit/>
          </a:bodyPr>
          <a:lstStyle/>
          <a:p>
            <a:r>
              <a:rPr lang="sk-SK" b="1" dirty="0"/>
              <a:t>3. Server pošle klientovi Token - </a:t>
            </a:r>
            <a:r>
              <a:rPr lang="sk-SK" dirty="0"/>
              <a:t>Server vráti JSON odpoveď, ktorá obsahuje tento token.</a:t>
            </a:r>
          </a:p>
          <a:p>
            <a:r>
              <a:rPr lang="sk-SK" b="1" dirty="0"/>
              <a:t>Klient:</a:t>
            </a:r>
            <a:r>
              <a:rPr lang="sk-SK" dirty="0"/>
              <a:t> Musí si tento token uložiť sám (napr. v LocalStorage v prehliadači).</a:t>
            </a:r>
          </a:p>
          <a:p>
            <a:r>
              <a:rPr lang="sk-SK" b="1" dirty="0"/>
              <a:t>Každý ďalší request:</a:t>
            </a:r>
            <a:r>
              <a:rPr lang="sk-SK" dirty="0"/>
              <a:t> Klient musí tento token manuálne priložiť do hlavičky požiadavky: </a:t>
            </a:r>
            <a:r>
              <a:rPr lang="sk-SK" dirty="0">
                <a:highlight>
                  <a:srgbClr val="00FFFF"/>
                </a:highlight>
              </a:rPr>
              <a:t>Authorization: Bearer {token}.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156A41-0791-6934-7EFC-CCE142D53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107F77-D242-ABE6-31CF-52C8C62B2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13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A2E1A0E-0124-4D2F-A963-D7781ED7A0FA}">
  <we:reference id="wa200003964" version="1.0.0.0" store="en-US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7782</TotalTime>
  <Words>3619</Words>
  <Application>Microsoft Office PowerPoint</Application>
  <PresentationFormat>Widescreen</PresentationFormat>
  <Paragraphs>431</Paragraphs>
  <Slides>63</Slides>
  <Notes>62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8" baseType="lpstr">
      <vt:lpstr>Aptos</vt:lpstr>
      <vt:lpstr>Aptos Display</vt:lpstr>
      <vt:lpstr>Arial</vt:lpstr>
      <vt:lpstr>Consolas</vt:lpstr>
      <vt:lpstr>Office Theme</vt:lpstr>
      <vt:lpstr>Backendové technológie</vt:lpstr>
      <vt:lpstr>Autentifikácia vs Autorizácia</vt:lpstr>
      <vt:lpstr>Stateful autentifikácia</vt:lpstr>
      <vt:lpstr>Stateful autentifikácia</vt:lpstr>
      <vt:lpstr>Stateful autentifikácia</vt:lpstr>
      <vt:lpstr>Stateful autentifikácia</vt:lpstr>
      <vt:lpstr>Stateless</vt:lpstr>
      <vt:lpstr>Stateless</vt:lpstr>
      <vt:lpstr>Stateless</vt:lpstr>
      <vt:lpstr>Stateless</vt:lpstr>
      <vt:lpstr>Stateless</vt:lpstr>
      <vt:lpstr>Stateless</vt:lpstr>
      <vt:lpstr>Stateless</vt:lpstr>
      <vt:lpstr>Stateless - Sanctum</vt:lpstr>
      <vt:lpstr>Stateless - Sanctum</vt:lpstr>
      <vt:lpstr>AuthController</vt:lpstr>
      <vt:lpstr>AuthController – login </vt:lpstr>
      <vt:lpstr>AuthController – login </vt:lpstr>
      <vt:lpstr>AuthController – login </vt:lpstr>
      <vt:lpstr>AuthController – login </vt:lpstr>
      <vt:lpstr>AuthController –  login (api.php)</vt:lpstr>
      <vt:lpstr>AuthController – login (testovanie)</vt:lpstr>
      <vt:lpstr>AuthController – login (testovanie)</vt:lpstr>
      <vt:lpstr>AuthController – login (testovanie)</vt:lpstr>
      <vt:lpstr>AuthController – login (testovanie)</vt:lpstr>
      <vt:lpstr>AuthController – login (testovanie)</vt:lpstr>
      <vt:lpstr>AuthController – me </vt:lpstr>
      <vt:lpstr>AuthController – me (api.php) </vt:lpstr>
      <vt:lpstr>AuthController – me (test) </vt:lpstr>
      <vt:lpstr>AuthController – me (test) </vt:lpstr>
      <vt:lpstr>AuthController – changePassword</vt:lpstr>
      <vt:lpstr>AuthController – changePassword</vt:lpstr>
      <vt:lpstr>AuthController – changePassword (api.php)</vt:lpstr>
      <vt:lpstr>AuthController – changePassword (test)</vt:lpstr>
      <vt:lpstr>AuthController – logout</vt:lpstr>
      <vt:lpstr>AuthController – logout (api.php)</vt:lpstr>
      <vt:lpstr>AuthController – logout (test)</vt:lpstr>
      <vt:lpstr>Úvaha</vt:lpstr>
      <vt:lpstr>Úvaha</vt:lpstr>
      <vt:lpstr>Riešenie</vt:lpstr>
      <vt:lpstr>Riešenie</vt:lpstr>
      <vt:lpstr>Riešenie</vt:lpstr>
      <vt:lpstr>Úvaha</vt:lpstr>
      <vt:lpstr>Úvaha</vt:lpstr>
      <vt:lpstr>Úvaha</vt:lpstr>
      <vt:lpstr>POST (posts) musí zlyhať</vt:lpstr>
      <vt:lpstr>POST request na posts bez tokenu musí zlyhať</vt:lpstr>
      <vt:lpstr>Prihlásme sa</vt:lpstr>
      <vt:lpstr>Nastavme Headers</vt:lpstr>
      <vt:lpstr>Vytvorme POST request na posts</vt:lpstr>
      <vt:lpstr>Autorizácia</vt:lpstr>
      <vt:lpstr>Autorizácia</vt:lpstr>
      <vt:lpstr>Commands</vt:lpstr>
      <vt:lpstr>Policies/PostPolicy</vt:lpstr>
      <vt:lpstr>Providers/AppServiceProvider</vt:lpstr>
      <vt:lpstr>PostController</vt:lpstr>
      <vt:lpstr>Test</vt:lpstr>
      <vt:lpstr>Policies vs. Middleware</vt:lpstr>
      <vt:lpstr>Policies vs. Middleware</vt:lpstr>
      <vt:lpstr>RoleMiddleware</vt:lpstr>
      <vt:lpstr>RoleMiddleware</vt:lpstr>
      <vt:lpstr>Bootstrap/app.php</vt:lpstr>
      <vt:lpstr>Použitie v api.php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265</cp:revision>
  <dcterms:created xsi:type="dcterms:W3CDTF">2026-02-24T11:30:55Z</dcterms:created>
  <dcterms:modified xsi:type="dcterms:W3CDTF">2026-04-10T12:53:35Z</dcterms:modified>
</cp:coreProperties>
</file>