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258" r:id="rId3"/>
    <p:sldId id="259" r:id="rId4"/>
    <p:sldId id="269" r:id="rId5"/>
    <p:sldId id="270" r:id="rId6"/>
    <p:sldId id="271" r:id="rId7"/>
    <p:sldId id="272" r:id="rId8"/>
    <p:sldId id="273" r:id="rId9"/>
    <p:sldId id="274" r:id="rId10"/>
    <p:sldId id="275" r:id="rId11"/>
    <p:sldId id="276" r:id="rId12"/>
    <p:sldId id="277" r:id="rId13"/>
    <p:sldId id="278" r:id="rId14"/>
    <p:sldId id="279" r:id="rId15"/>
    <p:sldId id="281" r:id="rId16"/>
    <p:sldId id="280" r:id="rId17"/>
    <p:sldId id="282" r:id="rId18"/>
    <p:sldId id="260" r:id="rId19"/>
    <p:sldId id="261" r:id="rId20"/>
    <p:sldId id="262" r:id="rId21"/>
    <p:sldId id="263" r:id="rId22"/>
    <p:sldId id="264" r:id="rId23"/>
    <p:sldId id="265" r:id="rId24"/>
    <p:sldId id="283" r:id="rId25"/>
    <p:sldId id="284" r:id="rId26"/>
    <p:sldId id="267" r:id="rId27"/>
    <p:sldId id="285" r:id="rId28"/>
    <p:sldId id="286" r:id="rId29"/>
    <p:sldId id="287" r:id="rId30"/>
    <p:sldId id="266" r:id="rId31"/>
    <p:sldId id="268" r:id="rId32"/>
    <p:sldId id="288" r:id="rId33"/>
    <p:sldId id="289" r:id="rId34"/>
    <p:sldId id="290" r:id="rId35"/>
    <p:sldId id="291" r:id="rId36"/>
    <p:sldId id="292" r:id="rId37"/>
    <p:sldId id="293" r:id="rId38"/>
    <p:sldId id="294" r:id="rId39"/>
    <p:sldId id="296" r:id="rId40"/>
    <p:sldId id="295" r:id="rId41"/>
    <p:sldId id="297" r:id="rId42"/>
    <p:sldId id="298" r:id="rId43"/>
    <p:sldId id="300" r:id="rId44"/>
    <p:sldId id="299" r:id="rId45"/>
    <p:sldId id="301" r:id="rId46"/>
    <p:sldId id="302" r:id="rId47"/>
    <p:sldId id="303" r:id="rId48"/>
    <p:sldId id="304" r:id="rId49"/>
    <p:sldId id="305" r:id="rId50"/>
    <p:sldId id="306" r:id="rId51"/>
    <p:sldId id="307" r:id="rId52"/>
    <p:sldId id="308" r:id="rId53"/>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988" autoAdjust="0"/>
  </p:normalViewPr>
  <p:slideViewPr>
    <p:cSldViewPr snapToGrid="0">
      <p:cViewPr varScale="1">
        <p:scale>
          <a:sx n="76" d="100"/>
          <a:sy n="76" d="100"/>
        </p:scale>
        <p:origin x="62"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2-27T10:57:51.606"/>
    </inkml:context>
    <inkml:brush xml:id="br0">
      <inkml:brushProperty name="width" value="0.05" units="cm"/>
      <inkml:brushProperty name="height" value="0.05" units="cm"/>
      <inkml:brushProperty name="color" value="#AE198D"/>
      <inkml:brushProperty name="inkEffects" value="galaxy"/>
      <inkml:brushProperty name="anchorX" value="-4134.42236"/>
      <inkml:brushProperty name="anchorY" value="-2824.27539"/>
      <inkml:brushProperty name="scaleFactor" value="0.5"/>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8F2579-5E53-488A-A784-A0E74A274EA3}" type="datetimeFigureOut">
              <a:rPr lang="sk-SK" smtClean="0"/>
              <a:t>27. 2. 2026</a:t>
            </a:fld>
            <a:endParaRPr lang="sk-S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424CAF-E5B4-4F25-AAE5-40F02A363450}" type="slidenum">
              <a:rPr lang="sk-SK" smtClean="0"/>
              <a:t>‹#›</a:t>
            </a:fld>
            <a:endParaRPr lang="sk-SK"/>
          </a:p>
        </p:txBody>
      </p:sp>
    </p:spTree>
    <p:extLst>
      <p:ext uri="{BB962C8B-B14F-4D97-AF65-F5344CB8AC3E}">
        <p14:creationId xmlns:p14="http://schemas.microsoft.com/office/powerpoint/2010/main" val="1453275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25891-22F2-9AA1-C998-0D5B1CCC45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k-SK"/>
          </a:p>
        </p:txBody>
      </p:sp>
      <p:sp>
        <p:nvSpPr>
          <p:cNvPr id="3" name="Subtitle 2">
            <a:extLst>
              <a:ext uri="{FF2B5EF4-FFF2-40B4-BE49-F238E27FC236}">
                <a16:creationId xmlns:a16="http://schemas.microsoft.com/office/drawing/2014/main" id="{7D7D996D-6A1D-AFAD-E814-37354FBB68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k-SK"/>
          </a:p>
        </p:txBody>
      </p:sp>
      <p:sp>
        <p:nvSpPr>
          <p:cNvPr id="4" name="Date Placeholder 3">
            <a:extLst>
              <a:ext uri="{FF2B5EF4-FFF2-40B4-BE49-F238E27FC236}">
                <a16:creationId xmlns:a16="http://schemas.microsoft.com/office/drawing/2014/main" id="{B1C469A6-9027-B450-B84F-737F630E28A3}"/>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5" name="Footer Placeholder 4">
            <a:extLst>
              <a:ext uri="{FF2B5EF4-FFF2-40B4-BE49-F238E27FC236}">
                <a16:creationId xmlns:a16="http://schemas.microsoft.com/office/drawing/2014/main" id="{871255E4-9757-B496-8728-2D8532B3D0CF}"/>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AFFA32F0-86A3-7B68-B411-DE8846FDFDB0}"/>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3675055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FFD38-92BB-827D-7420-DF85DB83AADB}"/>
              </a:ext>
            </a:extLst>
          </p:cNvPr>
          <p:cNvSpPr>
            <a:spLocks noGrp="1"/>
          </p:cNvSpPr>
          <p:nvPr>
            <p:ph type="title"/>
          </p:nvPr>
        </p:nvSpPr>
        <p:spPr/>
        <p:txBody>
          <a:bodyPr/>
          <a:lstStyle/>
          <a:p>
            <a:r>
              <a:rPr lang="en-US"/>
              <a:t>Click to edit Master title style</a:t>
            </a:r>
            <a:endParaRPr lang="sk-SK"/>
          </a:p>
        </p:txBody>
      </p:sp>
      <p:sp>
        <p:nvSpPr>
          <p:cNvPr id="3" name="Vertical Text Placeholder 2">
            <a:extLst>
              <a:ext uri="{FF2B5EF4-FFF2-40B4-BE49-F238E27FC236}">
                <a16:creationId xmlns:a16="http://schemas.microsoft.com/office/drawing/2014/main" id="{A75ABEC4-B533-368D-A3A1-B1722345F8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0DC41239-246A-378A-8D50-D454986588DB}"/>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5" name="Footer Placeholder 4">
            <a:extLst>
              <a:ext uri="{FF2B5EF4-FFF2-40B4-BE49-F238E27FC236}">
                <a16:creationId xmlns:a16="http://schemas.microsoft.com/office/drawing/2014/main" id="{1DCC2C26-18DA-56C2-97B4-6F848F5ADE99}"/>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8BE3AD75-1569-5D5B-129B-C6BDD33189E8}"/>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454666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156D35-4A62-C9D6-9E48-801936B5F2A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k-SK"/>
          </a:p>
        </p:txBody>
      </p:sp>
      <p:sp>
        <p:nvSpPr>
          <p:cNvPr id="3" name="Vertical Text Placeholder 2">
            <a:extLst>
              <a:ext uri="{FF2B5EF4-FFF2-40B4-BE49-F238E27FC236}">
                <a16:creationId xmlns:a16="http://schemas.microsoft.com/office/drawing/2014/main" id="{CCBB4D9F-F3AB-845E-1880-F90202A8CF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D25C5783-3909-724A-4A73-C0060A122C8C}"/>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5" name="Footer Placeholder 4">
            <a:extLst>
              <a:ext uri="{FF2B5EF4-FFF2-40B4-BE49-F238E27FC236}">
                <a16:creationId xmlns:a16="http://schemas.microsoft.com/office/drawing/2014/main" id="{917C9723-3507-0AB8-51FF-87CE619B7303}"/>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0E415DC9-EBA5-A08E-0648-F86A13735343}"/>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3858929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09017-8C8B-ACD7-8F24-01EBF9916BAB}"/>
              </a:ext>
            </a:extLst>
          </p:cNvPr>
          <p:cNvSpPr>
            <a:spLocks noGrp="1"/>
          </p:cNvSpPr>
          <p:nvPr>
            <p:ph type="title"/>
          </p:nvPr>
        </p:nvSpPr>
        <p:spPr/>
        <p:txBody>
          <a:bodyPr/>
          <a:lstStyle/>
          <a:p>
            <a:r>
              <a:rPr lang="en-US"/>
              <a:t>Click to edit Master title style</a:t>
            </a:r>
            <a:endParaRPr lang="sk-SK"/>
          </a:p>
        </p:txBody>
      </p:sp>
      <p:sp>
        <p:nvSpPr>
          <p:cNvPr id="3" name="Content Placeholder 2">
            <a:extLst>
              <a:ext uri="{FF2B5EF4-FFF2-40B4-BE49-F238E27FC236}">
                <a16:creationId xmlns:a16="http://schemas.microsoft.com/office/drawing/2014/main" id="{1BB0B866-7878-0594-C3B7-D65542B20F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9173D378-0D39-64DC-27EA-4A09C47CFFB5}"/>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5" name="Footer Placeholder 4">
            <a:extLst>
              <a:ext uri="{FF2B5EF4-FFF2-40B4-BE49-F238E27FC236}">
                <a16:creationId xmlns:a16="http://schemas.microsoft.com/office/drawing/2014/main" id="{1E7CADAC-F02F-A983-1AFA-FC718AD546E1}"/>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76D3A87C-58F7-DD64-8D6A-39CD81EB2DDB}"/>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564929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AF98-5F4A-AB66-2709-F172C167D6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k-SK"/>
          </a:p>
        </p:txBody>
      </p:sp>
      <p:sp>
        <p:nvSpPr>
          <p:cNvPr id="3" name="Text Placeholder 2">
            <a:extLst>
              <a:ext uri="{FF2B5EF4-FFF2-40B4-BE49-F238E27FC236}">
                <a16:creationId xmlns:a16="http://schemas.microsoft.com/office/drawing/2014/main" id="{FA5F66DD-D23B-0E8C-2871-C78EE2F07B4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7AB41E-067D-2D6A-9C6F-B447A39F4769}"/>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5" name="Footer Placeholder 4">
            <a:extLst>
              <a:ext uri="{FF2B5EF4-FFF2-40B4-BE49-F238E27FC236}">
                <a16:creationId xmlns:a16="http://schemas.microsoft.com/office/drawing/2014/main" id="{32DCEC4A-2EA9-94E9-A955-FE107F5C2716}"/>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126220EB-CCA2-0CC3-0D36-2DF573234688}"/>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2239167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E7838-7560-C394-333F-A84A9BE7318A}"/>
              </a:ext>
            </a:extLst>
          </p:cNvPr>
          <p:cNvSpPr>
            <a:spLocks noGrp="1"/>
          </p:cNvSpPr>
          <p:nvPr>
            <p:ph type="title"/>
          </p:nvPr>
        </p:nvSpPr>
        <p:spPr/>
        <p:txBody>
          <a:bodyPr/>
          <a:lstStyle/>
          <a:p>
            <a:r>
              <a:rPr lang="en-US"/>
              <a:t>Click to edit Master title style</a:t>
            </a:r>
            <a:endParaRPr lang="sk-SK"/>
          </a:p>
        </p:txBody>
      </p:sp>
      <p:sp>
        <p:nvSpPr>
          <p:cNvPr id="3" name="Content Placeholder 2">
            <a:extLst>
              <a:ext uri="{FF2B5EF4-FFF2-40B4-BE49-F238E27FC236}">
                <a16:creationId xmlns:a16="http://schemas.microsoft.com/office/drawing/2014/main" id="{6C7D2848-AC12-3267-EED2-4651032C41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Content Placeholder 3">
            <a:extLst>
              <a:ext uri="{FF2B5EF4-FFF2-40B4-BE49-F238E27FC236}">
                <a16:creationId xmlns:a16="http://schemas.microsoft.com/office/drawing/2014/main" id="{D4E99A42-4AAD-E0DC-6FFC-EF95C3E976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5" name="Date Placeholder 4">
            <a:extLst>
              <a:ext uri="{FF2B5EF4-FFF2-40B4-BE49-F238E27FC236}">
                <a16:creationId xmlns:a16="http://schemas.microsoft.com/office/drawing/2014/main" id="{24C8AC3C-B305-DC6F-D2B7-8A1D45F9AB95}"/>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6" name="Footer Placeholder 5">
            <a:extLst>
              <a:ext uri="{FF2B5EF4-FFF2-40B4-BE49-F238E27FC236}">
                <a16:creationId xmlns:a16="http://schemas.microsoft.com/office/drawing/2014/main" id="{BDF94EDD-964E-CD0F-3083-064A99CCE630}"/>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8E038AEB-2679-A5B1-46E8-FCD809E9AB4B}"/>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3805853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43CC5-7D70-0591-2D1C-CE8AD563D6A4}"/>
              </a:ext>
            </a:extLst>
          </p:cNvPr>
          <p:cNvSpPr>
            <a:spLocks noGrp="1"/>
          </p:cNvSpPr>
          <p:nvPr>
            <p:ph type="title"/>
          </p:nvPr>
        </p:nvSpPr>
        <p:spPr>
          <a:xfrm>
            <a:off x="839788" y="365125"/>
            <a:ext cx="10515600" cy="1325563"/>
          </a:xfrm>
        </p:spPr>
        <p:txBody>
          <a:bodyPr/>
          <a:lstStyle/>
          <a:p>
            <a:r>
              <a:rPr lang="en-US"/>
              <a:t>Click to edit Master title style</a:t>
            </a:r>
            <a:endParaRPr lang="sk-SK"/>
          </a:p>
        </p:txBody>
      </p:sp>
      <p:sp>
        <p:nvSpPr>
          <p:cNvPr id="3" name="Text Placeholder 2">
            <a:extLst>
              <a:ext uri="{FF2B5EF4-FFF2-40B4-BE49-F238E27FC236}">
                <a16:creationId xmlns:a16="http://schemas.microsoft.com/office/drawing/2014/main" id="{BCC0A885-EED5-35BE-60BA-EDD476D9A6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0C2E06-1F62-66F5-7B5C-7F575E0C63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5" name="Text Placeholder 4">
            <a:extLst>
              <a:ext uri="{FF2B5EF4-FFF2-40B4-BE49-F238E27FC236}">
                <a16:creationId xmlns:a16="http://schemas.microsoft.com/office/drawing/2014/main" id="{3ECF1EB6-8944-BC67-3980-9F01C403E9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01586A-008B-1D54-F768-E82A128383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7" name="Date Placeholder 6">
            <a:extLst>
              <a:ext uri="{FF2B5EF4-FFF2-40B4-BE49-F238E27FC236}">
                <a16:creationId xmlns:a16="http://schemas.microsoft.com/office/drawing/2014/main" id="{2E24130F-36A9-F24B-C0B3-6BE334B483DF}"/>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8" name="Footer Placeholder 7">
            <a:extLst>
              <a:ext uri="{FF2B5EF4-FFF2-40B4-BE49-F238E27FC236}">
                <a16:creationId xmlns:a16="http://schemas.microsoft.com/office/drawing/2014/main" id="{1EF9E3DD-3BAB-B767-1456-DE73BC10AC13}"/>
              </a:ext>
            </a:extLst>
          </p:cNvPr>
          <p:cNvSpPr>
            <a:spLocks noGrp="1"/>
          </p:cNvSpPr>
          <p:nvPr>
            <p:ph type="ftr" sz="quarter" idx="11"/>
          </p:nvPr>
        </p:nvSpPr>
        <p:spPr/>
        <p:txBody>
          <a:bodyPr/>
          <a:lstStyle/>
          <a:p>
            <a:endParaRPr lang="sk-SK"/>
          </a:p>
        </p:txBody>
      </p:sp>
      <p:sp>
        <p:nvSpPr>
          <p:cNvPr id="9" name="Slide Number Placeholder 8">
            <a:extLst>
              <a:ext uri="{FF2B5EF4-FFF2-40B4-BE49-F238E27FC236}">
                <a16:creationId xmlns:a16="http://schemas.microsoft.com/office/drawing/2014/main" id="{3444063D-733D-9258-00D1-B5502ECAD7E0}"/>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936364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0F8A9-1064-217C-24BA-2FC026B610D0}"/>
              </a:ext>
            </a:extLst>
          </p:cNvPr>
          <p:cNvSpPr>
            <a:spLocks noGrp="1"/>
          </p:cNvSpPr>
          <p:nvPr>
            <p:ph type="title"/>
          </p:nvPr>
        </p:nvSpPr>
        <p:spPr/>
        <p:txBody>
          <a:bodyPr/>
          <a:lstStyle/>
          <a:p>
            <a:r>
              <a:rPr lang="en-US"/>
              <a:t>Click to edit Master title style</a:t>
            </a:r>
            <a:endParaRPr lang="sk-SK"/>
          </a:p>
        </p:txBody>
      </p:sp>
      <p:sp>
        <p:nvSpPr>
          <p:cNvPr id="3" name="Date Placeholder 2">
            <a:extLst>
              <a:ext uri="{FF2B5EF4-FFF2-40B4-BE49-F238E27FC236}">
                <a16:creationId xmlns:a16="http://schemas.microsoft.com/office/drawing/2014/main" id="{C76553C8-C4D6-DC2A-F93E-335969F5490D}"/>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4" name="Footer Placeholder 3">
            <a:extLst>
              <a:ext uri="{FF2B5EF4-FFF2-40B4-BE49-F238E27FC236}">
                <a16:creationId xmlns:a16="http://schemas.microsoft.com/office/drawing/2014/main" id="{C8CB070D-81EB-5B9F-7411-41BB9363E4A5}"/>
              </a:ext>
            </a:extLst>
          </p:cNvPr>
          <p:cNvSpPr>
            <a:spLocks noGrp="1"/>
          </p:cNvSpPr>
          <p:nvPr>
            <p:ph type="ftr" sz="quarter" idx="11"/>
          </p:nvPr>
        </p:nvSpPr>
        <p:spPr/>
        <p:txBody>
          <a:bodyPr/>
          <a:lstStyle/>
          <a:p>
            <a:endParaRPr lang="sk-SK"/>
          </a:p>
        </p:txBody>
      </p:sp>
      <p:sp>
        <p:nvSpPr>
          <p:cNvPr id="5" name="Slide Number Placeholder 4">
            <a:extLst>
              <a:ext uri="{FF2B5EF4-FFF2-40B4-BE49-F238E27FC236}">
                <a16:creationId xmlns:a16="http://schemas.microsoft.com/office/drawing/2014/main" id="{F63C7EE6-4D07-A432-513D-A3B2AEF03CCD}"/>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4221166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011CB0-57B8-4F2D-6C14-7824F1892BA8}"/>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3" name="Footer Placeholder 2">
            <a:extLst>
              <a:ext uri="{FF2B5EF4-FFF2-40B4-BE49-F238E27FC236}">
                <a16:creationId xmlns:a16="http://schemas.microsoft.com/office/drawing/2014/main" id="{07D29B5B-DB86-E06E-082D-24C2D231E66A}"/>
              </a:ext>
            </a:extLst>
          </p:cNvPr>
          <p:cNvSpPr>
            <a:spLocks noGrp="1"/>
          </p:cNvSpPr>
          <p:nvPr>
            <p:ph type="ftr" sz="quarter" idx="11"/>
          </p:nvPr>
        </p:nvSpPr>
        <p:spPr/>
        <p:txBody>
          <a:bodyPr/>
          <a:lstStyle/>
          <a:p>
            <a:endParaRPr lang="sk-SK"/>
          </a:p>
        </p:txBody>
      </p:sp>
      <p:sp>
        <p:nvSpPr>
          <p:cNvPr id="4" name="Slide Number Placeholder 3">
            <a:extLst>
              <a:ext uri="{FF2B5EF4-FFF2-40B4-BE49-F238E27FC236}">
                <a16:creationId xmlns:a16="http://schemas.microsoft.com/office/drawing/2014/main" id="{9A442259-2DD3-6AC1-4F66-956F68AA2338}"/>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686959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F84F6-E00B-3CAA-A262-19FDC20EC2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k-SK"/>
          </a:p>
        </p:txBody>
      </p:sp>
      <p:sp>
        <p:nvSpPr>
          <p:cNvPr id="3" name="Content Placeholder 2">
            <a:extLst>
              <a:ext uri="{FF2B5EF4-FFF2-40B4-BE49-F238E27FC236}">
                <a16:creationId xmlns:a16="http://schemas.microsoft.com/office/drawing/2014/main" id="{453C05A7-710C-4BFA-37DB-C2D1DE94CB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Text Placeholder 3">
            <a:extLst>
              <a:ext uri="{FF2B5EF4-FFF2-40B4-BE49-F238E27FC236}">
                <a16:creationId xmlns:a16="http://schemas.microsoft.com/office/drawing/2014/main" id="{B4D1EF70-B658-63A0-4999-7B10906211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7C8AB7-FF48-9DF5-E1FA-D0CF1BAD2C01}"/>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6" name="Footer Placeholder 5">
            <a:extLst>
              <a:ext uri="{FF2B5EF4-FFF2-40B4-BE49-F238E27FC236}">
                <a16:creationId xmlns:a16="http://schemas.microsoft.com/office/drawing/2014/main" id="{C9C6CD8A-151D-4AEA-0089-8C6B8B18A32E}"/>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1BD293B0-A4DC-B568-1A41-4E1849358893}"/>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1576935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78532-C62F-C389-478F-13970C8C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k-SK"/>
          </a:p>
        </p:txBody>
      </p:sp>
      <p:sp>
        <p:nvSpPr>
          <p:cNvPr id="3" name="Picture Placeholder 2">
            <a:extLst>
              <a:ext uri="{FF2B5EF4-FFF2-40B4-BE49-F238E27FC236}">
                <a16:creationId xmlns:a16="http://schemas.microsoft.com/office/drawing/2014/main" id="{CC3B27C8-9ED6-A099-CA91-025FE1F772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Text Placeholder 3">
            <a:extLst>
              <a:ext uri="{FF2B5EF4-FFF2-40B4-BE49-F238E27FC236}">
                <a16:creationId xmlns:a16="http://schemas.microsoft.com/office/drawing/2014/main" id="{4151B911-1921-EA95-8693-3F2B6D3AC3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08BA72-B432-F90D-F41F-DC419DFEEAC2}"/>
              </a:ext>
            </a:extLst>
          </p:cNvPr>
          <p:cNvSpPr>
            <a:spLocks noGrp="1"/>
          </p:cNvSpPr>
          <p:nvPr>
            <p:ph type="dt" sz="half" idx="10"/>
          </p:nvPr>
        </p:nvSpPr>
        <p:spPr/>
        <p:txBody>
          <a:bodyPr/>
          <a:lstStyle/>
          <a:p>
            <a:fld id="{641038B4-7DC0-4E77-9675-3ADA80B47463}" type="datetimeFigureOut">
              <a:rPr lang="sk-SK" smtClean="0"/>
              <a:t>27. 2. 2026</a:t>
            </a:fld>
            <a:endParaRPr lang="sk-SK"/>
          </a:p>
        </p:txBody>
      </p:sp>
      <p:sp>
        <p:nvSpPr>
          <p:cNvPr id="6" name="Footer Placeholder 5">
            <a:extLst>
              <a:ext uri="{FF2B5EF4-FFF2-40B4-BE49-F238E27FC236}">
                <a16:creationId xmlns:a16="http://schemas.microsoft.com/office/drawing/2014/main" id="{A3974617-2D5A-EEF1-9421-E41A4BA8CE3F}"/>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F442B506-BE3D-29B6-6C3C-C5C931115879}"/>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68972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A35533-3CCB-D805-3716-E6FB980ABA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k-SK"/>
          </a:p>
        </p:txBody>
      </p:sp>
      <p:sp>
        <p:nvSpPr>
          <p:cNvPr id="3" name="Text Placeholder 2">
            <a:extLst>
              <a:ext uri="{FF2B5EF4-FFF2-40B4-BE49-F238E27FC236}">
                <a16:creationId xmlns:a16="http://schemas.microsoft.com/office/drawing/2014/main" id="{331E76BA-6BE0-993B-834E-8D7BB0C810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66F0E846-E523-4830-F38D-6C59C22BE9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41038B4-7DC0-4E77-9675-3ADA80B47463}" type="datetimeFigureOut">
              <a:rPr lang="sk-SK" smtClean="0"/>
              <a:t>27. 2. 2026</a:t>
            </a:fld>
            <a:endParaRPr lang="sk-SK"/>
          </a:p>
        </p:txBody>
      </p:sp>
      <p:sp>
        <p:nvSpPr>
          <p:cNvPr id="5" name="Footer Placeholder 4">
            <a:extLst>
              <a:ext uri="{FF2B5EF4-FFF2-40B4-BE49-F238E27FC236}">
                <a16:creationId xmlns:a16="http://schemas.microsoft.com/office/drawing/2014/main" id="{DB055E1E-A5F0-9171-259F-3BC4C0CBF7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k-SK"/>
          </a:p>
        </p:txBody>
      </p:sp>
      <p:sp>
        <p:nvSpPr>
          <p:cNvPr id="6" name="Slide Number Placeholder 5">
            <a:extLst>
              <a:ext uri="{FF2B5EF4-FFF2-40B4-BE49-F238E27FC236}">
                <a16:creationId xmlns:a16="http://schemas.microsoft.com/office/drawing/2014/main" id="{394E5E75-3667-EEFA-E29A-FEEB2DC8FD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DF3AEDE-F7CC-4C5C-AC26-34E62E9C1002}" type="slidenum">
              <a:rPr lang="sk-SK" smtClean="0"/>
              <a:t>‹#›</a:t>
            </a:fld>
            <a:endParaRPr lang="sk-SK"/>
          </a:p>
        </p:txBody>
      </p:sp>
    </p:spTree>
    <p:extLst>
      <p:ext uri="{BB962C8B-B14F-4D97-AF65-F5344CB8AC3E}">
        <p14:creationId xmlns:p14="http://schemas.microsoft.com/office/powerpoint/2010/main" val="1126458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nodejs.org/en/download" TargetMode="External"/><Relationship Id="rId2" Type="http://schemas.openxmlformats.org/officeDocument/2006/relationships/hyperlink" Target="https://getcomposer.org/download/" TargetMode="External"/><Relationship Id="rId1" Type="http://schemas.openxmlformats.org/officeDocument/2006/relationships/slideLayout" Target="../slideLayouts/slideLayout2.xml"/><Relationship Id="rId4" Type="http://schemas.openxmlformats.org/officeDocument/2006/relationships/hyperlink" Target="https://git-scm.com/install/window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hub.com/laravel/framework" TargetMode="External"/><Relationship Id="rId2" Type="http://schemas.openxmlformats.org/officeDocument/2006/relationships/hyperlink" Target="https://laravel.com/docs/12.x/installation"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home.blade.ph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customXml" Target="../ink/ink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D974FF31-171A-C7FC-7C52-28593AF227FF}"/>
              </a:ext>
            </a:extLst>
          </p:cNvPr>
          <p:cNvSpPr>
            <a:spLocks noGrp="1"/>
          </p:cNvSpPr>
          <p:nvPr>
            <p:ph type="ctrTitle"/>
          </p:nvPr>
        </p:nvSpPr>
        <p:spPr>
          <a:xfrm>
            <a:off x="1314824" y="735106"/>
            <a:ext cx="10053763" cy="2928470"/>
          </a:xfrm>
        </p:spPr>
        <p:txBody>
          <a:bodyPr anchor="b">
            <a:normAutofit/>
          </a:bodyPr>
          <a:lstStyle/>
          <a:p>
            <a:pPr algn="l"/>
            <a:r>
              <a:rPr lang="sk-SK" sz="4800" dirty="0">
                <a:solidFill>
                  <a:srgbClr val="FFFFFF"/>
                </a:solidFill>
              </a:rPr>
              <a:t>Backendové technológie</a:t>
            </a:r>
          </a:p>
        </p:txBody>
      </p:sp>
      <p:sp>
        <p:nvSpPr>
          <p:cNvPr id="3" name="Subtitle 2">
            <a:extLst>
              <a:ext uri="{FF2B5EF4-FFF2-40B4-BE49-F238E27FC236}">
                <a16:creationId xmlns:a16="http://schemas.microsoft.com/office/drawing/2014/main" id="{E66DF456-F062-686B-5FC9-6F46E341315B}"/>
              </a:ext>
            </a:extLst>
          </p:cNvPr>
          <p:cNvSpPr>
            <a:spLocks noGrp="1"/>
          </p:cNvSpPr>
          <p:nvPr>
            <p:ph type="subTitle" idx="1"/>
          </p:nvPr>
        </p:nvSpPr>
        <p:spPr>
          <a:xfrm>
            <a:off x="1350682" y="4870824"/>
            <a:ext cx="10005951" cy="1458258"/>
          </a:xfrm>
        </p:spPr>
        <p:txBody>
          <a:bodyPr anchor="ctr">
            <a:normAutofit/>
          </a:bodyPr>
          <a:lstStyle/>
          <a:p>
            <a:pPr algn="l"/>
            <a:endParaRPr lang="sk-SK"/>
          </a:p>
        </p:txBody>
      </p:sp>
    </p:spTree>
    <p:extLst>
      <p:ext uri="{BB962C8B-B14F-4D97-AF65-F5344CB8AC3E}">
        <p14:creationId xmlns:p14="http://schemas.microsoft.com/office/powerpoint/2010/main" val="156347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6A78CFE-2DDA-7C4E-3423-D7B7B957C49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F6A2722-73E9-5EE9-6CAC-37D5A5BB93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4BF1F90-4045-A512-3114-9ED7FFFAAF8E}"/>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B5DC8148-22A8-9DBB-5C1B-F906F1A370FE}"/>
              </a:ext>
            </a:extLst>
          </p:cNvPr>
          <p:cNvSpPr>
            <a:spLocks noGrp="1"/>
          </p:cNvSpPr>
          <p:nvPr>
            <p:ph idx="1"/>
          </p:nvPr>
        </p:nvSpPr>
        <p:spPr>
          <a:xfrm>
            <a:off x="1136397" y="1983349"/>
            <a:ext cx="10722523" cy="3454358"/>
          </a:xfrm>
        </p:spPr>
        <p:txBody>
          <a:bodyPr anchor="t">
            <a:normAutofit/>
          </a:bodyPr>
          <a:lstStyle/>
          <a:p>
            <a:r>
              <a:rPr lang="sk-SK" sz="3600" dirty="0"/>
              <a:t>None  - Laravel bez Reactu, Vue atď.</a:t>
            </a:r>
          </a:p>
        </p:txBody>
      </p:sp>
      <p:sp>
        <p:nvSpPr>
          <p:cNvPr id="10" name="Rectangle 9">
            <a:extLst>
              <a:ext uri="{FF2B5EF4-FFF2-40B4-BE49-F238E27FC236}">
                <a16:creationId xmlns:a16="http://schemas.microsoft.com/office/drawing/2014/main" id="{16939F59-28D3-8D6D-09BF-46828692CE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6B08C78-AF8A-AA31-6218-BCC7EF371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27063B-F61B-4064-3DE5-6A0F00B3D3A5}"/>
              </a:ext>
            </a:extLst>
          </p:cNvPr>
          <p:cNvPicPr>
            <a:picLocks noChangeAspect="1"/>
          </p:cNvPicPr>
          <p:nvPr/>
        </p:nvPicPr>
        <p:blipFill>
          <a:blip r:embed="rId2"/>
          <a:stretch>
            <a:fillRect/>
          </a:stretch>
        </p:blipFill>
        <p:spPr>
          <a:xfrm>
            <a:off x="1377557" y="2736549"/>
            <a:ext cx="8285737" cy="3533623"/>
          </a:xfrm>
          <a:prstGeom prst="rect">
            <a:avLst/>
          </a:prstGeom>
        </p:spPr>
      </p:pic>
    </p:spTree>
    <p:extLst>
      <p:ext uri="{BB962C8B-B14F-4D97-AF65-F5344CB8AC3E}">
        <p14:creationId xmlns:p14="http://schemas.microsoft.com/office/powerpoint/2010/main" val="1855037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D268E7A-9F31-56B7-BD0A-6D1E5128679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1247B49-4224-F445-4C4E-4144A2EC1B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5F08937-12E7-3229-2D9E-7DA80AC83C94}"/>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FA84F0B8-7388-1580-E8C5-CEFB44A19BBA}"/>
              </a:ext>
            </a:extLst>
          </p:cNvPr>
          <p:cNvSpPr>
            <a:spLocks noGrp="1"/>
          </p:cNvSpPr>
          <p:nvPr>
            <p:ph idx="1"/>
          </p:nvPr>
        </p:nvSpPr>
        <p:spPr>
          <a:xfrm>
            <a:off x="1136397" y="1983349"/>
            <a:ext cx="10722523" cy="3454358"/>
          </a:xfrm>
        </p:spPr>
        <p:txBody>
          <a:bodyPr anchor="t">
            <a:normAutofit/>
          </a:bodyPr>
          <a:lstStyle/>
          <a:p>
            <a:r>
              <a:rPr lang="sk-SK" sz="3600" dirty="0"/>
              <a:t>PHPUnit – klasický testing framework</a:t>
            </a:r>
          </a:p>
          <a:p>
            <a:r>
              <a:rPr lang="sk-SK" sz="3600" dirty="0"/>
              <a:t>Pest – modernejší, postavený na PHPUnit</a:t>
            </a:r>
          </a:p>
          <a:p>
            <a:r>
              <a:rPr lang="sk-SK" sz="3600" dirty="0"/>
              <a:t>Pre naše účelý nezáleží na výbere </a:t>
            </a:r>
          </a:p>
        </p:txBody>
      </p:sp>
      <p:sp>
        <p:nvSpPr>
          <p:cNvPr id="10" name="Rectangle 9">
            <a:extLst>
              <a:ext uri="{FF2B5EF4-FFF2-40B4-BE49-F238E27FC236}">
                <a16:creationId xmlns:a16="http://schemas.microsoft.com/office/drawing/2014/main" id="{C588B66A-46A6-8778-A161-CD6BC87BE1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1293F1D-16F6-9443-37B8-3ADCE92A8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3E17EF1-4E67-1F21-F9ED-3615573BE84B}"/>
              </a:ext>
            </a:extLst>
          </p:cNvPr>
          <p:cNvPicPr>
            <a:picLocks noChangeAspect="1"/>
          </p:cNvPicPr>
          <p:nvPr/>
        </p:nvPicPr>
        <p:blipFill>
          <a:blip r:embed="rId2"/>
          <a:stretch>
            <a:fillRect/>
          </a:stretch>
        </p:blipFill>
        <p:spPr>
          <a:xfrm>
            <a:off x="1136397" y="4129745"/>
            <a:ext cx="10165471" cy="1986177"/>
          </a:xfrm>
          <a:prstGeom prst="rect">
            <a:avLst/>
          </a:prstGeom>
        </p:spPr>
      </p:pic>
    </p:spTree>
    <p:extLst>
      <p:ext uri="{BB962C8B-B14F-4D97-AF65-F5344CB8AC3E}">
        <p14:creationId xmlns:p14="http://schemas.microsoft.com/office/powerpoint/2010/main" val="2377842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95CD8F-D3DC-1179-55CB-17DD72931C7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22C7279-5AAE-4CDE-DBAB-D23B661157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89FB70E-920C-8F2A-7865-708F6C1D869F}"/>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342AD6A1-B165-29AF-5F54-CA7FC2E4BA61}"/>
              </a:ext>
            </a:extLst>
          </p:cNvPr>
          <p:cNvSpPr>
            <a:spLocks noGrp="1"/>
          </p:cNvSpPr>
          <p:nvPr>
            <p:ph idx="1"/>
          </p:nvPr>
        </p:nvSpPr>
        <p:spPr>
          <a:xfrm>
            <a:off x="1136397" y="1983349"/>
            <a:ext cx="10722523" cy="3454358"/>
          </a:xfrm>
        </p:spPr>
        <p:txBody>
          <a:bodyPr anchor="t">
            <a:normAutofit/>
          </a:bodyPr>
          <a:lstStyle/>
          <a:p>
            <a:r>
              <a:rPr lang="sk-SK" sz="3600" b="1" dirty="0"/>
              <a:t>Laravel Boost  </a:t>
            </a:r>
            <a:r>
              <a:rPr lang="sk-SK" sz="3600" dirty="0"/>
              <a:t>- nástroj, ktorý zlepšuje spoluprácu s AI nástrojmi ako napr Copilot. Je to developer experience nástroj, nie runtime feature.</a:t>
            </a:r>
          </a:p>
          <a:p>
            <a:r>
              <a:rPr lang="sk-SK" sz="3600" dirty="0"/>
              <a:t>Pre náš prípad nezáleží na tom, či dáte yes/no</a:t>
            </a:r>
          </a:p>
        </p:txBody>
      </p:sp>
      <p:sp>
        <p:nvSpPr>
          <p:cNvPr id="10" name="Rectangle 9">
            <a:extLst>
              <a:ext uri="{FF2B5EF4-FFF2-40B4-BE49-F238E27FC236}">
                <a16:creationId xmlns:a16="http://schemas.microsoft.com/office/drawing/2014/main" id="{0DA6C806-90F7-2D2A-3259-169BFC16A8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0C39EBA-2CF2-E2B1-8B5C-BA91DF0AC2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35796C9-EA1F-3EF9-41F9-D67ECF52CA2C}"/>
              </a:ext>
            </a:extLst>
          </p:cNvPr>
          <p:cNvPicPr>
            <a:picLocks noChangeAspect="1"/>
          </p:cNvPicPr>
          <p:nvPr/>
        </p:nvPicPr>
        <p:blipFill>
          <a:blip r:embed="rId2"/>
          <a:stretch>
            <a:fillRect/>
          </a:stretch>
        </p:blipFill>
        <p:spPr>
          <a:xfrm>
            <a:off x="940337" y="4753052"/>
            <a:ext cx="11114642" cy="875574"/>
          </a:xfrm>
          <a:prstGeom prst="rect">
            <a:avLst/>
          </a:prstGeom>
        </p:spPr>
      </p:pic>
    </p:spTree>
    <p:extLst>
      <p:ext uri="{BB962C8B-B14F-4D97-AF65-F5344CB8AC3E}">
        <p14:creationId xmlns:p14="http://schemas.microsoft.com/office/powerpoint/2010/main" val="3743385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08AD62-0855-7115-9184-EC52E416B14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BF571F2-CC44-07A3-2720-D7712231C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EF5E31-9ACB-4229-407B-DCCB34547B53}"/>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6912ADBE-BDA8-460E-52B2-D249229E23A2}"/>
              </a:ext>
            </a:extLst>
          </p:cNvPr>
          <p:cNvSpPr>
            <a:spLocks noGrp="1"/>
          </p:cNvSpPr>
          <p:nvPr>
            <p:ph idx="1"/>
          </p:nvPr>
        </p:nvSpPr>
        <p:spPr>
          <a:xfrm>
            <a:off x="1136397" y="1983349"/>
            <a:ext cx="10722523" cy="3454358"/>
          </a:xfrm>
        </p:spPr>
        <p:txBody>
          <a:bodyPr anchor="t">
            <a:normAutofit/>
          </a:bodyPr>
          <a:lstStyle/>
          <a:p>
            <a:r>
              <a:rPr lang="sk-SK" sz="3600" dirty="0"/>
              <a:t>Typ databázy, zvolíme MySQL</a:t>
            </a:r>
          </a:p>
        </p:txBody>
      </p:sp>
      <p:sp>
        <p:nvSpPr>
          <p:cNvPr id="10" name="Rectangle 9">
            <a:extLst>
              <a:ext uri="{FF2B5EF4-FFF2-40B4-BE49-F238E27FC236}">
                <a16:creationId xmlns:a16="http://schemas.microsoft.com/office/drawing/2014/main" id="{F62838D8-EAAB-55EC-A410-70F42663D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4DA021F-F5FF-8475-1BD1-9D5B1090FD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431AA27-F5E6-7F8F-1CFA-CD211579A0A3}"/>
              </a:ext>
            </a:extLst>
          </p:cNvPr>
          <p:cNvPicPr>
            <a:picLocks noChangeAspect="1"/>
          </p:cNvPicPr>
          <p:nvPr/>
        </p:nvPicPr>
        <p:blipFill>
          <a:blip r:embed="rId2"/>
          <a:stretch>
            <a:fillRect/>
          </a:stretch>
        </p:blipFill>
        <p:spPr>
          <a:xfrm>
            <a:off x="1115462" y="4035506"/>
            <a:ext cx="7834215" cy="1904222"/>
          </a:xfrm>
          <a:prstGeom prst="rect">
            <a:avLst/>
          </a:prstGeom>
        </p:spPr>
      </p:pic>
    </p:spTree>
    <p:extLst>
      <p:ext uri="{BB962C8B-B14F-4D97-AF65-F5344CB8AC3E}">
        <p14:creationId xmlns:p14="http://schemas.microsoft.com/office/powerpoint/2010/main" val="2346048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720E5AC-A222-D2E1-FBD8-64A37728D39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0DABD19-B57D-36F1-8029-C625D3DB1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3C4FC2-3938-6554-5ED2-34EED255EEA6}"/>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CA50036E-A66B-BF3A-8F75-6078AA3B4612}"/>
              </a:ext>
            </a:extLst>
          </p:cNvPr>
          <p:cNvSpPr>
            <a:spLocks noGrp="1"/>
          </p:cNvSpPr>
          <p:nvPr>
            <p:ph idx="1"/>
          </p:nvPr>
        </p:nvSpPr>
        <p:spPr>
          <a:xfrm>
            <a:off x="1136397" y="1983349"/>
            <a:ext cx="7595621" cy="3454358"/>
          </a:xfrm>
        </p:spPr>
        <p:txBody>
          <a:bodyPr anchor="t">
            <a:normAutofit/>
          </a:bodyPr>
          <a:lstStyle/>
          <a:p>
            <a:r>
              <a:rPr lang="sk-SK" sz="3600" dirty="0"/>
              <a:t>Automaticky vytvorí v phpmyadmin databázu s názvom mojweb a niekoľko defaultných tabuliek.</a:t>
            </a:r>
          </a:p>
          <a:p>
            <a:r>
              <a:rPr lang="sk-SK" sz="3600" dirty="0"/>
              <a:t>Migration je verzionovaný PHP súbor popisujúci štruktúru tabuľky (Database/Migrations)</a:t>
            </a:r>
          </a:p>
        </p:txBody>
      </p:sp>
      <p:sp>
        <p:nvSpPr>
          <p:cNvPr id="10" name="Rectangle 9">
            <a:extLst>
              <a:ext uri="{FF2B5EF4-FFF2-40B4-BE49-F238E27FC236}">
                <a16:creationId xmlns:a16="http://schemas.microsoft.com/office/drawing/2014/main" id="{C769107A-B39A-3291-61D5-AD69A364E9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9B35750-6002-E224-B445-4CBDAF257F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42775F9-52D0-6D2A-2F03-231DBC7FC18A}"/>
              </a:ext>
            </a:extLst>
          </p:cNvPr>
          <p:cNvPicPr>
            <a:picLocks noChangeAspect="1"/>
          </p:cNvPicPr>
          <p:nvPr/>
        </p:nvPicPr>
        <p:blipFill>
          <a:blip r:embed="rId2"/>
          <a:stretch>
            <a:fillRect/>
          </a:stretch>
        </p:blipFill>
        <p:spPr>
          <a:xfrm>
            <a:off x="1136397" y="5437708"/>
            <a:ext cx="10269888" cy="755266"/>
          </a:xfrm>
          <a:prstGeom prst="rect">
            <a:avLst/>
          </a:prstGeom>
        </p:spPr>
      </p:pic>
      <p:pic>
        <p:nvPicPr>
          <p:cNvPr id="15" name="Picture 14">
            <a:extLst>
              <a:ext uri="{FF2B5EF4-FFF2-40B4-BE49-F238E27FC236}">
                <a16:creationId xmlns:a16="http://schemas.microsoft.com/office/drawing/2014/main" id="{68A97229-26A9-6103-FDEF-44A01F043888}"/>
              </a:ext>
            </a:extLst>
          </p:cNvPr>
          <p:cNvPicPr>
            <a:picLocks noChangeAspect="1"/>
          </p:cNvPicPr>
          <p:nvPr/>
        </p:nvPicPr>
        <p:blipFill>
          <a:blip r:embed="rId3"/>
          <a:stretch>
            <a:fillRect/>
          </a:stretch>
        </p:blipFill>
        <p:spPr>
          <a:xfrm>
            <a:off x="8793175" y="1788641"/>
            <a:ext cx="3157306" cy="3341753"/>
          </a:xfrm>
          <a:prstGeom prst="rect">
            <a:avLst/>
          </a:prstGeom>
        </p:spPr>
      </p:pic>
    </p:spTree>
    <p:extLst>
      <p:ext uri="{BB962C8B-B14F-4D97-AF65-F5344CB8AC3E}">
        <p14:creationId xmlns:p14="http://schemas.microsoft.com/office/powerpoint/2010/main" val="1822511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DA29F8-9283-C41A-7B2D-A7617ECFED2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539F294-B8C5-669F-6629-48D3308465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D57DE2-D53A-0126-AF3C-DD3B732799D6}"/>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1CE8062C-6DB3-B5D6-FB82-871DF032199E}"/>
              </a:ext>
            </a:extLst>
          </p:cNvPr>
          <p:cNvSpPr>
            <a:spLocks noGrp="1"/>
          </p:cNvSpPr>
          <p:nvPr>
            <p:ph idx="1"/>
          </p:nvPr>
        </p:nvSpPr>
        <p:spPr>
          <a:xfrm>
            <a:off x="1136397" y="1983349"/>
            <a:ext cx="10354877" cy="3454358"/>
          </a:xfrm>
        </p:spPr>
        <p:txBody>
          <a:bodyPr anchor="t">
            <a:normAutofit/>
          </a:bodyPr>
          <a:lstStyle/>
          <a:p>
            <a:r>
              <a:rPr lang="sk-SK" sz="3600" b="1" dirty="0"/>
              <a:t>users, password_reset_tokens </a:t>
            </a:r>
            <a:r>
              <a:rPr lang="sk-SK" sz="3600" dirty="0"/>
              <a:t>– predpripravené pre autentifikáciu</a:t>
            </a:r>
          </a:p>
          <a:p>
            <a:r>
              <a:rPr lang="sk-SK" sz="3600" b="1" dirty="0"/>
              <a:t>jobs, failed_jobs </a:t>
            </a:r>
            <a:r>
              <a:rPr lang="sk-SK" sz="3600" dirty="0"/>
              <a:t>– Laravel má tzv. Job queue (asynchrónne úlohy) typu posielanie emailov, export dát. </a:t>
            </a:r>
          </a:p>
          <a:p>
            <a:r>
              <a:rPr lang="sk-SK" sz="3600" b="1" dirty="0"/>
              <a:t>cache, cache_locks </a:t>
            </a:r>
            <a:r>
              <a:rPr lang="sk-SK" sz="3600" dirty="0"/>
              <a:t>– cache operácie</a:t>
            </a:r>
          </a:p>
          <a:p>
            <a:endParaRPr lang="sk-SK" sz="3600" dirty="0"/>
          </a:p>
        </p:txBody>
      </p:sp>
      <p:sp>
        <p:nvSpPr>
          <p:cNvPr id="10" name="Rectangle 9">
            <a:extLst>
              <a:ext uri="{FF2B5EF4-FFF2-40B4-BE49-F238E27FC236}">
                <a16:creationId xmlns:a16="http://schemas.microsoft.com/office/drawing/2014/main" id="{3B4C6317-CCB3-B4C9-9776-39C5881FA3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DBBC31F-ACCF-A9FF-2B3C-A6370B902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916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CB3DF90-59D0-A421-757C-B8002BD9CBE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38BDB8C-AD5F-B192-4894-053FB6A1F2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33233C-07B8-4DAD-DACC-6D47A58E3FF3}"/>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8FD2F208-C634-E685-73BE-8E183542C3DB}"/>
              </a:ext>
            </a:extLst>
          </p:cNvPr>
          <p:cNvSpPr>
            <a:spLocks noGrp="1"/>
          </p:cNvSpPr>
          <p:nvPr>
            <p:ph idx="1"/>
          </p:nvPr>
        </p:nvSpPr>
        <p:spPr>
          <a:xfrm>
            <a:off x="1136397" y="1983349"/>
            <a:ext cx="10722523" cy="3454358"/>
          </a:xfrm>
        </p:spPr>
        <p:txBody>
          <a:bodyPr anchor="t">
            <a:normAutofit/>
          </a:bodyPr>
          <a:lstStyle/>
          <a:p>
            <a:r>
              <a:rPr lang="sk-SK" sz="3600" b="1" dirty="0"/>
              <a:t>Npm install </a:t>
            </a:r>
            <a:r>
              <a:rPr lang="sk-SK" sz="3600" dirty="0"/>
              <a:t>– stiahne Node.js závislosti z package.json a vytvorí priečinok node_modules</a:t>
            </a:r>
          </a:p>
          <a:p>
            <a:r>
              <a:rPr lang="sk-SK" sz="3600" b="1" dirty="0"/>
              <a:t>Npm run build </a:t>
            </a:r>
            <a:r>
              <a:rPr lang="sk-SK" sz="3600" dirty="0"/>
              <a:t>– spustí Vite, skompiluje css js a vytvorí produkčný build</a:t>
            </a:r>
          </a:p>
          <a:p>
            <a:r>
              <a:rPr lang="sk-SK" sz="3600" dirty="0"/>
              <a:t>Zatiaľ nepotrebujeme, iba ak by sme potrebovali Vite, vlastné CSS/JS</a:t>
            </a:r>
          </a:p>
        </p:txBody>
      </p:sp>
      <p:sp>
        <p:nvSpPr>
          <p:cNvPr id="10" name="Rectangle 9">
            <a:extLst>
              <a:ext uri="{FF2B5EF4-FFF2-40B4-BE49-F238E27FC236}">
                <a16:creationId xmlns:a16="http://schemas.microsoft.com/office/drawing/2014/main" id="{BC2D1252-76A2-C9B2-653C-C2CBE5CCF0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C296044-1346-6908-9703-357B39B215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0F5D37B-54C4-F128-8F9C-F699E40F5431}"/>
              </a:ext>
            </a:extLst>
          </p:cNvPr>
          <p:cNvPicPr>
            <a:picLocks noChangeAspect="1"/>
          </p:cNvPicPr>
          <p:nvPr/>
        </p:nvPicPr>
        <p:blipFill>
          <a:blip r:embed="rId2"/>
          <a:stretch>
            <a:fillRect/>
          </a:stretch>
        </p:blipFill>
        <p:spPr>
          <a:xfrm>
            <a:off x="1136396" y="5437707"/>
            <a:ext cx="8922003" cy="821763"/>
          </a:xfrm>
          <a:prstGeom prst="rect">
            <a:avLst/>
          </a:prstGeom>
        </p:spPr>
      </p:pic>
    </p:spTree>
    <p:extLst>
      <p:ext uri="{BB962C8B-B14F-4D97-AF65-F5344CB8AC3E}">
        <p14:creationId xmlns:p14="http://schemas.microsoft.com/office/powerpoint/2010/main" val="2682803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54C985-6ECC-47BF-DA26-700251E0FC6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02E3975-9CF6-65DD-2045-7BA309644E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E19403-A960-C100-F6E6-718513730B20}"/>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pic>
        <p:nvPicPr>
          <p:cNvPr id="6" name="Content Placeholder 5">
            <a:extLst>
              <a:ext uri="{FF2B5EF4-FFF2-40B4-BE49-F238E27FC236}">
                <a16:creationId xmlns:a16="http://schemas.microsoft.com/office/drawing/2014/main" id="{057D8118-CFDD-28C3-5786-A93D94190D05}"/>
              </a:ext>
            </a:extLst>
          </p:cNvPr>
          <p:cNvPicPr>
            <a:picLocks noGrp="1" noChangeAspect="1"/>
          </p:cNvPicPr>
          <p:nvPr>
            <p:ph idx="1"/>
          </p:nvPr>
        </p:nvPicPr>
        <p:blipFill>
          <a:blip r:embed="rId2"/>
          <a:stretch>
            <a:fillRect/>
          </a:stretch>
        </p:blipFill>
        <p:spPr>
          <a:xfrm>
            <a:off x="1227446" y="2795620"/>
            <a:ext cx="7662031" cy="3398632"/>
          </a:xfrm>
          <a:prstGeom prst="rect">
            <a:avLst/>
          </a:prstGeom>
        </p:spPr>
      </p:pic>
      <p:sp>
        <p:nvSpPr>
          <p:cNvPr id="10" name="Rectangle 9">
            <a:extLst>
              <a:ext uri="{FF2B5EF4-FFF2-40B4-BE49-F238E27FC236}">
                <a16:creationId xmlns:a16="http://schemas.microsoft.com/office/drawing/2014/main" id="{C677C5E5-2D76-CEBF-7C62-5523791E13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87E99AC-F3FC-F498-C64E-087AC0CBD0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58842342-D5E2-FA50-E8CE-C1B1EB6FDE28}"/>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sz="3600" dirty="0"/>
              <a:t>localhost/mojweb/public je root Laravel aplikácie</a:t>
            </a:r>
          </a:p>
        </p:txBody>
      </p:sp>
    </p:spTree>
    <p:extLst>
      <p:ext uri="{BB962C8B-B14F-4D97-AF65-F5344CB8AC3E}">
        <p14:creationId xmlns:p14="http://schemas.microsoft.com/office/powerpoint/2010/main" val="3063691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4186830-950D-7AB9-F55E-4A6CCD0C53E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C1CEDBF-0930-0296-7C57-B2AC8E34CF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F541ED-2586-52ED-4C3F-B0EF5EB2BE79}"/>
              </a:ext>
            </a:extLst>
          </p:cNvPr>
          <p:cNvSpPr>
            <a:spLocks noGrp="1"/>
          </p:cNvSpPr>
          <p:nvPr>
            <p:ph type="title"/>
          </p:nvPr>
        </p:nvSpPr>
        <p:spPr>
          <a:xfrm>
            <a:off x="1136397" y="502021"/>
            <a:ext cx="9688296" cy="979307"/>
          </a:xfrm>
        </p:spPr>
        <p:txBody>
          <a:bodyPr anchor="b">
            <a:normAutofit/>
          </a:bodyPr>
          <a:lstStyle/>
          <a:p>
            <a:r>
              <a:rPr lang="sk-SK" sz="4000" dirty="0"/>
              <a:t>App/</a:t>
            </a:r>
          </a:p>
        </p:txBody>
      </p:sp>
      <p:sp>
        <p:nvSpPr>
          <p:cNvPr id="3" name="Content Placeholder 2">
            <a:extLst>
              <a:ext uri="{FF2B5EF4-FFF2-40B4-BE49-F238E27FC236}">
                <a16:creationId xmlns:a16="http://schemas.microsoft.com/office/drawing/2014/main" id="{73D08884-F521-C5BE-73BD-8B832B3EB897}"/>
              </a:ext>
            </a:extLst>
          </p:cNvPr>
          <p:cNvSpPr>
            <a:spLocks noGrp="1"/>
          </p:cNvSpPr>
          <p:nvPr>
            <p:ph idx="1"/>
          </p:nvPr>
        </p:nvSpPr>
        <p:spPr>
          <a:xfrm>
            <a:off x="1136397" y="1983349"/>
            <a:ext cx="10722523" cy="3454358"/>
          </a:xfrm>
        </p:spPr>
        <p:txBody>
          <a:bodyPr anchor="t">
            <a:normAutofit fontScale="70000" lnSpcReduction="20000"/>
          </a:bodyPr>
          <a:lstStyle/>
          <a:p>
            <a:pPr>
              <a:lnSpc>
                <a:spcPct val="110000"/>
              </a:lnSpc>
            </a:pPr>
            <a:r>
              <a:rPr lang="sk-SK" sz="3600" b="1" dirty="0"/>
              <a:t>Models</a:t>
            </a:r>
            <a:r>
              <a:rPr lang="sk-SK" sz="3600" dirty="0"/>
              <a:t> – modely (reprezentujú tabuľky v databáze) </a:t>
            </a:r>
          </a:p>
          <a:p>
            <a:pPr>
              <a:lnSpc>
                <a:spcPct val="110000"/>
              </a:lnSpc>
            </a:pPr>
            <a:r>
              <a:rPr lang="sk-SK" sz="3600" b="1" dirty="0"/>
              <a:t>Http/ Controllers/ </a:t>
            </a:r>
            <a:r>
              <a:rPr lang="sk-SK" sz="3600" dirty="0"/>
              <a:t>– controllery (logika requestov)</a:t>
            </a:r>
          </a:p>
          <a:p>
            <a:pPr>
              <a:lnSpc>
                <a:spcPct val="110000"/>
              </a:lnSpc>
            </a:pPr>
            <a:r>
              <a:rPr lang="sk-SK" sz="3600" b="1" dirty="0"/>
              <a:t>Middleware/ </a:t>
            </a:r>
            <a:r>
              <a:rPr lang="sk-SK" sz="3600" dirty="0"/>
              <a:t>– medzivrstva medzi requestom a aplikáciou</a:t>
            </a:r>
          </a:p>
          <a:p>
            <a:pPr>
              <a:lnSpc>
                <a:spcPct val="110000"/>
              </a:lnSpc>
            </a:pPr>
            <a:r>
              <a:rPr lang="sk-SK" sz="3600" b="1" dirty="0"/>
              <a:t>Requests/ </a:t>
            </a:r>
            <a:r>
              <a:rPr lang="sk-SK" sz="3600" dirty="0"/>
              <a:t>– validačné triedy Services/ (ak si vytvoríte) – biznis logika</a:t>
            </a:r>
          </a:p>
          <a:p>
            <a:pPr>
              <a:lnSpc>
                <a:spcPct val="110000"/>
              </a:lnSpc>
            </a:pPr>
            <a:r>
              <a:rPr lang="sk-SK" sz="3600" b="1" dirty="0"/>
              <a:t>Jobs/ </a:t>
            </a:r>
            <a:r>
              <a:rPr lang="sk-SK" sz="3600" dirty="0"/>
              <a:t>– úlohy do fronty</a:t>
            </a:r>
          </a:p>
          <a:p>
            <a:pPr>
              <a:lnSpc>
                <a:spcPct val="110000"/>
              </a:lnSpc>
            </a:pPr>
            <a:r>
              <a:rPr lang="sk-SK" sz="3600" b="1" dirty="0"/>
              <a:t>Policies/ </a:t>
            </a:r>
            <a:r>
              <a:rPr lang="sk-SK" sz="3600" dirty="0"/>
              <a:t>– autorizácia</a:t>
            </a:r>
          </a:p>
          <a:p>
            <a:pPr>
              <a:lnSpc>
                <a:spcPct val="110000"/>
              </a:lnSpc>
            </a:pPr>
            <a:r>
              <a:rPr lang="sk-SK" sz="3600" b="1" dirty="0"/>
              <a:t>Providers/ </a:t>
            </a:r>
            <a:r>
              <a:rPr lang="sk-SK" sz="3600" dirty="0"/>
              <a:t>– service providery (registrujú služby do kontajnera)</a:t>
            </a:r>
            <a:endParaRPr lang="sk-SK" sz="3600" i="1" dirty="0"/>
          </a:p>
        </p:txBody>
      </p:sp>
      <p:sp>
        <p:nvSpPr>
          <p:cNvPr id="10" name="Rectangle 9">
            <a:extLst>
              <a:ext uri="{FF2B5EF4-FFF2-40B4-BE49-F238E27FC236}">
                <a16:creationId xmlns:a16="http://schemas.microsoft.com/office/drawing/2014/main" id="{3AEBD2EC-D7FE-9AA2-9073-A1E80B4F6C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3DB616-C58E-3721-F4BF-402A132314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4797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A0F718-82AE-6B4D-277C-072D284976F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6AED153-17B1-EC09-CEAD-F4497D10E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FC2A30-A6D2-3CA4-C868-B55A9C12FF48}"/>
              </a:ext>
            </a:extLst>
          </p:cNvPr>
          <p:cNvSpPr>
            <a:spLocks noGrp="1"/>
          </p:cNvSpPr>
          <p:nvPr>
            <p:ph type="title"/>
          </p:nvPr>
        </p:nvSpPr>
        <p:spPr>
          <a:xfrm>
            <a:off x="1136397" y="502021"/>
            <a:ext cx="9688296" cy="979307"/>
          </a:xfrm>
        </p:spPr>
        <p:txBody>
          <a:bodyPr anchor="b">
            <a:normAutofit/>
          </a:bodyPr>
          <a:lstStyle/>
          <a:p>
            <a:r>
              <a:rPr lang="sk-SK" sz="4000" dirty="0"/>
              <a:t>Routes/</a:t>
            </a:r>
          </a:p>
        </p:txBody>
      </p:sp>
      <p:sp>
        <p:nvSpPr>
          <p:cNvPr id="3" name="Content Placeholder 2">
            <a:extLst>
              <a:ext uri="{FF2B5EF4-FFF2-40B4-BE49-F238E27FC236}">
                <a16:creationId xmlns:a16="http://schemas.microsoft.com/office/drawing/2014/main" id="{1D57FA24-BA7F-F28D-232E-A452B3256004}"/>
              </a:ext>
            </a:extLst>
          </p:cNvPr>
          <p:cNvSpPr>
            <a:spLocks noGrp="1"/>
          </p:cNvSpPr>
          <p:nvPr>
            <p:ph idx="1"/>
          </p:nvPr>
        </p:nvSpPr>
        <p:spPr>
          <a:xfrm>
            <a:off x="1136397" y="1983349"/>
            <a:ext cx="10722523" cy="3454358"/>
          </a:xfrm>
        </p:spPr>
        <p:txBody>
          <a:bodyPr anchor="t">
            <a:normAutofit lnSpcReduction="10000"/>
          </a:bodyPr>
          <a:lstStyle/>
          <a:p>
            <a:pPr marL="0" indent="0">
              <a:lnSpc>
                <a:spcPct val="110000"/>
              </a:lnSpc>
              <a:buNone/>
            </a:pPr>
            <a:r>
              <a:rPr lang="sk-SK" sz="3600" dirty="0"/>
              <a:t>Definovanie URL ciest aplikácie.</a:t>
            </a:r>
          </a:p>
          <a:p>
            <a:pPr>
              <a:lnSpc>
                <a:spcPct val="110000"/>
              </a:lnSpc>
            </a:pPr>
            <a:r>
              <a:rPr lang="sk-SK" sz="3600" dirty="0"/>
              <a:t> </a:t>
            </a:r>
            <a:r>
              <a:rPr lang="sk-SK" sz="3600" b="1" dirty="0"/>
              <a:t>web.php </a:t>
            </a:r>
            <a:r>
              <a:rPr lang="sk-SK" sz="3600" dirty="0"/>
              <a:t>– webové routy (session, cookies)</a:t>
            </a:r>
          </a:p>
          <a:p>
            <a:pPr>
              <a:lnSpc>
                <a:spcPct val="110000"/>
              </a:lnSpc>
            </a:pPr>
            <a:r>
              <a:rPr lang="sk-SK" sz="3600" b="1" dirty="0"/>
              <a:t>api.php </a:t>
            </a:r>
            <a:r>
              <a:rPr lang="sk-SK" sz="3600" dirty="0"/>
              <a:t>– API routy (stateless) </a:t>
            </a:r>
          </a:p>
          <a:p>
            <a:pPr>
              <a:lnSpc>
                <a:spcPct val="110000"/>
              </a:lnSpc>
            </a:pPr>
            <a:r>
              <a:rPr lang="sk-SK" sz="3600" b="1" dirty="0"/>
              <a:t>console.php </a:t>
            </a:r>
            <a:r>
              <a:rPr lang="sk-SK" sz="3600" dirty="0"/>
              <a:t>– CLI príkazy </a:t>
            </a:r>
          </a:p>
          <a:p>
            <a:pPr>
              <a:lnSpc>
                <a:spcPct val="110000"/>
              </a:lnSpc>
            </a:pPr>
            <a:r>
              <a:rPr lang="sk-SK" sz="3600" b="1" dirty="0"/>
              <a:t>channels.php </a:t>
            </a:r>
            <a:r>
              <a:rPr lang="sk-SK" sz="3600" dirty="0"/>
              <a:t>– broadcast kanály</a:t>
            </a:r>
            <a:endParaRPr lang="sk-SK" sz="3600" i="1" dirty="0"/>
          </a:p>
        </p:txBody>
      </p:sp>
      <p:sp>
        <p:nvSpPr>
          <p:cNvPr id="10" name="Rectangle 9">
            <a:extLst>
              <a:ext uri="{FF2B5EF4-FFF2-40B4-BE49-F238E27FC236}">
                <a16:creationId xmlns:a16="http://schemas.microsoft.com/office/drawing/2014/main" id="{B936CAF9-CCB0-04CE-1C53-A6D1EAD4C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FEFA5A8-3CD4-8006-5FD7-F284D24D6E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8413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E8D208-4417-671B-1D7E-533CECEDB7E6}"/>
              </a:ext>
            </a:extLst>
          </p:cNvPr>
          <p:cNvSpPr>
            <a:spLocks noGrp="1"/>
          </p:cNvSpPr>
          <p:nvPr>
            <p:ph type="title"/>
          </p:nvPr>
        </p:nvSpPr>
        <p:spPr>
          <a:xfrm>
            <a:off x="1136397" y="502021"/>
            <a:ext cx="9688296" cy="979307"/>
          </a:xfrm>
        </p:spPr>
        <p:txBody>
          <a:bodyPr anchor="b">
            <a:normAutofit/>
          </a:bodyPr>
          <a:lstStyle/>
          <a:p>
            <a:r>
              <a:rPr lang="sk-SK" sz="4000" dirty="0"/>
              <a:t>Čo budeme potrebovať?</a:t>
            </a:r>
          </a:p>
        </p:txBody>
      </p:sp>
      <p:sp>
        <p:nvSpPr>
          <p:cNvPr id="3" name="Content Placeholder 2">
            <a:extLst>
              <a:ext uri="{FF2B5EF4-FFF2-40B4-BE49-F238E27FC236}">
                <a16:creationId xmlns:a16="http://schemas.microsoft.com/office/drawing/2014/main" id="{0C06B592-8C47-9291-7659-0BC52D10A3FE}"/>
              </a:ext>
            </a:extLst>
          </p:cNvPr>
          <p:cNvSpPr>
            <a:spLocks noGrp="1"/>
          </p:cNvSpPr>
          <p:nvPr>
            <p:ph idx="1"/>
          </p:nvPr>
        </p:nvSpPr>
        <p:spPr>
          <a:xfrm>
            <a:off x="1136397" y="2418409"/>
            <a:ext cx="9688296" cy="3454358"/>
          </a:xfrm>
        </p:spPr>
        <p:txBody>
          <a:bodyPr anchor="t">
            <a:normAutofit/>
          </a:bodyPr>
          <a:lstStyle/>
          <a:p>
            <a:r>
              <a:rPr lang="sk-SK" sz="3600" i="1" dirty="0"/>
              <a:t> Xampp s php &gt;= 8.2 </a:t>
            </a:r>
          </a:p>
          <a:p>
            <a:r>
              <a:rPr lang="sk-SK" sz="3600" i="1" dirty="0"/>
              <a:t>Composer  </a:t>
            </a:r>
            <a:r>
              <a:rPr lang="sk-SK" sz="3600" i="1" dirty="0">
                <a:hlinkClick r:id="rId2"/>
              </a:rPr>
              <a:t>https://getcomposer.org/download/</a:t>
            </a:r>
            <a:endParaRPr lang="sk-SK" sz="3600" i="1" dirty="0"/>
          </a:p>
          <a:p>
            <a:r>
              <a:rPr lang="sk-SK" sz="3600" i="1" dirty="0"/>
              <a:t>Node  </a:t>
            </a:r>
            <a:r>
              <a:rPr lang="sk-SK" sz="3600" i="1" dirty="0">
                <a:hlinkClick r:id="rId3"/>
              </a:rPr>
              <a:t>https://nodejs.org/en/download</a:t>
            </a:r>
            <a:endParaRPr lang="sk-SK" sz="3600" i="1" dirty="0"/>
          </a:p>
          <a:p>
            <a:r>
              <a:rPr lang="sk-SK" sz="3600" i="1" dirty="0"/>
              <a:t>Git </a:t>
            </a:r>
            <a:r>
              <a:rPr lang="sk-SK" sz="3600" i="1" dirty="0">
                <a:hlinkClick r:id="rId4"/>
              </a:rPr>
              <a:t>https://git-scm.com/install/windows</a:t>
            </a:r>
            <a:endParaRPr lang="sk-SK" sz="3600" i="1" dirty="0"/>
          </a:p>
          <a:p>
            <a:endParaRPr lang="sk-SK" sz="3600" i="1" dirty="0"/>
          </a:p>
          <a:p>
            <a:endParaRPr lang="sk-SK" sz="3600" i="1" dirty="0"/>
          </a:p>
          <a:p>
            <a:pPr marL="0" indent="0">
              <a:buNone/>
            </a:pPr>
            <a:endParaRPr lang="sk-SK" sz="3600" i="1" dirty="0"/>
          </a:p>
        </p:txBody>
      </p:sp>
      <p:sp>
        <p:nvSpPr>
          <p:cNvPr id="10" name="Rectangle 9">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90415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8BB9B76-7839-E2D3-5637-CCA25F24659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92EAF11-4754-D55F-36EA-E44619B8A6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53CF41-FD9B-23FE-5184-E59E6B5955B1}"/>
              </a:ext>
            </a:extLst>
          </p:cNvPr>
          <p:cNvSpPr>
            <a:spLocks noGrp="1"/>
          </p:cNvSpPr>
          <p:nvPr>
            <p:ph type="title"/>
          </p:nvPr>
        </p:nvSpPr>
        <p:spPr>
          <a:xfrm>
            <a:off x="1136397" y="502021"/>
            <a:ext cx="9688296" cy="979307"/>
          </a:xfrm>
        </p:spPr>
        <p:txBody>
          <a:bodyPr anchor="b">
            <a:normAutofit/>
          </a:bodyPr>
          <a:lstStyle/>
          <a:p>
            <a:r>
              <a:rPr lang="sk-SK" sz="4000" dirty="0"/>
              <a:t>Resources/</a:t>
            </a:r>
          </a:p>
        </p:txBody>
      </p:sp>
      <p:sp>
        <p:nvSpPr>
          <p:cNvPr id="3" name="Content Placeholder 2">
            <a:extLst>
              <a:ext uri="{FF2B5EF4-FFF2-40B4-BE49-F238E27FC236}">
                <a16:creationId xmlns:a16="http://schemas.microsoft.com/office/drawing/2014/main" id="{8AF69BEF-3A1E-F8BC-27BC-12B196FB2DBC}"/>
              </a:ext>
            </a:extLst>
          </p:cNvPr>
          <p:cNvSpPr>
            <a:spLocks noGrp="1"/>
          </p:cNvSpPr>
          <p:nvPr>
            <p:ph idx="1"/>
          </p:nvPr>
        </p:nvSpPr>
        <p:spPr>
          <a:xfrm>
            <a:off x="1136397" y="1983349"/>
            <a:ext cx="10722523" cy="3454358"/>
          </a:xfrm>
        </p:spPr>
        <p:txBody>
          <a:bodyPr anchor="t">
            <a:normAutofit lnSpcReduction="10000"/>
          </a:bodyPr>
          <a:lstStyle/>
          <a:p>
            <a:pPr marL="0" indent="0">
              <a:lnSpc>
                <a:spcPct val="110000"/>
              </a:lnSpc>
              <a:buNone/>
            </a:pPr>
            <a:r>
              <a:rPr lang="sk-SK" sz="3600" dirty="0"/>
              <a:t>Frontendová časť</a:t>
            </a:r>
          </a:p>
          <a:p>
            <a:pPr>
              <a:lnSpc>
                <a:spcPct val="110000"/>
              </a:lnSpc>
            </a:pPr>
            <a:r>
              <a:rPr lang="sk-SK" sz="3600" b="1" dirty="0"/>
              <a:t>views/ </a:t>
            </a:r>
            <a:r>
              <a:rPr lang="sk-SK" sz="3600" dirty="0"/>
              <a:t>– Blade šablóny (HTML + Laravel syntax) </a:t>
            </a:r>
          </a:p>
          <a:p>
            <a:pPr>
              <a:lnSpc>
                <a:spcPct val="110000"/>
              </a:lnSpc>
            </a:pPr>
            <a:r>
              <a:rPr lang="sk-SK" sz="3600" b="1" dirty="0"/>
              <a:t>css/ </a:t>
            </a:r>
            <a:r>
              <a:rPr lang="sk-SK" sz="3600" dirty="0"/>
              <a:t>– štýly</a:t>
            </a:r>
          </a:p>
          <a:p>
            <a:pPr>
              <a:lnSpc>
                <a:spcPct val="110000"/>
              </a:lnSpc>
            </a:pPr>
            <a:r>
              <a:rPr lang="sk-SK" sz="3600" b="1" dirty="0"/>
              <a:t>js/</a:t>
            </a:r>
            <a:r>
              <a:rPr lang="sk-SK" sz="3600" dirty="0"/>
              <a:t> – JavaScript </a:t>
            </a:r>
          </a:p>
          <a:p>
            <a:pPr>
              <a:lnSpc>
                <a:spcPct val="110000"/>
              </a:lnSpc>
            </a:pPr>
            <a:r>
              <a:rPr lang="sk-SK" sz="3600" b="1" dirty="0"/>
              <a:t>lang/ </a:t>
            </a:r>
            <a:r>
              <a:rPr lang="sk-SK" sz="3600" dirty="0"/>
              <a:t>– preklady</a:t>
            </a:r>
            <a:endParaRPr lang="sk-SK" sz="3600" i="1" dirty="0"/>
          </a:p>
        </p:txBody>
      </p:sp>
      <p:sp>
        <p:nvSpPr>
          <p:cNvPr id="10" name="Rectangle 9">
            <a:extLst>
              <a:ext uri="{FF2B5EF4-FFF2-40B4-BE49-F238E27FC236}">
                <a16:creationId xmlns:a16="http://schemas.microsoft.com/office/drawing/2014/main" id="{4CAC2E69-5068-3372-A433-55294D95A8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EFA0DA4-E19A-F16B-793A-A7EE517C7D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0828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B0C92F6-7988-D608-DF55-C446E600593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F96BBC0-C85F-C048-E3A4-69837D65B0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2CAF712-B20E-2B7F-C537-DAF644568092}"/>
              </a:ext>
            </a:extLst>
          </p:cNvPr>
          <p:cNvSpPr>
            <a:spLocks noGrp="1"/>
          </p:cNvSpPr>
          <p:nvPr>
            <p:ph type="title"/>
          </p:nvPr>
        </p:nvSpPr>
        <p:spPr>
          <a:xfrm>
            <a:off x="1136397" y="502021"/>
            <a:ext cx="9688296" cy="979307"/>
          </a:xfrm>
        </p:spPr>
        <p:txBody>
          <a:bodyPr anchor="b">
            <a:normAutofit/>
          </a:bodyPr>
          <a:lstStyle/>
          <a:p>
            <a:r>
              <a:rPr lang="sk-SK" sz="4000" dirty="0"/>
              <a:t>Database/</a:t>
            </a:r>
          </a:p>
        </p:txBody>
      </p:sp>
      <p:sp>
        <p:nvSpPr>
          <p:cNvPr id="3" name="Content Placeholder 2">
            <a:extLst>
              <a:ext uri="{FF2B5EF4-FFF2-40B4-BE49-F238E27FC236}">
                <a16:creationId xmlns:a16="http://schemas.microsoft.com/office/drawing/2014/main" id="{24FD652D-3CE3-7B8E-7687-82AE2804E605}"/>
              </a:ext>
            </a:extLst>
          </p:cNvPr>
          <p:cNvSpPr>
            <a:spLocks noGrp="1"/>
          </p:cNvSpPr>
          <p:nvPr>
            <p:ph idx="1"/>
          </p:nvPr>
        </p:nvSpPr>
        <p:spPr>
          <a:xfrm>
            <a:off x="1136397" y="1983349"/>
            <a:ext cx="10722523" cy="3454358"/>
          </a:xfrm>
        </p:spPr>
        <p:txBody>
          <a:bodyPr anchor="t">
            <a:normAutofit/>
          </a:bodyPr>
          <a:lstStyle/>
          <a:p>
            <a:pPr marL="0" indent="0">
              <a:buNone/>
            </a:pPr>
            <a:r>
              <a:rPr lang="sk-SK" sz="3600" dirty="0"/>
              <a:t>Všetko okolo databázy.</a:t>
            </a:r>
          </a:p>
          <a:p>
            <a:r>
              <a:rPr lang="sk-SK" sz="3600" b="1" dirty="0"/>
              <a:t>migrations/</a:t>
            </a:r>
            <a:r>
              <a:rPr lang="sk-SK" sz="3600" dirty="0"/>
              <a:t> – verzovanie databázy</a:t>
            </a:r>
          </a:p>
          <a:p>
            <a:r>
              <a:rPr lang="sk-SK" sz="3600" b="1" dirty="0"/>
              <a:t>factories/</a:t>
            </a:r>
            <a:r>
              <a:rPr lang="sk-SK" sz="3600" dirty="0"/>
              <a:t> – generovanie testovacích dát</a:t>
            </a:r>
          </a:p>
          <a:p>
            <a:r>
              <a:rPr lang="sk-SK" sz="3600" b="1" dirty="0"/>
              <a:t>seeders/</a:t>
            </a:r>
            <a:r>
              <a:rPr lang="sk-SK" sz="3600" dirty="0"/>
              <a:t> – naplnenie databázy</a:t>
            </a:r>
          </a:p>
        </p:txBody>
      </p:sp>
      <p:sp>
        <p:nvSpPr>
          <p:cNvPr id="10" name="Rectangle 9">
            <a:extLst>
              <a:ext uri="{FF2B5EF4-FFF2-40B4-BE49-F238E27FC236}">
                <a16:creationId xmlns:a16="http://schemas.microsoft.com/office/drawing/2014/main" id="{F842DD5E-7800-6484-3125-C2A2BA2972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D4DD8B0-1C0B-ACD1-BBEC-A8B45FAC0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9176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F60EF0B-59A2-5BEB-087C-24EC4ADC9DE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22AFCA3-F711-030B-23D8-A3EAD75162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C88C80-34B5-6706-83C4-5141C71D97BB}"/>
              </a:ext>
            </a:extLst>
          </p:cNvPr>
          <p:cNvSpPr>
            <a:spLocks noGrp="1"/>
          </p:cNvSpPr>
          <p:nvPr>
            <p:ph type="title"/>
          </p:nvPr>
        </p:nvSpPr>
        <p:spPr>
          <a:xfrm>
            <a:off x="1136397" y="502021"/>
            <a:ext cx="9688296" cy="979307"/>
          </a:xfrm>
        </p:spPr>
        <p:txBody>
          <a:bodyPr anchor="b">
            <a:normAutofit/>
          </a:bodyPr>
          <a:lstStyle/>
          <a:p>
            <a:r>
              <a:rPr lang="sk-SK" sz="4000" dirty="0"/>
              <a:t>Config/</a:t>
            </a:r>
          </a:p>
        </p:txBody>
      </p:sp>
      <p:sp>
        <p:nvSpPr>
          <p:cNvPr id="3" name="Content Placeholder 2">
            <a:extLst>
              <a:ext uri="{FF2B5EF4-FFF2-40B4-BE49-F238E27FC236}">
                <a16:creationId xmlns:a16="http://schemas.microsoft.com/office/drawing/2014/main" id="{F10B610F-CD99-6CFB-A255-ADBD1D9C8F18}"/>
              </a:ext>
            </a:extLst>
          </p:cNvPr>
          <p:cNvSpPr>
            <a:spLocks noGrp="1"/>
          </p:cNvSpPr>
          <p:nvPr>
            <p:ph idx="1"/>
          </p:nvPr>
        </p:nvSpPr>
        <p:spPr>
          <a:xfrm>
            <a:off x="1136397" y="1983349"/>
            <a:ext cx="10722523" cy="3454358"/>
          </a:xfrm>
        </p:spPr>
        <p:txBody>
          <a:bodyPr anchor="t">
            <a:normAutofit/>
          </a:bodyPr>
          <a:lstStyle/>
          <a:p>
            <a:pPr marL="0" indent="0">
              <a:buNone/>
            </a:pPr>
            <a:r>
              <a:rPr lang="sk-SK" sz="3600" dirty="0"/>
              <a:t>Konfiguračné súbory aplikácie.</a:t>
            </a:r>
          </a:p>
          <a:p>
            <a:r>
              <a:rPr lang="sk-SK" sz="3600" dirty="0"/>
              <a:t>app.php</a:t>
            </a:r>
          </a:p>
          <a:p>
            <a:r>
              <a:rPr lang="sk-SK" sz="3600" dirty="0"/>
              <a:t>database.php</a:t>
            </a:r>
          </a:p>
          <a:p>
            <a:r>
              <a:rPr lang="sk-SK" sz="3600" dirty="0"/>
              <a:t>mail.php</a:t>
            </a:r>
          </a:p>
          <a:p>
            <a:r>
              <a:rPr lang="sk-SK" sz="3600" dirty="0"/>
              <a:t>auth.php</a:t>
            </a:r>
          </a:p>
        </p:txBody>
      </p:sp>
      <p:sp>
        <p:nvSpPr>
          <p:cNvPr id="10" name="Rectangle 9">
            <a:extLst>
              <a:ext uri="{FF2B5EF4-FFF2-40B4-BE49-F238E27FC236}">
                <a16:creationId xmlns:a16="http://schemas.microsoft.com/office/drawing/2014/main" id="{B7BA0EC1-9F27-7064-2642-756F5C714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61275A9-9234-A523-5FF3-584BD7F9E3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6941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9BFBAFC-47D0-258C-85DB-FAEA64F7509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A507EB7-865F-2E86-523F-B913A7F19C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1D652F-2930-160A-B217-C898C66FC05C}"/>
              </a:ext>
            </a:extLst>
          </p:cNvPr>
          <p:cNvSpPr>
            <a:spLocks noGrp="1"/>
          </p:cNvSpPr>
          <p:nvPr>
            <p:ph type="title"/>
          </p:nvPr>
        </p:nvSpPr>
        <p:spPr>
          <a:xfrm>
            <a:off x="1136397" y="502021"/>
            <a:ext cx="9688296" cy="979307"/>
          </a:xfrm>
        </p:spPr>
        <p:txBody>
          <a:bodyPr anchor="b">
            <a:normAutofit/>
          </a:bodyPr>
          <a:lstStyle/>
          <a:p>
            <a:r>
              <a:rPr lang="sk-SK" sz="4000" dirty="0"/>
              <a:t>Public/</a:t>
            </a:r>
          </a:p>
        </p:txBody>
      </p:sp>
      <p:sp>
        <p:nvSpPr>
          <p:cNvPr id="3" name="Content Placeholder 2">
            <a:extLst>
              <a:ext uri="{FF2B5EF4-FFF2-40B4-BE49-F238E27FC236}">
                <a16:creationId xmlns:a16="http://schemas.microsoft.com/office/drawing/2014/main" id="{320D9FFD-77DB-BAE1-56D3-FD139FD35FC1}"/>
              </a:ext>
            </a:extLst>
          </p:cNvPr>
          <p:cNvSpPr>
            <a:spLocks noGrp="1"/>
          </p:cNvSpPr>
          <p:nvPr>
            <p:ph idx="1"/>
          </p:nvPr>
        </p:nvSpPr>
        <p:spPr>
          <a:xfrm>
            <a:off x="1136397" y="1983349"/>
            <a:ext cx="10722523" cy="3454358"/>
          </a:xfrm>
        </p:spPr>
        <p:txBody>
          <a:bodyPr anchor="t">
            <a:normAutofit/>
          </a:bodyPr>
          <a:lstStyle/>
          <a:p>
            <a:pPr marL="0" indent="0">
              <a:buNone/>
            </a:pPr>
            <a:r>
              <a:rPr lang="sk-SK" sz="3600" dirty="0"/>
              <a:t>Verejný priečinok (web root).</a:t>
            </a:r>
          </a:p>
          <a:p>
            <a:r>
              <a:rPr lang="sk-SK" sz="3600" b="1" dirty="0"/>
              <a:t>index.php</a:t>
            </a:r>
            <a:r>
              <a:rPr lang="sk-SK" sz="3600" dirty="0"/>
              <a:t> – vstupný bod aplikácie</a:t>
            </a:r>
          </a:p>
          <a:p>
            <a:r>
              <a:rPr lang="sk-SK" sz="3600" dirty="0"/>
              <a:t>obrázky</a:t>
            </a:r>
          </a:p>
          <a:p>
            <a:r>
              <a:rPr lang="sk-SK" sz="3600" dirty="0"/>
              <a:t>buildnuté CSS/JS</a:t>
            </a:r>
          </a:p>
        </p:txBody>
      </p:sp>
      <p:sp>
        <p:nvSpPr>
          <p:cNvPr id="10" name="Rectangle 9">
            <a:extLst>
              <a:ext uri="{FF2B5EF4-FFF2-40B4-BE49-F238E27FC236}">
                <a16:creationId xmlns:a16="http://schemas.microsoft.com/office/drawing/2014/main" id="{9AB192A4-FCAC-9C73-B640-5F96D4682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0C431CD-C46A-2969-8002-60C3E8156B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075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D9930C0-B172-1420-229B-ABB094E0DFF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C502D6C-2336-7343-EBF8-C52ABC46E2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B6664E-1B2C-8DA6-3512-A0AB7A4389C4}"/>
              </a:ext>
            </a:extLst>
          </p:cNvPr>
          <p:cNvSpPr>
            <a:spLocks noGrp="1"/>
          </p:cNvSpPr>
          <p:nvPr>
            <p:ph type="title"/>
          </p:nvPr>
        </p:nvSpPr>
        <p:spPr>
          <a:xfrm>
            <a:off x="1136397" y="502021"/>
            <a:ext cx="9688296" cy="979307"/>
          </a:xfrm>
        </p:spPr>
        <p:txBody>
          <a:bodyPr anchor="b">
            <a:normAutofit/>
          </a:bodyPr>
          <a:lstStyle/>
          <a:p>
            <a:r>
              <a:rPr lang="sk-SK" sz="4000" dirty="0"/>
              <a:t>Public/index.php</a:t>
            </a:r>
          </a:p>
        </p:txBody>
      </p:sp>
      <p:sp>
        <p:nvSpPr>
          <p:cNvPr id="10" name="Rectangle 9">
            <a:extLst>
              <a:ext uri="{FF2B5EF4-FFF2-40B4-BE49-F238E27FC236}">
                <a16:creationId xmlns:a16="http://schemas.microsoft.com/office/drawing/2014/main" id="{B28832C1-F7C6-A685-20D1-C2FEE5356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D5DD97-8262-12E4-8D70-EEDEAA3BC8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A43FF362-AEAE-6EFD-A1DC-2DFF5F597EB9}"/>
              </a:ext>
            </a:extLst>
          </p:cNvPr>
          <p:cNvSpPr>
            <a:spLocks noGrp="1"/>
          </p:cNvSpPr>
          <p:nvPr>
            <p:ph idx="1"/>
          </p:nvPr>
        </p:nvSpPr>
        <p:spPr/>
        <p:txBody>
          <a:bodyPr/>
          <a:lstStyle/>
          <a:p>
            <a:endParaRPr lang="sk-SK"/>
          </a:p>
        </p:txBody>
      </p:sp>
      <p:pic>
        <p:nvPicPr>
          <p:cNvPr id="7" name="Picture 6">
            <a:extLst>
              <a:ext uri="{FF2B5EF4-FFF2-40B4-BE49-F238E27FC236}">
                <a16:creationId xmlns:a16="http://schemas.microsoft.com/office/drawing/2014/main" id="{4425E866-77FD-EC00-1A84-6812F5DE0E2D}"/>
              </a:ext>
            </a:extLst>
          </p:cNvPr>
          <p:cNvPicPr>
            <a:picLocks noChangeAspect="1"/>
          </p:cNvPicPr>
          <p:nvPr/>
        </p:nvPicPr>
        <p:blipFill>
          <a:blip r:embed="rId2"/>
          <a:stretch>
            <a:fillRect/>
          </a:stretch>
        </p:blipFill>
        <p:spPr>
          <a:xfrm>
            <a:off x="838200" y="1825198"/>
            <a:ext cx="10630821" cy="3909399"/>
          </a:xfrm>
          <a:prstGeom prst="rect">
            <a:avLst/>
          </a:prstGeom>
        </p:spPr>
      </p:pic>
    </p:spTree>
    <p:extLst>
      <p:ext uri="{BB962C8B-B14F-4D97-AF65-F5344CB8AC3E}">
        <p14:creationId xmlns:p14="http://schemas.microsoft.com/office/powerpoint/2010/main" val="2192850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5F0B621-4707-4423-FFFE-BE19006B7E2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A4A469A-0C67-E6F8-84EC-58439108FC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798A049-2530-4275-82A1-A210AA56D076}"/>
              </a:ext>
            </a:extLst>
          </p:cNvPr>
          <p:cNvSpPr>
            <a:spLocks noGrp="1"/>
          </p:cNvSpPr>
          <p:nvPr>
            <p:ph type="title"/>
          </p:nvPr>
        </p:nvSpPr>
        <p:spPr>
          <a:xfrm>
            <a:off x="1136397" y="502021"/>
            <a:ext cx="9688296" cy="979307"/>
          </a:xfrm>
        </p:spPr>
        <p:txBody>
          <a:bodyPr anchor="b">
            <a:normAutofit/>
          </a:bodyPr>
          <a:lstStyle/>
          <a:p>
            <a:r>
              <a:rPr lang="sk-SK" sz="4000" dirty="0"/>
              <a:t>Public/index.php</a:t>
            </a:r>
          </a:p>
        </p:txBody>
      </p:sp>
      <p:sp>
        <p:nvSpPr>
          <p:cNvPr id="10" name="Rectangle 9">
            <a:extLst>
              <a:ext uri="{FF2B5EF4-FFF2-40B4-BE49-F238E27FC236}">
                <a16:creationId xmlns:a16="http://schemas.microsoft.com/office/drawing/2014/main" id="{47839D1D-7BF1-7597-1E03-7258D2345F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05275D3-FAE6-2478-41AF-127A923F8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CD80A70B-7AA6-87BF-FA94-4AA435F29AEB}"/>
              </a:ext>
            </a:extLst>
          </p:cNvPr>
          <p:cNvSpPr>
            <a:spLocks noGrp="1"/>
          </p:cNvSpPr>
          <p:nvPr>
            <p:ph idx="1"/>
          </p:nvPr>
        </p:nvSpPr>
        <p:spPr/>
        <p:txBody>
          <a:bodyPr/>
          <a:lstStyle/>
          <a:p>
            <a:endParaRPr lang="sk-SK"/>
          </a:p>
        </p:txBody>
      </p:sp>
      <p:pic>
        <p:nvPicPr>
          <p:cNvPr id="4" name="Picture 3">
            <a:extLst>
              <a:ext uri="{FF2B5EF4-FFF2-40B4-BE49-F238E27FC236}">
                <a16:creationId xmlns:a16="http://schemas.microsoft.com/office/drawing/2014/main" id="{DFB0E6F9-0D6E-76C4-C3C1-2C8CBB562E46}"/>
              </a:ext>
            </a:extLst>
          </p:cNvPr>
          <p:cNvPicPr>
            <a:picLocks noChangeAspect="1"/>
          </p:cNvPicPr>
          <p:nvPr/>
        </p:nvPicPr>
        <p:blipFill>
          <a:blip r:embed="rId2"/>
          <a:stretch>
            <a:fillRect/>
          </a:stretch>
        </p:blipFill>
        <p:spPr>
          <a:xfrm>
            <a:off x="838200" y="1772251"/>
            <a:ext cx="10402201" cy="4458086"/>
          </a:xfrm>
          <a:prstGeom prst="rect">
            <a:avLst/>
          </a:prstGeom>
        </p:spPr>
      </p:pic>
    </p:spTree>
    <p:extLst>
      <p:ext uri="{BB962C8B-B14F-4D97-AF65-F5344CB8AC3E}">
        <p14:creationId xmlns:p14="http://schemas.microsoft.com/office/powerpoint/2010/main" val="2561990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1E8607-7D0E-3D31-BCA3-2CD5D677AB7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D79B51C-A4DE-A258-A005-F2D3C174CD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BBC9DA-7363-B8F2-7AAF-6286907DCDC8}"/>
              </a:ext>
            </a:extLst>
          </p:cNvPr>
          <p:cNvSpPr>
            <a:spLocks noGrp="1"/>
          </p:cNvSpPr>
          <p:nvPr>
            <p:ph type="title"/>
          </p:nvPr>
        </p:nvSpPr>
        <p:spPr>
          <a:xfrm>
            <a:off x="1136397" y="502021"/>
            <a:ext cx="9688296" cy="979307"/>
          </a:xfrm>
        </p:spPr>
        <p:txBody>
          <a:bodyPr anchor="b">
            <a:normAutofit/>
          </a:bodyPr>
          <a:lstStyle/>
          <a:p>
            <a:r>
              <a:rPr lang="sk-SK" sz="4000" dirty="0"/>
              <a:t>Bootstrap/</a:t>
            </a:r>
          </a:p>
        </p:txBody>
      </p:sp>
      <p:sp>
        <p:nvSpPr>
          <p:cNvPr id="3" name="Content Placeholder 2">
            <a:extLst>
              <a:ext uri="{FF2B5EF4-FFF2-40B4-BE49-F238E27FC236}">
                <a16:creationId xmlns:a16="http://schemas.microsoft.com/office/drawing/2014/main" id="{E20E8BBA-6C81-D02C-137C-269AE891AF31}"/>
              </a:ext>
            </a:extLst>
          </p:cNvPr>
          <p:cNvSpPr>
            <a:spLocks noGrp="1"/>
          </p:cNvSpPr>
          <p:nvPr>
            <p:ph idx="1"/>
          </p:nvPr>
        </p:nvSpPr>
        <p:spPr>
          <a:xfrm>
            <a:off x="1136397" y="1983349"/>
            <a:ext cx="10722523" cy="3454358"/>
          </a:xfrm>
        </p:spPr>
        <p:txBody>
          <a:bodyPr anchor="t">
            <a:normAutofit/>
          </a:bodyPr>
          <a:lstStyle/>
          <a:p>
            <a:r>
              <a:rPr lang="sk-SK" sz="3600" dirty="0"/>
              <a:t>Spúšťanie aplikácie.</a:t>
            </a:r>
          </a:p>
          <a:p>
            <a:r>
              <a:rPr lang="sk-SK" sz="3600" dirty="0"/>
              <a:t>Inicializuje framework</a:t>
            </a:r>
          </a:p>
        </p:txBody>
      </p:sp>
      <p:sp>
        <p:nvSpPr>
          <p:cNvPr id="10" name="Rectangle 9">
            <a:extLst>
              <a:ext uri="{FF2B5EF4-FFF2-40B4-BE49-F238E27FC236}">
                <a16:creationId xmlns:a16="http://schemas.microsoft.com/office/drawing/2014/main" id="{50C7A89E-384B-E0CD-ADDF-F92806522D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3931257-A89B-D6F9-EC44-92C0C56E5D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6799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476BA4B-DE1E-8C05-AE5C-A197855E98E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5E6D6D4-5569-84F2-A6F3-6FF7ACD1B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2A7E05-EDC3-6890-653F-7F50832E6102}"/>
              </a:ext>
            </a:extLst>
          </p:cNvPr>
          <p:cNvSpPr>
            <a:spLocks noGrp="1"/>
          </p:cNvSpPr>
          <p:nvPr>
            <p:ph type="title"/>
          </p:nvPr>
        </p:nvSpPr>
        <p:spPr>
          <a:xfrm>
            <a:off x="1136397" y="502021"/>
            <a:ext cx="9688296" cy="979307"/>
          </a:xfrm>
        </p:spPr>
        <p:txBody>
          <a:bodyPr anchor="b">
            <a:normAutofit/>
          </a:bodyPr>
          <a:lstStyle/>
          <a:p>
            <a:r>
              <a:rPr lang="sk-SK" sz="4000" dirty="0"/>
              <a:t>Bootstrap/app.php</a:t>
            </a:r>
          </a:p>
        </p:txBody>
      </p:sp>
      <p:sp>
        <p:nvSpPr>
          <p:cNvPr id="3" name="Content Placeholder 2">
            <a:extLst>
              <a:ext uri="{FF2B5EF4-FFF2-40B4-BE49-F238E27FC236}">
                <a16:creationId xmlns:a16="http://schemas.microsoft.com/office/drawing/2014/main" id="{4B9272F6-078B-7FFA-173C-6642B7D46BF5}"/>
              </a:ext>
            </a:extLst>
          </p:cNvPr>
          <p:cNvSpPr>
            <a:spLocks noGrp="1"/>
          </p:cNvSpPr>
          <p:nvPr>
            <p:ph idx="1"/>
          </p:nvPr>
        </p:nvSpPr>
        <p:spPr>
          <a:xfrm>
            <a:off x="1136397" y="1983349"/>
            <a:ext cx="10722523" cy="3454358"/>
          </a:xfrm>
        </p:spPr>
        <p:txBody>
          <a:bodyPr anchor="t">
            <a:normAutofit/>
          </a:bodyPr>
          <a:lstStyle/>
          <a:p>
            <a:r>
              <a:rPr lang="sk-SK" sz="3600" dirty="0"/>
              <a:t>Po tom čo sa spustí </a:t>
            </a:r>
            <a:r>
              <a:rPr lang="sk-SK" sz="3600" b="1" dirty="0"/>
              <a:t>public/index.php </a:t>
            </a:r>
            <a:r>
              <a:rPr lang="sk-SK" sz="3600" dirty="0"/>
              <a:t>načíta sa </a:t>
            </a:r>
            <a:r>
              <a:rPr lang="sk-SK" sz="3600" b="1" dirty="0"/>
              <a:t>bootstrap/app.php</a:t>
            </a:r>
          </a:p>
          <a:p>
            <a:r>
              <a:rPr lang="sk-SK" sz="3600" dirty="0"/>
              <a:t>Tu sa nakonfiguruje Laravel aplikácia</a:t>
            </a:r>
          </a:p>
        </p:txBody>
      </p:sp>
      <p:sp>
        <p:nvSpPr>
          <p:cNvPr id="10" name="Rectangle 9">
            <a:extLst>
              <a:ext uri="{FF2B5EF4-FFF2-40B4-BE49-F238E27FC236}">
                <a16:creationId xmlns:a16="http://schemas.microsoft.com/office/drawing/2014/main" id="{6FA13B1B-A381-2B9F-FC61-99442348DD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A37A67E-3C52-C39B-B64A-BE4955423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5547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646B2E8-5044-9C09-F67D-6E572318251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00E641-22DC-5D21-92BE-CE3E4950D7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86D2C25-3AEC-CBAD-2275-06BB7BEC6FB7}"/>
              </a:ext>
            </a:extLst>
          </p:cNvPr>
          <p:cNvSpPr>
            <a:spLocks noGrp="1"/>
          </p:cNvSpPr>
          <p:nvPr>
            <p:ph type="title"/>
          </p:nvPr>
        </p:nvSpPr>
        <p:spPr>
          <a:xfrm>
            <a:off x="1136397" y="502021"/>
            <a:ext cx="9688296" cy="979307"/>
          </a:xfrm>
        </p:spPr>
        <p:txBody>
          <a:bodyPr anchor="b">
            <a:normAutofit/>
          </a:bodyPr>
          <a:lstStyle/>
          <a:p>
            <a:r>
              <a:rPr lang="sk-SK" sz="4000" dirty="0"/>
              <a:t>Bootstrap/app.php</a:t>
            </a:r>
          </a:p>
        </p:txBody>
      </p:sp>
      <p:sp>
        <p:nvSpPr>
          <p:cNvPr id="3" name="Content Placeholder 2">
            <a:extLst>
              <a:ext uri="{FF2B5EF4-FFF2-40B4-BE49-F238E27FC236}">
                <a16:creationId xmlns:a16="http://schemas.microsoft.com/office/drawing/2014/main" id="{A872916B-4399-1DFC-BA93-0C65DB7523B0}"/>
              </a:ext>
            </a:extLst>
          </p:cNvPr>
          <p:cNvSpPr>
            <a:spLocks noGrp="1"/>
          </p:cNvSpPr>
          <p:nvPr>
            <p:ph idx="1"/>
          </p:nvPr>
        </p:nvSpPr>
        <p:spPr>
          <a:xfrm>
            <a:off x="1136397" y="1983349"/>
            <a:ext cx="10722523" cy="3454358"/>
          </a:xfrm>
        </p:spPr>
        <p:txBody>
          <a:bodyPr anchor="t">
            <a:normAutofit/>
          </a:bodyPr>
          <a:lstStyle/>
          <a:p>
            <a:r>
              <a:rPr lang="sk-SK" sz="3600" dirty="0"/>
              <a:t>Nastaví sa basePath, teda základná cesta projektu</a:t>
            </a:r>
          </a:p>
          <a:p>
            <a:r>
              <a:rPr lang="sk-SK" sz="3600" dirty="0"/>
              <a:t>Zaregistrujú sa routes</a:t>
            </a:r>
          </a:p>
          <a:p>
            <a:r>
              <a:rPr lang="sk-SK" sz="3600" dirty="0"/>
              <a:t>Nakonfigurujú sa middlewares</a:t>
            </a:r>
          </a:p>
          <a:p>
            <a:r>
              <a:rPr lang="sk-SK" sz="3600" dirty="0"/>
              <a:t>Nastaví sa spracovanie výnimiek</a:t>
            </a:r>
          </a:p>
          <a:p>
            <a:r>
              <a:rPr lang="sk-SK" sz="3600" dirty="0"/>
              <a:t>Vytvorí sa Application object</a:t>
            </a:r>
          </a:p>
        </p:txBody>
      </p:sp>
      <p:sp>
        <p:nvSpPr>
          <p:cNvPr id="10" name="Rectangle 9">
            <a:extLst>
              <a:ext uri="{FF2B5EF4-FFF2-40B4-BE49-F238E27FC236}">
                <a16:creationId xmlns:a16="http://schemas.microsoft.com/office/drawing/2014/main" id="{20943EE6-EACC-C928-E226-E9A345C152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B28778-EDCF-4174-FF4F-FF6774D70C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2393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1ED510D-149B-549F-0C19-DF4D060F0F5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6F82F40-1064-824A-F214-7966F559C9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436936-2F0C-0DC5-D726-D8A0B04EAC77}"/>
              </a:ext>
            </a:extLst>
          </p:cNvPr>
          <p:cNvSpPr>
            <a:spLocks noGrp="1"/>
          </p:cNvSpPr>
          <p:nvPr>
            <p:ph type="title"/>
          </p:nvPr>
        </p:nvSpPr>
        <p:spPr>
          <a:xfrm>
            <a:off x="1136397" y="502021"/>
            <a:ext cx="9688296" cy="979307"/>
          </a:xfrm>
        </p:spPr>
        <p:txBody>
          <a:bodyPr anchor="b">
            <a:normAutofit/>
          </a:bodyPr>
          <a:lstStyle/>
          <a:p>
            <a:r>
              <a:rPr lang="sk-SK" sz="4000" dirty="0"/>
              <a:t>Bootstrap/app.php</a:t>
            </a:r>
          </a:p>
        </p:txBody>
      </p:sp>
      <p:pic>
        <p:nvPicPr>
          <p:cNvPr id="5" name="Content Placeholder 4">
            <a:extLst>
              <a:ext uri="{FF2B5EF4-FFF2-40B4-BE49-F238E27FC236}">
                <a16:creationId xmlns:a16="http://schemas.microsoft.com/office/drawing/2014/main" id="{80FA9B4A-9D44-0440-230E-50C8E89443C5}"/>
              </a:ext>
            </a:extLst>
          </p:cNvPr>
          <p:cNvPicPr>
            <a:picLocks noGrp="1" noChangeAspect="1"/>
          </p:cNvPicPr>
          <p:nvPr>
            <p:ph idx="1"/>
          </p:nvPr>
        </p:nvPicPr>
        <p:blipFill>
          <a:blip r:embed="rId2"/>
          <a:stretch>
            <a:fillRect/>
          </a:stretch>
        </p:blipFill>
        <p:spPr>
          <a:xfrm>
            <a:off x="1232820" y="1586863"/>
            <a:ext cx="7398713" cy="4338028"/>
          </a:xfrm>
          <a:prstGeom prst="rect">
            <a:avLst/>
          </a:prstGeom>
        </p:spPr>
      </p:pic>
      <p:sp>
        <p:nvSpPr>
          <p:cNvPr id="10" name="Rectangle 9">
            <a:extLst>
              <a:ext uri="{FF2B5EF4-FFF2-40B4-BE49-F238E27FC236}">
                <a16:creationId xmlns:a16="http://schemas.microsoft.com/office/drawing/2014/main" id="{A1AE2D59-AC6B-FE52-69DB-425EC5F5A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2F9364B-4FDB-3491-E193-B948A6586F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6956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E02007-994F-22A0-9382-CF368B6BD5F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F28A4A-2C11-8180-0ACB-8F103C39CB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445C09-3637-A03E-BBE6-EE51E803F5E4}"/>
              </a:ext>
            </a:extLst>
          </p:cNvPr>
          <p:cNvSpPr>
            <a:spLocks noGrp="1"/>
          </p:cNvSpPr>
          <p:nvPr>
            <p:ph type="title"/>
          </p:nvPr>
        </p:nvSpPr>
        <p:spPr>
          <a:xfrm>
            <a:off x="1136397" y="502021"/>
            <a:ext cx="9688296" cy="979307"/>
          </a:xfrm>
        </p:spPr>
        <p:txBody>
          <a:bodyPr anchor="b">
            <a:normAutofit/>
          </a:bodyPr>
          <a:lstStyle/>
          <a:p>
            <a:r>
              <a:rPr lang="sk-SK" sz="4000" dirty="0"/>
              <a:t>Čo je to Laravel</a:t>
            </a:r>
          </a:p>
        </p:txBody>
      </p:sp>
      <p:sp>
        <p:nvSpPr>
          <p:cNvPr id="3" name="Content Placeholder 2">
            <a:extLst>
              <a:ext uri="{FF2B5EF4-FFF2-40B4-BE49-F238E27FC236}">
                <a16:creationId xmlns:a16="http://schemas.microsoft.com/office/drawing/2014/main" id="{63DB3CFF-FDB7-00F2-7673-42B5D8D93728}"/>
              </a:ext>
            </a:extLst>
          </p:cNvPr>
          <p:cNvSpPr>
            <a:spLocks noGrp="1"/>
          </p:cNvSpPr>
          <p:nvPr>
            <p:ph idx="1"/>
          </p:nvPr>
        </p:nvSpPr>
        <p:spPr>
          <a:xfrm>
            <a:off x="1136397" y="1983349"/>
            <a:ext cx="10722523" cy="3454358"/>
          </a:xfrm>
        </p:spPr>
        <p:txBody>
          <a:bodyPr anchor="t">
            <a:normAutofit fontScale="85000" lnSpcReduction="20000"/>
          </a:bodyPr>
          <a:lstStyle/>
          <a:p>
            <a:pPr>
              <a:lnSpc>
                <a:spcPct val="110000"/>
              </a:lnSpc>
            </a:pPr>
            <a:r>
              <a:rPr lang="sk-SK" sz="3600" b="1" dirty="0"/>
              <a:t>PHP framework</a:t>
            </a:r>
            <a:r>
              <a:rPr lang="sk-SK" sz="3600" dirty="0"/>
              <a:t> – hotový softvérový rámec, ktorý výrazne uľahčuje vývoj webových aplikácií.</a:t>
            </a:r>
          </a:p>
          <a:p>
            <a:pPr>
              <a:lnSpc>
                <a:spcPct val="110000"/>
              </a:lnSpc>
            </a:pPr>
            <a:r>
              <a:rPr lang="sk-SK" sz="3600" i="1" dirty="0"/>
              <a:t>Preddefinovaná štruktúra projektu (jasné pravidlá ako má byť aplikácia organizovaná) </a:t>
            </a:r>
            <a:r>
              <a:rPr lang="sk-SK" sz="3600" i="1" dirty="0">
                <a:hlinkClick r:id="rId2"/>
              </a:rPr>
              <a:t>https://laravel.com/docs/12.x/installation</a:t>
            </a:r>
            <a:endParaRPr lang="sk-SK" sz="3600" i="1" dirty="0"/>
          </a:p>
          <a:p>
            <a:pPr>
              <a:lnSpc>
                <a:spcPct val="110000"/>
              </a:lnSpc>
            </a:pPr>
            <a:r>
              <a:rPr lang="sk-SK" sz="3600" i="1" dirty="0"/>
              <a:t>Má svoj oficiálny repozitár </a:t>
            </a:r>
            <a:r>
              <a:rPr lang="sk-SK" sz="3600" i="1" dirty="0">
                <a:hlinkClick r:id="rId3"/>
              </a:rPr>
              <a:t>https://github.com/laravel/framework</a:t>
            </a:r>
            <a:endParaRPr lang="sk-SK" sz="3600" i="1" dirty="0"/>
          </a:p>
          <a:p>
            <a:pPr>
              <a:lnSpc>
                <a:spcPct val="110000"/>
              </a:lnSpc>
            </a:pPr>
            <a:endParaRPr lang="sk-SK" sz="3600" i="1" dirty="0"/>
          </a:p>
          <a:p>
            <a:pPr marL="0" indent="0">
              <a:lnSpc>
                <a:spcPct val="110000"/>
              </a:lnSpc>
              <a:buNone/>
            </a:pPr>
            <a:endParaRPr lang="sk-SK" sz="3600" i="1" dirty="0"/>
          </a:p>
          <a:p>
            <a:pPr>
              <a:lnSpc>
                <a:spcPct val="110000"/>
              </a:lnSpc>
            </a:pPr>
            <a:endParaRPr lang="sk-SK" sz="3600" i="1" dirty="0"/>
          </a:p>
        </p:txBody>
      </p:sp>
      <p:sp>
        <p:nvSpPr>
          <p:cNvPr id="10" name="Rectangle 9">
            <a:extLst>
              <a:ext uri="{FF2B5EF4-FFF2-40B4-BE49-F238E27FC236}">
                <a16:creationId xmlns:a16="http://schemas.microsoft.com/office/drawing/2014/main" id="{D92ABD44-E033-9CD8-70C5-B57226EC31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3CFF7F6-F190-4AAB-5916-BDD26B0F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2561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5C7759-A338-A101-11F9-29479F58641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6E18634-E3DF-DB55-1119-3423D75896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1BC5D6-0734-F271-2E69-C57ABCDE25BF}"/>
              </a:ext>
            </a:extLst>
          </p:cNvPr>
          <p:cNvSpPr>
            <a:spLocks noGrp="1"/>
          </p:cNvSpPr>
          <p:nvPr>
            <p:ph type="title"/>
          </p:nvPr>
        </p:nvSpPr>
        <p:spPr>
          <a:xfrm>
            <a:off x="1136397" y="502021"/>
            <a:ext cx="9688296" cy="979307"/>
          </a:xfrm>
        </p:spPr>
        <p:txBody>
          <a:bodyPr anchor="b">
            <a:normAutofit/>
          </a:bodyPr>
          <a:lstStyle/>
          <a:p>
            <a:r>
              <a:rPr lang="sk-SK" sz="4000" dirty="0"/>
              <a:t>Storage/</a:t>
            </a:r>
          </a:p>
        </p:txBody>
      </p:sp>
      <p:sp>
        <p:nvSpPr>
          <p:cNvPr id="3" name="Content Placeholder 2">
            <a:extLst>
              <a:ext uri="{FF2B5EF4-FFF2-40B4-BE49-F238E27FC236}">
                <a16:creationId xmlns:a16="http://schemas.microsoft.com/office/drawing/2014/main" id="{CD5B557A-9847-F623-4FD1-2649DD6FB8D3}"/>
              </a:ext>
            </a:extLst>
          </p:cNvPr>
          <p:cNvSpPr>
            <a:spLocks noGrp="1"/>
          </p:cNvSpPr>
          <p:nvPr>
            <p:ph idx="1"/>
          </p:nvPr>
        </p:nvSpPr>
        <p:spPr>
          <a:xfrm>
            <a:off x="1136397" y="1983349"/>
            <a:ext cx="10722523" cy="3454358"/>
          </a:xfrm>
        </p:spPr>
        <p:txBody>
          <a:bodyPr anchor="t">
            <a:normAutofit/>
          </a:bodyPr>
          <a:lstStyle/>
          <a:p>
            <a:pPr marL="0" indent="0">
              <a:buNone/>
            </a:pPr>
            <a:r>
              <a:rPr lang="sk-SK" sz="3600" dirty="0"/>
              <a:t>Ukladanie:</a:t>
            </a:r>
          </a:p>
          <a:p>
            <a:r>
              <a:rPr lang="sk-SK" sz="3600" dirty="0"/>
              <a:t>logov</a:t>
            </a:r>
          </a:p>
          <a:p>
            <a:r>
              <a:rPr lang="sk-SK" sz="3600" dirty="0"/>
              <a:t>cache</a:t>
            </a:r>
          </a:p>
          <a:p>
            <a:r>
              <a:rPr lang="sk-SK" sz="3600" dirty="0"/>
              <a:t>session</a:t>
            </a:r>
          </a:p>
          <a:p>
            <a:r>
              <a:rPr lang="sk-SK" sz="3600" dirty="0"/>
              <a:t>uploadovaných súborov</a:t>
            </a:r>
          </a:p>
        </p:txBody>
      </p:sp>
      <p:sp>
        <p:nvSpPr>
          <p:cNvPr id="10" name="Rectangle 9">
            <a:extLst>
              <a:ext uri="{FF2B5EF4-FFF2-40B4-BE49-F238E27FC236}">
                <a16:creationId xmlns:a16="http://schemas.microsoft.com/office/drawing/2014/main" id="{BBD37681-45FC-E755-9F06-C2A72288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95A0085-ED8B-9777-C79D-2C7E1E2C5D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66643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68E5E90-311D-C8BE-8C85-65EB17F674E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59B2FDF-D82A-A70C-07FF-2C6573DABF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DA7655-31DB-1A9C-28CB-EA3F4C86D48B}"/>
              </a:ext>
            </a:extLst>
          </p:cNvPr>
          <p:cNvSpPr>
            <a:spLocks noGrp="1"/>
          </p:cNvSpPr>
          <p:nvPr>
            <p:ph type="title"/>
          </p:nvPr>
        </p:nvSpPr>
        <p:spPr>
          <a:xfrm>
            <a:off x="1136397" y="502021"/>
            <a:ext cx="9688296" cy="979307"/>
          </a:xfrm>
        </p:spPr>
        <p:txBody>
          <a:bodyPr anchor="b">
            <a:normAutofit/>
          </a:bodyPr>
          <a:lstStyle/>
          <a:p>
            <a:r>
              <a:rPr lang="sk-SK" sz="4000" dirty="0"/>
              <a:t>Vendor/</a:t>
            </a:r>
          </a:p>
        </p:txBody>
      </p:sp>
      <p:sp>
        <p:nvSpPr>
          <p:cNvPr id="3" name="Content Placeholder 2">
            <a:extLst>
              <a:ext uri="{FF2B5EF4-FFF2-40B4-BE49-F238E27FC236}">
                <a16:creationId xmlns:a16="http://schemas.microsoft.com/office/drawing/2014/main" id="{D687CF1C-0215-0F52-230E-55DD52611AF7}"/>
              </a:ext>
            </a:extLst>
          </p:cNvPr>
          <p:cNvSpPr>
            <a:spLocks noGrp="1"/>
          </p:cNvSpPr>
          <p:nvPr>
            <p:ph idx="1"/>
          </p:nvPr>
        </p:nvSpPr>
        <p:spPr>
          <a:xfrm>
            <a:off x="1136397" y="1983349"/>
            <a:ext cx="10722523" cy="3454358"/>
          </a:xfrm>
        </p:spPr>
        <p:txBody>
          <a:bodyPr anchor="t">
            <a:normAutofit/>
          </a:bodyPr>
          <a:lstStyle/>
          <a:p>
            <a:r>
              <a:rPr lang="sk-SK" sz="3600" dirty="0"/>
              <a:t>Závislosti (nainštalované cez Composer)</a:t>
            </a:r>
          </a:p>
          <a:p>
            <a:r>
              <a:rPr lang="sk-SK" sz="3600" dirty="0"/>
              <a:t>Nikdy neupravovať ručne</a:t>
            </a:r>
          </a:p>
        </p:txBody>
      </p:sp>
      <p:sp>
        <p:nvSpPr>
          <p:cNvPr id="10" name="Rectangle 9">
            <a:extLst>
              <a:ext uri="{FF2B5EF4-FFF2-40B4-BE49-F238E27FC236}">
                <a16:creationId xmlns:a16="http://schemas.microsoft.com/office/drawing/2014/main" id="{05B5E0AF-0885-A912-1333-A0E5750D78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4F4CB98-7F62-36F5-94D8-148AE6BDB5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1764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5050438-2C1A-537F-7857-DE512264566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733B67E-4E4A-91C1-4971-34FDE9E34E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3C7BE2-502F-30BF-6631-17701C6C1E0F}"/>
              </a:ext>
            </a:extLst>
          </p:cNvPr>
          <p:cNvSpPr>
            <a:spLocks noGrp="1"/>
          </p:cNvSpPr>
          <p:nvPr>
            <p:ph type="title"/>
          </p:nvPr>
        </p:nvSpPr>
        <p:spPr>
          <a:xfrm>
            <a:off x="1136397" y="502021"/>
            <a:ext cx="9688296" cy="979307"/>
          </a:xfrm>
        </p:spPr>
        <p:txBody>
          <a:bodyPr anchor="b">
            <a:normAutofit/>
          </a:bodyPr>
          <a:lstStyle/>
          <a:p>
            <a:r>
              <a:rPr lang="sk-SK" sz="4000" dirty="0"/>
              <a:t>Laravel architektúra</a:t>
            </a:r>
          </a:p>
        </p:txBody>
      </p:sp>
      <p:sp>
        <p:nvSpPr>
          <p:cNvPr id="10" name="Rectangle 9">
            <a:extLst>
              <a:ext uri="{FF2B5EF4-FFF2-40B4-BE49-F238E27FC236}">
                <a16:creationId xmlns:a16="http://schemas.microsoft.com/office/drawing/2014/main" id="{D689467C-6B51-151C-DEB9-5D52905E45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83C7503-C375-DBB0-8325-0E116274E9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a:extLst>
              <a:ext uri="{FF2B5EF4-FFF2-40B4-BE49-F238E27FC236}">
                <a16:creationId xmlns:a16="http://schemas.microsoft.com/office/drawing/2014/main" id="{B79C4CC3-4963-B6DC-D42D-8D1B8A0575F8}"/>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sz="3600" dirty="0"/>
              <a:t>M – model</a:t>
            </a:r>
          </a:p>
          <a:p>
            <a:r>
              <a:rPr lang="sk-SK" sz="3600" dirty="0"/>
              <a:t>V – view</a:t>
            </a:r>
          </a:p>
          <a:p>
            <a:r>
              <a:rPr lang="sk-SK" sz="3600" dirty="0"/>
              <a:t>C - controller</a:t>
            </a:r>
          </a:p>
        </p:txBody>
      </p:sp>
    </p:spTree>
    <p:extLst>
      <p:ext uri="{BB962C8B-B14F-4D97-AF65-F5344CB8AC3E}">
        <p14:creationId xmlns:p14="http://schemas.microsoft.com/office/powerpoint/2010/main" val="4010703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A0EF77E-8AB1-B396-3812-C5DE7D44953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20D715B-D884-F7EF-C791-BE0E8AF639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CDCC34-BCB8-72CB-ED74-8CA972AFA39D}"/>
              </a:ext>
            </a:extLst>
          </p:cNvPr>
          <p:cNvSpPr>
            <a:spLocks noGrp="1"/>
          </p:cNvSpPr>
          <p:nvPr>
            <p:ph type="title"/>
          </p:nvPr>
        </p:nvSpPr>
        <p:spPr>
          <a:xfrm>
            <a:off x="1136397" y="502021"/>
            <a:ext cx="9688296" cy="979307"/>
          </a:xfrm>
        </p:spPr>
        <p:txBody>
          <a:bodyPr anchor="b">
            <a:normAutofit/>
          </a:bodyPr>
          <a:lstStyle/>
          <a:p>
            <a:r>
              <a:rPr lang="sk-SK" sz="4000" dirty="0"/>
              <a:t>Ako sa vlastne zobrazí táto stránka?</a:t>
            </a:r>
          </a:p>
        </p:txBody>
      </p:sp>
      <p:sp>
        <p:nvSpPr>
          <p:cNvPr id="10" name="Rectangle 9">
            <a:extLst>
              <a:ext uri="{FF2B5EF4-FFF2-40B4-BE49-F238E27FC236}">
                <a16:creationId xmlns:a16="http://schemas.microsoft.com/office/drawing/2014/main" id="{517D6469-CCC0-327A-73B7-BF33577439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2212E05-1006-C9E8-ACC2-EFBA50B389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97036B9-6BAE-E1DA-EF56-CBB481313556}"/>
              </a:ext>
            </a:extLst>
          </p:cNvPr>
          <p:cNvPicPr>
            <a:picLocks noChangeAspect="1"/>
          </p:cNvPicPr>
          <p:nvPr/>
        </p:nvPicPr>
        <p:blipFill>
          <a:blip r:embed="rId2"/>
          <a:stretch>
            <a:fillRect/>
          </a:stretch>
        </p:blipFill>
        <p:spPr>
          <a:xfrm>
            <a:off x="1223495" y="1634872"/>
            <a:ext cx="7679345" cy="4765500"/>
          </a:xfrm>
          <a:prstGeom prst="rect">
            <a:avLst/>
          </a:prstGeom>
        </p:spPr>
      </p:pic>
    </p:spTree>
    <p:extLst>
      <p:ext uri="{BB962C8B-B14F-4D97-AF65-F5344CB8AC3E}">
        <p14:creationId xmlns:p14="http://schemas.microsoft.com/office/powerpoint/2010/main" val="6165515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2CD4D9-754C-1DEB-07D2-8D84E20C82E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042B3D5-37E8-A520-366B-3F760A797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914343-5BE8-0106-F393-27EDCF14EF0E}"/>
              </a:ext>
            </a:extLst>
          </p:cNvPr>
          <p:cNvSpPr>
            <a:spLocks noGrp="1"/>
          </p:cNvSpPr>
          <p:nvPr>
            <p:ph type="title"/>
          </p:nvPr>
        </p:nvSpPr>
        <p:spPr>
          <a:xfrm>
            <a:off x="1136397" y="502021"/>
            <a:ext cx="9688296" cy="979307"/>
          </a:xfrm>
        </p:spPr>
        <p:txBody>
          <a:bodyPr anchor="b">
            <a:normAutofit/>
          </a:bodyPr>
          <a:lstStyle/>
          <a:p>
            <a:r>
              <a:rPr lang="sk-SK" sz="4000" dirty="0"/>
              <a:t>Routes/web.php</a:t>
            </a:r>
          </a:p>
        </p:txBody>
      </p:sp>
      <p:sp>
        <p:nvSpPr>
          <p:cNvPr id="10" name="Rectangle 9">
            <a:extLst>
              <a:ext uri="{FF2B5EF4-FFF2-40B4-BE49-F238E27FC236}">
                <a16:creationId xmlns:a16="http://schemas.microsoft.com/office/drawing/2014/main" id="{DDDDE1BF-90E8-251E-AA8A-54E5042F1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68C428-5896-C005-FEEF-64DBADCE12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D07985A-AC17-B3EC-7DE8-A6B5F859977A}"/>
              </a:ext>
            </a:extLst>
          </p:cNvPr>
          <p:cNvPicPr>
            <a:picLocks noChangeAspect="1"/>
          </p:cNvPicPr>
          <p:nvPr/>
        </p:nvPicPr>
        <p:blipFill>
          <a:blip r:embed="rId2"/>
          <a:stretch>
            <a:fillRect/>
          </a:stretch>
        </p:blipFill>
        <p:spPr>
          <a:xfrm>
            <a:off x="1305424" y="1753690"/>
            <a:ext cx="9769687" cy="3840813"/>
          </a:xfrm>
          <a:prstGeom prst="rect">
            <a:avLst/>
          </a:prstGeom>
        </p:spPr>
      </p:pic>
    </p:spTree>
    <p:extLst>
      <p:ext uri="{BB962C8B-B14F-4D97-AF65-F5344CB8AC3E}">
        <p14:creationId xmlns:p14="http://schemas.microsoft.com/office/powerpoint/2010/main" val="1015974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F5F14C5-6A25-7316-838D-593F4DDE320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89008E0-9F01-6633-B24C-1FCCAE2E4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198A9E5-AA6F-2447-EE40-2EE2B32B6CAD}"/>
              </a:ext>
            </a:extLst>
          </p:cNvPr>
          <p:cNvSpPr>
            <a:spLocks noGrp="1"/>
          </p:cNvSpPr>
          <p:nvPr>
            <p:ph type="title"/>
          </p:nvPr>
        </p:nvSpPr>
        <p:spPr>
          <a:xfrm>
            <a:off x="1136397" y="502021"/>
            <a:ext cx="9688296" cy="979307"/>
          </a:xfrm>
        </p:spPr>
        <p:txBody>
          <a:bodyPr anchor="b">
            <a:normAutofit/>
          </a:bodyPr>
          <a:lstStyle/>
          <a:p>
            <a:r>
              <a:rPr lang="sk-SK" sz="4000" dirty="0"/>
              <a:t>Resources/views/</a:t>
            </a:r>
          </a:p>
        </p:txBody>
      </p:sp>
      <p:sp>
        <p:nvSpPr>
          <p:cNvPr id="10" name="Rectangle 9">
            <a:extLst>
              <a:ext uri="{FF2B5EF4-FFF2-40B4-BE49-F238E27FC236}">
                <a16:creationId xmlns:a16="http://schemas.microsoft.com/office/drawing/2014/main" id="{9C5163CD-0E69-AB7C-019C-9F8FBD6A98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BEB2A29-BEFA-CD71-B3AA-28DEAC4595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397DC6C-148A-41CF-183C-2335E90806AE}"/>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sz="3600" dirty="0"/>
              <a:t>Tu sa píšu tzv. </a:t>
            </a:r>
            <a:r>
              <a:rPr lang="sk-SK" sz="3600" b="1" dirty="0"/>
              <a:t>Blade súbory</a:t>
            </a:r>
          </a:p>
          <a:p>
            <a:r>
              <a:rPr lang="sk-SK" sz="3600" b="1" dirty="0"/>
              <a:t>Blade</a:t>
            </a:r>
            <a:r>
              <a:rPr lang="sk-SK" sz="3600" dirty="0"/>
              <a:t> je šablónovací jazyk Laravelu</a:t>
            </a:r>
          </a:p>
          <a:p>
            <a:r>
              <a:rPr lang="sk-SK" sz="3600" dirty="0"/>
              <a:t>Oproti .html súborom v nich môžeme písať podmienky, cykly, vypisovať premenné, dediť layouty,..</a:t>
            </a:r>
          </a:p>
        </p:txBody>
      </p:sp>
    </p:spTree>
    <p:extLst>
      <p:ext uri="{BB962C8B-B14F-4D97-AF65-F5344CB8AC3E}">
        <p14:creationId xmlns:p14="http://schemas.microsoft.com/office/powerpoint/2010/main" val="32864655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9B754FB-C570-5472-EFA2-A60FCCD2091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42DB0B5-04A4-1006-A8D3-BC1A8A531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F64771-8A81-D841-FF02-109B29D6260A}"/>
              </a:ext>
            </a:extLst>
          </p:cNvPr>
          <p:cNvSpPr>
            <a:spLocks noGrp="1"/>
          </p:cNvSpPr>
          <p:nvPr>
            <p:ph type="title"/>
          </p:nvPr>
        </p:nvSpPr>
        <p:spPr>
          <a:xfrm>
            <a:off x="1136397" y="502021"/>
            <a:ext cx="9688296" cy="979307"/>
          </a:xfrm>
        </p:spPr>
        <p:txBody>
          <a:bodyPr anchor="b">
            <a:normAutofit/>
          </a:bodyPr>
          <a:lstStyle/>
          <a:p>
            <a:r>
              <a:rPr lang="sk-SK" sz="4000" dirty="0"/>
              <a:t>Resources/views/welcome.blade.php</a:t>
            </a:r>
          </a:p>
        </p:txBody>
      </p:sp>
      <p:sp>
        <p:nvSpPr>
          <p:cNvPr id="10" name="Rectangle 9">
            <a:extLst>
              <a:ext uri="{FF2B5EF4-FFF2-40B4-BE49-F238E27FC236}">
                <a16:creationId xmlns:a16="http://schemas.microsoft.com/office/drawing/2014/main" id="{6C1BCE6F-937A-67C5-A6DF-E71FCD48C1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7B65BF2-D7E8-E4EA-B1E1-B2DEA7E30C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A780F22-B811-6879-CFB2-AFB319FB2B22}"/>
              </a:ext>
            </a:extLst>
          </p:cNvPr>
          <p:cNvPicPr>
            <a:picLocks noChangeAspect="1"/>
          </p:cNvPicPr>
          <p:nvPr/>
        </p:nvPicPr>
        <p:blipFill>
          <a:blip r:embed="rId2"/>
          <a:stretch>
            <a:fillRect/>
          </a:stretch>
        </p:blipFill>
        <p:spPr>
          <a:xfrm>
            <a:off x="1058937" y="1780127"/>
            <a:ext cx="9160236" cy="3753493"/>
          </a:xfrm>
          <a:prstGeom prst="rect">
            <a:avLst/>
          </a:prstGeom>
        </p:spPr>
      </p:pic>
    </p:spTree>
    <p:extLst>
      <p:ext uri="{BB962C8B-B14F-4D97-AF65-F5344CB8AC3E}">
        <p14:creationId xmlns:p14="http://schemas.microsoft.com/office/powerpoint/2010/main" val="19380969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16C27F4-3457-21E9-A8D5-F1F863B32C1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75F7A7B-B9F3-C9E0-78A3-E81B63FE6C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30207F-FF5E-1A97-DE58-B12964B6ABEA}"/>
              </a:ext>
            </a:extLst>
          </p:cNvPr>
          <p:cNvSpPr>
            <a:spLocks noGrp="1"/>
          </p:cNvSpPr>
          <p:nvPr>
            <p:ph type="title"/>
          </p:nvPr>
        </p:nvSpPr>
        <p:spPr>
          <a:xfrm>
            <a:off x="1136397" y="502021"/>
            <a:ext cx="9688296" cy="979307"/>
          </a:xfrm>
        </p:spPr>
        <p:txBody>
          <a:bodyPr anchor="b">
            <a:normAutofit/>
          </a:bodyPr>
          <a:lstStyle/>
          <a:p>
            <a:r>
              <a:rPr lang="sk-SK" sz="4000" dirty="0"/>
              <a:t>Resources/views/welcome.blade.php</a:t>
            </a:r>
          </a:p>
        </p:txBody>
      </p:sp>
      <p:sp>
        <p:nvSpPr>
          <p:cNvPr id="10" name="Rectangle 9">
            <a:extLst>
              <a:ext uri="{FF2B5EF4-FFF2-40B4-BE49-F238E27FC236}">
                <a16:creationId xmlns:a16="http://schemas.microsoft.com/office/drawing/2014/main" id="{B7ADC07E-D7A5-494E-97E4-40203DA90F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7E5A9C-A2C0-A16C-7EBA-529A141AA2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B7D4F14-CA04-92E7-CCDC-E67530D1791D}"/>
              </a:ext>
            </a:extLst>
          </p:cNvPr>
          <p:cNvPicPr>
            <a:picLocks noChangeAspect="1"/>
          </p:cNvPicPr>
          <p:nvPr/>
        </p:nvPicPr>
        <p:blipFill>
          <a:blip r:embed="rId2"/>
          <a:stretch>
            <a:fillRect/>
          </a:stretch>
        </p:blipFill>
        <p:spPr>
          <a:xfrm>
            <a:off x="1058937" y="1780127"/>
            <a:ext cx="9160236" cy="3753493"/>
          </a:xfrm>
          <a:prstGeom prst="rect">
            <a:avLst/>
          </a:prstGeom>
        </p:spPr>
      </p:pic>
    </p:spTree>
    <p:extLst>
      <p:ext uri="{BB962C8B-B14F-4D97-AF65-F5344CB8AC3E}">
        <p14:creationId xmlns:p14="http://schemas.microsoft.com/office/powerpoint/2010/main" val="40096137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8A0D99D-4469-38B3-B237-B6E2F387E42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CC2BED4-709A-984B-287D-AFA3368AEF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1D964C-7034-0EF7-018A-66AF84B1FE4A}"/>
              </a:ext>
            </a:extLst>
          </p:cNvPr>
          <p:cNvSpPr>
            <a:spLocks noGrp="1"/>
          </p:cNvSpPr>
          <p:nvPr>
            <p:ph type="title"/>
          </p:nvPr>
        </p:nvSpPr>
        <p:spPr>
          <a:xfrm>
            <a:off x="1136397" y="502021"/>
            <a:ext cx="9688296" cy="979307"/>
          </a:xfrm>
        </p:spPr>
        <p:txBody>
          <a:bodyPr anchor="b">
            <a:normAutofit/>
          </a:bodyPr>
          <a:lstStyle/>
          <a:p>
            <a:r>
              <a:rPr lang="sk-SK" sz="4000" dirty="0"/>
              <a:t>Vytvárame jednoduchú aplikáciu</a:t>
            </a:r>
          </a:p>
        </p:txBody>
      </p:sp>
      <p:sp>
        <p:nvSpPr>
          <p:cNvPr id="10" name="Rectangle 9">
            <a:extLst>
              <a:ext uri="{FF2B5EF4-FFF2-40B4-BE49-F238E27FC236}">
                <a16:creationId xmlns:a16="http://schemas.microsoft.com/office/drawing/2014/main" id="{BDD699B5-559F-D2D8-94C1-42A7DE0494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ECC6B28-9842-DA1F-308A-FC43360891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29EB845-E04E-343B-7311-59D5A28177A9}"/>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dirty="0"/>
              <a:t>Do resources/views si vytvoríme folder s názvom layouts a doň vytvoríme súbor app.blade.php</a:t>
            </a:r>
          </a:p>
          <a:p>
            <a:r>
              <a:rPr lang="sk-SK" dirty="0"/>
              <a:t>Do resources/views si vytvoríme folder s názvom site a doň vytvoríme súbory about.blade.php, contact.blade.php, </a:t>
            </a:r>
            <a:r>
              <a:rPr lang="sk-SK" dirty="0">
                <a:hlinkClick r:id="rId2"/>
              </a:rPr>
              <a:t>home.blade.php</a:t>
            </a:r>
            <a:r>
              <a:rPr lang="sk-SK" dirty="0"/>
              <a:t>, thanks.blade.php </a:t>
            </a:r>
          </a:p>
        </p:txBody>
      </p:sp>
      <p:pic>
        <p:nvPicPr>
          <p:cNvPr id="6" name="Picture 5">
            <a:extLst>
              <a:ext uri="{FF2B5EF4-FFF2-40B4-BE49-F238E27FC236}">
                <a16:creationId xmlns:a16="http://schemas.microsoft.com/office/drawing/2014/main" id="{CDED43A5-ABCC-4AD6-298E-9A9B943EEA4A}"/>
              </a:ext>
            </a:extLst>
          </p:cNvPr>
          <p:cNvPicPr>
            <a:picLocks noChangeAspect="1"/>
          </p:cNvPicPr>
          <p:nvPr/>
        </p:nvPicPr>
        <p:blipFill>
          <a:blip r:embed="rId3"/>
          <a:stretch>
            <a:fillRect/>
          </a:stretch>
        </p:blipFill>
        <p:spPr>
          <a:xfrm>
            <a:off x="9233750" y="3710528"/>
            <a:ext cx="2872989" cy="2552921"/>
          </a:xfrm>
          <a:prstGeom prst="rect">
            <a:avLst/>
          </a:prstGeom>
        </p:spPr>
      </p:pic>
    </p:spTree>
    <p:extLst>
      <p:ext uri="{BB962C8B-B14F-4D97-AF65-F5344CB8AC3E}">
        <p14:creationId xmlns:p14="http://schemas.microsoft.com/office/powerpoint/2010/main" val="37839388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676D076-AFFD-02AE-402C-DCAF63A8102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F0EA5B9-F6C7-4503-27D8-D229C7E4F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46E3F4-76FC-2EAA-BBA9-737889AAB46F}"/>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views/layouts/</a:t>
            </a:r>
            <a:r>
              <a:rPr lang="sk-SK" sz="4000" b="1" dirty="0"/>
              <a:t>app.blade.php</a:t>
            </a:r>
          </a:p>
        </p:txBody>
      </p:sp>
      <p:sp>
        <p:nvSpPr>
          <p:cNvPr id="10" name="Rectangle 9">
            <a:extLst>
              <a:ext uri="{FF2B5EF4-FFF2-40B4-BE49-F238E27FC236}">
                <a16:creationId xmlns:a16="http://schemas.microsoft.com/office/drawing/2014/main" id="{206F55DF-32D2-28DA-2036-4E8A4C30BF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23E97F8-28A5-60EB-E698-6EE31E53F6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F2B4EA6-DFC4-AFEC-87B1-A37210CCC727}"/>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p:pic>
        <p:nvPicPr>
          <p:cNvPr id="13" name="Picture 12">
            <a:extLst>
              <a:ext uri="{FF2B5EF4-FFF2-40B4-BE49-F238E27FC236}">
                <a16:creationId xmlns:a16="http://schemas.microsoft.com/office/drawing/2014/main" id="{4BFD42E3-7719-52BB-8559-B1C4D996C7D3}"/>
              </a:ext>
            </a:extLst>
          </p:cNvPr>
          <p:cNvPicPr>
            <a:picLocks noChangeAspect="1"/>
          </p:cNvPicPr>
          <p:nvPr/>
        </p:nvPicPr>
        <p:blipFill>
          <a:blip r:embed="rId2"/>
          <a:stretch>
            <a:fillRect/>
          </a:stretch>
        </p:blipFill>
        <p:spPr>
          <a:xfrm>
            <a:off x="6096000" y="1073530"/>
            <a:ext cx="6073666" cy="5326842"/>
          </a:xfrm>
          <a:prstGeom prst="rect">
            <a:avLst/>
          </a:prstGeom>
        </p:spPr>
      </p:pic>
      <p:sp>
        <p:nvSpPr>
          <p:cNvPr id="14" name="Content Placeholder 2">
            <a:extLst>
              <a:ext uri="{FF2B5EF4-FFF2-40B4-BE49-F238E27FC236}">
                <a16:creationId xmlns:a16="http://schemas.microsoft.com/office/drawing/2014/main" id="{9C994747-F3FB-F323-29B3-73F75A3EE44E}"/>
              </a:ext>
            </a:extLst>
          </p:cNvPr>
          <p:cNvSpPr txBox="1">
            <a:spLocks/>
          </p:cNvSpPr>
          <p:nvPr/>
        </p:nvSpPr>
        <p:spPr>
          <a:xfrm>
            <a:off x="1288797" y="2135749"/>
            <a:ext cx="480720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b="1" dirty="0"/>
              <a:t>{{ }}  </a:t>
            </a:r>
            <a:r>
              <a:rPr lang="sk-SK" dirty="0"/>
              <a:t>vypíše hodnotu</a:t>
            </a:r>
          </a:p>
          <a:p>
            <a:r>
              <a:rPr lang="sk-SK" b="1" dirty="0"/>
              <a:t>url('/')</a:t>
            </a:r>
            <a:r>
              <a:rPr lang="sk-SK" dirty="0"/>
              <a:t> Laravel funkcia, ktorá vygeneruje správnu URL adresu</a:t>
            </a:r>
          </a:p>
          <a:p>
            <a:r>
              <a:rPr lang="sk-SK" b="1" dirty="0"/>
              <a:t>@yield('content‘) </a:t>
            </a:r>
            <a:r>
              <a:rPr lang="sk-SK" dirty="0"/>
              <a:t>je Blade direktíva, ktorá definuje miesto, kam sa vloží obsah z iných šablón</a:t>
            </a:r>
          </a:p>
          <a:p>
            <a:endParaRPr lang="sk-SK" dirty="0"/>
          </a:p>
        </p:txBody>
      </p:sp>
    </p:spTree>
    <p:extLst>
      <p:ext uri="{BB962C8B-B14F-4D97-AF65-F5344CB8AC3E}">
        <p14:creationId xmlns:p14="http://schemas.microsoft.com/office/powerpoint/2010/main" val="359915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58B9B1-3C0A-A8D6-AC65-9706D9639F3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6302DC2-F194-5342-72ED-11EAD253B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FC8F59-677B-1F8A-034A-CE93B14488A2}"/>
              </a:ext>
            </a:extLst>
          </p:cNvPr>
          <p:cNvSpPr>
            <a:spLocks noGrp="1"/>
          </p:cNvSpPr>
          <p:nvPr>
            <p:ph type="title"/>
          </p:nvPr>
        </p:nvSpPr>
        <p:spPr>
          <a:xfrm>
            <a:off x="1136397" y="502021"/>
            <a:ext cx="9688296" cy="979307"/>
          </a:xfrm>
        </p:spPr>
        <p:txBody>
          <a:bodyPr anchor="b">
            <a:normAutofit/>
          </a:bodyPr>
          <a:lstStyle/>
          <a:p>
            <a:r>
              <a:rPr lang="sk-SK" sz="4000" dirty="0"/>
              <a:t>Ako rozbehať prvú Laravel aplikáciu </a:t>
            </a:r>
          </a:p>
        </p:txBody>
      </p:sp>
      <p:sp>
        <p:nvSpPr>
          <p:cNvPr id="3" name="Content Placeholder 2">
            <a:extLst>
              <a:ext uri="{FF2B5EF4-FFF2-40B4-BE49-F238E27FC236}">
                <a16:creationId xmlns:a16="http://schemas.microsoft.com/office/drawing/2014/main" id="{25E0CBA2-A5A5-4F64-619D-63646D4CDB54}"/>
              </a:ext>
            </a:extLst>
          </p:cNvPr>
          <p:cNvSpPr>
            <a:spLocks noGrp="1"/>
          </p:cNvSpPr>
          <p:nvPr>
            <p:ph idx="1"/>
          </p:nvPr>
        </p:nvSpPr>
        <p:spPr>
          <a:xfrm>
            <a:off x="1136397" y="1983349"/>
            <a:ext cx="10722523" cy="3454358"/>
          </a:xfrm>
        </p:spPr>
        <p:txBody>
          <a:bodyPr anchor="t">
            <a:normAutofit/>
          </a:bodyPr>
          <a:lstStyle/>
          <a:p>
            <a:r>
              <a:rPr lang="sk-SK" sz="3600" dirty="0"/>
              <a:t>Spustíme v príkazovom riadku: composer global require laravel/installer</a:t>
            </a:r>
          </a:p>
          <a:p>
            <a:r>
              <a:rPr lang="sk-SK" sz="3600" dirty="0"/>
              <a:t>Príkaz si vysvetlíme na nasledovných slideoch</a:t>
            </a:r>
          </a:p>
          <a:p>
            <a:endParaRPr lang="sk-SK" sz="3600" dirty="0"/>
          </a:p>
        </p:txBody>
      </p:sp>
      <p:sp>
        <p:nvSpPr>
          <p:cNvPr id="10" name="Rectangle 9">
            <a:extLst>
              <a:ext uri="{FF2B5EF4-FFF2-40B4-BE49-F238E27FC236}">
                <a16:creationId xmlns:a16="http://schemas.microsoft.com/office/drawing/2014/main" id="{6A95476C-57CA-9ACD-FAE8-A0E0798D3E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E4EEDCB-A3DB-C04A-1AEF-83F0F908E0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06331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1CE289A-0520-10EE-7715-F17293ECC9B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2B4FC20-ED46-7386-51B5-003CA3C2A9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D051EAC-B635-3108-7246-BC46C650847E}"/>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about.blade.php</a:t>
            </a:r>
          </a:p>
        </p:txBody>
      </p:sp>
      <p:sp>
        <p:nvSpPr>
          <p:cNvPr id="10" name="Rectangle 9">
            <a:extLst>
              <a:ext uri="{FF2B5EF4-FFF2-40B4-BE49-F238E27FC236}">
                <a16:creationId xmlns:a16="http://schemas.microsoft.com/office/drawing/2014/main" id="{ABF557EB-3AC7-AEB2-7A29-128F80C4EA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099A27-073C-5ECE-8F1B-D25E370D62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3FD0B99-16DE-F225-2123-F7AB149035C6}"/>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p:sp>
        <p:nvSpPr>
          <p:cNvPr id="14" name="Content Placeholder 2">
            <a:extLst>
              <a:ext uri="{FF2B5EF4-FFF2-40B4-BE49-F238E27FC236}">
                <a16:creationId xmlns:a16="http://schemas.microsoft.com/office/drawing/2014/main" id="{E152FDA4-CA19-6D04-02A2-AB5C15A6C700}"/>
              </a:ext>
            </a:extLst>
          </p:cNvPr>
          <p:cNvSpPr txBox="1">
            <a:spLocks/>
          </p:cNvSpPr>
          <p:nvPr/>
        </p:nvSpPr>
        <p:spPr>
          <a:xfrm>
            <a:off x="1288797" y="2135749"/>
            <a:ext cx="480720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dirty="0"/>
              <a:t>V app.blade.php sme používali @yield(‚content‘). </a:t>
            </a:r>
          </a:p>
          <a:p>
            <a:r>
              <a:rPr lang="sk-SK" dirty="0"/>
              <a:t>Aby sme mohli prekreslovať časť s názvom content potrebujeme @extends a potrebujeme určiť čo ten content vlastne je (v našom prípade @section(‚content‘)</a:t>
            </a:r>
          </a:p>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B5A53533-B055-56F7-C53B-2D6E4390A2E2}"/>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B5A53533-B055-56F7-C53B-2D6E4390A2E2}"/>
                  </a:ext>
                </a:extLst>
              </p:cNvPr>
              <p:cNvPicPr/>
              <p:nvPr/>
            </p:nvPicPr>
            <p:blipFill>
              <a:blip r:embed="rId3"/>
              <a:stretch>
                <a:fillRect/>
              </a:stretch>
            </p:blipFill>
            <p:spPr>
              <a:xfrm>
                <a:off x="9988971" y="2784268"/>
                <a:ext cx="18000" cy="18000"/>
              </a:xfrm>
              <a:prstGeom prst="rect">
                <a:avLst/>
              </a:prstGeom>
            </p:spPr>
          </p:pic>
        </mc:Fallback>
      </mc:AlternateContent>
      <p:pic>
        <p:nvPicPr>
          <p:cNvPr id="26" name="Picture 25">
            <a:extLst>
              <a:ext uri="{FF2B5EF4-FFF2-40B4-BE49-F238E27FC236}">
                <a16:creationId xmlns:a16="http://schemas.microsoft.com/office/drawing/2014/main" id="{8E2509D4-7A03-8FB5-9756-DEE2BE3C7DDA}"/>
              </a:ext>
            </a:extLst>
          </p:cNvPr>
          <p:cNvPicPr>
            <a:picLocks noChangeAspect="1"/>
          </p:cNvPicPr>
          <p:nvPr/>
        </p:nvPicPr>
        <p:blipFill>
          <a:blip r:embed="rId4"/>
          <a:stretch>
            <a:fillRect/>
          </a:stretch>
        </p:blipFill>
        <p:spPr>
          <a:xfrm>
            <a:off x="6562657" y="2292020"/>
            <a:ext cx="4831499" cy="2156647"/>
          </a:xfrm>
          <a:prstGeom prst="rect">
            <a:avLst/>
          </a:prstGeom>
        </p:spPr>
      </p:pic>
    </p:spTree>
    <p:extLst>
      <p:ext uri="{BB962C8B-B14F-4D97-AF65-F5344CB8AC3E}">
        <p14:creationId xmlns:p14="http://schemas.microsoft.com/office/powerpoint/2010/main" val="4655574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58A18E-E67C-0C10-4446-A2CCE50178F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93C3F00-36A0-58EE-4FB2-7115921313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A0BF3D-F770-2730-B1ED-8D9CA4FDDB08}"/>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home.blade.php</a:t>
            </a:r>
          </a:p>
        </p:txBody>
      </p:sp>
      <p:sp>
        <p:nvSpPr>
          <p:cNvPr id="10" name="Rectangle 9">
            <a:extLst>
              <a:ext uri="{FF2B5EF4-FFF2-40B4-BE49-F238E27FC236}">
                <a16:creationId xmlns:a16="http://schemas.microsoft.com/office/drawing/2014/main" id="{910B0AF6-66BD-2EA4-042E-D5D12870D9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BEA3A0A-F6BC-846C-710D-F69730647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69D2C95-CDE6-C46F-A1E2-C657713B716A}"/>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8C423BAD-8F11-1DED-CD29-1F0493B16F68}"/>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8C423BAD-8F11-1DED-CD29-1F0493B16F68}"/>
                  </a:ext>
                </a:extLst>
              </p:cNvPr>
              <p:cNvPicPr/>
              <p:nvPr/>
            </p:nvPicPr>
            <p:blipFill>
              <a:blip r:embed="rId3"/>
              <a:stretch>
                <a:fillRect/>
              </a:stretch>
            </p:blipFill>
            <p:spPr>
              <a:xfrm>
                <a:off x="9988971" y="2784268"/>
                <a:ext cx="18000" cy="18000"/>
              </a:xfrm>
              <a:prstGeom prst="rect">
                <a:avLst/>
              </a:prstGeom>
            </p:spPr>
          </p:pic>
        </mc:Fallback>
      </mc:AlternateContent>
      <p:pic>
        <p:nvPicPr>
          <p:cNvPr id="5" name="Picture 4">
            <a:extLst>
              <a:ext uri="{FF2B5EF4-FFF2-40B4-BE49-F238E27FC236}">
                <a16:creationId xmlns:a16="http://schemas.microsoft.com/office/drawing/2014/main" id="{DAAD5FAE-5149-40C3-A4CC-2EE3B1262963}"/>
              </a:ext>
            </a:extLst>
          </p:cNvPr>
          <p:cNvPicPr>
            <a:picLocks noChangeAspect="1"/>
          </p:cNvPicPr>
          <p:nvPr/>
        </p:nvPicPr>
        <p:blipFill>
          <a:blip r:embed="rId4"/>
          <a:stretch>
            <a:fillRect/>
          </a:stretch>
        </p:blipFill>
        <p:spPr>
          <a:xfrm>
            <a:off x="1231828" y="2079001"/>
            <a:ext cx="6193903" cy="2929246"/>
          </a:xfrm>
          <a:prstGeom prst="rect">
            <a:avLst/>
          </a:prstGeom>
        </p:spPr>
      </p:pic>
    </p:spTree>
    <p:extLst>
      <p:ext uri="{BB962C8B-B14F-4D97-AF65-F5344CB8AC3E}">
        <p14:creationId xmlns:p14="http://schemas.microsoft.com/office/powerpoint/2010/main" val="3383060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1177314-42DA-C750-B1BF-76264D9CE10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4A10882-86FD-12EF-CC1D-9C6D7D5799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6E95A18-1148-5E3C-AF82-EDB911BE6E81}"/>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contact.blade.php</a:t>
            </a:r>
          </a:p>
        </p:txBody>
      </p:sp>
      <p:sp>
        <p:nvSpPr>
          <p:cNvPr id="10" name="Rectangle 9">
            <a:extLst>
              <a:ext uri="{FF2B5EF4-FFF2-40B4-BE49-F238E27FC236}">
                <a16:creationId xmlns:a16="http://schemas.microsoft.com/office/drawing/2014/main" id="{C1F44150-CCEC-7402-F875-7791CCA8F9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D336787-410E-6584-464C-0E0DD1610B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8C0E392-B6D2-A7A0-7610-C1227F19A4C1}"/>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33C9F534-A99B-036C-F205-47244CFDF6AA}"/>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33C9F534-A99B-036C-F205-47244CFDF6AA}"/>
                  </a:ext>
                </a:extLst>
              </p:cNvPr>
              <p:cNvPicPr/>
              <p:nvPr/>
            </p:nvPicPr>
            <p:blipFill>
              <a:blip r:embed="rId3"/>
              <a:stretch>
                <a:fillRect/>
              </a:stretch>
            </p:blipFill>
            <p:spPr>
              <a:xfrm>
                <a:off x="9988971" y="2784268"/>
                <a:ext cx="18000" cy="18000"/>
              </a:xfrm>
              <a:prstGeom prst="rect">
                <a:avLst/>
              </a:prstGeom>
            </p:spPr>
          </p:pic>
        </mc:Fallback>
      </mc:AlternateContent>
      <p:pic>
        <p:nvPicPr>
          <p:cNvPr id="6" name="Picture 5">
            <a:extLst>
              <a:ext uri="{FF2B5EF4-FFF2-40B4-BE49-F238E27FC236}">
                <a16:creationId xmlns:a16="http://schemas.microsoft.com/office/drawing/2014/main" id="{B2B01BF8-B154-338C-15E1-D302CB0A0C56}"/>
              </a:ext>
            </a:extLst>
          </p:cNvPr>
          <p:cNvPicPr>
            <a:picLocks noChangeAspect="1"/>
          </p:cNvPicPr>
          <p:nvPr/>
        </p:nvPicPr>
        <p:blipFill>
          <a:blip r:embed="rId4"/>
          <a:stretch>
            <a:fillRect/>
          </a:stretch>
        </p:blipFill>
        <p:spPr>
          <a:xfrm>
            <a:off x="1244258" y="1481328"/>
            <a:ext cx="4171085" cy="4519939"/>
          </a:xfrm>
          <a:prstGeom prst="rect">
            <a:avLst/>
          </a:prstGeom>
        </p:spPr>
      </p:pic>
    </p:spTree>
    <p:extLst>
      <p:ext uri="{BB962C8B-B14F-4D97-AF65-F5344CB8AC3E}">
        <p14:creationId xmlns:p14="http://schemas.microsoft.com/office/powerpoint/2010/main" val="15318821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0B5E81B-15F6-6314-E6DD-578514457AA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0CC1811-FB90-F684-D255-4FCD7A9120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DA9D5F-474C-E2EA-4831-3DF31CAB205E}"/>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contact.blade.php</a:t>
            </a:r>
          </a:p>
        </p:txBody>
      </p:sp>
      <p:sp>
        <p:nvSpPr>
          <p:cNvPr id="10" name="Rectangle 9">
            <a:extLst>
              <a:ext uri="{FF2B5EF4-FFF2-40B4-BE49-F238E27FC236}">
                <a16:creationId xmlns:a16="http://schemas.microsoft.com/office/drawing/2014/main" id="{1F9B93C8-45E7-7BB6-3A26-74EC503D56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F8DE38B-4017-99BF-83C5-62EF56A6E3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DB2E3D1-E2FC-D5FD-9547-AE17F8E4685F}"/>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CCF50A30-4119-A1D4-189C-4C89B9DEED01}"/>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CCF50A30-4119-A1D4-189C-4C89B9DEED01}"/>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78CD19B1-E708-6620-53FC-C2D0B2B4B504}"/>
              </a:ext>
            </a:extLst>
          </p:cNvPr>
          <p:cNvSpPr txBox="1">
            <a:spLocks/>
          </p:cNvSpPr>
          <p:nvPr/>
        </p:nvSpPr>
        <p:spPr>
          <a:xfrm>
            <a:off x="1173342" y="1927473"/>
            <a:ext cx="9384679" cy="38794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&lt;form method="POST" action="{{ </a:t>
            </a:r>
            <a:r>
              <a:rPr lang="en-US" dirty="0" err="1"/>
              <a:t>url</a:t>
            </a:r>
            <a:r>
              <a:rPr lang="en-US" dirty="0"/>
              <a:t>('/contact') }}"&gt;</a:t>
            </a:r>
            <a:endParaRPr lang="sk-SK" dirty="0"/>
          </a:p>
          <a:p>
            <a:r>
              <a:rPr lang="sk-SK" dirty="0"/>
              <a:t>action="</a:t>
            </a:r>
            <a:r>
              <a:rPr lang="sk-SK" b="1" dirty="0"/>
              <a:t>{{ url('/contact') }}"</a:t>
            </a:r>
            <a:r>
              <a:rPr lang="sk-SK" dirty="0"/>
              <a:t> Laravel generuje absolútnu URL</a:t>
            </a:r>
          </a:p>
        </p:txBody>
      </p:sp>
      <p:pic>
        <p:nvPicPr>
          <p:cNvPr id="9" name="Picture 8">
            <a:extLst>
              <a:ext uri="{FF2B5EF4-FFF2-40B4-BE49-F238E27FC236}">
                <a16:creationId xmlns:a16="http://schemas.microsoft.com/office/drawing/2014/main" id="{A0263FF7-0925-A851-EB80-3700EABD6BB0}"/>
              </a:ext>
            </a:extLst>
          </p:cNvPr>
          <p:cNvPicPr>
            <a:picLocks noChangeAspect="1"/>
          </p:cNvPicPr>
          <p:nvPr/>
        </p:nvPicPr>
        <p:blipFill>
          <a:blip r:embed="rId4"/>
          <a:stretch>
            <a:fillRect/>
          </a:stretch>
        </p:blipFill>
        <p:spPr>
          <a:xfrm>
            <a:off x="1136397" y="3342730"/>
            <a:ext cx="8718762" cy="606272"/>
          </a:xfrm>
          <a:prstGeom prst="rect">
            <a:avLst/>
          </a:prstGeom>
        </p:spPr>
      </p:pic>
    </p:spTree>
    <p:extLst>
      <p:ext uri="{BB962C8B-B14F-4D97-AF65-F5344CB8AC3E}">
        <p14:creationId xmlns:p14="http://schemas.microsoft.com/office/powerpoint/2010/main" val="15563665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D196B69-9402-2DDA-181E-575A268F516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D1E7C99-C485-AA2C-AE96-C1D1D052E1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0F51A7-21A2-A531-D4A8-40A10CBA722D}"/>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contact.blade.php</a:t>
            </a:r>
          </a:p>
        </p:txBody>
      </p:sp>
      <p:sp>
        <p:nvSpPr>
          <p:cNvPr id="10" name="Rectangle 9">
            <a:extLst>
              <a:ext uri="{FF2B5EF4-FFF2-40B4-BE49-F238E27FC236}">
                <a16:creationId xmlns:a16="http://schemas.microsoft.com/office/drawing/2014/main" id="{C8591931-F4D4-1453-3190-C0FF135001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FC6AEAE-EE51-61D9-55A9-F467271A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1FF6F04-FC17-7B02-D063-0A05FAB83626}"/>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E08E012F-6CEA-C8B7-8A8F-036344A39DFE}"/>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E08E012F-6CEA-C8B7-8A8F-036344A39DFE}"/>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8FEDAA2D-EF2C-02FE-904F-8880D21144B7}"/>
              </a:ext>
            </a:extLst>
          </p:cNvPr>
          <p:cNvSpPr txBox="1">
            <a:spLocks/>
          </p:cNvSpPr>
          <p:nvPr/>
        </p:nvSpPr>
        <p:spPr>
          <a:xfrm>
            <a:off x="1173342" y="1927473"/>
            <a:ext cx="9384679" cy="38794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dirty="0"/>
              <a:t>@if ($errors-&gt;any()) - $errors je automaticky dostupná premenná, ktorú Laravel poskytuje po validácii.</a:t>
            </a:r>
          </a:p>
          <a:p>
            <a:r>
              <a:rPr lang="sk-SK" dirty="0"/>
              <a:t>$errors-&gt;any() → zistí, či existujú validačné chyby</a:t>
            </a:r>
          </a:p>
          <a:p>
            <a:r>
              <a:rPr lang="sk-SK" dirty="0"/>
              <a:t>$errors-&gt;all() → vráti pole všetkých chybových hlásení</a:t>
            </a:r>
          </a:p>
          <a:p>
            <a:endParaRPr lang="sk-SK" dirty="0"/>
          </a:p>
        </p:txBody>
      </p:sp>
      <p:pic>
        <p:nvPicPr>
          <p:cNvPr id="7" name="Picture 6">
            <a:extLst>
              <a:ext uri="{FF2B5EF4-FFF2-40B4-BE49-F238E27FC236}">
                <a16:creationId xmlns:a16="http://schemas.microsoft.com/office/drawing/2014/main" id="{3A8DA24B-9ECC-F1A2-9C3A-B3C29A8E9336}"/>
              </a:ext>
            </a:extLst>
          </p:cNvPr>
          <p:cNvPicPr>
            <a:picLocks noChangeAspect="1"/>
          </p:cNvPicPr>
          <p:nvPr/>
        </p:nvPicPr>
        <p:blipFill>
          <a:blip r:embed="rId4"/>
          <a:stretch>
            <a:fillRect/>
          </a:stretch>
        </p:blipFill>
        <p:spPr>
          <a:xfrm>
            <a:off x="1415399" y="4022796"/>
            <a:ext cx="4975353" cy="2162709"/>
          </a:xfrm>
          <a:prstGeom prst="rect">
            <a:avLst/>
          </a:prstGeom>
        </p:spPr>
      </p:pic>
    </p:spTree>
    <p:extLst>
      <p:ext uri="{BB962C8B-B14F-4D97-AF65-F5344CB8AC3E}">
        <p14:creationId xmlns:p14="http://schemas.microsoft.com/office/powerpoint/2010/main" val="2088465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D7D6E8-E7F6-263C-3EA2-9EC7B4B5AF0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681F8E4-EF21-14F6-0144-4D44D7A02B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6B7B0A-5F77-74F0-2354-FA5683140594}"/>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contact.blade.php</a:t>
            </a:r>
          </a:p>
        </p:txBody>
      </p:sp>
      <p:sp>
        <p:nvSpPr>
          <p:cNvPr id="10" name="Rectangle 9">
            <a:extLst>
              <a:ext uri="{FF2B5EF4-FFF2-40B4-BE49-F238E27FC236}">
                <a16:creationId xmlns:a16="http://schemas.microsoft.com/office/drawing/2014/main" id="{00DC937B-489B-E975-1C9E-615BAE1CE4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542D289-EDD0-2919-64A4-E2C7940F48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FDE3E07-482A-7EFD-B9C1-4C46B3D11FF6}"/>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D4932886-FC8E-C4F9-A10C-D41E05D9DE38}"/>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D4932886-FC8E-C4F9-A10C-D41E05D9DE38}"/>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78C3BFD7-14C5-9168-6BB0-C9AD36B2732B}"/>
              </a:ext>
            </a:extLst>
          </p:cNvPr>
          <p:cNvSpPr txBox="1">
            <a:spLocks/>
          </p:cNvSpPr>
          <p:nvPr/>
        </p:nvSpPr>
        <p:spPr>
          <a:xfrm>
            <a:off x="1173342" y="1927473"/>
            <a:ext cx="9384679" cy="3879437"/>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b="1" dirty="0"/>
              <a:t>@crsf </a:t>
            </a:r>
            <a:r>
              <a:rPr lang="sk-SK" dirty="0"/>
              <a:t>je bezpečnostný mechanizmus. Laravel generuje </a:t>
            </a:r>
            <a:r>
              <a:rPr lang="en-US" dirty="0"/>
              <a:t>&lt;input type="hidden" name="_token" value="..."&gt;</a:t>
            </a:r>
            <a:endParaRPr lang="sk-SK" dirty="0"/>
          </a:p>
          <a:p>
            <a:r>
              <a:rPr lang="sk-SK" dirty="0"/>
              <a:t>CSRF token je kontrolovaný pri každom POST requeste a zabraňuje CSRF útoku.</a:t>
            </a:r>
          </a:p>
          <a:p>
            <a:r>
              <a:rPr lang="sk-SK" b="1" dirty="0"/>
              <a:t>CSRF (Cross-Site Request Forgery) </a:t>
            </a:r>
            <a:r>
              <a:rPr lang="sk-SK" dirty="0"/>
              <a:t>je útok, pri ktorom útočník prinúti používateľov prehliadač vykonať nechcenú akciu na webovej stránke, kde je používateľ už prihlásený (napr. zmeniť heslo alebo odoslať formulár). Útok zneužíva to, že prehliadač automaticky posiela cookies (napr. prihlasovaciu reláciu) pri každej požiadavke na danú stránku.</a:t>
            </a:r>
          </a:p>
        </p:txBody>
      </p:sp>
      <p:pic>
        <p:nvPicPr>
          <p:cNvPr id="6" name="Picture 5">
            <a:extLst>
              <a:ext uri="{FF2B5EF4-FFF2-40B4-BE49-F238E27FC236}">
                <a16:creationId xmlns:a16="http://schemas.microsoft.com/office/drawing/2014/main" id="{72A31E46-410C-580A-D471-9CC85660B68E}"/>
              </a:ext>
            </a:extLst>
          </p:cNvPr>
          <p:cNvPicPr>
            <a:picLocks noChangeAspect="1"/>
          </p:cNvPicPr>
          <p:nvPr/>
        </p:nvPicPr>
        <p:blipFill>
          <a:blip r:embed="rId4"/>
          <a:stretch>
            <a:fillRect/>
          </a:stretch>
        </p:blipFill>
        <p:spPr>
          <a:xfrm>
            <a:off x="6808339" y="5205766"/>
            <a:ext cx="5383660" cy="1651805"/>
          </a:xfrm>
          <a:prstGeom prst="rect">
            <a:avLst/>
          </a:prstGeom>
        </p:spPr>
      </p:pic>
    </p:spTree>
    <p:extLst>
      <p:ext uri="{BB962C8B-B14F-4D97-AF65-F5344CB8AC3E}">
        <p14:creationId xmlns:p14="http://schemas.microsoft.com/office/powerpoint/2010/main" val="15563433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79257D-0D41-2FDB-DFC5-B98AC6BF038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138EC3-E53F-45B2-FE68-3D847AB5BB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B5365B-03C6-4064-F433-1EFAC0FECB4D}"/>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contact.blade.php</a:t>
            </a:r>
          </a:p>
        </p:txBody>
      </p:sp>
      <p:sp>
        <p:nvSpPr>
          <p:cNvPr id="10" name="Rectangle 9">
            <a:extLst>
              <a:ext uri="{FF2B5EF4-FFF2-40B4-BE49-F238E27FC236}">
                <a16:creationId xmlns:a16="http://schemas.microsoft.com/office/drawing/2014/main" id="{C3327430-D349-CF7B-E5B6-AE8BDFEE60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EE1E634-5944-8ADD-04B8-142615143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CF31C13-E512-E76E-E5E7-A67B632E01E9}"/>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E32010E6-2CD0-B4B7-DAA0-645FE55DDBB0}"/>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E32010E6-2CD0-B4B7-DAA0-645FE55DDBB0}"/>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01D5BFD0-3E03-F886-CE3F-3651993C6E2C}"/>
              </a:ext>
            </a:extLst>
          </p:cNvPr>
          <p:cNvSpPr txBox="1">
            <a:spLocks/>
          </p:cNvSpPr>
          <p:nvPr/>
        </p:nvSpPr>
        <p:spPr>
          <a:xfrm>
            <a:off x="1173342" y="1927473"/>
            <a:ext cx="9384679" cy="38794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b="1" dirty="0"/>
              <a:t>@old </a:t>
            </a:r>
            <a:r>
              <a:rPr lang="sk-SK" dirty="0"/>
              <a:t> zachováva staré hodnoty formuláru pri neúspešnom vyplnení.</a:t>
            </a:r>
          </a:p>
          <a:p>
            <a:r>
              <a:rPr lang="sk-SK" dirty="0"/>
              <a:t>Funkcia </a:t>
            </a:r>
            <a:r>
              <a:rPr lang="sk-SK" b="1" dirty="0"/>
              <a:t>old('name') </a:t>
            </a:r>
            <a:r>
              <a:rPr lang="sk-SK" dirty="0"/>
              <a:t>vráti predchádzajúcu hodnotu inputu</a:t>
            </a:r>
          </a:p>
          <a:p>
            <a:r>
              <a:rPr lang="sk-SK" b="1" dirty="0"/>
              <a:t>Mechanizmus: </a:t>
            </a:r>
            <a:r>
              <a:rPr lang="sk-SK" dirty="0"/>
              <a:t>Formulár sa odošle -&gt; Validácia zlyhá -&gt; Laravel presmeruje späť -&gt; Dáta sa uložia do session -&gt; old() ich načíta</a:t>
            </a:r>
          </a:p>
          <a:p>
            <a:endParaRPr lang="sk-SK" dirty="0"/>
          </a:p>
        </p:txBody>
      </p:sp>
    </p:spTree>
    <p:extLst>
      <p:ext uri="{BB962C8B-B14F-4D97-AF65-F5344CB8AC3E}">
        <p14:creationId xmlns:p14="http://schemas.microsoft.com/office/powerpoint/2010/main" val="31694855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3D49C9-A5FA-74C9-D37D-26FE48E425E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EF2CE8B-3EAC-2EB2-88D5-0746C1C8E4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69CAC7-EE0D-B7A8-775F-FDA5F1B903F9}"/>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resources/ views/site/</a:t>
            </a:r>
            <a:r>
              <a:rPr lang="sk-SK" sz="4000" b="1" dirty="0"/>
              <a:t>thanks.blade.php</a:t>
            </a:r>
          </a:p>
        </p:txBody>
      </p:sp>
      <p:sp>
        <p:nvSpPr>
          <p:cNvPr id="10" name="Rectangle 9">
            <a:extLst>
              <a:ext uri="{FF2B5EF4-FFF2-40B4-BE49-F238E27FC236}">
                <a16:creationId xmlns:a16="http://schemas.microsoft.com/office/drawing/2014/main" id="{8D1C5628-C4C1-1F03-E00A-E97E7B90C5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D1F66F1-1763-616E-2C69-FA657C1872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AE6CEA9-CE15-3A63-E70E-76E33CE26C37}"/>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0820CCB8-738B-FAA1-D32B-E67B27BF835F}"/>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0820CCB8-738B-FAA1-D32B-E67B27BF835F}"/>
                  </a:ext>
                </a:extLst>
              </p:cNvPr>
              <p:cNvPicPr/>
              <p:nvPr/>
            </p:nvPicPr>
            <p:blipFill>
              <a:blip r:embed="rId3"/>
              <a:stretch>
                <a:fillRect/>
              </a:stretch>
            </p:blipFill>
            <p:spPr>
              <a:xfrm>
                <a:off x="9988971" y="2784268"/>
                <a:ext cx="18000" cy="18000"/>
              </a:xfrm>
              <a:prstGeom prst="rect">
                <a:avLst/>
              </a:prstGeom>
            </p:spPr>
          </p:pic>
        </mc:Fallback>
      </mc:AlternateContent>
      <p:pic>
        <p:nvPicPr>
          <p:cNvPr id="9" name="Picture 8">
            <a:extLst>
              <a:ext uri="{FF2B5EF4-FFF2-40B4-BE49-F238E27FC236}">
                <a16:creationId xmlns:a16="http://schemas.microsoft.com/office/drawing/2014/main" id="{A03A5327-B6B2-B619-52FF-51302DE56144}"/>
              </a:ext>
            </a:extLst>
          </p:cNvPr>
          <p:cNvPicPr>
            <a:picLocks noChangeAspect="1"/>
          </p:cNvPicPr>
          <p:nvPr/>
        </p:nvPicPr>
        <p:blipFill>
          <a:blip r:embed="rId4"/>
          <a:stretch>
            <a:fillRect/>
          </a:stretch>
        </p:blipFill>
        <p:spPr>
          <a:xfrm>
            <a:off x="1136397" y="1666138"/>
            <a:ext cx="5791702" cy="3939881"/>
          </a:xfrm>
          <a:prstGeom prst="rect">
            <a:avLst/>
          </a:prstGeom>
        </p:spPr>
      </p:pic>
    </p:spTree>
    <p:extLst>
      <p:ext uri="{BB962C8B-B14F-4D97-AF65-F5344CB8AC3E}">
        <p14:creationId xmlns:p14="http://schemas.microsoft.com/office/powerpoint/2010/main" val="32059470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4E6356-2990-8D9F-2A78-2FFF734BBE22}"/>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1ED9D9E-F883-EFED-59EA-F481092C62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04EFC8-97F2-7443-3A9D-6EA85A865F83}"/>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routes/web.php</a:t>
            </a:r>
            <a:endParaRPr lang="sk-SK" sz="4000" b="1" dirty="0"/>
          </a:p>
        </p:txBody>
      </p:sp>
      <p:sp>
        <p:nvSpPr>
          <p:cNvPr id="10" name="Rectangle 9">
            <a:extLst>
              <a:ext uri="{FF2B5EF4-FFF2-40B4-BE49-F238E27FC236}">
                <a16:creationId xmlns:a16="http://schemas.microsoft.com/office/drawing/2014/main" id="{B9AA4326-B5D4-55A4-445F-04ACE7C02D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CCB64D1-61AA-73D9-D56B-0BA51B3A2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C6EA1D3-EC94-361E-9FB8-283E94B78246}"/>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480847E5-5793-D4D6-29EA-7925AF17A3ED}"/>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480847E5-5793-D4D6-29EA-7925AF17A3ED}"/>
                  </a:ext>
                </a:extLst>
              </p:cNvPr>
              <p:cNvPicPr/>
              <p:nvPr/>
            </p:nvPicPr>
            <p:blipFill>
              <a:blip r:embed="rId3"/>
              <a:stretch>
                <a:fillRect/>
              </a:stretch>
            </p:blipFill>
            <p:spPr>
              <a:xfrm>
                <a:off x="9988971" y="2784268"/>
                <a:ext cx="18000" cy="18000"/>
              </a:xfrm>
              <a:prstGeom prst="rect">
                <a:avLst/>
              </a:prstGeom>
            </p:spPr>
          </p:pic>
        </mc:Fallback>
      </mc:AlternateContent>
      <p:pic>
        <p:nvPicPr>
          <p:cNvPr id="6" name="Picture 5">
            <a:extLst>
              <a:ext uri="{FF2B5EF4-FFF2-40B4-BE49-F238E27FC236}">
                <a16:creationId xmlns:a16="http://schemas.microsoft.com/office/drawing/2014/main" id="{D3E88B4A-A23B-459E-799E-AC5397E158C4}"/>
              </a:ext>
            </a:extLst>
          </p:cNvPr>
          <p:cNvPicPr>
            <a:picLocks noChangeAspect="1"/>
          </p:cNvPicPr>
          <p:nvPr/>
        </p:nvPicPr>
        <p:blipFill>
          <a:blip r:embed="rId4"/>
          <a:stretch>
            <a:fillRect/>
          </a:stretch>
        </p:blipFill>
        <p:spPr>
          <a:xfrm>
            <a:off x="1136397" y="1481328"/>
            <a:ext cx="4674413" cy="4724598"/>
          </a:xfrm>
          <a:prstGeom prst="rect">
            <a:avLst/>
          </a:prstGeom>
        </p:spPr>
      </p:pic>
    </p:spTree>
    <p:extLst>
      <p:ext uri="{BB962C8B-B14F-4D97-AF65-F5344CB8AC3E}">
        <p14:creationId xmlns:p14="http://schemas.microsoft.com/office/powerpoint/2010/main" val="34182798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FAA567-2B7D-DE69-8220-F8E9424ABE3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A92BA4-4F24-FCD2-AA4A-CCED41C8F1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8B6A86-4E4C-5697-07DB-997CD76912FD}"/>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routes/web.php</a:t>
            </a:r>
            <a:endParaRPr lang="sk-SK" sz="4000" b="1" dirty="0"/>
          </a:p>
        </p:txBody>
      </p:sp>
      <p:sp>
        <p:nvSpPr>
          <p:cNvPr id="10" name="Rectangle 9">
            <a:extLst>
              <a:ext uri="{FF2B5EF4-FFF2-40B4-BE49-F238E27FC236}">
                <a16:creationId xmlns:a16="http://schemas.microsoft.com/office/drawing/2014/main" id="{177C4244-BEE7-32DB-4EA2-8B4E3D220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AE94B1A-E696-222D-3730-EB0C40E0AA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E5A866B-F2A7-32AF-AD7F-BBABDABB5CC1}"/>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4E551AA8-EAB0-E262-A050-EE651910BBFF}"/>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4E551AA8-EAB0-E262-A050-EE651910BBFF}"/>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FFE618A5-CDB8-65BC-180A-FF183782929B}"/>
              </a:ext>
            </a:extLst>
          </p:cNvPr>
          <p:cNvSpPr txBox="1">
            <a:spLocks/>
          </p:cNvSpPr>
          <p:nvPr/>
        </p:nvSpPr>
        <p:spPr>
          <a:xfrm>
            <a:off x="1173342" y="1927473"/>
            <a:ext cx="9384679" cy="38794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b="1" dirty="0"/>
              <a:t>use Illuminate\Support\Facades\Route;  - </a:t>
            </a:r>
            <a:r>
              <a:rPr lang="sk-SK" dirty="0"/>
              <a:t>Route je </a:t>
            </a:r>
            <a:r>
              <a:rPr lang="sk-SK" b="1" dirty="0"/>
              <a:t>facade</a:t>
            </a:r>
            <a:r>
              <a:rPr lang="sk-SK" dirty="0"/>
              <a:t>, ktorá nám umožňuje definovať URL adresy aplikácie. </a:t>
            </a:r>
          </a:p>
          <a:p>
            <a:r>
              <a:rPr lang="sk-SK" b="1" dirty="0"/>
              <a:t>Route</a:t>
            </a:r>
            <a:r>
              <a:rPr lang="sk-SK" dirty="0"/>
              <a:t> = pravidlo typu „Keď príde požiadavka na túto URL, urob toto“.</a:t>
            </a:r>
          </a:p>
        </p:txBody>
      </p:sp>
    </p:spTree>
    <p:extLst>
      <p:ext uri="{BB962C8B-B14F-4D97-AF65-F5344CB8AC3E}">
        <p14:creationId xmlns:p14="http://schemas.microsoft.com/office/powerpoint/2010/main" val="4155965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2599921-023D-7279-EC90-61749CFC332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6D68D77-07C1-8F62-F7C8-A1FA91C8A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F10DCA-0AD1-0F4C-7B04-6A9972A1AED3}"/>
              </a:ext>
            </a:extLst>
          </p:cNvPr>
          <p:cNvSpPr>
            <a:spLocks noGrp="1"/>
          </p:cNvSpPr>
          <p:nvPr>
            <p:ph type="title"/>
          </p:nvPr>
        </p:nvSpPr>
        <p:spPr>
          <a:xfrm>
            <a:off x="1136397" y="502021"/>
            <a:ext cx="9688296" cy="979307"/>
          </a:xfrm>
        </p:spPr>
        <p:txBody>
          <a:bodyPr anchor="b">
            <a:normAutofit/>
          </a:bodyPr>
          <a:lstStyle/>
          <a:p>
            <a:r>
              <a:rPr lang="sk-SK" sz="4000" b="1" dirty="0">
                <a:solidFill>
                  <a:schemeClr val="accent6"/>
                </a:solidFill>
              </a:rPr>
              <a:t>composer </a:t>
            </a:r>
            <a:r>
              <a:rPr lang="sk-SK" sz="4000" dirty="0"/>
              <a:t>global require laravel/installer</a:t>
            </a:r>
          </a:p>
        </p:txBody>
      </p:sp>
      <p:sp>
        <p:nvSpPr>
          <p:cNvPr id="3" name="Content Placeholder 2">
            <a:extLst>
              <a:ext uri="{FF2B5EF4-FFF2-40B4-BE49-F238E27FC236}">
                <a16:creationId xmlns:a16="http://schemas.microsoft.com/office/drawing/2014/main" id="{BCE0523D-6D4F-6F29-F602-4FD29627C70F}"/>
              </a:ext>
            </a:extLst>
          </p:cNvPr>
          <p:cNvSpPr>
            <a:spLocks noGrp="1"/>
          </p:cNvSpPr>
          <p:nvPr>
            <p:ph idx="1"/>
          </p:nvPr>
        </p:nvSpPr>
        <p:spPr>
          <a:xfrm>
            <a:off x="1136397" y="1983349"/>
            <a:ext cx="10722523" cy="3454358"/>
          </a:xfrm>
        </p:spPr>
        <p:txBody>
          <a:bodyPr anchor="t">
            <a:normAutofit lnSpcReduction="10000"/>
          </a:bodyPr>
          <a:lstStyle/>
          <a:p>
            <a:pPr marL="0" indent="0">
              <a:buNone/>
            </a:pPr>
            <a:r>
              <a:rPr lang="sk-SK" sz="3600" b="1" dirty="0">
                <a:solidFill>
                  <a:schemeClr val="accent6"/>
                </a:solidFill>
              </a:rPr>
              <a:t>Composer </a:t>
            </a:r>
            <a:r>
              <a:rPr lang="sk-SK" sz="3600" dirty="0"/>
              <a:t>- dependency manager pre PHP.</a:t>
            </a:r>
          </a:p>
          <a:p>
            <a:r>
              <a:rPr lang="sk-SK" sz="3600" dirty="0"/>
              <a:t>sťahuje PHP balíky (knižnice, frameworky),</a:t>
            </a:r>
          </a:p>
          <a:p>
            <a:r>
              <a:rPr lang="sk-SK" sz="3600" dirty="0"/>
              <a:t>rieši ich závislosti,</a:t>
            </a:r>
          </a:p>
          <a:p>
            <a:r>
              <a:rPr lang="sk-SK" sz="3600" dirty="0"/>
              <a:t>udržiava konkrétne verzie.</a:t>
            </a:r>
          </a:p>
          <a:p>
            <a:r>
              <a:rPr lang="sk-SK" sz="3600" dirty="0"/>
              <a:t>Funguje podobne ako </a:t>
            </a:r>
            <a:r>
              <a:rPr lang="sk-SK" sz="3600" b="1" dirty="0"/>
              <a:t>npm</a:t>
            </a:r>
            <a:r>
              <a:rPr lang="sk-SK" sz="3600" dirty="0"/>
              <a:t> pre JavaScript, </a:t>
            </a:r>
            <a:r>
              <a:rPr lang="sk-SK" sz="3600" b="1" dirty="0"/>
              <a:t>pip</a:t>
            </a:r>
            <a:r>
              <a:rPr lang="sk-SK" sz="3600" dirty="0"/>
              <a:t> pre Python</a:t>
            </a:r>
          </a:p>
        </p:txBody>
      </p:sp>
      <p:sp>
        <p:nvSpPr>
          <p:cNvPr id="10" name="Rectangle 9">
            <a:extLst>
              <a:ext uri="{FF2B5EF4-FFF2-40B4-BE49-F238E27FC236}">
                <a16:creationId xmlns:a16="http://schemas.microsoft.com/office/drawing/2014/main" id="{9143105F-E8C9-A437-541B-798CC4A4FD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12D52DB-A1FC-280D-9B9D-0FE9CFC95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69281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50F71DD-6C05-CD7A-C304-DA15ECCCD1D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B15206E-C8BE-27E6-AECA-94A63D275C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93540F-CA21-F261-703C-0445628164DF}"/>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routes/web.php</a:t>
            </a:r>
            <a:endParaRPr lang="sk-SK" sz="4000" b="1" dirty="0"/>
          </a:p>
        </p:txBody>
      </p:sp>
      <p:sp>
        <p:nvSpPr>
          <p:cNvPr id="10" name="Rectangle 9">
            <a:extLst>
              <a:ext uri="{FF2B5EF4-FFF2-40B4-BE49-F238E27FC236}">
                <a16:creationId xmlns:a16="http://schemas.microsoft.com/office/drawing/2014/main" id="{CFABABAA-7804-5766-99B4-E1A7F5DD25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F8499F8-F718-EE1C-5874-FB7B478E04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B0C2A8D-208A-9CE4-12E5-FBF39E748802}"/>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AF2B9A06-879F-33E1-A825-C06529DBFF38}"/>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AF2B9A06-879F-33E1-A825-C06529DBFF38}"/>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5CDA69B3-EA99-5A12-DF28-D14AB7E49C99}"/>
              </a:ext>
            </a:extLst>
          </p:cNvPr>
          <p:cNvSpPr txBox="1">
            <a:spLocks/>
          </p:cNvSpPr>
          <p:nvPr/>
        </p:nvSpPr>
        <p:spPr>
          <a:xfrm>
            <a:off x="1173342" y="1927473"/>
            <a:ext cx="9384679" cy="38794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Route::get() </a:t>
            </a:r>
            <a:r>
              <a:rPr lang="en-US" dirty="0" err="1"/>
              <a:t>reaguje</a:t>
            </a:r>
            <a:r>
              <a:rPr lang="en-US" dirty="0"/>
              <a:t> </a:t>
            </a:r>
            <a:r>
              <a:rPr lang="en-US" dirty="0" err="1"/>
              <a:t>na</a:t>
            </a:r>
            <a:r>
              <a:rPr lang="en-US" dirty="0"/>
              <a:t> HTTP GET </a:t>
            </a:r>
            <a:r>
              <a:rPr lang="en-US" dirty="0" err="1"/>
              <a:t>požiadavku</a:t>
            </a:r>
            <a:r>
              <a:rPr lang="en-US" dirty="0"/>
              <a:t> </a:t>
            </a:r>
            <a:endParaRPr lang="sk-SK" dirty="0"/>
          </a:p>
          <a:p>
            <a:r>
              <a:rPr lang="en-US" b="1" dirty="0"/>
              <a:t>'/' </a:t>
            </a:r>
            <a:r>
              <a:rPr lang="sk-SK" dirty="0"/>
              <a:t> </a:t>
            </a:r>
            <a:r>
              <a:rPr lang="en-US" dirty="0"/>
              <a:t>URL </a:t>
            </a:r>
            <a:r>
              <a:rPr lang="en-US" dirty="0" err="1"/>
              <a:t>adresa</a:t>
            </a:r>
            <a:r>
              <a:rPr lang="en-US" dirty="0"/>
              <a:t> (</a:t>
            </a:r>
            <a:r>
              <a:rPr lang="en-US" dirty="0" err="1"/>
              <a:t>domovská</a:t>
            </a:r>
            <a:r>
              <a:rPr lang="en-US" dirty="0"/>
              <a:t> </a:t>
            </a:r>
            <a:r>
              <a:rPr lang="en-US" dirty="0" err="1"/>
              <a:t>stránka</a:t>
            </a:r>
            <a:r>
              <a:rPr lang="en-US" dirty="0"/>
              <a:t>)</a:t>
            </a:r>
            <a:endParaRPr lang="sk-SK" dirty="0"/>
          </a:p>
          <a:p>
            <a:r>
              <a:rPr lang="en-US" dirty="0"/>
              <a:t> </a:t>
            </a:r>
            <a:r>
              <a:rPr lang="en-US" b="1" dirty="0"/>
              <a:t>function () { ... }</a:t>
            </a:r>
            <a:r>
              <a:rPr lang="en-US" dirty="0"/>
              <a:t> </a:t>
            </a:r>
            <a:r>
              <a:rPr lang="sk-SK" dirty="0"/>
              <a:t>  </a:t>
            </a:r>
            <a:r>
              <a:rPr lang="en-US" dirty="0" err="1"/>
              <a:t>čo</a:t>
            </a:r>
            <a:r>
              <a:rPr lang="en-US" dirty="0"/>
              <a:t> </a:t>
            </a:r>
            <a:r>
              <a:rPr lang="en-US" dirty="0" err="1"/>
              <a:t>sa</a:t>
            </a:r>
            <a:r>
              <a:rPr lang="en-US" dirty="0"/>
              <a:t> </a:t>
            </a:r>
            <a:r>
              <a:rPr lang="en-US" dirty="0" err="1"/>
              <a:t>má</a:t>
            </a:r>
            <a:r>
              <a:rPr lang="en-US" dirty="0"/>
              <a:t> </a:t>
            </a:r>
            <a:r>
              <a:rPr lang="en-US" dirty="0" err="1"/>
              <a:t>vykonať</a:t>
            </a:r>
            <a:r>
              <a:rPr lang="en-US" dirty="0"/>
              <a:t> </a:t>
            </a:r>
            <a:endParaRPr lang="sk-SK" dirty="0"/>
          </a:p>
          <a:p>
            <a:r>
              <a:rPr lang="en-US" b="1" dirty="0"/>
              <a:t>return view('</a:t>
            </a:r>
            <a:r>
              <a:rPr lang="en-US" b="1" dirty="0" err="1"/>
              <a:t>site.home</a:t>
            </a:r>
            <a:r>
              <a:rPr lang="en-US" b="1" dirty="0"/>
              <a:t>');</a:t>
            </a:r>
            <a:r>
              <a:rPr lang="en-US" dirty="0"/>
              <a:t> → </a:t>
            </a:r>
            <a:r>
              <a:rPr lang="en-US" dirty="0" err="1"/>
              <a:t>zobraz</a:t>
            </a:r>
            <a:r>
              <a:rPr lang="en-US" dirty="0"/>
              <a:t> Blade view</a:t>
            </a:r>
            <a:endParaRPr lang="sk-SK" dirty="0"/>
          </a:p>
        </p:txBody>
      </p:sp>
      <p:pic>
        <p:nvPicPr>
          <p:cNvPr id="11" name="Picture 10">
            <a:extLst>
              <a:ext uri="{FF2B5EF4-FFF2-40B4-BE49-F238E27FC236}">
                <a16:creationId xmlns:a16="http://schemas.microsoft.com/office/drawing/2014/main" id="{69F4FD47-C628-0B1E-029B-703329F6DFBE}"/>
              </a:ext>
            </a:extLst>
          </p:cNvPr>
          <p:cNvPicPr>
            <a:picLocks noChangeAspect="1"/>
          </p:cNvPicPr>
          <p:nvPr/>
        </p:nvPicPr>
        <p:blipFill>
          <a:blip r:embed="rId4"/>
          <a:stretch>
            <a:fillRect/>
          </a:stretch>
        </p:blipFill>
        <p:spPr>
          <a:xfrm>
            <a:off x="1310962" y="4223917"/>
            <a:ext cx="4664924" cy="1582993"/>
          </a:xfrm>
          <a:prstGeom prst="rect">
            <a:avLst/>
          </a:prstGeom>
        </p:spPr>
      </p:pic>
    </p:spTree>
    <p:extLst>
      <p:ext uri="{BB962C8B-B14F-4D97-AF65-F5344CB8AC3E}">
        <p14:creationId xmlns:p14="http://schemas.microsoft.com/office/powerpoint/2010/main" val="27233140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C5FA22-7BBD-F588-4495-D3D5205AECA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F892930-A1B3-9CD1-55EE-1DD1E2C289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C3E40B-C5BF-90F8-6E65-891466729F38}"/>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routes/web.php</a:t>
            </a:r>
            <a:endParaRPr lang="sk-SK" sz="4000" b="1" dirty="0"/>
          </a:p>
        </p:txBody>
      </p:sp>
      <p:sp>
        <p:nvSpPr>
          <p:cNvPr id="10" name="Rectangle 9">
            <a:extLst>
              <a:ext uri="{FF2B5EF4-FFF2-40B4-BE49-F238E27FC236}">
                <a16:creationId xmlns:a16="http://schemas.microsoft.com/office/drawing/2014/main" id="{BC198C5B-E65C-C67E-FCDC-A01602C165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514ECA0-7841-736E-C5F2-C1B3A17198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6D2D99B-91DB-8945-4FBD-A325ABEC9E9E}"/>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71AA69DB-C98E-A5AA-7064-30FC4FC5A869}"/>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71AA69DB-C98E-A5AA-7064-30FC4FC5A869}"/>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547507C8-F5C6-90EC-17C7-637D2D1D224F}"/>
              </a:ext>
            </a:extLst>
          </p:cNvPr>
          <p:cNvSpPr txBox="1">
            <a:spLocks/>
          </p:cNvSpPr>
          <p:nvPr/>
        </p:nvSpPr>
        <p:spPr>
          <a:xfrm>
            <a:off x="1173342" y="1927473"/>
            <a:ext cx="9384679" cy="3879437"/>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function (Request $request)</a:t>
            </a:r>
            <a:endParaRPr lang="sk-SK" b="1" dirty="0"/>
          </a:p>
          <a:p>
            <a:r>
              <a:rPr lang="sk-SK" dirty="0"/>
              <a:t>Laravel automaticky vloží objekt Request.</a:t>
            </a:r>
          </a:p>
          <a:p>
            <a:r>
              <a:rPr lang="sk-SK" dirty="0"/>
              <a:t>To je objekt, ktorý obsahuje:</a:t>
            </a:r>
          </a:p>
          <a:p>
            <a:r>
              <a:rPr lang="sk-SK" dirty="0"/>
              <a:t>všetky údaje z formulára</a:t>
            </a:r>
          </a:p>
          <a:p>
            <a:r>
              <a:rPr lang="sk-SK" dirty="0"/>
              <a:t>query parametre</a:t>
            </a:r>
          </a:p>
          <a:p>
            <a:r>
              <a:rPr lang="sk-SK" dirty="0"/>
              <a:t>hlavičky</a:t>
            </a:r>
          </a:p>
          <a:p>
            <a:r>
              <a:rPr lang="sk-SK" dirty="0"/>
              <a:t>atď.</a:t>
            </a:r>
          </a:p>
          <a:p>
            <a:r>
              <a:rPr lang="sk-SK" dirty="0"/>
              <a:t>Toto sa volá </a:t>
            </a:r>
            <a:r>
              <a:rPr lang="sk-SK" b="1" dirty="0"/>
              <a:t>Dependency Injection</a:t>
            </a:r>
            <a:r>
              <a:rPr lang="sk-SK" dirty="0"/>
              <a:t>.</a:t>
            </a:r>
          </a:p>
          <a:p>
            <a:endParaRPr lang="sk-SK" dirty="0"/>
          </a:p>
        </p:txBody>
      </p:sp>
      <p:pic>
        <p:nvPicPr>
          <p:cNvPr id="6" name="Picture 5">
            <a:extLst>
              <a:ext uri="{FF2B5EF4-FFF2-40B4-BE49-F238E27FC236}">
                <a16:creationId xmlns:a16="http://schemas.microsoft.com/office/drawing/2014/main" id="{47D15F37-E1E6-1CE5-85AC-42D3C45E0CB5}"/>
              </a:ext>
            </a:extLst>
          </p:cNvPr>
          <p:cNvPicPr>
            <a:picLocks noChangeAspect="1"/>
          </p:cNvPicPr>
          <p:nvPr/>
        </p:nvPicPr>
        <p:blipFill>
          <a:blip r:embed="rId4"/>
          <a:srcRect t="11225"/>
          <a:stretch>
            <a:fillRect/>
          </a:stretch>
        </p:blipFill>
        <p:spPr>
          <a:xfrm>
            <a:off x="5268126" y="3942924"/>
            <a:ext cx="6923874" cy="598958"/>
          </a:xfrm>
          <a:prstGeom prst="rect">
            <a:avLst/>
          </a:prstGeom>
        </p:spPr>
      </p:pic>
    </p:spTree>
    <p:extLst>
      <p:ext uri="{BB962C8B-B14F-4D97-AF65-F5344CB8AC3E}">
        <p14:creationId xmlns:p14="http://schemas.microsoft.com/office/powerpoint/2010/main" val="19693635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9C18287-881F-9926-1123-78475F2A2BA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63B738E-ACB6-8D6E-4413-97A895115F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2ED825-C24F-96C9-8D9E-436637D7C811}"/>
              </a:ext>
            </a:extLst>
          </p:cNvPr>
          <p:cNvSpPr>
            <a:spLocks noGrp="1"/>
          </p:cNvSpPr>
          <p:nvPr>
            <p:ph type="title"/>
          </p:nvPr>
        </p:nvSpPr>
        <p:spPr>
          <a:xfrm>
            <a:off x="1136397" y="502021"/>
            <a:ext cx="9688296" cy="979307"/>
          </a:xfrm>
        </p:spPr>
        <p:txBody>
          <a:bodyPr anchor="b">
            <a:normAutofit fontScale="90000"/>
          </a:bodyPr>
          <a:lstStyle/>
          <a:p>
            <a:r>
              <a:rPr lang="sk-SK" sz="4000" dirty="0"/>
              <a:t>Vytvárame jednoduchú aplikáciu –  routes/web.php</a:t>
            </a:r>
            <a:endParaRPr lang="sk-SK" sz="4000" b="1" dirty="0"/>
          </a:p>
        </p:txBody>
      </p:sp>
      <p:sp>
        <p:nvSpPr>
          <p:cNvPr id="10" name="Rectangle 9">
            <a:extLst>
              <a:ext uri="{FF2B5EF4-FFF2-40B4-BE49-F238E27FC236}">
                <a16:creationId xmlns:a16="http://schemas.microsoft.com/office/drawing/2014/main" id="{DFE476F2-BE2F-A688-3D5E-230768A2B1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8F82C38-C1D5-0C3E-0B57-CC9A2C77A2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1FC7ED-B527-1871-3593-E0555A99B392}"/>
              </a:ext>
            </a:extLst>
          </p:cNvPr>
          <p:cNvSpPr txBox="1">
            <a:spLocks/>
          </p:cNvSpPr>
          <p:nvPr/>
        </p:nvSpPr>
        <p:spPr>
          <a:xfrm>
            <a:off x="1136397" y="1983349"/>
            <a:ext cx="10722523" cy="34543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k-SK" dirty="0"/>
          </a:p>
        </p:txBody>
      </p:sp>
      <mc:AlternateContent xmlns:mc="http://schemas.openxmlformats.org/markup-compatibility/2006">
        <mc:Choice xmlns:p14="http://schemas.microsoft.com/office/powerpoint/2010/main" xmlns:aink="http://schemas.microsoft.com/office/drawing/2016/ink" Requires="p14 aink">
          <p:contentPart p14:bwMode="auto" r:id="rId2">
            <p14:nvContentPartPr>
              <p14:cNvPr id="23" name="Ink 22">
                <a:extLst>
                  <a:ext uri="{FF2B5EF4-FFF2-40B4-BE49-F238E27FC236}">
                    <a16:creationId xmlns:a16="http://schemas.microsoft.com/office/drawing/2014/main" id="{63BDB4D3-4983-D382-BB44-97963443C847}"/>
                  </a:ext>
                </a:extLst>
              </p14:cNvPr>
              <p14:cNvContentPartPr/>
              <p14:nvPr/>
            </p14:nvContentPartPr>
            <p14:xfrm>
              <a:off x="9997971" y="2793268"/>
              <a:ext cx="360" cy="360"/>
            </p14:xfrm>
          </p:contentPart>
        </mc:Choice>
        <mc:Fallback>
          <p:pic>
            <p:nvPicPr>
              <p:cNvPr id="23" name="Ink 22">
                <a:extLst>
                  <a:ext uri="{FF2B5EF4-FFF2-40B4-BE49-F238E27FC236}">
                    <a16:creationId xmlns:a16="http://schemas.microsoft.com/office/drawing/2014/main" id="{63BDB4D3-4983-D382-BB44-97963443C847}"/>
                  </a:ext>
                </a:extLst>
              </p:cNvPr>
              <p:cNvPicPr/>
              <p:nvPr/>
            </p:nvPicPr>
            <p:blipFill>
              <a:blip r:embed="rId3"/>
              <a:stretch>
                <a:fillRect/>
              </a:stretch>
            </p:blipFill>
            <p:spPr>
              <a:xfrm>
                <a:off x="9988971" y="2784268"/>
                <a:ext cx="18000" cy="18000"/>
              </a:xfrm>
              <a:prstGeom prst="rect">
                <a:avLst/>
              </a:prstGeom>
            </p:spPr>
          </p:pic>
        </mc:Fallback>
      </mc:AlternateContent>
      <p:sp>
        <p:nvSpPr>
          <p:cNvPr id="4" name="Content Placeholder 2">
            <a:extLst>
              <a:ext uri="{FF2B5EF4-FFF2-40B4-BE49-F238E27FC236}">
                <a16:creationId xmlns:a16="http://schemas.microsoft.com/office/drawing/2014/main" id="{FD50F867-43FB-5E93-A2CC-F1043F086BD4}"/>
              </a:ext>
            </a:extLst>
          </p:cNvPr>
          <p:cNvSpPr txBox="1">
            <a:spLocks/>
          </p:cNvSpPr>
          <p:nvPr/>
        </p:nvSpPr>
        <p:spPr>
          <a:xfrm>
            <a:off x="1173342" y="1927473"/>
            <a:ext cx="6462369" cy="387943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k-SK" dirty="0"/>
              <a:t>Validácia ($request -&gt;validate)</a:t>
            </a:r>
          </a:p>
          <a:p>
            <a:r>
              <a:rPr lang="sk-SK" dirty="0"/>
              <a:t>Zoberie údaje z formulára</a:t>
            </a:r>
          </a:p>
          <a:p>
            <a:r>
              <a:rPr lang="sk-SK" dirty="0"/>
              <a:t>Overí ich podľa pravidiel</a:t>
            </a:r>
          </a:p>
          <a:p>
            <a:r>
              <a:rPr lang="sk-SK" dirty="0"/>
              <a:t>Ak niečo nesedí → automaticky vráti používateľa späť s chybami</a:t>
            </a:r>
          </a:p>
          <a:p>
            <a:r>
              <a:rPr lang="sk-SK" dirty="0"/>
              <a:t>Ak všetko sedí → uloží validované dáta do $data</a:t>
            </a:r>
          </a:p>
        </p:txBody>
      </p:sp>
      <p:pic>
        <p:nvPicPr>
          <p:cNvPr id="7" name="Picture 6">
            <a:extLst>
              <a:ext uri="{FF2B5EF4-FFF2-40B4-BE49-F238E27FC236}">
                <a16:creationId xmlns:a16="http://schemas.microsoft.com/office/drawing/2014/main" id="{298C445A-8A38-06FD-5F49-860945840014}"/>
              </a:ext>
            </a:extLst>
          </p:cNvPr>
          <p:cNvPicPr>
            <a:picLocks noChangeAspect="1"/>
          </p:cNvPicPr>
          <p:nvPr/>
        </p:nvPicPr>
        <p:blipFill>
          <a:blip r:embed="rId4"/>
          <a:stretch>
            <a:fillRect/>
          </a:stretch>
        </p:blipFill>
        <p:spPr>
          <a:xfrm>
            <a:off x="7338754" y="1820604"/>
            <a:ext cx="4686706" cy="1889924"/>
          </a:xfrm>
          <a:prstGeom prst="rect">
            <a:avLst/>
          </a:prstGeom>
        </p:spPr>
      </p:pic>
    </p:spTree>
    <p:extLst>
      <p:ext uri="{BB962C8B-B14F-4D97-AF65-F5344CB8AC3E}">
        <p14:creationId xmlns:p14="http://schemas.microsoft.com/office/powerpoint/2010/main" val="2912987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8EF691B-A422-797E-C8FF-C0C674EB104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A44B405-5805-DB46-D40C-5AAEFBE505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4B0769-A44F-B352-79F2-9736FB81BA77}"/>
              </a:ext>
            </a:extLst>
          </p:cNvPr>
          <p:cNvSpPr>
            <a:spLocks noGrp="1"/>
          </p:cNvSpPr>
          <p:nvPr>
            <p:ph type="title"/>
          </p:nvPr>
        </p:nvSpPr>
        <p:spPr>
          <a:xfrm>
            <a:off x="1136397" y="502021"/>
            <a:ext cx="9688296" cy="979307"/>
          </a:xfrm>
        </p:spPr>
        <p:txBody>
          <a:bodyPr anchor="b">
            <a:normAutofit/>
          </a:bodyPr>
          <a:lstStyle/>
          <a:p>
            <a:r>
              <a:rPr lang="sk-SK" sz="4000" dirty="0"/>
              <a:t>composer </a:t>
            </a:r>
            <a:r>
              <a:rPr lang="sk-SK" sz="4000" b="1" dirty="0">
                <a:solidFill>
                  <a:schemeClr val="accent2"/>
                </a:solidFill>
              </a:rPr>
              <a:t>global </a:t>
            </a:r>
            <a:r>
              <a:rPr lang="sk-SK" sz="4000" dirty="0"/>
              <a:t>require laravel/installer</a:t>
            </a:r>
          </a:p>
        </p:txBody>
      </p:sp>
      <p:sp>
        <p:nvSpPr>
          <p:cNvPr id="3" name="Content Placeholder 2">
            <a:extLst>
              <a:ext uri="{FF2B5EF4-FFF2-40B4-BE49-F238E27FC236}">
                <a16:creationId xmlns:a16="http://schemas.microsoft.com/office/drawing/2014/main" id="{FD2144F3-C1EB-0158-ADE1-3AAE3AF941B8}"/>
              </a:ext>
            </a:extLst>
          </p:cNvPr>
          <p:cNvSpPr>
            <a:spLocks noGrp="1"/>
          </p:cNvSpPr>
          <p:nvPr>
            <p:ph idx="1"/>
          </p:nvPr>
        </p:nvSpPr>
        <p:spPr>
          <a:xfrm>
            <a:off x="1136397" y="1983349"/>
            <a:ext cx="10722523" cy="3454358"/>
          </a:xfrm>
        </p:spPr>
        <p:txBody>
          <a:bodyPr anchor="t">
            <a:normAutofit fontScale="92500" lnSpcReduction="10000"/>
          </a:bodyPr>
          <a:lstStyle/>
          <a:p>
            <a:r>
              <a:rPr lang="sk-SK" sz="3600" dirty="0"/>
              <a:t>Bez </a:t>
            </a:r>
            <a:r>
              <a:rPr lang="sk-SK" sz="3600" b="1" dirty="0">
                <a:solidFill>
                  <a:schemeClr val="accent2"/>
                </a:solidFill>
              </a:rPr>
              <a:t>global</a:t>
            </a:r>
            <a:r>
              <a:rPr lang="sk-SK" sz="3600" dirty="0"/>
              <a:t> sa balík nainštaluje </a:t>
            </a:r>
            <a:r>
              <a:rPr lang="sk-SK" sz="3600" b="1" dirty="0"/>
              <a:t>iba do aktuálneho projektu</a:t>
            </a:r>
            <a:endParaRPr lang="sk-SK" sz="3600" dirty="0"/>
          </a:p>
          <a:p>
            <a:r>
              <a:rPr lang="sk-SK" sz="3600" dirty="0"/>
              <a:t>S </a:t>
            </a:r>
            <a:r>
              <a:rPr lang="sk-SK" sz="3600" b="1" dirty="0">
                <a:solidFill>
                  <a:schemeClr val="accent2"/>
                </a:solidFill>
              </a:rPr>
              <a:t>global</a:t>
            </a:r>
            <a:r>
              <a:rPr lang="sk-SK" sz="3600" dirty="0"/>
              <a:t> balík sa nainštaluje </a:t>
            </a:r>
            <a:r>
              <a:rPr lang="sk-SK" sz="3600" b="1" dirty="0"/>
              <a:t>globálne pre celý systém / používateľa</a:t>
            </a:r>
            <a:endParaRPr lang="sk-SK" sz="3600" dirty="0"/>
          </a:p>
          <a:p>
            <a:r>
              <a:rPr lang="sk-SK" sz="3600" dirty="0"/>
              <a:t>bude dostupný ako príkaz z terminálu kdekoľvek</a:t>
            </a:r>
          </a:p>
          <a:p>
            <a:r>
              <a:rPr lang="sk-SK" sz="3600" dirty="0"/>
              <a:t>Composer má globálny priečinok (napr. </a:t>
            </a:r>
            <a:r>
              <a:rPr lang="sk-SK" dirty="0"/>
              <a:t>~/.composer</a:t>
            </a:r>
            <a:r>
              <a:rPr lang="sk-SK" sz="3600" dirty="0"/>
              <a:t> alebo </a:t>
            </a:r>
            <a:r>
              <a:rPr lang="sk-SK" dirty="0"/>
              <a:t>~/.config/composer</a:t>
            </a:r>
            <a:r>
              <a:rPr lang="sk-SK" sz="3600" dirty="0"/>
              <a:t>), kde tieto balíky ukladá.</a:t>
            </a:r>
          </a:p>
        </p:txBody>
      </p:sp>
      <p:sp>
        <p:nvSpPr>
          <p:cNvPr id="10" name="Rectangle 9">
            <a:extLst>
              <a:ext uri="{FF2B5EF4-FFF2-40B4-BE49-F238E27FC236}">
                <a16:creationId xmlns:a16="http://schemas.microsoft.com/office/drawing/2014/main" id="{5B803DFC-AB25-CB4D-0C10-F19FBC5CEF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5B29D31-D165-AF1A-38E3-E89458ACA7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04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FDC5DD-A153-17BE-62BF-8E6BE000A6D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461ECFF-2361-B1A8-86B2-17B8A09917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69A971-0F5A-4E07-D00C-F73A61897C43}"/>
              </a:ext>
            </a:extLst>
          </p:cNvPr>
          <p:cNvSpPr>
            <a:spLocks noGrp="1"/>
          </p:cNvSpPr>
          <p:nvPr>
            <p:ph type="title"/>
          </p:nvPr>
        </p:nvSpPr>
        <p:spPr>
          <a:xfrm>
            <a:off x="1136397" y="502021"/>
            <a:ext cx="9688296" cy="979307"/>
          </a:xfrm>
        </p:spPr>
        <p:txBody>
          <a:bodyPr anchor="b">
            <a:normAutofit/>
          </a:bodyPr>
          <a:lstStyle/>
          <a:p>
            <a:r>
              <a:rPr lang="sk-SK" sz="4000" dirty="0"/>
              <a:t>composer global </a:t>
            </a:r>
            <a:r>
              <a:rPr lang="sk-SK" sz="4000" b="1" dirty="0">
                <a:solidFill>
                  <a:schemeClr val="accent4">
                    <a:lumMod val="60000"/>
                    <a:lumOff val="40000"/>
                  </a:schemeClr>
                </a:solidFill>
              </a:rPr>
              <a:t>require</a:t>
            </a:r>
            <a:r>
              <a:rPr lang="sk-SK" sz="4000" dirty="0"/>
              <a:t> laravel/installer</a:t>
            </a:r>
          </a:p>
        </p:txBody>
      </p:sp>
      <p:sp>
        <p:nvSpPr>
          <p:cNvPr id="3" name="Content Placeholder 2">
            <a:extLst>
              <a:ext uri="{FF2B5EF4-FFF2-40B4-BE49-F238E27FC236}">
                <a16:creationId xmlns:a16="http://schemas.microsoft.com/office/drawing/2014/main" id="{008C8E74-675B-E9B5-3C9D-36D5115863D1}"/>
              </a:ext>
            </a:extLst>
          </p:cNvPr>
          <p:cNvSpPr>
            <a:spLocks noGrp="1"/>
          </p:cNvSpPr>
          <p:nvPr>
            <p:ph idx="1"/>
          </p:nvPr>
        </p:nvSpPr>
        <p:spPr>
          <a:xfrm>
            <a:off x="1136397" y="1983349"/>
            <a:ext cx="10722523" cy="3454358"/>
          </a:xfrm>
        </p:spPr>
        <p:txBody>
          <a:bodyPr anchor="t">
            <a:normAutofit/>
          </a:bodyPr>
          <a:lstStyle/>
          <a:p>
            <a:r>
              <a:rPr lang="pl-PL" sz="3600" dirty="0"/>
              <a:t>Stiahni tento balík z Packagistu (laravel/installer) a pridaj ho do projektu</a:t>
            </a:r>
          </a:p>
          <a:p>
            <a:r>
              <a:rPr lang="pl-PL" sz="3600" dirty="0"/>
              <a:t>Zapíše ho do composer.json</a:t>
            </a:r>
          </a:p>
          <a:p>
            <a:r>
              <a:rPr lang="pl-PL" sz="3600" dirty="0"/>
              <a:t>Stiahne ho do priečinka vendor/</a:t>
            </a:r>
          </a:p>
          <a:p>
            <a:r>
              <a:rPr lang="pl-PL" sz="3600" dirty="0"/>
              <a:t>Vyrieši závislosti (dependencies)</a:t>
            </a:r>
            <a:endParaRPr lang="sk-SK" sz="3600" dirty="0"/>
          </a:p>
        </p:txBody>
      </p:sp>
      <p:sp>
        <p:nvSpPr>
          <p:cNvPr id="10" name="Rectangle 9">
            <a:extLst>
              <a:ext uri="{FF2B5EF4-FFF2-40B4-BE49-F238E27FC236}">
                <a16:creationId xmlns:a16="http://schemas.microsoft.com/office/drawing/2014/main" id="{5A66182F-3716-3AE8-B4DF-F3E044A5A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46C9D48-6522-0E1A-903D-4146009E49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96253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76F0D9D-B3B4-53A6-6404-3BD8B5EA7B9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5854F33-7CD5-86F2-2047-FC7AF33CD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DDF5DC6-EC23-4FFC-579C-517177D32686}"/>
              </a:ext>
            </a:extLst>
          </p:cNvPr>
          <p:cNvSpPr>
            <a:spLocks noGrp="1"/>
          </p:cNvSpPr>
          <p:nvPr>
            <p:ph type="title"/>
          </p:nvPr>
        </p:nvSpPr>
        <p:spPr>
          <a:xfrm>
            <a:off x="1136397" y="502021"/>
            <a:ext cx="9688296" cy="979307"/>
          </a:xfrm>
        </p:spPr>
        <p:txBody>
          <a:bodyPr anchor="b">
            <a:normAutofit/>
          </a:bodyPr>
          <a:lstStyle/>
          <a:p>
            <a:r>
              <a:rPr lang="sk-SK" sz="4000" dirty="0"/>
              <a:t>composer global require </a:t>
            </a:r>
            <a:r>
              <a:rPr lang="sk-SK" sz="4000" b="1" dirty="0">
                <a:solidFill>
                  <a:schemeClr val="accent5">
                    <a:lumMod val="60000"/>
                    <a:lumOff val="40000"/>
                  </a:schemeClr>
                </a:solidFill>
              </a:rPr>
              <a:t>laravel/installer</a:t>
            </a:r>
          </a:p>
        </p:txBody>
      </p:sp>
      <p:sp>
        <p:nvSpPr>
          <p:cNvPr id="3" name="Content Placeholder 2">
            <a:extLst>
              <a:ext uri="{FF2B5EF4-FFF2-40B4-BE49-F238E27FC236}">
                <a16:creationId xmlns:a16="http://schemas.microsoft.com/office/drawing/2014/main" id="{5555269C-899F-5D31-6390-F3FE379DDED9}"/>
              </a:ext>
            </a:extLst>
          </p:cNvPr>
          <p:cNvSpPr>
            <a:spLocks noGrp="1"/>
          </p:cNvSpPr>
          <p:nvPr>
            <p:ph idx="1"/>
          </p:nvPr>
        </p:nvSpPr>
        <p:spPr>
          <a:xfrm>
            <a:off x="1136397" y="1983349"/>
            <a:ext cx="10722523" cy="3454358"/>
          </a:xfrm>
        </p:spPr>
        <p:txBody>
          <a:bodyPr anchor="t">
            <a:normAutofit lnSpcReduction="10000"/>
          </a:bodyPr>
          <a:lstStyle/>
          <a:p>
            <a:r>
              <a:rPr lang="sk-SK" sz="3600" dirty="0"/>
              <a:t>Je to oficiálny Laravel CLI nástroj.</a:t>
            </a:r>
          </a:p>
          <a:p>
            <a:r>
              <a:rPr lang="sk-SK" sz="3600" dirty="0"/>
              <a:t>Po nainštalovaní vieme v príkazovom riadku vytvárať nový projekt jednoducho pomocou laravel new mojweb</a:t>
            </a:r>
          </a:p>
          <a:p>
            <a:r>
              <a:rPr lang="sk-SK" sz="3600" dirty="0"/>
              <a:t>Bez toho by sme museli používať dlhší príkaz, konkrétne: composer create-project laravel/laravel mojweb</a:t>
            </a:r>
          </a:p>
        </p:txBody>
      </p:sp>
      <p:sp>
        <p:nvSpPr>
          <p:cNvPr id="10" name="Rectangle 9">
            <a:extLst>
              <a:ext uri="{FF2B5EF4-FFF2-40B4-BE49-F238E27FC236}">
                <a16:creationId xmlns:a16="http://schemas.microsoft.com/office/drawing/2014/main" id="{18A43C8C-CBDB-931D-D11D-0EB10F7AF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F74B6B3-2F5E-D218-339C-A58E5028F7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1980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CE0CEE-6816-29A5-DEC0-1551EEFA386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ECDB17D-C385-75BD-B8BD-A86DD6E883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83E119-190A-2251-FAF1-77BEB08A8D89}"/>
              </a:ext>
            </a:extLst>
          </p:cNvPr>
          <p:cNvSpPr>
            <a:spLocks noGrp="1"/>
          </p:cNvSpPr>
          <p:nvPr>
            <p:ph type="title"/>
          </p:nvPr>
        </p:nvSpPr>
        <p:spPr>
          <a:xfrm>
            <a:off x="1136397" y="502021"/>
            <a:ext cx="9688296" cy="979307"/>
          </a:xfrm>
        </p:spPr>
        <p:txBody>
          <a:bodyPr anchor="b">
            <a:normAutofit/>
          </a:bodyPr>
          <a:lstStyle/>
          <a:p>
            <a:r>
              <a:rPr lang="sk-SK" sz="4000" dirty="0"/>
              <a:t>Vytvárame nový projekt</a:t>
            </a:r>
          </a:p>
        </p:txBody>
      </p:sp>
      <p:sp>
        <p:nvSpPr>
          <p:cNvPr id="3" name="Content Placeholder 2">
            <a:extLst>
              <a:ext uri="{FF2B5EF4-FFF2-40B4-BE49-F238E27FC236}">
                <a16:creationId xmlns:a16="http://schemas.microsoft.com/office/drawing/2014/main" id="{ADF75C81-B521-EDAE-43C2-E62191C54EF0}"/>
              </a:ext>
            </a:extLst>
          </p:cNvPr>
          <p:cNvSpPr>
            <a:spLocks noGrp="1"/>
          </p:cNvSpPr>
          <p:nvPr>
            <p:ph idx="1"/>
          </p:nvPr>
        </p:nvSpPr>
        <p:spPr>
          <a:xfrm>
            <a:off x="1136397" y="1983349"/>
            <a:ext cx="10722523" cy="3454358"/>
          </a:xfrm>
        </p:spPr>
        <p:txBody>
          <a:bodyPr anchor="t">
            <a:normAutofit/>
          </a:bodyPr>
          <a:lstStyle/>
          <a:p>
            <a:r>
              <a:rPr lang="sk-SK" sz="3600" dirty="0"/>
              <a:t>Pôjdeme do CMD </a:t>
            </a:r>
          </a:p>
          <a:p>
            <a:r>
              <a:rPr lang="sk-SK" sz="3600" dirty="0"/>
              <a:t>Nastavíme sa do folderu C://xampp/htdocs</a:t>
            </a:r>
          </a:p>
          <a:p>
            <a:r>
              <a:rPr lang="sk-SK" sz="3600" dirty="0"/>
              <a:t>Spustime command laravel new mojweb</a:t>
            </a:r>
          </a:p>
          <a:p>
            <a:endParaRPr lang="sk-SK" sz="3600" dirty="0"/>
          </a:p>
        </p:txBody>
      </p:sp>
      <p:sp>
        <p:nvSpPr>
          <p:cNvPr id="10" name="Rectangle 9">
            <a:extLst>
              <a:ext uri="{FF2B5EF4-FFF2-40B4-BE49-F238E27FC236}">
                <a16:creationId xmlns:a16="http://schemas.microsoft.com/office/drawing/2014/main" id="{5C48825B-AAE5-4D42-3777-6FC104449F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D12DE96-260A-9846-BB84-2A712ECD3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6B5D95A-CA5A-BC8A-5E6A-9B4E840B354A}"/>
              </a:ext>
            </a:extLst>
          </p:cNvPr>
          <p:cNvPicPr>
            <a:picLocks noChangeAspect="1"/>
          </p:cNvPicPr>
          <p:nvPr/>
        </p:nvPicPr>
        <p:blipFill>
          <a:blip r:embed="rId2"/>
          <a:stretch>
            <a:fillRect/>
          </a:stretch>
        </p:blipFill>
        <p:spPr>
          <a:xfrm>
            <a:off x="1344384" y="3861675"/>
            <a:ext cx="5197818" cy="2403100"/>
          </a:xfrm>
          <a:prstGeom prst="rect">
            <a:avLst/>
          </a:prstGeom>
        </p:spPr>
      </p:pic>
    </p:spTree>
    <p:extLst>
      <p:ext uri="{BB962C8B-B14F-4D97-AF65-F5344CB8AC3E}">
        <p14:creationId xmlns:p14="http://schemas.microsoft.com/office/powerpoint/2010/main" val="21617164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951</TotalTime>
  <Words>1549</Words>
  <Application>Microsoft Office PowerPoint</Application>
  <PresentationFormat>Widescreen</PresentationFormat>
  <Paragraphs>187</Paragraphs>
  <Slides>52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52</vt:i4>
      </vt:variant>
    </vt:vector>
  </HeadingPairs>
  <TitlesOfParts>
    <vt:vector size="56" baseType="lpstr">
      <vt:lpstr>Aptos</vt:lpstr>
      <vt:lpstr>Aptos Display</vt:lpstr>
      <vt:lpstr>Arial</vt:lpstr>
      <vt:lpstr>Office Theme</vt:lpstr>
      <vt:lpstr>Backendové technológie</vt:lpstr>
      <vt:lpstr>Čo budeme potrebovať?</vt:lpstr>
      <vt:lpstr>Čo je to Laravel</vt:lpstr>
      <vt:lpstr>Ako rozbehať prvú Laravel aplikáciu </vt:lpstr>
      <vt:lpstr>composer global require laravel/installer</vt:lpstr>
      <vt:lpstr>composer global require laravel/installer</vt:lpstr>
      <vt:lpstr>composer global require laravel/installer</vt:lpstr>
      <vt:lpstr>composer global require laravel/installer</vt:lpstr>
      <vt:lpstr>Vytvárame nový projekt</vt:lpstr>
      <vt:lpstr>Vytvárame nový projekt</vt:lpstr>
      <vt:lpstr>Vytvárame nový projekt</vt:lpstr>
      <vt:lpstr>Vytvárame nový projekt</vt:lpstr>
      <vt:lpstr>Vytvárame nový projekt</vt:lpstr>
      <vt:lpstr>Vytvárame nový projekt</vt:lpstr>
      <vt:lpstr>Vytvárame nový projekt</vt:lpstr>
      <vt:lpstr>Vytvárame nový projekt</vt:lpstr>
      <vt:lpstr>Vytvárame nový projekt</vt:lpstr>
      <vt:lpstr>App/</vt:lpstr>
      <vt:lpstr>Routes/</vt:lpstr>
      <vt:lpstr>Resources/</vt:lpstr>
      <vt:lpstr>Database/</vt:lpstr>
      <vt:lpstr>Config/</vt:lpstr>
      <vt:lpstr>Public/</vt:lpstr>
      <vt:lpstr>Public/index.php</vt:lpstr>
      <vt:lpstr>Public/index.php</vt:lpstr>
      <vt:lpstr>Bootstrap/</vt:lpstr>
      <vt:lpstr>Bootstrap/app.php</vt:lpstr>
      <vt:lpstr>Bootstrap/app.php</vt:lpstr>
      <vt:lpstr>Bootstrap/app.php</vt:lpstr>
      <vt:lpstr>Storage/</vt:lpstr>
      <vt:lpstr>Vendor/</vt:lpstr>
      <vt:lpstr>Laravel architektúra</vt:lpstr>
      <vt:lpstr>Ako sa vlastne zobrazí táto stránka?</vt:lpstr>
      <vt:lpstr>Routes/web.php</vt:lpstr>
      <vt:lpstr>Resources/views/</vt:lpstr>
      <vt:lpstr>Resources/views/welcome.blade.php</vt:lpstr>
      <vt:lpstr>Resources/views/welcome.blade.php</vt:lpstr>
      <vt:lpstr>Vytvárame jednoduchú aplikáciu</vt:lpstr>
      <vt:lpstr>Vytvárame jednoduchú aplikáciu –  resources/ views/layouts/app.blade.php</vt:lpstr>
      <vt:lpstr>Vytvárame jednoduchú aplikáciu –  resources/ views/site/about.blade.php</vt:lpstr>
      <vt:lpstr>Vytvárame jednoduchú aplikáciu –  resources/ views/site/home.blade.php</vt:lpstr>
      <vt:lpstr>Vytvárame jednoduchú aplikáciu –  resources/ views/site/contact.blade.php</vt:lpstr>
      <vt:lpstr>Vytvárame jednoduchú aplikáciu –  resources/ views/site/contact.blade.php</vt:lpstr>
      <vt:lpstr>Vytvárame jednoduchú aplikáciu –  resources/ views/site/contact.blade.php</vt:lpstr>
      <vt:lpstr>Vytvárame jednoduchú aplikáciu –  resources/ views/site/contact.blade.php</vt:lpstr>
      <vt:lpstr>Vytvárame jednoduchú aplikáciu –  resources/ views/site/contact.blade.php</vt:lpstr>
      <vt:lpstr>Vytvárame jednoduchú aplikáciu –  resources/ views/site/thanks.blade.php</vt:lpstr>
      <vt:lpstr>Vytvárame jednoduchú aplikáciu –  routes/web.php</vt:lpstr>
      <vt:lpstr>Vytvárame jednoduchú aplikáciu –  routes/web.php</vt:lpstr>
      <vt:lpstr>Vytvárame jednoduchú aplikáciu –  routes/web.php</vt:lpstr>
      <vt:lpstr>Vytvárame jednoduchú aplikáciu –  routes/web.php</vt:lpstr>
      <vt:lpstr>Vytvárame jednoduchú aplikáciu –  routes/web.php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Lívia Kelebercová</dc:creator>
  <cp:lastModifiedBy>Lívia Kelebercová</cp:lastModifiedBy>
  <cp:revision>82</cp:revision>
  <dcterms:created xsi:type="dcterms:W3CDTF">2026-02-24T11:30:55Z</dcterms:created>
  <dcterms:modified xsi:type="dcterms:W3CDTF">2026-02-27T13:27:46Z</dcterms:modified>
</cp:coreProperties>
</file>