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352" r:id="rId7"/>
    <p:sldId id="262" r:id="rId8"/>
    <p:sldId id="263" r:id="rId9"/>
    <p:sldId id="353" r:id="rId10"/>
    <p:sldId id="265" r:id="rId11"/>
    <p:sldId id="266" r:id="rId12"/>
    <p:sldId id="354" r:id="rId13"/>
    <p:sldId id="270" r:id="rId14"/>
    <p:sldId id="271" r:id="rId15"/>
    <p:sldId id="272" r:id="rId16"/>
    <p:sldId id="273" r:id="rId17"/>
    <p:sldId id="274" r:id="rId18"/>
    <p:sldId id="276" r:id="rId19"/>
    <p:sldId id="284" r:id="rId20"/>
    <p:sldId id="286" r:id="rId21"/>
    <p:sldId id="287" r:id="rId22"/>
    <p:sldId id="289" r:id="rId23"/>
    <p:sldId id="355" r:id="rId24"/>
    <p:sldId id="356" r:id="rId25"/>
    <p:sldId id="357" r:id="rId26"/>
    <p:sldId id="358" r:id="rId27"/>
    <p:sldId id="359" r:id="rId28"/>
    <p:sldId id="360" r:id="rId29"/>
    <p:sldId id="296" r:id="rId30"/>
    <p:sldId id="300" r:id="rId31"/>
    <p:sldId id="301" r:id="rId32"/>
    <p:sldId id="302" r:id="rId33"/>
    <p:sldId id="303" r:id="rId34"/>
    <p:sldId id="304" r:id="rId35"/>
    <p:sldId id="305" r:id="rId36"/>
    <p:sldId id="308" r:id="rId37"/>
    <p:sldId id="311" r:id="rId38"/>
    <p:sldId id="312" r:id="rId39"/>
    <p:sldId id="313" r:id="rId40"/>
    <p:sldId id="314" r:id="rId41"/>
    <p:sldId id="315" r:id="rId42"/>
    <p:sldId id="316" r:id="rId43"/>
    <p:sldId id="317" r:id="rId44"/>
    <p:sldId id="318" r:id="rId45"/>
    <p:sldId id="319" r:id="rId46"/>
    <p:sldId id="320" r:id="rId47"/>
    <p:sldId id="321" r:id="rId48"/>
    <p:sldId id="322" r:id="rId49"/>
    <p:sldId id="323" r:id="rId50"/>
    <p:sldId id="361" r:id="rId51"/>
    <p:sldId id="327" r:id="rId52"/>
    <p:sldId id="328" r:id="rId53"/>
    <p:sldId id="330" r:id="rId54"/>
    <p:sldId id="331" r:id="rId55"/>
    <p:sldId id="332" r:id="rId56"/>
    <p:sldId id="362" r:id="rId57"/>
    <p:sldId id="334" r:id="rId58"/>
    <p:sldId id="336" r:id="rId59"/>
    <p:sldId id="337" r:id="rId60"/>
    <p:sldId id="338" r:id="rId61"/>
    <p:sldId id="339" r:id="rId62"/>
    <p:sldId id="340" r:id="rId63"/>
    <p:sldId id="351" r:id="rId64"/>
  </p:sldIdLst>
  <p:sldSz cx="12188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870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6/4/2026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g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g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g"/><Relationship Id="rId3" Type="http://schemas.openxmlformats.org/officeDocument/2006/relationships/image" Target="../media/image34.jpg"/><Relationship Id="rId7" Type="http://schemas.openxmlformats.org/officeDocument/2006/relationships/image" Target="../media/image3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10" Type="http://schemas.openxmlformats.org/officeDocument/2006/relationships/image" Target="../media/image40.jpg"/><Relationship Id="rId4" Type="http://schemas.openxmlformats.org/officeDocument/2006/relationships/image" Target="../media/image23.jpg"/><Relationship Id="rId9" Type="http://schemas.openxmlformats.org/officeDocument/2006/relationships/image" Target="../media/image39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g"/><Relationship Id="rId3" Type="http://schemas.openxmlformats.org/officeDocument/2006/relationships/image" Target="../media/image41.jpg"/><Relationship Id="rId7" Type="http://schemas.openxmlformats.org/officeDocument/2006/relationships/image" Target="../media/image44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g"/><Relationship Id="rId5" Type="http://schemas.openxmlformats.org/officeDocument/2006/relationships/image" Target="../media/image40.jpg"/><Relationship Id="rId4" Type="http://schemas.openxmlformats.org/officeDocument/2006/relationships/image" Target="../media/image42.jpg"/><Relationship Id="rId9" Type="http://schemas.openxmlformats.org/officeDocument/2006/relationships/image" Target="../media/image46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50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g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5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g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5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g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5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g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54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g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5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g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5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g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g"/><Relationship Id="rId5" Type="http://schemas.openxmlformats.org/officeDocument/2006/relationships/image" Target="../media/image59.jpg"/><Relationship Id="rId4" Type="http://schemas.openxmlformats.org/officeDocument/2006/relationships/image" Target="../media/image58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6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g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70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g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7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g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7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g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7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g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7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g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7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g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9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jpg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jpg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jpg"/><Relationship Id="rId5" Type="http://schemas.openxmlformats.org/officeDocument/2006/relationships/image" Target="../media/image88.jpg"/><Relationship Id="rId4" Type="http://schemas.openxmlformats.org/officeDocument/2006/relationships/image" Target="../media/image87.jp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g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7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2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9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g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48M9njLlrqE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6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1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6" name="BlokTextu 5"/>
          <p:cNvSpPr txBox="1"/>
          <p:nvPr/>
        </p:nvSpPr>
        <p:spPr>
          <a:xfrm>
            <a:off x="260058" y="3909269"/>
            <a:ext cx="666085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b="1" dirty="0" err="1"/>
              <a:t>Arduflipper</a:t>
            </a:r>
            <a:r>
              <a:rPr lang="sk-SK" sz="3200" b="1" dirty="0"/>
              <a:t>: </a:t>
            </a:r>
            <a:r>
              <a:rPr lang="sk-SK" sz="3200" b="1" dirty="0" err="1"/>
              <a:t>Arduino</a:t>
            </a:r>
            <a:r>
              <a:rPr lang="sk-SK" sz="3200" b="1" dirty="0"/>
              <a:t> + </a:t>
            </a:r>
            <a:r>
              <a:rPr lang="sk-SK" sz="3200" b="1" dirty="0" err="1"/>
              <a:t>Flipper</a:t>
            </a:r>
            <a:r>
              <a:rPr lang="sk-SK" sz="3200" b="1" dirty="0"/>
              <a:t> </a:t>
            </a:r>
            <a:r>
              <a:rPr lang="sk-SK" sz="3200" b="1" dirty="0" err="1"/>
              <a:t>Zero</a:t>
            </a:r>
            <a:r>
              <a:rPr lang="sk-SK" sz="3200" b="1" dirty="0"/>
              <a:t> - zbytočné obavy alebo reálna hrozba?</a:t>
            </a:r>
          </a:p>
        </p:txBody>
      </p:sp>
      <p:sp>
        <p:nvSpPr>
          <p:cNvPr id="7" name="BlokTextu 6"/>
          <p:cNvSpPr txBox="1"/>
          <p:nvPr/>
        </p:nvSpPr>
        <p:spPr>
          <a:xfrm>
            <a:off x="5387129" y="5647188"/>
            <a:ext cx="66608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k-SK" sz="2000" dirty="0" smtClean="0"/>
              <a:t>Martin Magdin</a:t>
            </a:r>
            <a:endParaRPr lang="sk-SK" sz="2000" dirty="0"/>
          </a:p>
        </p:txBody>
      </p:sp>
      <p:pic>
        <p:nvPicPr>
          <p:cNvPr id="5" name="Obrázok 4" descr="Obrázok, na ktorom je symbol, emblém, logo, erb&#10;&#10;Obsah vygenerovaný pomocou AI môže byť nesprávny.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02" y="5214783"/>
            <a:ext cx="1264920" cy="126492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888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0745" y="5304318"/>
            <a:ext cx="1285875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6" name="Picture 5" descr="page010_img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1270" y="3429000"/>
            <a:ext cx="3030257" cy="3086011"/>
          </a:xfrm>
          <a:prstGeom prst="rect">
            <a:avLst/>
          </a:prstGeom>
        </p:spPr>
      </p:pic>
      <p:pic>
        <p:nvPicPr>
          <p:cNvPr id="7" name="Picture 6" descr="page010_img6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756" y="161925"/>
            <a:ext cx="3435993" cy="5163152"/>
          </a:xfrm>
          <a:prstGeom prst="rect">
            <a:avLst/>
          </a:prstGeom>
        </p:spPr>
      </p:pic>
      <p:sp>
        <p:nvSpPr>
          <p:cNvPr id="8" name="BlokTextu 7"/>
          <p:cNvSpPr txBox="1"/>
          <p:nvPr/>
        </p:nvSpPr>
        <p:spPr>
          <a:xfrm>
            <a:off x="3886200" y="685800"/>
            <a:ext cx="22168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/>
              <a:t>ID rádiovej frekvencie</a:t>
            </a:r>
          </a:p>
        </p:txBody>
      </p:sp>
      <p:sp>
        <p:nvSpPr>
          <p:cNvPr id="9" name="BlokTextu 8"/>
          <p:cNvSpPr txBox="1"/>
          <p:nvPr/>
        </p:nvSpPr>
        <p:spPr>
          <a:xfrm>
            <a:off x="3943350" y="1485900"/>
            <a:ext cx="3894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/>
              <a:t>Ahoj, toto je čítačka dverí, ako sa voláš?</a:t>
            </a:r>
          </a:p>
        </p:txBody>
      </p:sp>
      <p:cxnSp>
        <p:nvCxnSpPr>
          <p:cNvPr id="11" name="Rovná spojovacia šípka 10"/>
          <p:cNvCxnSpPr/>
          <p:nvPr/>
        </p:nvCxnSpPr>
        <p:spPr>
          <a:xfrm>
            <a:off x="4038600" y="1979085"/>
            <a:ext cx="391477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Obdĺžnik 11"/>
          <p:cNvSpPr/>
          <p:nvPr/>
        </p:nvSpPr>
        <p:spPr>
          <a:xfrm>
            <a:off x="4994612" y="3948645"/>
            <a:ext cx="28148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Volám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stavebný</a:t>
            </a:r>
            <a:r>
              <a:rPr lang="en-US" dirty="0"/>
              <a:t> </a:t>
            </a:r>
            <a:r>
              <a:rPr lang="en-US" dirty="0" err="1"/>
              <a:t>robotník</a:t>
            </a:r>
            <a:r>
              <a:rPr lang="en-US" dirty="0"/>
              <a:t> </a:t>
            </a:r>
            <a:endParaRPr lang="sk-SK" dirty="0"/>
          </a:p>
        </p:txBody>
      </p:sp>
      <p:cxnSp>
        <p:nvCxnSpPr>
          <p:cNvPr id="14" name="Rovná spojovacia šípka 13"/>
          <p:cNvCxnSpPr/>
          <p:nvPr/>
        </p:nvCxnSpPr>
        <p:spPr>
          <a:xfrm flipH="1">
            <a:off x="4886325" y="4317977"/>
            <a:ext cx="336789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6" name="Picture 5" descr="page011_img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8825" y="3387447"/>
            <a:ext cx="3600000" cy="3459253"/>
          </a:xfrm>
          <a:prstGeom prst="rect">
            <a:avLst/>
          </a:prstGeom>
        </p:spPr>
      </p:pic>
      <p:pic>
        <p:nvPicPr>
          <p:cNvPr id="7" name="Picture 6" descr="page011_img6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5" y="0"/>
            <a:ext cx="3600000" cy="5117074"/>
          </a:xfrm>
          <a:prstGeom prst="rect">
            <a:avLst/>
          </a:prstGeom>
        </p:spPr>
      </p:pic>
      <p:sp>
        <p:nvSpPr>
          <p:cNvPr id="8" name="Obdĺžnik 7"/>
          <p:cNvSpPr/>
          <p:nvPr/>
        </p:nvSpPr>
        <p:spPr>
          <a:xfrm>
            <a:off x="4302543" y="3244334"/>
            <a:ext cx="3583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dirty="0"/>
              <a:t>AHOJ, TOTO JE STAVEBNÝ ROBOTNÍK</a:t>
            </a:r>
            <a:endParaRPr lang="sk-SK" dirty="0"/>
          </a:p>
        </p:txBody>
      </p:sp>
      <p:sp>
        <p:nvSpPr>
          <p:cNvPr id="9" name="Obdĺžnik 8"/>
          <p:cNvSpPr/>
          <p:nvPr/>
        </p:nvSpPr>
        <p:spPr>
          <a:xfrm>
            <a:off x="4302543" y="3741777"/>
            <a:ext cx="3583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dirty="0"/>
              <a:t>AHOJ, TOTO JE STAVEBNÝ ROBOTNÍK</a:t>
            </a:r>
            <a:endParaRPr lang="sk-SK" dirty="0"/>
          </a:p>
        </p:txBody>
      </p:sp>
      <p:sp>
        <p:nvSpPr>
          <p:cNvPr id="10" name="Obdĺžnik 9"/>
          <p:cNvSpPr/>
          <p:nvPr/>
        </p:nvSpPr>
        <p:spPr>
          <a:xfrm>
            <a:off x="4321593" y="4218032"/>
            <a:ext cx="3583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dirty="0"/>
              <a:t>AHOJ, TOTO JE STAVEBNÝ ROBOTNÍK</a:t>
            </a:r>
            <a:endParaRPr lang="sk-SK" dirty="0"/>
          </a:p>
        </p:txBody>
      </p:sp>
      <p:sp>
        <p:nvSpPr>
          <p:cNvPr id="11" name="Obdĺžnik 10"/>
          <p:cNvSpPr/>
          <p:nvPr/>
        </p:nvSpPr>
        <p:spPr>
          <a:xfrm>
            <a:off x="4321593" y="4715475"/>
            <a:ext cx="3583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dirty="0"/>
              <a:t>AHOJ, TOTO JE STAVEBNÝ ROBOTNÍK</a:t>
            </a:r>
            <a:endParaRPr lang="sk-SK" dirty="0"/>
          </a:p>
        </p:txBody>
      </p:sp>
      <p:cxnSp>
        <p:nvCxnSpPr>
          <p:cNvPr id="13" name="Rovná spojovacia šípka 12"/>
          <p:cNvCxnSpPr/>
          <p:nvPr/>
        </p:nvCxnSpPr>
        <p:spPr>
          <a:xfrm flipH="1">
            <a:off x="4302543" y="3613666"/>
            <a:ext cx="350795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Rovná spojovacia šípka 14"/>
          <p:cNvCxnSpPr/>
          <p:nvPr/>
        </p:nvCxnSpPr>
        <p:spPr>
          <a:xfrm flipH="1">
            <a:off x="4274177" y="4111109"/>
            <a:ext cx="356468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Rovná spojovacia šípka 15"/>
          <p:cNvCxnSpPr/>
          <p:nvPr/>
        </p:nvCxnSpPr>
        <p:spPr>
          <a:xfrm flipH="1">
            <a:off x="4274178" y="4574148"/>
            <a:ext cx="350795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Rovná spojovacia šípka 16"/>
          <p:cNvCxnSpPr/>
          <p:nvPr/>
        </p:nvCxnSpPr>
        <p:spPr>
          <a:xfrm flipH="1">
            <a:off x="4245812" y="5071591"/>
            <a:ext cx="356468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6" name="Picture 5" descr="page011_img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8825" y="3387447"/>
            <a:ext cx="3600000" cy="3459253"/>
          </a:xfrm>
          <a:prstGeom prst="rect">
            <a:avLst/>
          </a:prstGeom>
        </p:spPr>
      </p:pic>
      <p:pic>
        <p:nvPicPr>
          <p:cNvPr id="7" name="Picture 6" descr="page011_img6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5" y="0"/>
            <a:ext cx="3600000" cy="5117074"/>
          </a:xfrm>
          <a:prstGeom prst="rect">
            <a:avLst/>
          </a:prstGeom>
        </p:spPr>
      </p:pic>
      <p:sp>
        <p:nvSpPr>
          <p:cNvPr id="8" name="Obdĺžnik 7"/>
          <p:cNvSpPr/>
          <p:nvPr/>
        </p:nvSpPr>
        <p:spPr>
          <a:xfrm>
            <a:off x="4302543" y="3244334"/>
            <a:ext cx="3583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dirty="0"/>
              <a:t>AHOJ, TOTO JE STAVEBNÝ ROBOTNÍK</a:t>
            </a:r>
            <a:endParaRPr lang="sk-SK" dirty="0"/>
          </a:p>
        </p:txBody>
      </p:sp>
      <p:sp>
        <p:nvSpPr>
          <p:cNvPr id="9" name="Obdĺžnik 8"/>
          <p:cNvSpPr/>
          <p:nvPr/>
        </p:nvSpPr>
        <p:spPr>
          <a:xfrm>
            <a:off x="4302543" y="3741777"/>
            <a:ext cx="3583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dirty="0"/>
              <a:t>AHOJ, TOTO JE STAVEBNÝ ROBOTNÍK</a:t>
            </a:r>
            <a:endParaRPr lang="sk-SK" dirty="0"/>
          </a:p>
        </p:txBody>
      </p:sp>
      <p:sp>
        <p:nvSpPr>
          <p:cNvPr id="10" name="Obdĺžnik 9"/>
          <p:cNvSpPr/>
          <p:nvPr/>
        </p:nvSpPr>
        <p:spPr>
          <a:xfrm>
            <a:off x="4321593" y="4218032"/>
            <a:ext cx="3583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dirty="0"/>
              <a:t>AHOJ, TOTO JE STAVEBNÝ ROBOTNÍK</a:t>
            </a:r>
            <a:endParaRPr lang="sk-SK" dirty="0"/>
          </a:p>
        </p:txBody>
      </p:sp>
      <p:sp>
        <p:nvSpPr>
          <p:cNvPr id="11" name="Obdĺžnik 10"/>
          <p:cNvSpPr/>
          <p:nvPr/>
        </p:nvSpPr>
        <p:spPr>
          <a:xfrm>
            <a:off x="4321593" y="4715475"/>
            <a:ext cx="3583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dirty="0"/>
              <a:t>AHOJ, TOTO JE STAVEBNÝ ROBOTNÍK</a:t>
            </a:r>
            <a:endParaRPr lang="sk-SK" dirty="0"/>
          </a:p>
        </p:txBody>
      </p:sp>
      <p:cxnSp>
        <p:nvCxnSpPr>
          <p:cNvPr id="13" name="Rovná spojovacia šípka 12"/>
          <p:cNvCxnSpPr/>
          <p:nvPr/>
        </p:nvCxnSpPr>
        <p:spPr>
          <a:xfrm flipH="1">
            <a:off x="4302543" y="3613666"/>
            <a:ext cx="350795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Rovná spojovacia šípka 14"/>
          <p:cNvCxnSpPr/>
          <p:nvPr/>
        </p:nvCxnSpPr>
        <p:spPr>
          <a:xfrm flipH="1">
            <a:off x="4274177" y="4111109"/>
            <a:ext cx="356468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Rovná spojovacia šípka 15"/>
          <p:cNvCxnSpPr/>
          <p:nvPr/>
        </p:nvCxnSpPr>
        <p:spPr>
          <a:xfrm flipH="1">
            <a:off x="4274178" y="4574148"/>
            <a:ext cx="350795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Rovná spojovacia šípka 16"/>
          <p:cNvCxnSpPr/>
          <p:nvPr/>
        </p:nvCxnSpPr>
        <p:spPr>
          <a:xfrm flipH="1">
            <a:off x="4245812" y="5071591"/>
            <a:ext cx="356468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8" descr="page012_img8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3708" y="5084807"/>
            <a:ext cx="1131917" cy="1562100"/>
          </a:xfrm>
          <a:prstGeom prst="rect">
            <a:avLst/>
          </a:prstGeom>
        </p:spPr>
      </p:pic>
      <p:pic>
        <p:nvPicPr>
          <p:cNvPr id="18" name="Picture 7" descr="page012_img7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96116" y="1438276"/>
            <a:ext cx="1800000" cy="1547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57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6" name="Picture 5" descr="page015_img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50" y="1920320"/>
            <a:ext cx="5463326" cy="3017360"/>
          </a:xfrm>
          <a:prstGeom prst="rect">
            <a:avLst/>
          </a:prstGeom>
        </p:spPr>
      </p:pic>
      <p:pic>
        <p:nvPicPr>
          <p:cNvPr id="7" name="Picture 6" descr="page015_img6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150" y="1640302"/>
            <a:ext cx="5290599" cy="3106407"/>
          </a:xfrm>
          <a:prstGeom prst="rect">
            <a:avLst/>
          </a:prstGeom>
        </p:spPr>
      </p:pic>
      <p:sp>
        <p:nvSpPr>
          <p:cNvPr id="8" name="BlokTextu 7"/>
          <p:cNvSpPr txBox="1"/>
          <p:nvPr/>
        </p:nvSpPr>
        <p:spPr>
          <a:xfrm>
            <a:off x="771525" y="1022866"/>
            <a:ext cx="29096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dirty="0"/>
              <a:t>Čo sú to rádiové vlny?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Picture 2" descr="page002_img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26617"/>
            <a:ext cx="12188952" cy="1004764"/>
          </a:xfrm>
          <a:prstGeom prst="rect">
            <a:avLst/>
          </a:prstGeom>
        </p:spPr>
      </p:pic>
      <p:pic>
        <p:nvPicPr>
          <p:cNvPr id="4" name="Picture 3" descr="page002_img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15028"/>
            <a:ext cx="12188952" cy="5027942"/>
          </a:xfrm>
          <a:prstGeom prst="rect">
            <a:avLst/>
          </a:prstGeom>
        </p:spPr>
      </p:pic>
      <p:pic>
        <p:nvPicPr>
          <p:cNvPr id="5" name="Picture 4" descr="page002_img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81705"/>
            <a:ext cx="12188952" cy="4894588"/>
          </a:xfrm>
          <a:prstGeom prst="rect">
            <a:avLst/>
          </a:prstGeom>
        </p:spPr>
      </p:pic>
      <p:pic>
        <p:nvPicPr>
          <p:cNvPr id="6" name="Picture 5" descr="page016_img5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50100"/>
            <a:ext cx="12188952" cy="55577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Picture 2" descr="page002_img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26617"/>
            <a:ext cx="12188952" cy="1004764"/>
          </a:xfrm>
          <a:prstGeom prst="rect">
            <a:avLst/>
          </a:prstGeom>
        </p:spPr>
      </p:pic>
      <p:pic>
        <p:nvPicPr>
          <p:cNvPr id="4" name="Picture 3" descr="page002_img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15028"/>
            <a:ext cx="12188952" cy="5027942"/>
          </a:xfrm>
          <a:prstGeom prst="rect">
            <a:avLst/>
          </a:prstGeom>
        </p:spPr>
      </p:pic>
      <p:pic>
        <p:nvPicPr>
          <p:cNvPr id="5" name="Picture 4" descr="page002_img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81705"/>
            <a:ext cx="12188952" cy="4894588"/>
          </a:xfrm>
          <a:prstGeom prst="rect">
            <a:avLst/>
          </a:prstGeom>
        </p:spPr>
      </p:pic>
      <p:pic>
        <p:nvPicPr>
          <p:cNvPr id="6" name="Picture 5" descr="page017_img5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1548"/>
            <a:ext cx="12188952" cy="6674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6" name="Picture 5" descr="page018_img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452" y="2162175"/>
            <a:ext cx="4296173" cy="3038475"/>
          </a:xfrm>
          <a:prstGeom prst="rect">
            <a:avLst/>
          </a:prstGeom>
        </p:spPr>
      </p:pic>
      <p:sp>
        <p:nvSpPr>
          <p:cNvPr id="7" name="Obdĺžnik 6"/>
          <p:cNvSpPr/>
          <p:nvPr/>
        </p:nvSpPr>
        <p:spPr>
          <a:xfrm>
            <a:off x="985452" y="865316"/>
            <a:ext cx="50045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2400" dirty="0"/>
              <a:t>Typická </a:t>
            </a:r>
            <a:r>
              <a:rPr lang="sk-SK" sz="2400" dirty="0" smtClean="0"/>
              <a:t>vysielacia časť a prijímacia časť</a:t>
            </a:r>
            <a:endParaRPr lang="sk-SK" sz="2400" dirty="0"/>
          </a:p>
        </p:txBody>
      </p:sp>
      <p:pic>
        <p:nvPicPr>
          <p:cNvPr id="8" name="Picture 5" descr="page019_img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4475" y="2581519"/>
            <a:ext cx="2029629" cy="1828800"/>
          </a:xfrm>
          <a:prstGeom prst="rect">
            <a:avLst/>
          </a:prstGeom>
        </p:spPr>
      </p:pic>
      <p:pic>
        <p:nvPicPr>
          <p:cNvPr id="9" name="Picture 5" descr="page020_img5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14330" y="2633618"/>
            <a:ext cx="1692000" cy="18294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6" name="Picture 5" descr="page019_img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9797" y="1519236"/>
            <a:ext cx="3595800" cy="3240000"/>
          </a:xfrm>
          <a:prstGeom prst="rect">
            <a:avLst/>
          </a:prstGeom>
        </p:spPr>
      </p:pic>
      <p:pic>
        <p:nvPicPr>
          <p:cNvPr id="7" name="Picture 5" descr="page020_img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2205" y="1519237"/>
            <a:ext cx="2996546" cy="32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6" name="Picture 5" descr="page021_img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8825" y="3350141"/>
            <a:ext cx="5400000" cy="3507859"/>
          </a:xfrm>
          <a:prstGeom prst="rect">
            <a:avLst/>
          </a:prstGeom>
        </p:spPr>
      </p:pic>
      <p:pic>
        <p:nvPicPr>
          <p:cNvPr id="7" name="Picture 6" descr="page021_img6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076326"/>
            <a:ext cx="6180039" cy="5162549"/>
          </a:xfrm>
          <a:prstGeom prst="rect">
            <a:avLst/>
          </a:prstGeom>
        </p:spPr>
      </p:pic>
      <p:pic>
        <p:nvPicPr>
          <p:cNvPr id="8" name="Picture 7" descr="page021_img7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8952" y="-23415"/>
            <a:ext cx="5400000" cy="303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4" name="Picture 3" descr="page029_img1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0492" y="4610100"/>
            <a:ext cx="2520000" cy="1419472"/>
          </a:xfrm>
          <a:prstGeom prst="rect">
            <a:avLst/>
          </a:prstGeom>
        </p:spPr>
      </p:pic>
      <p:pic>
        <p:nvPicPr>
          <p:cNvPr id="6" name="Picture 5" descr="page002_img2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926617"/>
            <a:ext cx="12188952" cy="1004764"/>
          </a:xfrm>
          <a:prstGeom prst="rect">
            <a:avLst/>
          </a:prstGeom>
        </p:spPr>
      </p:pic>
      <p:pic>
        <p:nvPicPr>
          <p:cNvPr id="9" name="Picture 8" descr="page029_img5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60190" y="4299105"/>
            <a:ext cx="1021818" cy="2520000"/>
          </a:xfrm>
          <a:prstGeom prst="rect">
            <a:avLst/>
          </a:prstGeom>
        </p:spPr>
      </p:pic>
      <p:pic>
        <p:nvPicPr>
          <p:cNvPr id="10" name="Picture 9" descr="page029_img6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550" y="4299105"/>
            <a:ext cx="1025454" cy="2520000"/>
          </a:xfrm>
          <a:prstGeom prst="rect">
            <a:avLst/>
          </a:prstGeom>
        </p:spPr>
      </p:pic>
      <p:pic>
        <p:nvPicPr>
          <p:cNvPr id="11" name="Picture 10" descr="page029_img7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2599402"/>
            <a:ext cx="12188952" cy="1659195"/>
          </a:xfrm>
          <a:prstGeom prst="rect">
            <a:avLst/>
          </a:prstGeom>
        </p:spPr>
      </p:pic>
      <p:pic>
        <p:nvPicPr>
          <p:cNvPr id="12" name="Picture 11" descr="page029_img8.jpe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2558894"/>
            <a:ext cx="12188952" cy="1740211"/>
          </a:xfrm>
          <a:prstGeom prst="rect">
            <a:avLst/>
          </a:prstGeom>
        </p:spPr>
      </p:pic>
      <p:pic>
        <p:nvPicPr>
          <p:cNvPr id="13" name="Picture 12" descr="page029_img9.jpe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2093913" cy="2520000"/>
          </a:xfrm>
          <a:prstGeom prst="rect">
            <a:avLst/>
          </a:prstGeom>
        </p:spPr>
      </p:pic>
      <p:pic>
        <p:nvPicPr>
          <p:cNvPr id="14" name="Picture 7" descr="page031_img5.jpe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00492" y="407674"/>
            <a:ext cx="8404553" cy="18242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6" name="BlokTextu 5"/>
          <p:cNvSpPr txBox="1"/>
          <p:nvPr/>
        </p:nvSpPr>
        <p:spPr>
          <a:xfrm>
            <a:off x="1115736" y="1132514"/>
            <a:ext cx="3895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/>
              <a:t>Vyhlásenie o odmietnutí zodpovednosti</a:t>
            </a:r>
          </a:p>
        </p:txBody>
      </p:sp>
      <p:sp>
        <p:nvSpPr>
          <p:cNvPr id="7" name="BlokTextu 6"/>
          <p:cNvSpPr txBox="1"/>
          <p:nvPr/>
        </p:nvSpPr>
        <p:spPr>
          <a:xfrm>
            <a:off x="1182848" y="2298583"/>
            <a:ext cx="99577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k-SK" dirty="0"/>
              <a:t>Prezentácie sú určené len na vzdelávacie účely a nenahrádzajú nezávislý odborný úsudok. Vyhlásenia o skutočnostiach a názory vyjadrené prezentujúcimi sú názormi jednotlivých prezentujúcich a, pokiaľ nie je výslovne uvedené inak, nepredstavujú názor ani stanovisko </a:t>
            </a:r>
            <a:r>
              <a:rPr lang="sk-SK" dirty="0" smtClean="0"/>
              <a:t>UKF </a:t>
            </a:r>
            <a:r>
              <a:rPr lang="sk-SK" dirty="0"/>
              <a:t>ani žiadnych iných spoluorganizátorov. </a:t>
            </a:r>
            <a:r>
              <a:rPr lang="sk-SK" dirty="0" smtClean="0"/>
              <a:t>UKF </a:t>
            </a:r>
            <a:r>
              <a:rPr lang="sk-SK" dirty="0"/>
              <a:t>neschvaľuje ani neschvaľuje a nepreberá žiadnu zodpovednosť za obsah, presnosť alebo úplnosť prezentovaných informácií. Účastníci by si mali uvedomiť, že prezentácie môžu byť nahrávané zvukovo alebo videozáznamom a môžu byť publikované v rôznych médiách vrátane tlače, audio a video formátov bez ďalšieho upozornenia. Šablóna prezentácie a akýkoľvek mediálny záznam podliehajú ochrane autorských práv.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Picture 2" descr="page031_img1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25" y="1905000"/>
            <a:ext cx="1257857" cy="1800000"/>
          </a:xfrm>
          <a:prstGeom prst="rect">
            <a:avLst/>
          </a:prstGeom>
        </p:spPr>
      </p:pic>
      <p:pic>
        <p:nvPicPr>
          <p:cNvPr id="4" name="Picture 3" descr="page031_img1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2175" y="2584790"/>
            <a:ext cx="8105775" cy="1534076"/>
          </a:xfrm>
          <a:prstGeom prst="rect">
            <a:avLst/>
          </a:prstGeom>
        </p:spPr>
      </p:pic>
      <p:pic>
        <p:nvPicPr>
          <p:cNvPr id="8" name="Picture 7" descr="page031_img5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4304" y="0"/>
            <a:ext cx="6572250" cy="1426578"/>
          </a:xfrm>
          <a:prstGeom prst="rect">
            <a:avLst/>
          </a:prstGeom>
        </p:spPr>
      </p:pic>
      <p:pic>
        <p:nvPicPr>
          <p:cNvPr id="9" name="Picture 8" descr="page030_img6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57702" y="0"/>
            <a:ext cx="731250" cy="1800000"/>
          </a:xfrm>
          <a:prstGeom prst="rect">
            <a:avLst/>
          </a:prstGeom>
        </p:spPr>
      </p:pic>
      <p:pic>
        <p:nvPicPr>
          <p:cNvPr id="10" name="Picture 9" descr="page030_img7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683654" cy="1800000"/>
          </a:xfrm>
          <a:prstGeom prst="rect">
            <a:avLst/>
          </a:prstGeom>
        </p:spPr>
      </p:pic>
      <p:pic>
        <p:nvPicPr>
          <p:cNvPr id="11" name="Picture 10" descr="page031_img8.jpe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12582" y="4289418"/>
            <a:ext cx="8143875" cy="1739502"/>
          </a:xfrm>
          <a:prstGeom prst="rect">
            <a:avLst/>
          </a:prstGeom>
        </p:spPr>
      </p:pic>
      <p:pic>
        <p:nvPicPr>
          <p:cNvPr id="12" name="Picture 11" descr="page031_img9.jpe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25196" y="4024020"/>
            <a:ext cx="2096954" cy="1800000"/>
          </a:xfrm>
          <a:prstGeom prst="rect">
            <a:avLst/>
          </a:prstGeom>
        </p:spPr>
      </p:pic>
      <p:sp>
        <p:nvSpPr>
          <p:cNvPr id="13" name="BlokTextu 12"/>
          <p:cNvSpPr txBox="1"/>
          <p:nvPr/>
        </p:nvSpPr>
        <p:spPr>
          <a:xfrm>
            <a:off x="3631711" y="1181725"/>
            <a:ext cx="540244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8800" dirty="0" smtClean="0"/>
              <a:t>0 1  0  1 0 </a:t>
            </a:r>
            <a:r>
              <a:rPr lang="sk-SK" sz="8800" dirty="0" err="1" smtClean="0"/>
              <a:t>0</a:t>
            </a:r>
            <a:endParaRPr lang="sk-SK" sz="8800" dirty="0"/>
          </a:p>
        </p:txBody>
      </p:sp>
      <p:sp>
        <p:nvSpPr>
          <p:cNvPr id="14" name="BlokTextu 13"/>
          <p:cNvSpPr txBox="1"/>
          <p:nvPr/>
        </p:nvSpPr>
        <p:spPr>
          <a:xfrm rot="5400000" flipV="1">
            <a:off x="1628215" y="3090963"/>
            <a:ext cx="10679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/>
              <a:t>AM (ASK)</a:t>
            </a:r>
          </a:p>
        </p:txBody>
      </p:sp>
      <p:sp>
        <p:nvSpPr>
          <p:cNvPr id="15" name="BlokTextu 14"/>
          <p:cNvSpPr txBox="1"/>
          <p:nvPr/>
        </p:nvSpPr>
        <p:spPr>
          <a:xfrm rot="5400000" flipV="1">
            <a:off x="1047926" y="4974503"/>
            <a:ext cx="5293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 smtClean="0"/>
              <a:t>PSK</a:t>
            </a: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9" name="Picture 8" descr="page032_img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3127" y="0"/>
            <a:ext cx="2935825" cy="2520000"/>
          </a:xfrm>
          <a:prstGeom prst="rect">
            <a:avLst/>
          </a:prstGeom>
        </p:spPr>
      </p:pic>
      <p:pic>
        <p:nvPicPr>
          <p:cNvPr id="10" name="Picture 9" descr="page032_img9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54" y="0"/>
            <a:ext cx="1757752" cy="2520000"/>
          </a:xfrm>
          <a:prstGeom prst="rect">
            <a:avLst/>
          </a:prstGeom>
        </p:spPr>
      </p:pic>
      <p:sp>
        <p:nvSpPr>
          <p:cNvPr id="11" name="BlokTextu 10"/>
          <p:cNvSpPr txBox="1"/>
          <p:nvPr/>
        </p:nvSpPr>
        <p:spPr>
          <a:xfrm>
            <a:off x="742951" y="2790825"/>
            <a:ext cx="10991850" cy="289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/>
              <a:t>Formát obsahuje jeden párny paritný bit, potom 8 bitov kódu zariadenia, potom 16 bitov čísla karty a potom nepárny paritný bit:</a:t>
            </a:r>
          </a:p>
          <a:p>
            <a:r>
              <a:rPr lang="sk-SK" sz="3040" dirty="0" smtClean="0"/>
              <a:t>&gt;++++++++++++------------&lt;</a:t>
            </a:r>
            <a:endParaRPr lang="sk-SK" sz="3040" dirty="0"/>
          </a:p>
          <a:p>
            <a:r>
              <a:rPr lang="sk-SK" dirty="0"/>
              <a:t>PFFFFFFFFUUUUUUUUUUUUUUUUUUUUUP</a:t>
            </a:r>
          </a:p>
          <a:p>
            <a:r>
              <a:rPr lang="sk-SK" sz="2600" dirty="0"/>
              <a:t>P← 8 </a:t>
            </a:r>
            <a:r>
              <a:rPr lang="sk-SK" sz="2600" dirty="0" err="1"/>
              <a:t>fc</a:t>
            </a:r>
            <a:r>
              <a:rPr lang="sk-SK" sz="2600" dirty="0"/>
              <a:t> →← 16 bitov karta →P</a:t>
            </a:r>
          </a:p>
          <a:p>
            <a:r>
              <a:rPr lang="sk-SK" dirty="0"/>
              <a:t>8-bitový kód zariadenia má rozsah od 0 do </a:t>
            </a:r>
            <a:r>
              <a:rPr lang="sk-SK" dirty="0" smtClean="0"/>
              <a:t>255</a:t>
            </a:r>
          </a:p>
          <a:p>
            <a:r>
              <a:rPr lang="sk-SK" dirty="0" smtClean="0"/>
              <a:t>16-bitové </a:t>
            </a:r>
            <a:r>
              <a:rPr lang="sk-SK" dirty="0"/>
              <a:t>číslo karty má rozsah </a:t>
            </a:r>
            <a:r>
              <a:rPr lang="sk-SK" dirty="0" smtClean="0"/>
              <a:t>od 0 </a:t>
            </a:r>
            <a:r>
              <a:rPr lang="sk-SK" dirty="0"/>
              <a:t>do 65535.</a:t>
            </a:r>
          </a:p>
          <a:p>
            <a:r>
              <a:rPr lang="sk-SK" dirty="0"/>
              <a:t>Ľavý paritný bit označuje, či je v </a:t>
            </a:r>
            <a:r>
              <a:rPr lang="sk-SK" dirty="0" smtClean="0"/>
              <a:t>prvých 12 </a:t>
            </a:r>
            <a:r>
              <a:rPr lang="sk-SK" dirty="0"/>
              <a:t>(+) dátových bitoch párny počet núl. </a:t>
            </a:r>
            <a:endParaRPr lang="sk-SK" dirty="0" smtClean="0"/>
          </a:p>
          <a:p>
            <a:r>
              <a:rPr lang="sk-SK" dirty="0" smtClean="0"/>
              <a:t>Pravý </a:t>
            </a:r>
            <a:r>
              <a:rPr lang="sk-SK" dirty="0"/>
              <a:t>paritný bit označuje, či je v </a:t>
            </a:r>
            <a:r>
              <a:rPr lang="sk-SK" dirty="0" smtClean="0"/>
              <a:t>posledných 12 </a:t>
            </a:r>
            <a:r>
              <a:rPr lang="sk-SK" dirty="0"/>
              <a:t>(-) dátových bitoch nepárny počet núl.</a:t>
            </a:r>
          </a:p>
        </p:txBody>
      </p:sp>
      <p:sp>
        <p:nvSpPr>
          <p:cNvPr id="12" name="BlokTextu 11"/>
          <p:cNvSpPr txBox="1"/>
          <p:nvPr/>
        </p:nvSpPr>
        <p:spPr>
          <a:xfrm>
            <a:off x="2362200" y="1029167"/>
            <a:ext cx="27667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dirty="0"/>
              <a:t>26 Bit </a:t>
            </a:r>
            <a:r>
              <a:rPr lang="sk-SK" sz="2400" dirty="0" smtClean="0"/>
              <a:t>Dátový formát</a:t>
            </a:r>
            <a:endParaRPr lang="sk-SK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Picture 2" descr="page002_img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26617"/>
            <a:ext cx="12188952" cy="1004764"/>
          </a:xfrm>
          <a:prstGeom prst="rect">
            <a:avLst/>
          </a:prstGeom>
        </p:spPr>
      </p:pic>
      <p:pic>
        <p:nvPicPr>
          <p:cNvPr id="4" name="Picture 3" descr="page002_img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15028"/>
            <a:ext cx="12188952" cy="5027942"/>
          </a:xfrm>
          <a:prstGeom prst="rect">
            <a:avLst/>
          </a:prstGeom>
        </p:spPr>
      </p:pic>
      <p:pic>
        <p:nvPicPr>
          <p:cNvPr id="5" name="Picture 4" descr="page002_img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81705"/>
            <a:ext cx="12188952" cy="4894588"/>
          </a:xfrm>
          <a:prstGeom prst="rect">
            <a:avLst/>
          </a:prstGeom>
        </p:spPr>
      </p:pic>
      <p:pic>
        <p:nvPicPr>
          <p:cNvPr id="6" name="Picture 5" descr="page034_img5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702564"/>
            <a:ext cx="12188952" cy="5452872"/>
          </a:xfrm>
          <a:prstGeom prst="rect">
            <a:avLst/>
          </a:prstGeom>
        </p:spPr>
      </p:pic>
      <p:pic>
        <p:nvPicPr>
          <p:cNvPr id="7" name="Picture 6" descr="page034_img6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43250" y="1707639"/>
            <a:ext cx="4798266" cy="2397635"/>
          </a:xfrm>
          <a:prstGeom prst="rect">
            <a:avLst/>
          </a:prstGeom>
        </p:spPr>
      </p:pic>
      <p:sp>
        <p:nvSpPr>
          <p:cNvPr id="8" name="Obdĺžnik 7"/>
          <p:cNvSpPr/>
          <p:nvPr/>
        </p:nvSpPr>
        <p:spPr>
          <a:xfrm>
            <a:off x="2246246" y="227683"/>
            <a:ext cx="48020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2400" dirty="0"/>
              <a:t>Čítanie RFID štítku pomocou </a:t>
            </a:r>
            <a:r>
              <a:rPr lang="sk-SK" sz="2400" dirty="0" err="1"/>
              <a:t>Flipperu</a:t>
            </a:r>
            <a:endParaRPr lang="sk-SK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Picture 2" descr="page002_img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26617"/>
            <a:ext cx="12188952" cy="1004764"/>
          </a:xfrm>
          <a:prstGeom prst="rect">
            <a:avLst/>
          </a:prstGeom>
        </p:spPr>
      </p:pic>
      <p:pic>
        <p:nvPicPr>
          <p:cNvPr id="4" name="Picture 3" descr="page002_img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15028"/>
            <a:ext cx="12188952" cy="5027942"/>
          </a:xfrm>
          <a:prstGeom prst="rect">
            <a:avLst/>
          </a:prstGeom>
        </p:spPr>
      </p:pic>
      <p:pic>
        <p:nvPicPr>
          <p:cNvPr id="5" name="Picture 4" descr="page002_img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81705"/>
            <a:ext cx="12188952" cy="4894588"/>
          </a:xfrm>
          <a:prstGeom prst="rect">
            <a:avLst/>
          </a:prstGeom>
        </p:spPr>
      </p:pic>
      <p:pic>
        <p:nvPicPr>
          <p:cNvPr id="6" name="Picture 5" descr="page034_img5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702564"/>
            <a:ext cx="12188952" cy="5452872"/>
          </a:xfrm>
          <a:prstGeom prst="rect">
            <a:avLst/>
          </a:prstGeom>
        </p:spPr>
      </p:pic>
      <p:sp>
        <p:nvSpPr>
          <p:cNvPr id="8" name="Obdĺžnik 7"/>
          <p:cNvSpPr/>
          <p:nvPr/>
        </p:nvSpPr>
        <p:spPr>
          <a:xfrm>
            <a:off x="2246246" y="227683"/>
            <a:ext cx="48020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2400" dirty="0"/>
              <a:t>Čítanie RFID štítku pomocou </a:t>
            </a:r>
            <a:r>
              <a:rPr lang="sk-SK" sz="2400" dirty="0" err="1"/>
              <a:t>Flipperu</a:t>
            </a:r>
            <a:endParaRPr lang="sk-SK" sz="2400" dirty="0"/>
          </a:p>
        </p:txBody>
      </p:sp>
      <p:pic>
        <p:nvPicPr>
          <p:cNvPr id="9" name="Picture 7" descr="page035_img7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90875" y="1774936"/>
            <a:ext cx="4680000" cy="2341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97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Picture 2" descr="page002_img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26617"/>
            <a:ext cx="12188952" cy="1004764"/>
          </a:xfrm>
          <a:prstGeom prst="rect">
            <a:avLst/>
          </a:prstGeom>
        </p:spPr>
      </p:pic>
      <p:pic>
        <p:nvPicPr>
          <p:cNvPr id="4" name="Picture 3" descr="page002_img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15028"/>
            <a:ext cx="12188952" cy="5027942"/>
          </a:xfrm>
          <a:prstGeom prst="rect">
            <a:avLst/>
          </a:prstGeom>
        </p:spPr>
      </p:pic>
      <p:pic>
        <p:nvPicPr>
          <p:cNvPr id="5" name="Picture 4" descr="page002_img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81705"/>
            <a:ext cx="12188952" cy="4894588"/>
          </a:xfrm>
          <a:prstGeom prst="rect">
            <a:avLst/>
          </a:prstGeom>
        </p:spPr>
      </p:pic>
      <p:pic>
        <p:nvPicPr>
          <p:cNvPr id="6" name="Picture 5" descr="page034_img5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702564"/>
            <a:ext cx="12188952" cy="5452872"/>
          </a:xfrm>
          <a:prstGeom prst="rect">
            <a:avLst/>
          </a:prstGeom>
        </p:spPr>
      </p:pic>
      <p:sp>
        <p:nvSpPr>
          <p:cNvPr id="8" name="Obdĺžnik 7"/>
          <p:cNvSpPr/>
          <p:nvPr/>
        </p:nvSpPr>
        <p:spPr>
          <a:xfrm>
            <a:off x="2246246" y="227683"/>
            <a:ext cx="48020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2400" dirty="0"/>
              <a:t>Čítanie RFID štítku pomocou </a:t>
            </a:r>
            <a:r>
              <a:rPr lang="sk-SK" sz="2400" dirty="0" err="1"/>
              <a:t>Flipperu</a:t>
            </a:r>
            <a:endParaRPr lang="sk-SK" sz="2400" dirty="0"/>
          </a:p>
        </p:txBody>
      </p:sp>
      <p:pic>
        <p:nvPicPr>
          <p:cNvPr id="10" name="Picture 7" descr="page036_img7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71825" y="1799084"/>
            <a:ext cx="4680000" cy="2341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08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Picture 2" descr="page002_img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26617"/>
            <a:ext cx="12188952" cy="1004764"/>
          </a:xfrm>
          <a:prstGeom prst="rect">
            <a:avLst/>
          </a:prstGeom>
        </p:spPr>
      </p:pic>
      <p:pic>
        <p:nvPicPr>
          <p:cNvPr id="4" name="Picture 3" descr="page002_img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15028"/>
            <a:ext cx="12188952" cy="5027942"/>
          </a:xfrm>
          <a:prstGeom prst="rect">
            <a:avLst/>
          </a:prstGeom>
        </p:spPr>
      </p:pic>
      <p:pic>
        <p:nvPicPr>
          <p:cNvPr id="5" name="Picture 4" descr="page002_img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81705"/>
            <a:ext cx="12188952" cy="4894588"/>
          </a:xfrm>
          <a:prstGeom prst="rect">
            <a:avLst/>
          </a:prstGeom>
        </p:spPr>
      </p:pic>
      <p:pic>
        <p:nvPicPr>
          <p:cNvPr id="6" name="Picture 5" descr="page034_img5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702564"/>
            <a:ext cx="12188952" cy="5452872"/>
          </a:xfrm>
          <a:prstGeom prst="rect">
            <a:avLst/>
          </a:prstGeom>
        </p:spPr>
      </p:pic>
      <p:sp>
        <p:nvSpPr>
          <p:cNvPr id="8" name="Obdĺžnik 7"/>
          <p:cNvSpPr/>
          <p:nvPr/>
        </p:nvSpPr>
        <p:spPr>
          <a:xfrm>
            <a:off x="2246246" y="227683"/>
            <a:ext cx="48020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2400" dirty="0"/>
              <a:t>Čítanie RFID štítku pomocou </a:t>
            </a:r>
            <a:r>
              <a:rPr lang="sk-SK" sz="2400" dirty="0" err="1"/>
              <a:t>Flipperu</a:t>
            </a:r>
            <a:endParaRPr lang="sk-SK" sz="2400" dirty="0"/>
          </a:p>
        </p:txBody>
      </p:sp>
      <p:pic>
        <p:nvPicPr>
          <p:cNvPr id="9" name="Picture 7" descr="page037_img7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90875" y="1789559"/>
            <a:ext cx="4680000" cy="2341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14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Picture 2" descr="page002_img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26617"/>
            <a:ext cx="12188952" cy="1004764"/>
          </a:xfrm>
          <a:prstGeom prst="rect">
            <a:avLst/>
          </a:prstGeom>
        </p:spPr>
      </p:pic>
      <p:pic>
        <p:nvPicPr>
          <p:cNvPr id="4" name="Picture 3" descr="page002_img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15028"/>
            <a:ext cx="12188952" cy="5027942"/>
          </a:xfrm>
          <a:prstGeom prst="rect">
            <a:avLst/>
          </a:prstGeom>
        </p:spPr>
      </p:pic>
      <p:pic>
        <p:nvPicPr>
          <p:cNvPr id="5" name="Picture 4" descr="page002_img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81705"/>
            <a:ext cx="12188952" cy="4894588"/>
          </a:xfrm>
          <a:prstGeom prst="rect">
            <a:avLst/>
          </a:prstGeom>
        </p:spPr>
      </p:pic>
      <p:pic>
        <p:nvPicPr>
          <p:cNvPr id="6" name="Picture 5" descr="page034_img5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702564"/>
            <a:ext cx="12188952" cy="5452872"/>
          </a:xfrm>
          <a:prstGeom prst="rect">
            <a:avLst/>
          </a:prstGeom>
        </p:spPr>
      </p:pic>
      <p:sp>
        <p:nvSpPr>
          <p:cNvPr id="8" name="Obdĺžnik 7"/>
          <p:cNvSpPr/>
          <p:nvPr/>
        </p:nvSpPr>
        <p:spPr>
          <a:xfrm>
            <a:off x="2246246" y="227683"/>
            <a:ext cx="48020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2400" dirty="0"/>
              <a:t>Čítanie RFID štítku pomocou </a:t>
            </a:r>
            <a:r>
              <a:rPr lang="sk-SK" sz="2400" dirty="0" err="1"/>
              <a:t>Flipperu</a:t>
            </a:r>
            <a:endParaRPr lang="sk-SK" sz="2400" dirty="0"/>
          </a:p>
        </p:txBody>
      </p:sp>
      <p:pic>
        <p:nvPicPr>
          <p:cNvPr id="10" name="Picture 7" descr="page038_img7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81350" y="1784461"/>
            <a:ext cx="4680000" cy="2341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09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Picture 2" descr="page002_img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26617"/>
            <a:ext cx="12188952" cy="1004764"/>
          </a:xfrm>
          <a:prstGeom prst="rect">
            <a:avLst/>
          </a:prstGeom>
        </p:spPr>
      </p:pic>
      <p:pic>
        <p:nvPicPr>
          <p:cNvPr id="4" name="Picture 3" descr="page002_img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15028"/>
            <a:ext cx="12188952" cy="5027942"/>
          </a:xfrm>
          <a:prstGeom prst="rect">
            <a:avLst/>
          </a:prstGeom>
        </p:spPr>
      </p:pic>
      <p:pic>
        <p:nvPicPr>
          <p:cNvPr id="5" name="Picture 4" descr="page002_img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81705"/>
            <a:ext cx="12188952" cy="4894588"/>
          </a:xfrm>
          <a:prstGeom prst="rect">
            <a:avLst/>
          </a:prstGeom>
        </p:spPr>
      </p:pic>
      <p:pic>
        <p:nvPicPr>
          <p:cNvPr id="6" name="Picture 5" descr="page034_img5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702564"/>
            <a:ext cx="12188952" cy="5452872"/>
          </a:xfrm>
          <a:prstGeom prst="rect">
            <a:avLst/>
          </a:prstGeom>
        </p:spPr>
      </p:pic>
      <p:sp>
        <p:nvSpPr>
          <p:cNvPr id="8" name="Obdĺžnik 7"/>
          <p:cNvSpPr/>
          <p:nvPr/>
        </p:nvSpPr>
        <p:spPr>
          <a:xfrm>
            <a:off x="2246246" y="227683"/>
            <a:ext cx="48020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2400" dirty="0"/>
              <a:t>Čítanie RFID štítku pomocou </a:t>
            </a:r>
            <a:r>
              <a:rPr lang="sk-SK" sz="2400" dirty="0" err="1"/>
              <a:t>Flipperu</a:t>
            </a:r>
            <a:endParaRPr lang="sk-SK" sz="2400" dirty="0"/>
          </a:p>
        </p:txBody>
      </p:sp>
      <p:pic>
        <p:nvPicPr>
          <p:cNvPr id="9" name="Picture 7" descr="page039_img7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90875" y="1774936"/>
            <a:ext cx="4680000" cy="2341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48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Picture 2" descr="page002_img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26617"/>
            <a:ext cx="12188952" cy="1004764"/>
          </a:xfrm>
          <a:prstGeom prst="rect">
            <a:avLst/>
          </a:prstGeom>
        </p:spPr>
      </p:pic>
      <p:pic>
        <p:nvPicPr>
          <p:cNvPr id="4" name="Picture 3" descr="page002_img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15028"/>
            <a:ext cx="12188952" cy="5027942"/>
          </a:xfrm>
          <a:prstGeom prst="rect">
            <a:avLst/>
          </a:prstGeom>
        </p:spPr>
      </p:pic>
      <p:pic>
        <p:nvPicPr>
          <p:cNvPr id="5" name="Picture 4" descr="page002_img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81705"/>
            <a:ext cx="12188952" cy="4894588"/>
          </a:xfrm>
          <a:prstGeom prst="rect">
            <a:avLst/>
          </a:prstGeom>
        </p:spPr>
      </p:pic>
      <p:pic>
        <p:nvPicPr>
          <p:cNvPr id="6" name="Picture 5" descr="page034_img5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702564"/>
            <a:ext cx="12188952" cy="5452872"/>
          </a:xfrm>
          <a:prstGeom prst="rect">
            <a:avLst/>
          </a:prstGeom>
        </p:spPr>
      </p:pic>
      <p:sp>
        <p:nvSpPr>
          <p:cNvPr id="8" name="Obdĺžnik 7"/>
          <p:cNvSpPr/>
          <p:nvPr/>
        </p:nvSpPr>
        <p:spPr>
          <a:xfrm>
            <a:off x="2246246" y="227683"/>
            <a:ext cx="48020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2400" dirty="0"/>
              <a:t>Čítanie RFID štítku pomocou </a:t>
            </a:r>
            <a:r>
              <a:rPr lang="sk-SK" sz="2400" dirty="0" err="1"/>
              <a:t>Flipperu</a:t>
            </a:r>
            <a:endParaRPr lang="sk-SK" sz="2400" dirty="0"/>
          </a:p>
        </p:txBody>
      </p:sp>
      <p:pic>
        <p:nvPicPr>
          <p:cNvPr id="10" name="Picture 7" descr="page040_img7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0400" y="1803511"/>
            <a:ext cx="4680000" cy="2341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64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8" name="Picture 7" descr="page041_img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8547" y="2895984"/>
            <a:ext cx="1523658" cy="3560940"/>
          </a:xfrm>
          <a:prstGeom prst="rect">
            <a:avLst/>
          </a:prstGeom>
        </p:spPr>
      </p:pic>
      <p:pic>
        <p:nvPicPr>
          <p:cNvPr id="9" name="Picture 8" descr="page041_img7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84" y="129"/>
            <a:ext cx="1800000" cy="2895855"/>
          </a:xfrm>
          <a:prstGeom prst="rect">
            <a:avLst/>
          </a:prstGeom>
        </p:spPr>
      </p:pic>
      <p:pic>
        <p:nvPicPr>
          <p:cNvPr id="10" name="Picture 9" descr="page041_img8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7301" y="3123117"/>
            <a:ext cx="3106674" cy="3106674"/>
          </a:xfrm>
          <a:prstGeom prst="rect">
            <a:avLst/>
          </a:prstGeom>
        </p:spPr>
      </p:pic>
      <p:pic>
        <p:nvPicPr>
          <p:cNvPr id="11" name="Picture 10" descr="page041_img9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06515" y="95251"/>
            <a:ext cx="1800000" cy="2594195"/>
          </a:xfrm>
          <a:prstGeom prst="rect">
            <a:avLst/>
          </a:prstGeom>
        </p:spPr>
      </p:pic>
      <p:sp>
        <p:nvSpPr>
          <p:cNvPr id="12" name="Obdĺžnik 11"/>
          <p:cNvSpPr/>
          <p:nvPr/>
        </p:nvSpPr>
        <p:spPr>
          <a:xfrm>
            <a:off x="3221438" y="720209"/>
            <a:ext cx="50462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2400" dirty="0" smtClean="0"/>
              <a:t>Časti kódov na RFID kľúčenkách ???</a:t>
            </a:r>
            <a:endParaRPr lang="sk-SK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6" name="Picture 5" descr="page003_img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3073" y="3612367"/>
            <a:ext cx="5124995" cy="3175190"/>
          </a:xfrm>
          <a:prstGeom prst="rect">
            <a:avLst/>
          </a:prstGeom>
        </p:spPr>
      </p:pic>
      <p:pic>
        <p:nvPicPr>
          <p:cNvPr id="7" name="Picture 6" descr="page003_img6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103" y="313746"/>
            <a:ext cx="4091316" cy="3259965"/>
          </a:xfrm>
          <a:prstGeom prst="rect">
            <a:avLst/>
          </a:prstGeom>
        </p:spPr>
      </p:pic>
      <p:pic>
        <p:nvPicPr>
          <p:cNvPr id="8" name="Picture 7" descr="page003_img7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2668" y="51023"/>
            <a:ext cx="6559172" cy="3522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6" name="Obdĺžnik 5"/>
          <p:cNvSpPr/>
          <p:nvPr/>
        </p:nvSpPr>
        <p:spPr>
          <a:xfrm>
            <a:off x="1809214" y="2598003"/>
            <a:ext cx="885627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4800" dirty="0" err="1"/>
              <a:t>Badge</a:t>
            </a:r>
            <a:r>
              <a:rPr lang="sk-SK" sz="4800" dirty="0"/>
              <a:t> </a:t>
            </a:r>
            <a:r>
              <a:rPr lang="sk-SK" sz="4800" dirty="0" err="1" smtClean="0"/>
              <a:t>Cloning</a:t>
            </a:r>
            <a:r>
              <a:rPr lang="sk-SK" sz="4800" dirty="0" smtClean="0"/>
              <a:t> – Klonovanie kľúčov</a:t>
            </a:r>
            <a:endParaRPr lang="sk-SK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6" name="Picture 5" descr="page046_img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4805" y="2514600"/>
            <a:ext cx="4903890" cy="4248150"/>
          </a:xfrm>
          <a:prstGeom prst="rect">
            <a:avLst/>
          </a:prstGeom>
        </p:spPr>
      </p:pic>
      <p:sp>
        <p:nvSpPr>
          <p:cNvPr id="7" name="Obdĺžnik 6"/>
          <p:cNvSpPr/>
          <p:nvPr/>
        </p:nvSpPr>
        <p:spPr>
          <a:xfrm>
            <a:off x="838200" y="1000036"/>
            <a:ext cx="6092825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k-SK" sz="3600" b="1" dirty="0" err="1" smtClean="0"/>
              <a:t>Flipper</a:t>
            </a:r>
            <a:r>
              <a:rPr lang="sk-SK" sz="3600" b="1" dirty="0" smtClean="0"/>
              <a:t> </a:t>
            </a:r>
            <a:r>
              <a:rPr lang="sk-SK" sz="3600" b="1" dirty="0" err="1" smtClean="0"/>
              <a:t>Zero</a:t>
            </a:r>
            <a:endParaRPr lang="sk-SK" sz="3600" b="1" dirty="0" smtClean="0"/>
          </a:p>
          <a:p>
            <a:endParaRPr lang="sk-SK" dirty="0" smtClean="0"/>
          </a:p>
          <a:p>
            <a:r>
              <a:rPr lang="sk-SK" dirty="0" smtClean="0"/>
              <a:t>+ Samostatne použiteľný</a:t>
            </a:r>
          </a:p>
          <a:p>
            <a:r>
              <a:rPr lang="sk-SK" dirty="0" smtClean="0"/>
              <a:t>+ </a:t>
            </a:r>
            <a:r>
              <a:rPr lang="sk-SK" dirty="0"/>
              <a:t>Prispôsobiteľný </a:t>
            </a:r>
            <a:endParaRPr lang="sk-SK" dirty="0" smtClean="0"/>
          </a:p>
          <a:p>
            <a:endParaRPr lang="sk-SK" dirty="0" smtClean="0"/>
          </a:p>
          <a:p>
            <a:pPr marL="285750" indent="-285750">
              <a:buFontTx/>
              <a:buChar char="-"/>
            </a:pPr>
            <a:r>
              <a:rPr lang="sk-SK" dirty="0" smtClean="0"/>
              <a:t>Vyššia cena</a:t>
            </a:r>
          </a:p>
          <a:p>
            <a:pPr marL="285750" indent="-285750">
              <a:buFontTx/>
              <a:buChar char="-"/>
            </a:pPr>
            <a:r>
              <a:rPr lang="sk-SK" dirty="0" smtClean="0"/>
              <a:t>Niekedy </a:t>
            </a:r>
            <a:r>
              <a:rPr lang="sk-SK" dirty="0"/>
              <a:t>nie sú na </a:t>
            </a:r>
            <a:r>
              <a:rPr lang="sk-SK" dirty="0" smtClean="0"/>
              <a:t>sklade</a:t>
            </a:r>
          </a:p>
          <a:p>
            <a:pPr marL="285750" indent="-285750">
              <a:buFontTx/>
              <a:buChar char="-"/>
            </a:pPr>
            <a:r>
              <a:rPr lang="sk-SK" dirty="0" smtClean="0"/>
              <a:t>V niektorej krajine ich použitie nemusí byť dovolené</a:t>
            </a: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6" name="Picture 5" descr="page047_img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6400" y="1552575"/>
            <a:ext cx="5354844" cy="4295775"/>
          </a:xfrm>
          <a:prstGeom prst="rect">
            <a:avLst/>
          </a:prstGeom>
        </p:spPr>
      </p:pic>
      <p:sp>
        <p:nvSpPr>
          <p:cNvPr id="7" name="Obdĺžnik 6"/>
          <p:cNvSpPr/>
          <p:nvPr/>
        </p:nvSpPr>
        <p:spPr>
          <a:xfrm>
            <a:off x="838200" y="1000036"/>
            <a:ext cx="6092825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k-SK" sz="3600" b="1" dirty="0" smtClean="0"/>
              <a:t>Proxmark3</a:t>
            </a:r>
          </a:p>
          <a:p>
            <a:endParaRPr lang="sk-SK" dirty="0" smtClean="0"/>
          </a:p>
          <a:p>
            <a:r>
              <a:rPr lang="sk-SK" dirty="0" smtClean="0"/>
              <a:t>+ Lacné</a:t>
            </a:r>
          </a:p>
          <a:p>
            <a:r>
              <a:rPr lang="sk-SK" dirty="0" smtClean="0"/>
              <a:t>+ Väčšia kontrola </a:t>
            </a:r>
          </a:p>
          <a:p>
            <a:r>
              <a:rPr lang="sk-SK" dirty="0" smtClean="0"/>
              <a:t>+ Prispôsobiteľné</a:t>
            </a:r>
          </a:p>
          <a:p>
            <a:endParaRPr lang="sk-SK" dirty="0" smtClean="0"/>
          </a:p>
          <a:p>
            <a:pPr marL="285750" indent="-285750">
              <a:buFontTx/>
              <a:buChar char="-"/>
            </a:pPr>
            <a:r>
              <a:rPr lang="sk-SK" dirty="0" smtClean="0"/>
              <a:t>Nefunguje samostatne</a:t>
            </a: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6" name="Picture 5" descr="page048_img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4458" y="2600325"/>
            <a:ext cx="2347344" cy="3429000"/>
          </a:xfrm>
          <a:prstGeom prst="rect">
            <a:avLst/>
          </a:prstGeom>
        </p:spPr>
      </p:pic>
      <p:sp>
        <p:nvSpPr>
          <p:cNvPr id="7" name="Obdĺžnik 6"/>
          <p:cNvSpPr/>
          <p:nvPr/>
        </p:nvSpPr>
        <p:spPr>
          <a:xfrm>
            <a:off x="838200" y="1000036"/>
            <a:ext cx="6092825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k-SK" sz="3600" b="1" dirty="0" err="1" smtClean="0"/>
              <a:t>Keysy</a:t>
            </a:r>
            <a:endParaRPr lang="sk-SK" sz="3600" b="1" dirty="0" smtClean="0"/>
          </a:p>
          <a:p>
            <a:endParaRPr lang="sk-SK" dirty="0" smtClean="0"/>
          </a:p>
          <a:p>
            <a:r>
              <a:rPr lang="sk-SK" dirty="0" smtClean="0"/>
              <a:t>+ Lacné</a:t>
            </a:r>
          </a:p>
          <a:p>
            <a:r>
              <a:rPr lang="sk-SK" dirty="0" smtClean="0"/>
              <a:t>+ Samostatný</a:t>
            </a:r>
          </a:p>
          <a:p>
            <a:r>
              <a:rPr lang="sk-SK" dirty="0" smtClean="0"/>
              <a:t>+ Nenápadný </a:t>
            </a:r>
            <a:r>
              <a:rPr lang="sk-SK" dirty="0" smtClean="0">
                <a:sym typeface="Wingdings" panose="05000000000000000000" pitchFamily="2" charset="2"/>
              </a:rPr>
              <a:t></a:t>
            </a:r>
            <a:endParaRPr lang="sk-SK" dirty="0" smtClean="0"/>
          </a:p>
          <a:p>
            <a:endParaRPr lang="sk-SK" dirty="0" smtClean="0"/>
          </a:p>
          <a:p>
            <a:pPr marL="285750" indent="-285750">
              <a:buFontTx/>
              <a:buChar char="-"/>
            </a:pPr>
            <a:r>
              <a:rPr lang="sk-SK" dirty="0" smtClean="0"/>
              <a:t>Nie vždy funguje</a:t>
            </a:r>
          </a:p>
          <a:p>
            <a:pPr marL="285750" indent="-285750">
              <a:buFontTx/>
              <a:buChar char="-"/>
            </a:pPr>
            <a:r>
              <a:rPr lang="sk-SK" dirty="0" smtClean="0"/>
              <a:t>Dokáže zapisovať iba na svoje vlastné karty</a:t>
            </a: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6" name="Picture 5" descr="page049_img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7027" y="3138487"/>
            <a:ext cx="2100844" cy="3295650"/>
          </a:xfrm>
          <a:prstGeom prst="rect">
            <a:avLst/>
          </a:prstGeom>
        </p:spPr>
      </p:pic>
      <p:pic>
        <p:nvPicPr>
          <p:cNvPr id="7" name="Picture 6" descr="page049_img6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3703" y="3219450"/>
            <a:ext cx="1702892" cy="3133725"/>
          </a:xfrm>
          <a:prstGeom prst="rect">
            <a:avLst/>
          </a:prstGeom>
        </p:spPr>
      </p:pic>
      <p:sp>
        <p:nvSpPr>
          <p:cNvPr id="8" name="Obdĺžnik 7"/>
          <p:cNvSpPr/>
          <p:nvPr/>
        </p:nvSpPr>
        <p:spPr>
          <a:xfrm>
            <a:off x="838200" y="1000036"/>
            <a:ext cx="6092825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k-SK" sz="3600" b="1" dirty="0" err="1" smtClean="0"/>
              <a:t>Garbage</a:t>
            </a:r>
            <a:endParaRPr lang="sk-SK" sz="3600" b="1" dirty="0" smtClean="0"/>
          </a:p>
          <a:p>
            <a:endParaRPr lang="sk-SK" dirty="0" smtClean="0"/>
          </a:p>
          <a:p>
            <a:r>
              <a:rPr lang="sk-SK" dirty="0" smtClean="0"/>
              <a:t>+ Odchytí akékoľvek heslo</a:t>
            </a:r>
          </a:p>
          <a:p>
            <a:r>
              <a:rPr lang="sk-SK" dirty="0" smtClean="0"/>
              <a:t>+ Dokáže zahltiť systém</a:t>
            </a:r>
          </a:p>
          <a:p>
            <a:endParaRPr lang="sk-SK" dirty="0" smtClean="0"/>
          </a:p>
          <a:p>
            <a:pPr marL="285750" indent="-285750">
              <a:buFontTx/>
              <a:buChar char="-"/>
            </a:pPr>
            <a:r>
              <a:rPr lang="sk-SK" dirty="0" smtClean="0"/>
              <a:t>Veľký, každý si ho všimne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6" name="Picture 5" descr="page050_img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0" y="1161322"/>
            <a:ext cx="5064125" cy="5668104"/>
          </a:xfrm>
          <a:prstGeom prst="rect">
            <a:avLst/>
          </a:prstGeom>
        </p:spPr>
      </p:pic>
      <p:sp>
        <p:nvSpPr>
          <p:cNvPr id="7" name="Obdĺžnik 6"/>
          <p:cNvSpPr/>
          <p:nvPr/>
        </p:nvSpPr>
        <p:spPr>
          <a:xfrm>
            <a:off x="838200" y="1000036"/>
            <a:ext cx="6092825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k-SK" sz="3600" b="1" dirty="0" smtClean="0"/>
              <a:t>Karta univerzálnych prístupov</a:t>
            </a:r>
          </a:p>
          <a:p>
            <a:endParaRPr lang="sk-SK" dirty="0" smtClean="0"/>
          </a:p>
          <a:p>
            <a:r>
              <a:rPr lang="sk-SK" dirty="0" smtClean="0"/>
              <a:t>+ Stačí vložiť a čakať... </a:t>
            </a:r>
            <a:r>
              <a:rPr lang="sk-SK" dirty="0" smtClean="0">
                <a:sym typeface="Wingdings" panose="05000000000000000000" pitchFamily="2" charset="2"/>
              </a:rPr>
              <a:t></a:t>
            </a:r>
            <a:endParaRPr lang="sk-SK" dirty="0" smtClean="0"/>
          </a:p>
          <a:p>
            <a:endParaRPr lang="sk-SK" dirty="0" smtClean="0"/>
          </a:p>
          <a:p>
            <a:pPr marL="285750" indent="-285750">
              <a:buFontTx/>
              <a:buChar char="-"/>
            </a:pPr>
            <a:r>
              <a:rPr lang="sk-SK" dirty="0" smtClean="0"/>
              <a:t>Kým urobí </a:t>
            </a:r>
            <a:r>
              <a:rPr lang="sk-SK" dirty="0" err="1" smtClean="0"/>
              <a:t>brute</a:t>
            </a:r>
            <a:r>
              <a:rPr lang="sk-SK" dirty="0" smtClean="0"/>
              <a:t> </a:t>
            </a:r>
            <a:r>
              <a:rPr lang="sk-SK" dirty="0" err="1" smtClean="0"/>
              <a:t>force</a:t>
            </a:r>
            <a:r>
              <a:rPr lang="sk-SK" dirty="0" smtClean="0"/>
              <a:t>, tak to trvá...</a:t>
            </a:r>
          </a:p>
        </p:txBody>
      </p:sp>
      <p:pic>
        <p:nvPicPr>
          <p:cNvPr id="8" name="Picture 4" descr="page051_img4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9735" y="2933700"/>
            <a:ext cx="387543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6" name="Obdĺžnik 5"/>
          <p:cNvSpPr/>
          <p:nvPr/>
        </p:nvSpPr>
        <p:spPr>
          <a:xfrm>
            <a:off x="838200" y="1000036"/>
            <a:ext cx="108870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3600" b="1" dirty="0" smtClean="0"/>
              <a:t>Ďalšie možnosti </a:t>
            </a:r>
            <a:r>
              <a:rPr lang="sk-SK" sz="3600" b="1" dirty="0" err="1" smtClean="0"/>
              <a:t>Flipperu</a:t>
            </a:r>
            <a:endParaRPr lang="sk-SK" sz="3600" b="1" dirty="0" smtClean="0"/>
          </a:p>
          <a:p>
            <a:endParaRPr lang="sk-SK" dirty="0" smtClean="0"/>
          </a:p>
          <a:p>
            <a:r>
              <a:rPr lang="sk-SK" dirty="0"/>
              <a:t>● Infračervené </a:t>
            </a:r>
            <a:r>
              <a:rPr lang="sk-SK" dirty="0" smtClean="0"/>
              <a:t>rozhranie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sk-SK" dirty="0" smtClean="0"/>
              <a:t>Diaľkové </a:t>
            </a:r>
            <a:r>
              <a:rPr lang="sk-SK" dirty="0"/>
              <a:t>ovládanie vášho </a:t>
            </a:r>
            <a:r>
              <a:rPr lang="sk-SK" dirty="0" smtClean="0"/>
              <a:t>televízora!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sk-SK" dirty="0" smtClean="0"/>
              <a:t>Rádiový </a:t>
            </a:r>
            <a:r>
              <a:rPr lang="sk-SK" dirty="0" err="1"/>
              <a:t>hacking</a:t>
            </a:r>
            <a:r>
              <a:rPr lang="sk-SK" dirty="0"/>
              <a:t>: Autá, hardvér a ďalšie</a:t>
            </a:r>
            <a:r>
              <a:rPr lang="sk-SK" dirty="0" smtClean="0"/>
              <a:t>!</a:t>
            </a:r>
          </a:p>
          <a:p>
            <a:r>
              <a:rPr lang="sk-SK" dirty="0" smtClean="0"/>
              <a:t>● </a:t>
            </a:r>
            <a:r>
              <a:rPr lang="sk-SK" dirty="0"/>
              <a:t>433 MHz </a:t>
            </a:r>
            <a:endParaRPr lang="sk-SK" dirty="0" smtClean="0"/>
          </a:p>
          <a:p>
            <a:r>
              <a:rPr lang="sk-SK" dirty="0" smtClean="0"/>
              <a:t>● </a:t>
            </a:r>
            <a:r>
              <a:rPr lang="sk-SK" dirty="0"/>
              <a:t>Útoky na </a:t>
            </a:r>
            <a:r>
              <a:rPr lang="sk-SK" dirty="0" err="1"/>
              <a:t>WiFi</a:t>
            </a:r>
            <a:r>
              <a:rPr lang="sk-SK" dirty="0"/>
              <a:t> </a:t>
            </a:r>
            <a:endParaRPr lang="sk-SK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7" name="Picture 6" descr="page056_img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6980" y="0"/>
            <a:ext cx="3345009" cy="6858000"/>
          </a:xfrm>
          <a:prstGeom prst="rect">
            <a:avLst/>
          </a:prstGeom>
        </p:spPr>
      </p:pic>
      <p:sp>
        <p:nvSpPr>
          <p:cNvPr id="8" name="Obdĺžnik 7"/>
          <p:cNvSpPr/>
          <p:nvPr/>
        </p:nvSpPr>
        <p:spPr>
          <a:xfrm>
            <a:off x="853577" y="929759"/>
            <a:ext cx="48318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2800" b="1" dirty="0"/>
              <a:t>Infračervené diaľkové ovládače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Picture 2" descr="page002_img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26617"/>
            <a:ext cx="12188952" cy="1004764"/>
          </a:xfrm>
          <a:prstGeom prst="rect">
            <a:avLst/>
          </a:prstGeom>
        </p:spPr>
      </p:pic>
      <p:pic>
        <p:nvPicPr>
          <p:cNvPr id="4" name="Picture 3" descr="page002_img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15028"/>
            <a:ext cx="12188952" cy="5027942"/>
          </a:xfrm>
          <a:prstGeom prst="rect">
            <a:avLst/>
          </a:prstGeom>
        </p:spPr>
      </p:pic>
      <p:pic>
        <p:nvPicPr>
          <p:cNvPr id="5" name="Picture 4" descr="page002_img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81705"/>
            <a:ext cx="12188952" cy="4894588"/>
          </a:xfrm>
          <a:prstGeom prst="rect">
            <a:avLst/>
          </a:prstGeom>
        </p:spPr>
      </p:pic>
      <p:pic>
        <p:nvPicPr>
          <p:cNvPr id="6" name="Picture 5" descr="page034_img5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702564"/>
            <a:ext cx="12188952" cy="5452872"/>
          </a:xfrm>
          <a:prstGeom prst="rect">
            <a:avLst/>
          </a:prstGeom>
        </p:spPr>
      </p:pic>
      <p:pic>
        <p:nvPicPr>
          <p:cNvPr id="7" name="Picture 6" descr="page057_img6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90875" y="1765411"/>
            <a:ext cx="4680000" cy="2341461"/>
          </a:xfrm>
          <a:prstGeom prst="rect">
            <a:avLst/>
          </a:prstGeom>
        </p:spPr>
      </p:pic>
      <p:sp>
        <p:nvSpPr>
          <p:cNvPr id="8" name="Obdĺžnik 7"/>
          <p:cNvSpPr/>
          <p:nvPr/>
        </p:nvSpPr>
        <p:spPr>
          <a:xfrm>
            <a:off x="853577" y="179344"/>
            <a:ext cx="48318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2800" b="1" dirty="0"/>
              <a:t>Infračervené diaľkové ovládače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Picture 2" descr="page002_img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26617"/>
            <a:ext cx="12188952" cy="1004764"/>
          </a:xfrm>
          <a:prstGeom prst="rect">
            <a:avLst/>
          </a:prstGeom>
        </p:spPr>
      </p:pic>
      <p:pic>
        <p:nvPicPr>
          <p:cNvPr id="4" name="Picture 3" descr="page002_img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15028"/>
            <a:ext cx="12188952" cy="5027942"/>
          </a:xfrm>
          <a:prstGeom prst="rect">
            <a:avLst/>
          </a:prstGeom>
        </p:spPr>
      </p:pic>
      <p:pic>
        <p:nvPicPr>
          <p:cNvPr id="5" name="Picture 4" descr="page002_img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81705"/>
            <a:ext cx="12188952" cy="4894588"/>
          </a:xfrm>
          <a:prstGeom prst="rect">
            <a:avLst/>
          </a:prstGeom>
        </p:spPr>
      </p:pic>
      <p:pic>
        <p:nvPicPr>
          <p:cNvPr id="6" name="Picture 5" descr="page034_img5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702564"/>
            <a:ext cx="12188952" cy="5452872"/>
          </a:xfrm>
          <a:prstGeom prst="rect">
            <a:avLst/>
          </a:prstGeom>
        </p:spPr>
      </p:pic>
      <p:pic>
        <p:nvPicPr>
          <p:cNvPr id="8" name="Picture 7" descr="page058_img7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71825" y="1755886"/>
            <a:ext cx="4680000" cy="2341461"/>
          </a:xfrm>
          <a:prstGeom prst="rect">
            <a:avLst/>
          </a:prstGeom>
        </p:spPr>
      </p:pic>
      <p:sp>
        <p:nvSpPr>
          <p:cNvPr id="10" name="Obdĺžnik 9"/>
          <p:cNvSpPr/>
          <p:nvPr/>
        </p:nvSpPr>
        <p:spPr>
          <a:xfrm>
            <a:off x="853577" y="179344"/>
            <a:ext cx="48318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2800" b="1" dirty="0"/>
              <a:t>Infračervené diaľkové ovládače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6" name="BlokTextu 5"/>
          <p:cNvSpPr txBox="1"/>
          <p:nvPr/>
        </p:nvSpPr>
        <p:spPr>
          <a:xfrm>
            <a:off x="776377" y="983411"/>
            <a:ext cx="1031719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dirty="0" smtClean="0"/>
              <a:t>Osnova</a:t>
            </a:r>
          </a:p>
          <a:p>
            <a:endParaRPr lang="sk-SK" sz="2400" dirty="0"/>
          </a:p>
          <a:p>
            <a:pPr marL="342900" indent="-342900">
              <a:buAutoNum type="arabicPeriod"/>
            </a:pPr>
            <a:r>
              <a:rPr lang="sk-SK" sz="2400" dirty="0" smtClean="0"/>
              <a:t>Čo </a:t>
            </a:r>
            <a:r>
              <a:rPr lang="sk-SK" sz="2400" dirty="0"/>
              <a:t>je RFID? </a:t>
            </a:r>
            <a:endParaRPr lang="sk-SK" sz="2400" dirty="0" smtClean="0"/>
          </a:p>
          <a:p>
            <a:pPr marL="342900" indent="-342900">
              <a:buAutoNum type="arabicPeriod"/>
            </a:pPr>
            <a:r>
              <a:rPr lang="sk-SK" sz="2400" dirty="0" smtClean="0"/>
              <a:t>Ako </a:t>
            </a:r>
            <a:r>
              <a:rPr lang="sk-SK" sz="2400" dirty="0"/>
              <a:t>RFID funguje? </a:t>
            </a:r>
            <a:endParaRPr lang="sk-SK" sz="2400" dirty="0" smtClean="0"/>
          </a:p>
          <a:p>
            <a:pPr marL="342900" indent="-342900">
              <a:buAutoNum type="arabicPeriod"/>
            </a:pPr>
            <a:r>
              <a:rPr lang="sk-SK" sz="2400" dirty="0" err="1" smtClean="0"/>
              <a:t>Flipper</a:t>
            </a:r>
            <a:r>
              <a:rPr lang="sk-SK" sz="2400" dirty="0" smtClean="0"/>
              <a:t> </a:t>
            </a:r>
            <a:r>
              <a:rPr lang="sk-SK" sz="2400" dirty="0" err="1"/>
              <a:t>Zero</a:t>
            </a:r>
            <a:r>
              <a:rPr lang="sk-SK" sz="2400" dirty="0"/>
              <a:t> </a:t>
            </a:r>
            <a:endParaRPr lang="sk-SK" sz="2400" dirty="0" smtClean="0"/>
          </a:p>
          <a:p>
            <a:pPr marL="342900" indent="-342900">
              <a:buAutoNum type="arabicPeriod"/>
            </a:pPr>
            <a:r>
              <a:rPr lang="sk-SK" sz="2400" dirty="0" smtClean="0"/>
              <a:t>Klonovanie </a:t>
            </a:r>
            <a:r>
              <a:rPr lang="sk-SK" sz="2400" dirty="0"/>
              <a:t>kariet </a:t>
            </a:r>
            <a:endParaRPr lang="sk-SK" sz="2400" dirty="0" smtClean="0"/>
          </a:p>
          <a:p>
            <a:pPr marL="342900" indent="-342900">
              <a:buAutoNum type="arabicPeriod"/>
            </a:pPr>
            <a:r>
              <a:rPr lang="sk-SK" sz="2400" dirty="0" smtClean="0"/>
              <a:t>Hrubá </a:t>
            </a:r>
            <a:r>
              <a:rPr lang="sk-SK" sz="2400" dirty="0"/>
              <a:t>sila a eskalácia </a:t>
            </a:r>
            <a:r>
              <a:rPr lang="sk-SK" sz="2400" dirty="0" smtClean="0"/>
              <a:t>privilégií</a:t>
            </a:r>
          </a:p>
          <a:p>
            <a:pPr marL="342900" indent="-342900">
              <a:buAutoNum type="arabicPeriod"/>
            </a:pPr>
            <a:r>
              <a:rPr lang="sk-SK" sz="2400" dirty="0" smtClean="0"/>
              <a:t>IR</a:t>
            </a:r>
            <a:r>
              <a:rPr lang="sk-SK" sz="2400" dirty="0"/>
              <a:t>, 433 MHz a </a:t>
            </a:r>
            <a:r>
              <a:rPr lang="sk-SK" sz="2400" dirty="0" err="1"/>
              <a:t>WiFi</a:t>
            </a:r>
            <a:r>
              <a:rPr lang="sk-SK" sz="2400" dirty="0"/>
              <a:t> </a:t>
            </a:r>
            <a:r>
              <a:rPr lang="sk-SK" sz="2400" dirty="0" smtClean="0"/>
              <a:t>útoky</a:t>
            </a:r>
          </a:p>
          <a:p>
            <a:pPr marL="342900" indent="-342900">
              <a:buAutoNum type="arabicPeriod"/>
            </a:pPr>
            <a:r>
              <a:rPr lang="sk-SK" sz="2400" dirty="0" smtClean="0"/>
              <a:t>NFC </a:t>
            </a:r>
            <a:r>
              <a:rPr lang="sk-SK" sz="2400" dirty="0"/>
              <a:t>a šifrovaná </a:t>
            </a:r>
            <a:r>
              <a:rPr lang="sk-SK" sz="2400" dirty="0" smtClean="0"/>
              <a:t>komunikácia</a:t>
            </a:r>
          </a:p>
          <a:p>
            <a:pPr marL="342900" indent="-342900">
              <a:buAutoNum type="arabicPeriod"/>
            </a:pPr>
            <a:r>
              <a:rPr lang="sk-SK" sz="2400" dirty="0" smtClean="0"/>
              <a:t>Modelovanie hrozieb</a:t>
            </a:r>
          </a:p>
          <a:p>
            <a:pPr marL="342900" indent="-342900">
              <a:buAutoNum type="arabicPeriod"/>
            </a:pPr>
            <a:r>
              <a:rPr lang="sk-SK" sz="2400" dirty="0" smtClean="0"/>
              <a:t>Obrana</a:t>
            </a:r>
            <a:endParaRPr lang="sk-SK" sz="2400" dirty="0"/>
          </a:p>
          <a:p>
            <a:r>
              <a:rPr lang="sk-SK" sz="2400" dirty="0"/>
              <a:t>10. Aplikácie </a:t>
            </a:r>
            <a:r>
              <a:rPr lang="sk-SK" sz="2400" dirty="0" smtClean="0"/>
              <a:t>„červeného“ </a:t>
            </a:r>
            <a:r>
              <a:rPr lang="sk-SK" sz="2400" dirty="0"/>
              <a:t>tímu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Picture 2" descr="page002_img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26617"/>
            <a:ext cx="12188952" cy="1004764"/>
          </a:xfrm>
          <a:prstGeom prst="rect">
            <a:avLst/>
          </a:prstGeom>
        </p:spPr>
      </p:pic>
      <p:pic>
        <p:nvPicPr>
          <p:cNvPr id="4" name="Picture 3" descr="page002_img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15028"/>
            <a:ext cx="12188952" cy="5027942"/>
          </a:xfrm>
          <a:prstGeom prst="rect">
            <a:avLst/>
          </a:prstGeom>
        </p:spPr>
      </p:pic>
      <p:pic>
        <p:nvPicPr>
          <p:cNvPr id="5" name="Picture 4" descr="page002_img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81705"/>
            <a:ext cx="12188952" cy="4894588"/>
          </a:xfrm>
          <a:prstGeom prst="rect">
            <a:avLst/>
          </a:prstGeom>
        </p:spPr>
      </p:pic>
      <p:pic>
        <p:nvPicPr>
          <p:cNvPr id="6" name="Picture 5" descr="page034_img5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702564"/>
            <a:ext cx="12188952" cy="5452872"/>
          </a:xfrm>
          <a:prstGeom prst="rect">
            <a:avLst/>
          </a:prstGeom>
        </p:spPr>
      </p:pic>
      <p:pic>
        <p:nvPicPr>
          <p:cNvPr id="8" name="Picture 7" descr="page059_img7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71825" y="1784461"/>
            <a:ext cx="4680000" cy="2341461"/>
          </a:xfrm>
          <a:prstGeom prst="rect">
            <a:avLst/>
          </a:prstGeom>
        </p:spPr>
      </p:pic>
      <p:sp>
        <p:nvSpPr>
          <p:cNvPr id="9" name="Obdĺžnik 8"/>
          <p:cNvSpPr/>
          <p:nvPr/>
        </p:nvSpPr>
        <p:spPr>
          <a:xfrm>
            <a:off x="853577" y="179344"/>
            <a:ext cx="48318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2800" b="1" dirty="0"/>
              <a:t>Infračervené diaľkové ovládače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Picture 2" descr="page002_img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26617"/>
            <a:ext cx="12188952" cy="1004764"/>
          </a:xfrm>
          <a:prstGeom prst="rect">
            <a:avLst/>
          </a:prstGeom>
        </p:spPr>
      </p:pic>
      <p:pic>
        <p:nvPicPr>
          <p:cNvPr id="4" name="Picture 3" descr="page002_img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15028"/>
            <a:ext cx="12188952" cy="5027942"/>
          </a:xfrm>
          <a:prstGeom prst="rect">
            <a:avLst/>
          </a:prstGeom>
        </p:spPr>
      </p:pic>
      <p:pic>
        <p:nvPicPr>
          <p:cNvPr id="5" name="Picture 4" descr="page002_img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81705"/>
            <a:ext cx="12188952" cy="4894588"/>
          </a:xfrm>
          <a:prstGeom prst="rect">
            <a:avLst/>
          </a:prstGeom>
        </p:spPr>
      </p:pic>
      <p:pic>
        <p:nvPicPr>
          <p:cNvPr id="6" name="Picture 5" descr="page034_img5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702564"/>
            <a:ext cx="12188952" cy="5452872"/>
          </a:xfrm>
          <a:prstGeom prst="rect">
            <a:avLst/>
          </a:prstGeom>
        </p:spPr>
      </p:pic>
      <p:pic>
        <p:nvPicPr>
          <p:cNvPr id="8" name="Picture 7" descr="page060_img7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62300" y="1755886"/>
            <a:ext cx="4680000" cy="2341461"/>
          </a:xfrm>
          <a:prstGeom prst="rect">
            <a:avLst/>
          </a:prstGeom>
        </p:spPr>
      </p:pic>
      <p:sp>
        <p:nvSpPr>
          <p:cNvPr id="9" name="Obdĺžnik 8"/>
          <p:cNvSpPr/>
          <p:nvPr/>
        </p:nvSpPr>
        <p:spPr>
          <a:xfrm>
            <a:off x="853577" y="179344"/>
            <a:ext cx="48318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2800" b="1" dirty="0"/>
              <a:t>Infračervené diaľkové ovládače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6" name="Picture 5" descr="page061_img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25" y="1092439"/>
            <a:ext cx="3746184" cy="4992938"/>
          </a:xfrm>
          <a:prstGeom prst="rect">
            <a:avLst/>
          </a:prstGeom>
        </p:spPr>
      </p:pic>
      <p:pic>
        <p:nvPicPr>
          <p:cNvPr id="7" name="Picture 6" descr="page061_img6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3529" y="1541035"/>
            <a:ext cx="2520000" cy="4095745"/>
          </a:xfrm>
          <a:prstGeom prst="rect">
            <a:avLst/>
          </a:prstGeom>
        </p:spPr>
      </p:pic>
      <p:sp>
        <p:nvSpPr>
          <p:cNvPr id="8" name="Obdĺžnik 7"/>
          <p:cNvSpPr/>
          <p:nvPr/>
        </p:nvSpPr>
        <p:spPr>
          <a:xfrm>
            <a:off x="853577" y="179344"/>
            <a:ext cx="30139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2800" b="1" dirty="0" err="1" smtClean="0"/>
              <a:t>SUB-GHz</a:t>
            </a:r>
            <a:r>
              <a:rPr lang="sk-SK" sz="2800" b="1" dirty="0" smtClean="0"/>
              <a:t> / 433Mhz</a:t>
            </a:r>
            <a:endParaRPr lang="sk-SK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Picture 2" descr="page002_img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26617"/>
            <a:ext cx="12188952" cy="1004764"/>
          </a:xfrm>
          <a:prstGeom prst="rect">
            <a:avLst/>
          </a:prstGeom>
        </p:spPr>
      </p:pic>
      <p:pic>
        <p:nvPicPr>
          <p:cNvPr id="4" name="Picture 3" descr="page002_img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15028"/>
            <a:ext cx="12188952" cy="5027942"/>
          </a:xfrm>
          <a:prstGeom prst="rect">
            <a:avLst/>
          </a:prstGeom>
        </p:spPr>
      </p:pic>
      <p:pic>
        <p:nvPicPr>
          <p:cNvPr id="5" name="Picture 4" descr="page002_img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81705"/>
            <a:ext cx="12188952" cy="4894588"/>
          </a:xfrm>
          <a:prstGeom prst="rect">
            <a:avLst/>
          </a:prstGeom>
        </p:spPr>
      </p:pic>
      <p:pic>
        <p:nvPicPr>
          <p:cNvPr id="6" name="Picture 5" descr="page034_img5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702564"/>
            <a:ext cx="12188952" cy="5452872"/>
          </a:xfrm>
          <a:prstGeom prst="rect">
            <a:avLst/>
          </a:prstGeom>
        </p:spPr>
      </p:pic>
      <p:pic>
        <p:nvPicPr>
          <p:cNvPr id="8" name="Picture 7" descr="page062_img7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0400" y="1799084"/>
            <a:ext cx="4680000" cy="2341461"/>
          </a:xfrm>
          <a:prstGeom prst="rect">
            <a:avLst/>
          </a:prstGeom>
        </p:spPr>
      </p:pic>
      <p:sp>
        <p:nvSpPr>
          <p:cNvPr id="9" name="Obdĺžnik 8"/>
          <p:cNvSpPr/>
          <p:nvPr/>
        </p:nvSpPr>
        <p:spPr>
          <a:xfrm>
            <a:off x="853577" y="179344"/>
            <a:ext cx="30139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2800" b="1" dirty="0" err="1" smtClean="0"/>
              <a:t>SUB-GHz</a:t>
            </a:r>
            <a:r>
              <a:rPr lang="sk-SK" sz="2800" b="1" dirty="0" smtClean="0"/>
              <a:t> / 433Mhz</a:t>
            </a:r>
            <a:endParaRPr lang="sk-SK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Picture 2" descr="page002_img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26617"/>
            <a:ext cx="12188952" cy="1004764"/>
          </a:xfrm>
          <a:prstGeom prst="rect">
            <a:avLst/>
          </a:prstGeom>
        </p:spPr>
      </p:pic>
      <p:pic>
        <p:nvPicPr>
          <p:cNvPr id="4" name="Picture 3" descr="page002_img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15028"/>
            <a:ext cx="12188952" cy="5027942"/>
          </a:xfrm>
          <a:prstGeom prst="rect">
            <a:avLst/>
          </a:prstGeom>
        </p:spPr>
      </p:pic>
      <p:pic>
        <p:nvPicPr>
          <p:cNvPr id="5" name="Picture 4" descr="page002_img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81705"/>
            <a:ext cx="12188952" cy="4894588"/>
          </a:xfrm>
          <a:prstGeom prst="rect">
            <a:avLst/>
          </a:prstGeom>
        </p:spPr>
      </p:pic>
      <p:pic>
        <p:nvPicPr>
          <p:cNvPr id="6" name="Picture 5" descr="page034_img5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702564"/>
            <a:ext cx="12188952" cy="5452872"/>
          </a:xfrm>
          <a:prstGeom prst="rect">
            <a:avLst/>
          </a:prstGeom>
        </p:spPr>
      </p:pic>
      <p:pic>
        <p:nvPicPr>
          <p:cNvPr id="8" name="Picture 7" descr="page063_img7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81350" y="1755886"/>
            <a:ext cx="4680000" cy="2341461"/>
          </a:xfrm>
          <a:prstGeom prst="rect">
            <a:avLst/>
          </a:prstGeom>
        </p:spPr>
      </p:pic>
      <p:sp>
        <p:nvSpPr>
          <p:cNvPr id="9" name="Obdĺžnik 8"/>
          <p:cNvSpPr/>
          <p:nvPr/>
        </p:nvSpPr>
        <p:spPr>
          <a:xfrm>
            <a:off x="853577" y="179344"/>
            <a:ext cx="30139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2800" b="1" dirty="0" err="1" smtClean="0"/>
              <a:t>SUB-GHz</a:t>
            </a:r>
            <a:r>
              <a:rPr lang="sk-SK" sz="2800" b="1" dirty="0" smtClean="0"/>
              <a:t> / 433Mhz</a:t>
            </a:r>
            <a:endParaRPr lang="sk-SK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Picture 2" descr="page002_img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26617"/>
            <a:ext cx="12188952" cy="1004764"/>
          </a:xfrm>
          <a:prstGeom prst="rect">
            <a:avLst/>
          </a:prstGeom>
        </p:spPr>
      </p:pic>
      <p:pic>
        <p:nvPicPr>
          <p:cNvPr id="4" name="Picture 3" descr="page002_img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15028"/>
            <a:ext cx="12188952" cy="5027942"/>
          </a:xfrm>
          <a:prstGeom prst="rect">
            <a:avLst/>
          </a:prstGeom>
        </p:spPr>
      </p:pic>
      <p:pic>
        <p:nvPicPr>
          <p:cNvPr id="5" name="Picture 4" descr="page002_img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81705"/>
            <a:ext cx="12188952" cy="4894588"/>
          </a:xfrm>
          <a:prstGeom prst="rect">
            <a:avLst/>
          </a:prstGeom>
        </p:spPr>
      </p:pic>
      <p:pic>
        <p:nvPicPr>
          <p:cNvPr id="6" name="Picture 5" descr="page034_img5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702564"/>
            <a:ext cx="12188952" cy="5452872"/>
          </a:xfrm>
          <a:prstGeom prst="rect">
            <a:avLst/>
          </a:prstGeom>
        </p:spPr>
      </p:pic>
      <p:pic>
        <p:nvPicPr>
          <p:cNvPr id="8" name="Picture 7" descr="page064_img7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90875" y="1755886"/>
            <a:ext cx="4680000" cy="2341461"/>
          </a:xfrm>
          <a:prstGeom prst="rect">
            <a:avLst/>
          </a:prstGeom>
        </p:spPr>
      </p:pic>
      <p:sp>
        <p:nvSpPr>
          <p:cNvPr id="9" name="Obdĺžnik 8"/>
          <p:cNvSpPr/>
          <p:nvPr/>
        </p:nvSpPr>
        <p:spPr>
          <a:xfrm>
            <a:off x="853577" y="179344"/>
            <a:ext cx="30139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2800" b="1" dirty="0" err="1" smtClean="0"/>
              <a:t>SUB-GHz</a:t>
            </a:r>
            <a:r>
              <a:rPr lang="sk-SK" sz="2800" b="1" dirty="0" smtClean="0"/>
              <a:t> / 433Mhz</a:t>
            </a:r>
            <a:endParaRPr lang="sk-SK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7" y="0"/>
            <a:ext cx="12188952" cy="6858000"/>
          </a:xfrm>
          <a:prstGeom prst="rect">
            <a:avLst/>
          </a:prstGeom>
        </p:spPr>
      </p:pic>
      <p:sp>
        <p:nvSpPr>
          <p:cNvPr id="6" name="Obdĺžnik 5"/>
          <p:cNvSpPr/>
          <p:nvPr/>
        </p:nvSpPr>
        <p:spPr>
          <a:xfrm>
            <a:off x="1" y="2602259"/>
            <a:ext cx="1218895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k-SK" sz="5500" b="1" dirty="0"/>
              <a:t>Krádež </a:t>
            </a:r>
            <a:r>
              <a:rPr lang="sk-SK" sz="5500" b="1" dirty="0" smtClean="0"/>
              <a:t>áut</a:t>
            </a:r>
          </a:p>
          <a:p>
            <a:pPr algn="ctr"/>
            <a:r>
              <a:rPr lang="sk-SK" sz="3500" b="1" dirty="0" smtClean="0"/>
              <a:t>... </a:t>
            </a:r>
            <a:r>
              <a:rPr lang="pl-PL" sz="3500" b="1" dirty="0"/>
              <a:t>Ľudia na sociálnych sieťach si to zrejme </a:t>
            </a:r>
            <a:r>
              <a:rPr lang="pl-PL" sz="3500" b="1" dirty="0" smtClean="0"/>
              <a:t>myslia...</a:t>
            </a:r>
            <a:endParaRPr lang="sk-SK" sz="35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6" name="Picture 5" descr="page066_img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811"/>
            <a:ext cx="7787410" cy="3811864"/>
          </a:xfrm>
          <a:prstGeom prst="rect">
            <a:avLst/>
          </a:prstGeom>
        </p:spPr>
      </p:pic>
      <p:pic>
        <p:nvPicPr>
          <p:cNvPr id="7" name="Picture 6" descr="page066_img6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7410" y="329955"/>
            <a:ext cx="4401415" cy="65285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6" name="Picture 5" descr="page067_img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" y="110545"/>
            <a:ext cx="7412100" cy="2946979"/>
          </a:xfrm>
          <a:prstGeom prst="rect">
            <a:avLst/>
          </a:prstGeom>
        </p:spPr>
      </p:pic>
      <p:pic>
        <p:nvPicPr>
          <p:cNvPr id="7" name="Picture 6" descr="page067_img6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875" y="3671370"/>
            <a:ext cx="11107730" cy="2110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12" name="BlokTextu 11"/>
          <p:cNvSpPr txBox="1"/>
          <p:nvPr/>
        </p:nvSpPr>
        <p:spPr>
          <a:xfrm>
            <a:off x="1333500" y="866775"/>
            <a:ext cx="1340945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500" b="1" dirty="0" smtClean="0"/>
              <a:t>Tvrdenie</a:t>
            </a:r>
            <a:endParaRPr lang="sk-SK" sz="25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62" t="25986" r="17556" b="28294"/>
          <a:stretch/>
        </p:blipFill>
        <p:spPr bwMode="auto">
          <a:xfrm>
            <a:off x="1586647" y="1866899"/>
            <a:ext cx="9015657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6" name="BlokTextu 5"/>
          <p:cNvSpPr txBox="1"/>
          <p:nvPr/>
        </p:nvSpPr>
        <p:spPr>
          <a:xfrm>
            <a:off x="1155940" y="966158"/>
            <a:ext cx="3320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dirty="0"/>
              <a:t>Čo znamená skratka RFID</a:t>
            </a:r>
          </a:p>
        </p:txBody>
      </p:sp>
      <p:sp>
        <p:nvSpPr>
          <p:cNvPr id="7" name="Obdĺžnik 6"/>
          <p:cNvSpPr/>
          <p:nvPr/>
        </p:nvSpPr>
        <p:spPr>
          <a:xfrm>
            <a:off x="4476081" y="2088394"/>
            <a:ext cx="28888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9600" dirty="0"/>
              <a:t>RF ID</a:t>
            </a:r>
          </a:p>
        </p:txBody>
      </p:sp>
      <p:cxnSp>
        <p:nvCxnSpPr>
          <p:cNvPr id="9" name="Rovná spojnica 8"/>
          <p:cNvCxnSpPr/>
          <p:nvPr/>
        </p:nvCxnSpPr>
        <p:spPr>
          <a:xfrm flipH="1">
            <a:off x="4252823" y="3321170"/>
            <a:ext cx="819509" cy="102654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Obdĺžnik 9"/>
          <p:cNvSpPr/>
          <p:nvPr/>
        </p:nvSpPr>
        <p:spPr>
          <a:xfrm>
            <a:off x="3061741" y="4426153"/>
            <a:ext cx="1803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dirty="0" err="1"/>
              <a:t>Radio</a:t>
            </a:r>
            <a:r>
              <a:rPr lang="sk-SK" dirty="0"/>
              <a:t> </a:t>
            </a:r>
            <a:r>
              <a:rPr lang="sk-SK" dirty="0" err="1"/>
              <a:t>Frequency</a:t>
            </a:r>
            <a:r>
              <a:rPr lang="sk-SK" dirty="0"/>
              <a:t> </a:t>
            </a:r>
          </a:p>
        </p:txBody>
      </p:sp>
      <p:cxnSp>
        <p:nvCxnSpPr>
          <p:cNvPr id="11" name="Rovná spojnica 10"/>
          <p:cNvCxnSpPr/>
          <p:nvPr/>
        </p:nvCxnSpPr>
        <p:spPr>
          <a:xfrm>
            <a:off x="6410864" y="3321170"/>
            <a:ext cx="757687" cy="110498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Obdĺžnik 12"/>
          <p:cNvSpPr/>
          <p:nvPr/>
        </p:nvSpPr>
        <p:spPr>
          <a:xfrm>
            <a:off x="6713915" y="4444208"/>
            <a:ext cx="1504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dirty="0" err="1"/>
              <a:t>IDentification</a:t>
            </a:r>
            <a:r>
              <a:rPr lang="sk-SK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12" name="BlokTextu 11"/>
          <p:cNvSpPr txBox="1"/>
          <p:nvPr/>
        </p:nvSpPr>
        <p:spPr>
          <a:xfrm>
            <a:off x="1333500" y="866775"/>
            <a:ext cx="1340945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500" b="1" dirty="0" smtClean="0"/>
              <a:t>Tvrdenie</a:t>
            </a:r>
            <a:endParaRPr lang="sk-SK" sz="25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59" t="17780" r="25388" b="23019"/>
          <a:stretch/>
        </p:blipFill>
        <p:spPr bwMode="auto">
          <a:xfrm>
            <a:off x="3009899" y="1362075"/>
            <a:ext cx="6973681" cy="447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4827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Picture 2" descr="page002_img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26617"/>
            <a:ext cx="12188952" cy="1004764"/>
          </a:xfrm>
          <a:prstGeom prst="rect">
            <a:avLst/>
          </a:prstGeom>
        </p:spPr>
      </p:pic>
      <p:pic>
        <p:nvPicPr>
          <p:cNvPr id="4" name="Picture 3" descr="page002_img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15028"/>
            <a:ext cx="12188952" cy="5027942"/>
          </a:xfrm>
          <a:prstGeom prst="rect">
            <a:avLst/>
          </a:prstGeom>
        </p:spPr>
      </p:pic>
      <p:pic>
        <p:nvPicPr>
          <p:cNvPr id="5" name="Picture 4" descr="page002_img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81705"/>
            <a:ext cx="12188952" cy="4894588"/>
          </a:xfrm>
          <a:prstGeom prst="rect">
            <a:avLst/>
          </a:prstGeom>
        </p:spPr>
      </p:pic>
      <p:pic>
        <p:nvPicPr>
          <p:cNvPr id="6" name="Picture 5" descr="page072_img5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70634"/>
            <a:ext cx="12188952" cy="63167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Picture 2" descr="page002_img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26617"/>
            <a:ext cx="12188952" cy="1004764"/>
          </a:xfrm>
          <a:prstGeom prst="rect">
            <a:avLst/>
          </a:prstGeom>
        </p:spPr>
      </p:pic>
      <p:pic>
        <p:nvPicPr>
          <p:cNvPr id="4" name="Picture 3" descr="page002_img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15028"/>
            <a:ext cx="12188952" cy="5027942"/>
          </a:xfrm>
          <a:prstGeom prst="rect">
            <a:avLst/>
          </a:prstGeom>
        </p:spPr>
      </p:pic>
      <p:pic>
        <p:nvPicPr>
          <p:cNvPr id="5" name="Picture 4" descr="page002_img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81705"/>
            <a:ext cx="12188952" cy="4894588"/>
          </a:xfrm>
          <a:prstGeom prst="rect">
            <a:avLst/>
          </a:prstGeom>
        </p:spPr>
      </p:pic>
      <p:pic>
        <p:nvPicPr>
          <p:cNvPr id="6" name="Picture 5" descr="page073_img5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051"/>
            <a:ext cx="12188952" cy="68398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6" name="Picture 5" descr="page075_img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3500" y="2779407"/>
            <a:ext cx="1800000" cy="1821557"/>
          </a:xfrm>
          <a:prstGeom prst="rect">
            <a:avLst/>
          </a:prstGeom>
        </p:spPr>
      </p:pic>
      <p:pic>
        <p:nvPicPr>
          <p:cNvPr id="7" name="Picture 6" descr="page075_img6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6056" y="2800964"/>
            <a:ext cx="1502791" cy="1800000"/>
          </a:xfrm>
          <a:prstGeom prst="rect">
            <a:avLst/>
          </a:prstGeom>
        </p:spPr>
      </p:pic>
      <p:pic>
        <p:nvPicPr>
          <p:cNvPr id="8" name="Picture 7" descr="page075_img7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7947" y="0"/>
            <a:ext cx="4441005" cy="2667000"/>
          </a:xfrm>
          <a:prstGeom prst="rect">
            <a:avLst/>
          </a:prstGeom>
        </p:spPr>
      </p:pic>
      <p:pic>
        <p:nvPicPr>
          <p:cNvPr id="9" name="Picture 8" descr="page075_img8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82895" y="4381501"/>
            <a:ext cx="2520000" cy="2132955"/>
          </a:xfrm>
          <a:prstGeom prst="rect">
            <a:avLst/>
          </a:prstGeom>
        </p:spPr>
      </p:pic>
      <p:sp>
        <p:nvSpPr>
          <p:cNvPr id="10" name="BlokTextu 9"/>
          <p:cNvSpPr txBox="1"/>
          <p:nvPr/>
        </p:nvSpPr>
        <p:spPr>
          <a:xfrm>
            <a:off x="1333500" y="866775"/>
            <a:ext cx="3916265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500" b="1" dirty="0" smtClean="0"/>
              <a:t>A to nedokáže nič viac??? </a:t>
            </a:r>
            <a:r>
              <a:rPr lang="sk-SK" sz="2500" b="1" dirty="0" smtClean="0">
                <a:sym typeface="Wingdings" panose="05000000000000000000" pitchFamily="2" charset="2"/>
              </a:rPr>
              <a:t></a:t>
            </a:r>
            <a:endParaRPr lang="sk-SK" sz="25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6" name="BlokTextu 5"/>
          <p:cNvSpPr txBox="1"/>
          <p:nvPr/>
        </p:nvSpPr>
        <p:spPr>
          <a:xfrm>
            <a:off x="1333500" y="866775"/>
            <a:ext cx="3444917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500" b="1" dirty="0"/>
              <a:t>Čo znamená skratka NFC</a:t>
            </a:r>
          </a:p>
        </p:txBody>
      </p:sp>
      <p:sp>
        <p:nvSpPr>
          <p:cNvPr id="7" name="Obdĺžnik 6"/>
          <p:cNvSpPr/>
          <p:nvPr/>
        </p:nvSpPr>
        <p:spPr>
          <a:xfrm>
            <a:off x="4476081" y="2088394"/>
            <a:ext cx="28888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9600" dirty="0" smtClean="0"/>
              <a:t>NF C</a:t>
            </a:r>
            <a:endParaRPr lang="sk-SK" sz="9600" dirty="0"/>
          </a:p>
        </p:txBody>
      </p:sp>
      <p:cxnSp>
        <p:nvCxnSpPr>
          <p:cNvPr id="8" name="Rovná spojnica 7"/>
          <p:cNvCxnSpPr/>
          <p:nvPr/>
        </p:nvCxnSpPr>
        <p:spPr>
          <a:xfrm flipH="1">
            <a:off x="4252823" y="3321170"/>
            <a:ext cx="819509" cy="102654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Obdĺžnik 8"/>
          <p:cNvSpPr/>
          <p:nvPr/>
        </p:nvSpPr>
        <p:spPr>
          <a:xfrm>
            <a:off x="3061741" y="4426153"/>
            <a:ext cx="1141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dirty="0" err="1" smtClean="0"/>
              <a:t>Near</a:t>
            </a:r>
            <a:r>
              <a:rPr lang="sk-SK" dirty="0" smtClean="0"/>
              <a:t> </a:t>
            </a:r>
            <a:r>
              <a:rPr lang="sk-SK" dirty="0" err="1" smtClean="0"/>
              <a:t>Field</a:t>
            </a:r>
            <a:endParaRPr lang="sk-SK" dirty="0"/>
          </a:p>
        </p:txBody>
      </p:sp>
      <p:cxnSp>
        <p:nvCxnSpPr>
          <p:cNvPr id="10" name="Rovná spojnica 9"/>
          <p:cNvCxnSpPr/>
          <p:nvPr/>
        </p:nvCxnSpPr>
        <p:spPr>
          <a:xfrm>
            <a:off x="6410864" y="3321170"/>
            <a:ext cx="757687" cy="110498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Obdĺžnik 10"/>
          <p:cNvSpPr/>
          <p:nvPr/>
        </p:nvSpPr>
        <p:spPr>
          <a:xfrm>
            <a:off x="6713915" y="4444208"/>
            <a:ext cx="16730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dirty="0" err="1" smtClean="0"/>
              <a:t>Communication</a:t>
            </a: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Picture 2" descr="page002_img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26617"/>
            <a:ext cx="12188952" cy="1004764"/>
          </a:xfrm>
          <a:prstGeom prst="rect">
            <a:avLst/>
          </a:prstGeom>
        </p:spPr>
      </p:pic>
      <p:pic>
        <p:nvPicPr>
          <p:cNvPr id="4" name="Picture 3" descr="page002_img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15028"/>
            <a:ext cx="12188952" cy="5027942"/>
          </a:xfrm>
          <a:prstGeom prst="rect">
            <a:avLst/>
          </a:prstGeom>
        </p:spPr>
      </p:pic>
      <p:pic>
        <p:nvPicPr>
          <p:cNvPr id="5" name="Picture 4" descr="page002_img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81705"/>
            <a:ext cx="12188952" cy="4894588"/>
          </a:xfrm>
          <a:prstGeom prst="rect">
            <a:avLst/>
          </a:prstGeom>
        </p:spPr>
      </p:pic>
      <p:pic>
        <p:nvPicPr>
          <p:cNvPr id="6" name="Picture 5" descr="page017_img5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1548"/>
            <a:ext cx="12188952" cy="6674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6" name="Picture 5" descr="page011_img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8825" y="3387447"/>
            <a:ext cx="3600000" cy="3459253"/>
          </a:xfrm>
          <a:prstGeom prst="rect">
            <a:avLst/>
          </a:prstGeom>
        </p:spPr>
      </p:pic>
      <p:pic>
        <p:nvPicPr>
          <p:cNvPr id="7" name="Picture 6" descr="page011_img6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5" y="0"/>
            <a:ext cx="3600000" cy="5117074"/>
          </a:xfrm>
          <a:prstGeom prst="rect">
            <a:avLst/>
          </a:prstGeom>
        </p:spPr>
      </p:pic>
      <p:sp>
        <p:nvSpPr>
          <p:cNvPr id="8" name="Obdĺžnik 7"/>
          <p:cNvSpPr/>
          <p:nvPr/>
        </p:nvSpPr>
        <p:spPr>
          <a:xfrm>
            <a:off x="4302543" y="3244334"/>
            <a:ext cx="3583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dirty="0"/>
              <a:t>AHOJ, TOTO JE STAVEBNÝ ROBOTNÍK</a:t>
            </a:r>
            <a:endParaRPr lang="sk-SK" dirty="0"/>
          </a:p>
        </p:txBody>
      </p:sp>
      <p:sp>
        <p:nvSpPr>
          <p:cNvPr id="9" name="Obdĺžnik 8"/>
          <p:cNvSpPr/>
          <p:nvPr/>
        </p:nvSpPr>
        <p:spPr>
          <a:xfrm>
            <a:off x="4302543" y="3741777"/>
            <a:ext cx="3583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dirty="0"/>
              <a:t>AHOJ, TOTO JE STAVEBNÝ ROBOTNÍK</a:t>
            </a:r>
            <a:endParaRPr lang="sk-SK" dirty="0"/>
          </a:p>
        </p:txBody>
      </p:sp>
      <p:sp>
        <p:nvSpPr>
          <p:cNvPr id="10" name="Obdĺžnik 9"/>
          <p:cNvSpPr/>
          <p:nvPr/>
        </p:nvSpPr>
        <p:spPr>
          <a:xfrm>
            <a:off x="4321593" y="4218032"/>
            <a:ext cx="3583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dirty="0"/>
              <a:t>AHOJ, TOTO JE STAVEBNÝ ROBOTNÍK</a:t>
            </a:r>
            <a:endParaRPr lang="sk-SK" dirty="0"/>
          </a:p>
        </p:txBody>
      </p:sp>
      <p:sp>
        <p:nvSpPr>
          <p:cNvPr id="11" name="Obdĺžnik 10"/>
          <p:cNvSpPr/>
          <p:nvPr/>
        </p:nvSpPr>
        <p:spPr>
          <a:xfrm>
            <a:off x="4321593" y="4715475"/>
            <a:ext cx="3583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dirty="0"/>
              <a:t>AHOJ, TOTO JE STAVEBNÝ ROBOTNÍK</a:t>
            </a:r>
            <a:endParaRPr lang="sk-SK" dirty="0"/>
          </a:p>
        </p:txBody>
      </p:sp>
      <p:cxnSp>
        <p:nvCxnSpPr>
          <p:cNvPr id="13" name="Rovná spojovacia šípka 12"/>
          <p:cNvCxnSpPr/>
          <p:nvPr/>
        </p:nvCxnSpPr>
        <p:spPr>
          <a:xfrm flipH="1">
            <a:off x="4302543" y="3613666"/>
            <a:ext cx="350795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Rovná spojovacia šípka 14"/>
          <p:cNvCxnSpPr/>
          <p:nvPr/>
        </p:nvCxnSpPr>
        <p:spPr>
          <a:xfrm flipH="1">
            <a:off x="4274177" y="4111109"/>
            <a:ext cx="356468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Rovná spojovacia šípka 15"/>
          <p:cNvCxnSpPr/>
          <p:nvPr/>
        </p:nvCxnSpPr>
        <p:spPr>
          <a:xfrm flipH="1">
            <a:off x="4274178" y="4574148"/>
            <a:ext cx="350795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Rovná spojovacia šípka 16"/>
          <p:cNvCxnSpPr/>
          <p:nvPr/>
        </p:nvCxnSpPr>
        <p:spPr>
          <a:xfrm flipH="1">
            <a:off x="4245812" y="5071591"/>
            <a:ext cx="356468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8" descr="page012_img8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3708" y="5084807"/>
            <a:ext cx="1131917" cy="1562100"/>
          </a:xfrm>
          <a:prstGeom prst="rect">
            <a:avLst/>
          </a:prstGeom>
        </p:spPr>
      </p:pic>
      <p:pic>
        <p:nvPicPr>
          <p:cNvPr id="18" name="Picture 7" descr="page012_img7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96116" y="1438276"/>
            <a:ext cx="1800000" cy="1547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36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6" name="Picture 5" descr="page079_img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33" y="1840715"/>
            <a:ext cx="1800000" cy="2596998"/>
          </a:xfrm>
          <a:prstGeom prst="rect">
            <a:avLst/>
          </a:prstGeom>
        </p:spPr>
      </p:pic>
      <p:pic>
        <p:nvPicPr>
          <p:cNvPr id="8" name="Picture 6" descr="page075_img6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1931" y="2400914"/>
            <a:ext cx="1502791" cy="1800000"/>
          </a:xfrm>
          <a:prstGeom prst="rect">
            <a:avLst/>
          </a:prstGeom>
        </p:spPr>
      </p:pic>
      <p:sp>
        <p:nvSpPr>
          <p:cNvPr id="9" name="Obdĺžnik 8"/>
          <p:cNvSpPr/>
          <p:nvPr/>
        </p:nvSpPr>
        <p:spPr>
          <a:xfrm rot="403561">
            <a:off x="4166383" y="2065265"/>
            <a:ext cx="38561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dirty="0"/>
              <a:t>Prosím, dešifrujte: „23QDrFa14baRvM“</a:t>
            </a:r>
          </a:p>
        </p:txBody>
      </p:sp>
      <p:sp>
        <p:nvSpPr>
          <p:cNvPr id="10" name="Obdĺžnik 9"/>
          <p:cNvSpPr/>
          <p:nvPr/>
        </p:nvSpPr>
        <p:spPr>
          <a:xfrm>
            <a:off x="4165770" y="2763645"/>
            <a:ext cx="3577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dirty="0"/>
              <a:t>Správa hovorí „Ahoj, som </a:t>
            </a:r>
            <a:r>
              <a:rPr lang="sk-SK" dirty="0" smtClean="0"/>
              <a:t>čitateľ/</a:t>
            </a:r>
            <a:r>
              <a:rPr lang="sk-SK" dirty="0" err="1" smtClean="0"/>
              <a:t>ka</a:t>
            </a:r>
            <a:r>
              <a:rPr lang="sk-SK" dirty="0" smtClean="0"/>
              <a:t>“</a:t>
            </a:r>
            <a:endParaRPr lang="sk-SK" dirty="0"/>
          </a:p>
        </p:txBody>
      </p:sp>
      <p:sp>
        <p:nvSpPr>
          <p:cNvPr id="11" name="Obdĺžnik 10"/>
          <p:cNvSpPr/>
          <p:nvPr/>
        </p:nvSpPr>
        <p:spPr>
          <a:xfrm>
            <a:off x="4231200" y="3526662"/>
            <a:ext cx="50308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dirty="0" smtClean="0"/>
              <a:t>Šifrovací algoritmus </a:t>
            </a:r>
            <a:r>
              <a:rPr lang="sk-SK" dirty="0"/>
              <a:t>(Aký je váš preukaz totožnosti?)</a:t>
            </a:r>
          </a:p>
        </p:txBody>
      </p:sp>
      <p:sp>
        <p:nvSpPr>
          <p:cNvPr id="12" name="Obdĺžnik 11"/>
          <p:cNvSpPr/>
          <p:nvPr/>
        </p:nvSpPr>
        <p:spPr>
          <a:xfrm rot="21423250">
            <a:off x="4236820" y="4125591"/>
            <a:ext cx="37153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dirty="0"/>
              <a:t>Šifrovací </a:t>
            </a:r>
            <a:r>
              <a:rPr lang="sk-SK" dirty="0" smtClean="0"/>
              <a:t>algoritmus (Je to: </a:t>
            </a:r>
            <a:r>
              <a:rPr lang="sk-SK" dirty="0"/>
              <a:t>54-11337) </a:t>
            </a:r>
          </a:p>
        </p:txBody>
      </p:sp>
      <p:cxnSp>
        <p:nvCxnSpPr>
          <p:cNvPr id="14" name="Rovná spojovacia šípka 13"/>
          <p:cNvCxnSpPr/>
          <p:nvPr/>
        </p:nvCxnSpPr>
        <p:spPr>
          <a:xfrm>
            <a:off x="3495675" y="2257425"/>
            <a:ext cx="5886450" cy="5524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Rovná spojovacia šípka 15"/>
          <p:cNvCxnSpPr/>
          <p:nvPr/>
        </p:nvCxnSpPr>
        <p:spPr>
          <a:xfrm flipH="1">
            <a:off x="3409950" y="3139214"/>
            <a:ext cx="597217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Rovná spojovacia šípka 19"/>
          <p:cNvCxnSpPr/>
          <p:nvPr/>
        </p:nvCxnSpPr>
        <p:spPr>
          <a:xfrm>
            <a:off x="3495675" y="3888612"/>
            <a:ext cx="5886450" cy="1118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Rovná spojovacia šípka 23"/>
          <p:cNvCxnSpPr/>
          <p:nvPr/>
        </p:nvCxnSpPr>
        <p:spPr>
          <a:xfrm flipH="1">
            <a:off x="3810000" y="4200914"/>
            <a:ext cx="5724525" cy="5806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6" name="Picture 5" descr="page081_img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2362827"/>
            <a:ext cx="5559425" cy="3338655"/>
          </a:xfrm>
          <a:prstGeom prst="rect">
            <a:avLst/>
          </a:prstGeom>
        </p:spPr>
      </p:pic>
      <p:pic>
        <p:nvPicPr>
          <p:cNvPr id="7" name="Picture 6" descr="page081_img6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4775" y="2532298"/>
            <a:ext cx="4140200" cy="3506552"/>
          </a:xfrm>
          <a:prstGeom prst="rect">
            <a:avLst/>
          </a:prstGeom>
        </p:spPr>
      </p:pic>
      <p:sp>
        <p:nvSpPr>
          <p:cNvPr id="8" name="BlokTextu 7"/>
          <p:cNvSpPr txBox="1"/>
          <p:nvPr/>
        </p:nvSpPr>
        <p:spPr>
          <a:xfrm>
            <a:off x="1333500" y="866775"/>
            <a:ext cx="2020425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500" b="1" dirty="0" smtClean="0"/>
              <a:t>NFC / MIFARE</a:t>
            </a:r>
            <a:endParaRPr lang="sk-SK" sz="25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Picture 2" descr="page002_img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26617"/>
            <a:ext cx="12188952" cy="1004764"/>
          </a:xfrm>
          <a:prstGeom prst="rect">
            <a:avLst/>
          </a:prstGeom>
        </p:spPr>
      </p:pic>
      <p:pic>
        <p:nvPicPr>
          <p:cNvPr id="4" name="Picture 3" descr="page002_img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15028"/>
            <a:ext cx="12188952" cy="5027942"/>
          </a:xfrm>
          <a:prstGeom prst="rect">
            <a:avLst/>
          </a:prstGeom>
        </p:spPr>
      </p:pic>
      <p:pic>
        <p:nvPicPr>
          <p:cNvPr id="5" name="Picture 4" descr="page002_img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81705"/>
            <a:ext cx="12188952" cy="4894588"/>
          </a:xfrm>
          <a:prstGeom prst="rect">
            <a:avLst/>
          </a:prstGeom>
        </p:spPr>
      </p:pic>
      <p:pic>
        <p:nvPicPr>
          <p:cNvPr id="6" name="Picture 5" descr="page034_img5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702564"/>
            <a:ext cx="12188952" cy="5452872"/>
          </a:xfrm>
          <a:prstGeom prst="rect">
            <a:avLst/>
          </a:prstGeom>
        </p:spPr>
      </p:pic>
      <p:pic>
        <p:nvPicPr>
          <p:cNvPr id="9" name="Picture 8" descr="page082_img8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52775" y="1755886"/>
            <a:ext cx="4680000" cy="2341461"/>
          </a:xfrm>
          <a:prstGeom prst="rect">
            <a:avLst/>
          </a:prstGeom>
        </p:spPr>
      </p:pic>
      <p:sp>
        <p:nvSpPr>
          <p:cNvPr id="11" name="Obdĺžnik 10"/>
          <p:cNvSpPr/>
          <p:nvPr/>
        </p:nvSpPr>
        <p:spPr>
          <a:xfrm>
            <a:off x="853577" y="179344"/>
            <a:ext cx="63350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2800" b="1" dirty="0"/>
              <a:t>Klonovanie RFID štítku pomocou </a:t>
            </a:r>
            <a:r>
              <a:rPr lang="sk-SK" sz="2800" b="1" dirty="0" err="1"/>
              <a:t>Flipperu</a:t>
            </a:r>
            <a:endParaRPr lang="sk-SK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6" name="BlokTextu 5"/>
          <p:cNvSpPr txBox="1"/>
          <p:nvPr/>
        </p:nvSpPr>
        <p:spPr>
          <a:xfrm>
            <a:off x="1155940" y="966158"/>
            <a:ext cx="3320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dirty="0"/>
              <a:t>Čo znamená skratka RFID</a:t>
            </a:r>
          </a:p>
        </p:txBody>
      </p:sp>
      <p:sp>
        <p:nvSpPr>
          <p:cNvPr id="7" name="Obdĺžnik 6"/>
          <p:cNvSpPr/>
          <p:nvPr/>
        </p:nvSpPr>
        <p:spPr>
          <a:xfrm>
            <a:off x="4476081" y="2088394"/>
            <a:ext cx="28888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9600" dirty="0">
                <a:solidFill>
                  <a:schemeClr val="bg1"/>
                </a:solidFill>
              </a:rPr>
              <a:t>RF</a:t>
            </a:r>
            <a:r>
              <a:rPr lang="sk-SK" sz="9600" dirty="0"/>
              <a:t> ID</a:t>
            </a:r>
          </a:p>
        </p:txBody>
      </p:sp>
      <p:cxnSp>
        <p:nvCxnSpPr>
          <p:cNvPr id="11" name="Rovná spojnica 10"/>
          <p:cNvCxnSpPr/>
          <p:nvPr/>
        </p:nvCxnSpPr>
        <p:spPr>
          <a:xfrm>
            <a:off x="6410864" y="3321170"/>
            <a:ext cx="757687" cy="110498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Obdĺžnik 12"/>
          <p:cNvSpPr/>
          <p:nvPr/>
        </p:nvSpPr>
        <p:spPr>
          <a:xfrm>
            <a:off x="6713915" y="4444208"/>
            <a:ext cx="1504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dirty="0" err="1"/>
              <a:t>IDentification</a:t>
            </a:r>
            <a:r>
              <a:rPr lang="sk-SK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8510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age083_img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124" y="0"/>
            <a:ext cx="1020470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age084_img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584" y="0"/>
            <a:ext cx="893978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6" name="Obdĺžnik 5"/>
          <p:cNvSpPr/>
          <p:nvPr/>
        </p:nvSpPr>
        <p:spPr>
          <a:xfrm>
            <a:off x="923925" y="1080611"/>
            <a:ext cx="1029652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k-SK" dirty="0"/>
          </a:p>
          <a:p>
            <a:endParaRPr lang="sk-SK" dirty="0"/>
          </a:p>
          <a:p>
            <a:r>
              <a:rPr lang="sk-SK" dirty="0"/>
              <a:t>● </a:t>
            </a:r>
            <a:r>
              <a:rPr lang="sk-SK" dirty="0" err="1" smtClean="0"/>
              <a:t>Flipper</a:t>
            </a:r>
            <a:r>
              <a:rPr lang="sk-SK" dirty="0" smtClean="0"/>
              <a:t> poukazuje na dlhodobú </a:t>
            </a:r>
            <a:r>
              <a:rPr lang="sk-SK" dirty="0"/>
              <a:t>hrozbu a </a:t>
            </a:r>
            <a:r>
              <a:rPr lang="sk-SK" dirty="0" smtClean="0"/>
              <a:t>zvýšil jej možné riziko</a:t>
            </a:r>
            <a:endParaRPr lang="sk-SK" dirty="0"/>
          </a:p>
          <a:p>
            <a:r>
              <a:rPr lang="sk-SK" dirty="0"/>
              <a:t>● Dopad sa nezmenil</a:t>
            </a:r>
          </a:p>
          <a:p>
            <a:r>
              <a:rPr lang="sk-SK" dirty="0"/>
              <a:t>● Pravdepodobnosť sa zvyšuje</a:t>
            </a:r>
          </a:p>
          <a:p>
            <a:r>
              <a:rPr lang="sk-SK" dirty="0"/>
              <a:t>● Úroveň zručností </a:t>
            </a:r>
            <a:r>
              <a:rPr lang="sk-SK" dirty="0" smtClean="0"/>
              <a:t>však klesá</a:t>
            </a:r>
          </a:p>
          <a:p>
            <a:endParaRPr lang="sk-SK" dirty="0"/>
          </a:p>
          <a:p>
            <a:endParaRPr lang="sk-SK" dirty="0"/>
          </a:p>
          <a:p>
            <a:r>
              <a:rPr lang="sk-SK" dirty="0" smtClean="0"/>
              <a:t>Klasicky by sme to urobili cez staré dobré </a:t>
            </a:r>
            <a:r>
              <a:rPr lang="sk-SK" dirty="0" err="1" smtClean="0"/>
              <a:t>Arduino</a:t>
            </a:r>
            <a:r>
              <a:rPr lang="sk-SK" dirty="0" smtClean="0"/>
              <a:t> spolu s čítačkou </a:t>
            </a:r>
            <a:r>
              <a:rPr lang="sk-SK" dirty="0" smtClean="0">
                <a:sym typeface="Wingdings" panose="05000000000000000000" pitchFamily="2" charset="2"/>
              </a:rPr>
              <a:t></a:t>
            </a:r>
            <a:endParaRPr lang="sk-SK" dirty="0" smtClean="0"/>
          </a:p>
          <a:p>
            <a:endParaRPr lang="sk-SK" dirty="0"/>
          </a:p>
        </p:txBody>
      </p:sp>
      <p:pic>
        <p:nvPicPr>
          <p:cNvPr id="1026" name="Picture 2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5" t="19343" r="27398" b="26144"/>
          <a:stretch/>
        </p:blipFill>
        <p:spPr bwMode="auto">
          <a:xfrm>
            <a:off x="2409825" y="3867150"/>
            <a:ext cx="5905500" cy="2657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page001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5" name="BlokTextu 4"/>
          <p:cNvSpPr txBox="1"/>
          <p:nvPr/>
        </p:nvSpPr>
        <p:spPr>
          <a:xfrm>
            <a:off x="2924175" y="4552950"/>
            <a:ext cx="31202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4800" b="1" dirty="0" smtClean="0"/>
              <a:t>Ďakujem </a:t>
            </a:r>
            <a:r>
              <a:rPr lang="sk-SK" sz="4800" b="1" dirty="0" smtClean="0">
                <a:sym typeface="Wingdings" panose="05000000000000000000" pitchFamily="2" charset="2"/>
              </a:rPr>
              <a:t></a:t>
            </a:r>
            <a:endParaRPr lang="sk-SK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6" name="Picture 5" descr="page007_img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6732" y="370936"/>
            <a:ext cx="3994574" cy="2520000"/>
          </a:xfrm>
          <a:prstGeom prst="rect">
            <a:avLst/>
          </a:prstGeom>
        </p:spPr>
      </p:pic>
      <p:pic>
        <p:nvPicPr>
          <p:cNvPr id="7" name="Picture 6" descr="page007_img6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6732" y="3161947"/>
            <a:ext cx="3937167" cy="3559118"/>
          </a:xfrm>
          <a:prstGeom prst="rect">
            <a:avLst/>
          </a:prstGeom>
        </p:spPr>
      </p:pic>
      <p:pic>
        <p:nvPicPr>
          <p:cNvPr id="8" name="Picture 7" descr="page007_img7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7792" y="715992"/>
            <a:ext cx="5426015" cy="5426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6" name="Picture 5" descr="page008_img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4937" y="219075"/>
            <a:ext cx="1800000" cy="1548746"/>
          </a:xfrm>
          <a:prstGeom prst="rect">
            <a:avLst/>
          </a:prstGeom>
        </p:spPr>
      </p:pic>
      <p:pic>
        <p:nvPicPr>
          <p:cNvPr id="7" name="Picture 6" descr="page008_img6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17839" y="4943475"/>
            <a:ext cx="1800000" cy="1813483"/>
          </a:xfrm>
          <a:prstGeom prst="rect">
            <a:avLst/>
          </a:prstGeom>
        </p:spPr>
      </p:pic>
      <p:pic>
        <p:nvPicPr>
          <p:cNvPr id="8" name="Picture 7" descr="page008_img7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30122" y="200302"/>
            <a:ext cx="3132777" cy="3135037"/>
          </a:xfrm>
          <a:prstGeom prst="rect">
            <a:avLst/>
          </a:prstGeom>
        </p:spPr>
      </p:pic>
      <p:pic>
        <p:nvPicPr>
          <p:cNvPr id="9" name="Picture 8" descr="page008_img8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94323" y="3429000"/>
            <a:ext cx="2907159" cy="32185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4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002_img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6" name="BlokTextu 5"/>
          <p:cNvSpPr txBox="1"/>
          <p:nvPr/>
        </p:nvSpPr>
        <p:spPr>
          <a:xfrm>
            <a:off x="1155940" y="966158"/>
            <a:ext cx="3320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dirty="0"/>
              <a:t>Čo znamená skratka RFID</a:t>
            </a:r>
          </a:p>
        </p:txBody>
      </p:sp>
      <p:sp>
        <p:nvSpPr>
          <p:cNvPr id="7" name="Obdĺžnik 6"/>
          <p:cNvSpPr/>
          <p:nvPr/>
        </p:nvSpPr>
        <p:spPr>
          <a:xfrm>
            <a:off x="4476081" y="2088394"/>
            <a:ext cx="28888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9600" dirty="0"/>
              <a:t>RF </a:t>
            </a:r>
            <a:r>
              <a:rPr lang="sk-SK" sz="9600" dirty="0">
                <a:solidFill>
                  <a:schemeClr val="bg1"/>
                </a:solidFill>
              </a:rPr>
              <a:t>ID</a:t>
            </a:r>
          </a:p>
        </p:txBody>
      </p:sp>
      <p:cxnSp>
        <p:nvCxnSpPr>
          <p:cNvPr id="9" name="Rovná spojnica 8"/>
          <p:cNvCxnSpPr/>
          <p:nvPr/>
        </p:nvCxnSpPr>
        <p:spPr>
          <a:xfrm flipH="1">
            <a:off x="4252823" y="3321170"/>
            <a:ext cx="819509" cy="102654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Obdĺžnik 9"/>
          <p:cNvSpPr/>
          <p:nvPr/>
        </p:nvSpPr>
        <p:spPr>
          <a:xfrm>
            <a:off x="3061741" y="4426153"/>
            <a:ext cx="1803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dirty="0" err="1"/>
              <a:t>Radio</a:t>
            </a:r>
            <a:r>
              <a:rPr lang="sk-SK" dirty="0"/>
              <a:t> </a:t>
            </a:r>
            <a:r>
              <a:rPr lang="sk-SK" dirty="0" err="1"/>
              <a:t>Frequency</a:t>
            </a:r>
            <a:r>
              <a:rPr lang="sk-SK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5585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684</Words>
  <Application>Microsoft Office PowerPoint</Application>
  <PresentationFormat>Vlastná</PresentationFormat>
  <Paragraphs>139</Paragraphs>
  <Slides>63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63</vt:i4>
      </vt:variant>
    </vt:vector>
  </HeadingPairs>
  <TitlesOfParts>
    <vt:vector size="64" baseType="lpstr">
      <vt:lpstr>Office Theme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Prezentácia programu PowerPoint</dc:title>
  <dc:subject/>
  <dc:creator/>
  <cp:keywords/>
  <dc:description>generated using python-pptx</dc:description>
  <cp:lastModifiedBy>Maťo</cp:lastModifiedBy>
  <cp:revision>15</cp:revision>
  <dcterms:created xsi:type="dcterms:W3CDTF">2013-01-27T09:14:16Z</dcterms:created>
  <dcterms:modified xsi:type="dcterms:W3CDTF">2026-06-04T09:42:13Z</dcterms:modified>
  <cp:category/>
</cp:coreProperties>
</file>