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1" r:id="rId1"/>
    <p:sldMasterId id="2147483708" r:id="rId2"/>
  </p:sldMasterIdLst>
  <p:notesMasterIdLst>
    <p:notesMasterId r:id="rId23"/>
  </p:notesMasterIdLst>
  <p:handoutMasterIdLst>
    <p:handoutMasterId r:id="rId24"/>
  </p:handoutMasterIdLst>
  <p:sldIdLst>
    <p:sldId id="294" r:id="rId3"/>
    <p:sldId id="295" r:id="rId4"/>
    <p:sldId id="296" r:id="rId5"/>
    <p:sldId id="297" r:id="rId6"/>
    <p:sldId id="298" r:id="rId7"/>
    <p:sldId id="299" r:id="rId8"/>
    <p:sldId id="300" r:id="rId9"/>
    <p:sldId id="301" r:id="rId10"/>
    <p:sldId id="302" r:id="rId11"/>
    <p:sldId id="303" r:id="rId12"/>
    <p:sldId id="304" r:id="rId13"/>
    <p:sldId id="305" r:id="rId14"/>
    <p:sldId id="306" r:id="rId15"/>
    <p:sldId id="307" r:id="rId16"/>
    <p:sldId id="308" r:id="rId17"/>
    <p:sldId id="309" r:id="rId18"/>
    <p:sldId id="310" r:id="rId19"/>
    <p:sldId id="315" r:id="rId20"/>
    <p:sldId id="316" r:id="rId21"/>
    <p:sldId id="317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69" userDrawn="1">
          <p15:clr>
            <a:srgbClr val="A4A3A4"/>
          </p15:clr>
        </p15:guide>
        <p15:guide id="2" pos="642" userDrawn="1">
          <p15:clr>
            <a:srgbClr val="A4A3A4"/>
          </p15:clr>
        </p15:guide>
        <p15:guide id="3" orient="horz" pos="75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8787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29"/>
  </p:normalViewPr>
  <p:slideViewPr>
    <p:cSldViewPr snapToGrid="0" snapToObjects="1" showGuides="1">
      <p:cViewPr varScale="1">
        <p:scale>
          <a:sx n="111" d="100"/>
          <a:sy n="111" d="100"/>
        </p:scale>
        <p:origin x="594" y="96"/>
      </p:cViewPr>
      <p:guideLst>
        <p:guide orient="horz" pos="4269"/>
        <p:guide pos="642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93" d="100"/>
          <a:sy n="93" d="100"/>
        </p:scale>
        <p:origin x="368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5502DA-8148-CB4F-85DA-645740EB90E8}" type="datetimeFigureOut">
              <a:rPr lang="sk-SK" smtClean="0"/>
              <a:t>5. 6. 2026</a:t>
            </a:fld>
            <a:endParaRPr lang="sk-S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CDFB7D-B886-6745-B94F-52DE02489AE4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389450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DFFE76-6F31-4D4D-8BF7-9106041CABC4}" type="datetimeFigureOut">
              <a:rPr lang="sk-SK" smtClean="0"/>
              <a:t>5. 6. 2026</a:t>
            </a:fld>
            <a:endParaRPr lang="sk-S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A583E6-AE52-1147-BE81-09DBB48851DA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9904159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vý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173379" y="4198461"/>
            <a:ext cx="6786562" cy="602139"/>
          </a:xfrm>
        </p:spPr>
        <p:txBody>
          <a:bodyPr>
            <a:normAutofit/>
          </a:bodyPr>
          <a:lstStyle>
            <a:lvl1pPr marL="0" indent="0" algn="ctr">
              <a:buFontTx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sk-SK" noProof="0">
                <a:solidFill>
                  <a:schemeClr val="bg1"/>
                </a:solidFill>
                <a:latin typeface="+mj-lt"/>
              </a:rPr>
              <a:t>Podnázov prezentácie</a:t>
            </a:r>
            <a:endParaRPr lang="sk-SK" sz="2800" noProof="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3661410" y="2766218"/>
            <a:ext cx="7810500" cy="1325563"/>
          </a:xfrm>
        </p:spPr>
        <p:txBody>
          <a:bodyPr>
            <a:noAutofit/>
          </a:bodyPr>
          <a:lstStyle>
            <a:lvl1pPr algn="ctr">
              <a:defRPr sz="66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sk-SK" noProof="0"/>
              <a:t>NÁZOV PREZENTÁCIE</a:t>
            </a:r>
            <a:endParaRPr lang="sk-SK" noProof="0" dirty="0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DC7407A4-12C5-0A48-B590-DCE05F4BFF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30194" y="4978082"/>
            <a:ext cx="5672931" cy="470218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SK"/>
              <a:t>Autor: Mgr. Jan Francisti, PhD</a:t>
            </a:r>
            <a:endParaRPr lang="en-SK" dirty="0"/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9B4C2256-9A54-C143-8B7E-5760C492535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82978" y="5524182"/>
            <a:ext cx="5567362" cy="419100"/>
          </a:xfrm>
        </p:spPr>
        <p:txBody>
          <a:bodyPr>
            <a:noAutofit/>
          </a:bodyPr>
          <a:lstStyle>
            <a:lvl1pPr marL="0" indent="0" algn="ctr">
              <a:buNone/>
              <a:defRPr sz="24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K</a:t>
            </a:r>
            <a:r>
              <a:rPr lang="en-SK" dirty="0"/>
              <a:t>ATEDRA INFORMATIKY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tĺpce obsah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dirty="0"/>
              <a:t>Názov slide-u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>
                <a:latin typeface="+mj-lt"/>
              </a:defRPr>
            </a:lvl3pPr>
            <a:lvl4pPr marL="1600200" indent="-228600">
              <a:buFont typeface="Wingdings" charset="2"/>
              <a:buChar char="§"/>
              <a:defRPr>
                <a:latin typeface="+mj-lt"/>
              </a:defRPr>
            </a:lvl4pPr>
            <a:lvl5pPr marL="2057400" indent="-228600">
              <a:buFont typeface="Wingdings" charset="2"/>
              <a:buChar char="§"/>
              <a:defRPr>
                <a:latin typeface="+mj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>
                <a:latin typeface="+mj-lt"/>
              </a:defRPr>
            </a:lvl3pPr>
            <a:lvl4pPr marL="1600200" indent="-228600">
              <a:buFont typeface="Wingdings" charset="2"/>
              <a:buChar char="§"/>
              <a:defRPr>
                <a:latin typeface="+mj-lt"/>
              </a:defRPr>
            </a:lvl4pPr>
            <a:lvl5pPr marL="2057400" indent="-228600">
              <a:buFont typeface="Wingdings" charset="2"/>
              <a:buChar char="§"/>
              <a:defRPr>
                <a:latin typeface="+mj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 dirty="0"/>
          </a:p>
        </p:txBody>
      </p:sp>
      <p:pic>
        <p:nvPicPr>
          <p:cNvPr id="8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9512300" y="647138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110035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sk-S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228600" indent="-228600">
              <a:buFont typeface="Wingdings" charset="2"/>
              <a:buChar char="§"/>
              <a:defRPr sz="3200">
                <a:latin typeface="+mj-lt"/>
              </a:defRPr>
            </a:lvl1pPr>
            <a:lvl2pPr marL="685800" indent="-228600">
              <a:buFont typeface="Wingdings" charset="2"/>
              <a:buChar char="§"/>
              <a:defRPr sz="2800">
                <a:latin typeface="+mj-lt"/>
              </a:defRPr>
            </a:lvl2pPr>
            <a:lvl3pPr marL="1143000" indent="-228600">
              <a:buFont typeface="Wingdings" charset="2"/>
              <a:buChar char="§"/>
              <a:defRPr sz="2400">
                <a:latin typeface="+mj-lt"/>
              </a:defRPr>
            </a:lvl3pPr>
            <a:lvl4pPr marL="1600200" indent="-228600">
              <a:buFont typeface="Wingdings" charset="2"/>
              <a:buChar char="§"/>
              <a:defRPr sz="2000">
                <a:latin typeface="+mj-lt"/>
              </a:defRPr>
            </a:lvl4pPr>
            <a:lvl5pPr marL="2057400" indent="-228600">
              <a:buFont typeface="Wingdings" charset="2"/>
              <a:buChar char="§"/>
              <a:defRPr sz="2000">
                <a:latin typeface="+mj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8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2300" y="6471389"/>
            <a:ext cx="2743200" cy="365125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12222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ledný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0"/>
          <p:cNvSpPr>
            <a:spLocks noGrp="1"/>
          </p:cNvSpPr>
          <p:nvPr>
            <p:ph type="title" hasCustomPrompt="1"/>
          </p:nvPr>
        </p:nvSpPr>
        <p:spPr>
          <a:xfrm>
            <a:off x="322163" y="2918619"/>
            <a:ext cx="7810500" cy="1325563"/>
          </a:xfrm>
        </p:spPr>
        <p:txBody>
          <a:bodyPr>
            <a:noAutofit/>
          </a:bodyPr>
          <a:lstStyle>
            <a:lvl1pPr algn="ctr">
              <a:defRPr sz="5000" baseline="0">
                <a:solidFill>
                  <a:srgbClr val="878786"/>
                </a:solidFill>
                <a:latin typeface="+mn-lt"/>
              </a:defRPr>
            </a:lvl1pPr>
          </a:lstStyle>
          <a:p>
            <a:r>
              <a:rPr lang="sk-SK" noProof="0" dirty="0"/>
              <a:t>Poďakovanie za pozornosť</a:t>
            </a:r>
          </a:p>
        </p:txBody>
      </p:sp>
    </p:spTree>
    <p:extLst>
      <p:ext uri="{BB962C8B-B14F-4D97-AF65-F5344CB8AC3E}">
        <p14:creationId xmlns:p14="http://schemas.microsoft.com/office/powerpoint/2010/main" val="6801109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&amp;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5497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ázov a obsah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sk-SK" noProof="0" dirty="0"/>
              <a:t>Názov slide-u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/>
            </a:lvl3pPr>
            <a:lvl4pPr marL="1600200" indent="-228600">
              <a:buFont typeface="Wingdings" charset="2"/>
              <a:buChar char="§"/>
              <a:defRPr/>
            </a:lvl4pPr>
            <a:lvl5pPr marL="2057400" indent="-228600">
              <a:buFont typeface="Wingdings" charset="2"/>
              <a:buChar char="§"/>
              <a:defRPr/>
            </a:lvl5pPr>
          </a:lstStyle>
          <a:p>
            <a:pPr lvl="0"/>
            <a:r>
              <a:rPr lang="sk-SK" dirty="0"/>
              <a:t>Kliknite sem a upravte štýly predlohy textu</a:t>
            </a:r>
          </a:p>
          <a:p>
            <a:pPr lvl="1"/>
            <a:r>
              <a:rPr lang="sk-SK" dirty="0"/>
              <a:t>Druhá úroveň</a:t>
            </a:r>
          </a:p>
          <a:p>
            <a:pPr lvl="2"/>
            <a:r>
              <a:rPr lang="sk-SK" dirty="0"/>
              <a:t>Tretia úroveň</a:t>
            </a:r>
          </a:p>
          <a:p>
            <a:pPr lvl="3"/>
            <a:r>
              <a:rPr lang="sk-SK" dirty="0"/>
              <a:t>Štvrtá úroveň</a:t>
            </a:r>
          </a:p>
          <a:p>
            <a:pPr lvl="4"/>
            <a:r>
              <a:rPr lang="sk-SK" dirty="0"/>
              <a:t>Piata úroveň</a:t>
            </a:r>
          </a:p>
        </p:txBody>
      </p:sp>
      <p:pic>
        <p:nvPicPr>
          <p:cNvPr id="7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2300" y="6471389"/>
            <a:ext cx="2743200" cy="365125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tĺpce obsah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dirty="0"/>
              <a:t>Názov slide-u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>
                <a:latin typeface="+mj-lt"/>
              </a:defRPr>
            </a:lvl3pPr>
            <a:lvl4pPr marL="1600200" indent="-228600">
              <a:buFont typeface="Wingdings" charset="2"/>
              <a:buChar char="§"/>
              <a:defRPr>
                <a:latin typeface="+mj-lt"/>
              </a:defRPr>
            </a:lvl4pPr>
            <a:lvl5pPr marL="2057400" indent="-228600">
              <a:buFont typeface="Wingdings" charset="2"/>
              <a:buChar char="§"/>
              <a:defRPr>
                <a:latin typeface="+mj-lt"/>
              </a:defRPr>
            </a:lvl5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sk-SK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>
                <a:latin typeface="+mj-lt"/>
              </a:defRPr>
            </a:lvl3pPr>
            <a:lvl4pPr marL="1600200" indent="-228600">
              <a:buFont typeface="Wingdings" charset="2"/>
              <a:buChar char="§"/>
              <a:defRPr>
                <a:latin typeface="+mj-lt"/>
              </a:defRPr>
            </a:lvl4pPr>
            <a:lvl5pPr marL="2057400" indent="-228600">
              <a:buFont typeface="Wingdings" charset="2"/>
              <a:buChar char="§"/>
              <a:defRPr>
                <a:latin typeface="+mj-lt"/>
              </a:defRPr>
            </a:lvl5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sk-SK" dirty="0"/>
          </a:p>
        </p:txBody>
      </p:sp>
      <p:pic>
        <p:nvPicPr>
          <p:cNvPr id="8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9512300" y="647138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/>
              <a:t>Kliknutím upravte štýl predlohy nadpisu</a:t>
            </a:r>
            <a:endParaRPr lang="sk-S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228600" indent="-228600">
              <a:buFont typeface="Wingdings" charset="2"/>
              <a:buChar char="§"/>
              <a:defRPr sz="3200">
                <a:latin typeface="+mj-lt"/>
              </a:defRPr>
            </a:lvl1pPr>
            <a:lvl2pPr marL="685800" indent="-228600">
              <a:buFont typeface="Wingdings" charset="2"/>
              <a:buChar char="§"/>
              <a:defRPr sz="2800">
                <a:latin typeface="+mj-lt"/>
              </a:defRPr>
            </a:lvl2pPr>
            <a:lvl3pPr marL="1143000" indent="-228600">
              <a:buFont typeface="Wingdings" charset="2"/>
              <a:buChar char="§"/>
              <a:defRPr sz="2400">
                <a:latin typeface="+mj-lt"/>
              </a:defRPr>
            </a:lvl3pPr>
            <a:lvl4pPr marL="1600200" indent="-228600">
              <a:buFont typeface="Wingdings" charset="2"/>
              <a:buChar char="§"/>
              <a:defRPr sz="2000">
                <a:latin typeface="+mj-lt"/>
              </a:defRPr>
            </a:lvl4pPr>
            <a:lvl5pPr marL="2057400" indent="-228600">
              <a:buFont typeface="Wingdings" charset="2"/>
              <a:buChar char="§"/>
              <a:defRPr sz="2000">
                <a:latin typeface="+mj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sk-SK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pic>
        <p:nvPicPr>
          <p:cNvPr id="8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2300" y="6471389"/>
            <a:ext cx="2743200" cy="365125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ledný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0"/>
          <p:cNvSpPr>
            <a:spLocks noGrp="1"/>
          </p:cNvSpPr>
          <p:nvPr>
            <p:ph type="title" hasCustomPrompt="1"/>
          </p:nvPr>
        </p:nvSpPr>
        <p:spPr>
          <a:xfrm>
            <a:off x="762000" y="2918619"/>
            <a:ext cx="7810500" cy="1325563"/>
          </a:xfrm>
        </p:spPr>
        <p:txBody>
          <a:bodyPr>
            <a:noAutofit/>
          </a:bodyPr>
          <a:lstStyle>
            <a:lvl1pPr algn="ctr">
              <a:defRPr sz="5000" baseline="0">
                <a:solidFill>
                  <a:schemeClr val="bg1"/>
                </a:solidFill>
              </a:defRPr>
            </a:lvl1pPr>
          </a:lstStyle>
          <a:p>
            <a:r>
              <a:rPr lang="sk-SK" noProof="0" dirty="0"/>
              <a:t>Poďakovanie za pozornosť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&amp;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5219" y="180357"/>
            <a:ext cx="10801640" cy="1280890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5219" y="1676400"/>
            <a:ext cx="10801639" cy="5006788"/>
          </a:xfrm>
        </p:spPr>
        <p:txBody>
          <a:bodyPr>
            <a:normAutofit/>
          </a:bodyPr>
          <a:lstStyle>
            <a:lvl1pPr>
              <a:defRPr sz="4000"/>
            </a:lvl1pPr>
            <a:lvl2pPr>
              <a:defRPr sz="3600"/>
            </a:lvl2pPr>
            <a:lvl3pPr>
              <a:defRPr sz="3200"/>
            </a:lvl3pPr>
            <a:lvl4pPr>
              <a:defRPr sz="2800"/>
            </a:lvl4pPr>
            <a:lvl5pPr>
              <a:defRPr sz="2800"/>
            </a:lvl5pPr>
          </a:lstStyle>
          <a:p>
            <a:pPr lvl="0"/>
            <a:r>
              <a:rPr lang="sk-SK" noProof="0" dirty="0"/>
              <a:t>Kliknite sem a upravte štýly predlohy textu</a:t>
            </a:r>
          </a:p>
          <a:p>
            <a:pPr lvl="1"/>
            <a:r>
              <a:rPr lang="sk-SK" noProof="0" dirty="0"/>
              <a:t>Druhá úroveň</a:t>
            </a:r>
          </a:p>
          <a:p>
            <a:pPr lvl="2"/>
            <a:r>
              <a:rPr lang="sk-SK" noProof="0" dirty="0"/>
              <a:t>Tretia úroveň</a:t>
            </a:r>
          </a:p>
          <a:p>
            <a:pPr lvl="3"/>
            <a:r>
              <a:rPr lang="sk-SK" noProof="0" dirty="0"/>
              <a:t>Štvrtá úroveň</a:t>
            </a:r>
          </a:p>
          <a:p>
            <a:pPr lvl="4"/>
            <a:r>
              <a:rPr lang="sk-SK" noProof="0" dirty="0"/>
              <a:t>Piata úroveň</a:t>
            </a:r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16200000">
            <a:off x="-2511123" y="3657899"/>
            <a:ext cx="5535178" cy="317122"/>
          </a:xfrm>
        </p:spPr>
        <p:txBody>
          <a:bodyPr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0479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vý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4118608" y="2792133"/>
            <a:ext cx="7810500" cy="1248331"/>
          </a:xfrm>
        </p:spPr>
        <p:txBody>
          <a:bodyPr>
            <a:noAutofit/>
          </a:bodyPr>
          <a:lstStyle>
            <a:lvl1pPr algn="ctr">
              <a:defRPr sz="6600">
                <a:solidFill>
                  <a:srgbClr val="87878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sk-SK" noProof="0" dirty="0"/>
              <a:t>NÁZOV PREZENTÁCIE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DC7407A4-12C5-0A48-B590-DCE05F4BFF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87393" y="4978082"/>
            <a:ext cx="5672931" cy="470218"/>
          </a:xfrm>
        </p:spPr>
        <p:txBody>
          <a:bodyPr/>
          <a:lstStyle>
            <a:lvl1pPr marL="0" indent="0" algn="ctr">
              <a:buNone/>
              <a:defRPr b="1">
                <a:solidFill>
                  <a:srgbClr val="878786"/>
                </a:solidFill>
              </a:defRPr>
            </a:lvl1pPr>
          </a:lstStyle>
          <a:p>
            <a:pPr lvl="0"/>
            <a:r>
              <a:rPr lang="en-SK" dirty="0"/>
              <a:t>Autor: Mgr. Jan Francisti, PhD</a:t>
            </a:r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9B4C2256-9A54-C143-8B7E-5760C492535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14779" y="5448300"/>
            <a:ext cx="5567362" cy="419100"/>
          </a:xfrm>
        </p:spPr>
        <p:txBody>
          <a:bodyPr>
            <a:noAutofit/>
          </a:bodyPr>
          <a:lstStyle>
            <a:lvl1pPr marL="0" indent="0" algn="ctr">
              <a:buNone/>
              <a:defRPr sz="2400" cap="all" baseline="0">
                <a:solidFill>
                  <a:srgbClr val="878786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K</a:t>
            </a:r>
            <a:r>
              <a:rPr lang="en-SK" dirty="0"/>
              <a:t>ATEDRA INFORMATIKY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FE0C4F4-342E-D54C-B5BA-6CAD8CE8CBD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25110" y="4104480"/>
            <a:ext cx="5346700" cy="381000"/>
          </a:xfrm>
        </p:spPr>
        <p:txBody>
          <a:bodyPr>
            <a:noAutofit/>
          </a:bodyPr>
          <a:lstStyle>
            <a:lvl1pPr marL="0" indent="0" algn="ctr">
              <a:buNone/>
              <a:defRPr sz="3200">
                <a:solidFill>
                  <a:srgbClr val="878786"/>
                </a:solidFill>
              </a:defRPr>
            </a:lvl1pPr>
            <a:lvl2pPr>
              <a:defRPr sz="4000">
                <a:solidFill>
                  <a:srgbClr val="878786"/>
                </a:solidFill>
              </a:defRPr>
            </a:lvl2pPr>
            <a:lvl3pPr>
              <a:defRPr sz="3600">
                <a:solidFill>
                  <a:srgbClr val="878786"/>
                </a:solidFill>
              </a:defRPr>
            </a:lvl3pPr>
            <a:lvl4pPr>
              <a:defRPr sz="3200">
                <a:solidFill>
                  <a:srgbClr val="878786"/>
                </a:solidFill>
              </a:defRPr>
            </a:lvl4pPr>
            <a:lvl5pPr>
              <a:defRPr sz="3200">
                <a:solidFill>
                  <a:srgbClr val="878786"/>
                </a:solidFill>
              </a:defRPr>
            </a:lvl5pPr>
          </a:lstStyle>
          <a:p>
            <a:pPr lvl="0"/>
            <a:r>
              <a:rPr lang="sk-SK" noProof="0" dirty="0"/>
              <a:t>Podnázov prezentácie</a:t>
            </a:r>
          </a:p>
        </p:txBody>
      </p:sp>
    </p:spTree>
    <p:extLst>
      <p:ext uri="{BB962C8B-B14F-4D97-AF65-F5344CB8AC3E}">
        <p14:creationId xmlns:p14="http://schemas.microsoft.com/office/powerpoint/2010/main" val="1901064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ázov a obsah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sk-SK" noProof="0" dirty="0"/>
              <a:t>Názov slide-u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/>
            </a:lvl3pPr>
            <a:lvl4pPr marL="1600200" indent="-228600">
              <a:buFont typeface="Wingdings" charset="2"/>
              <a:buChar char="§"/>
              <a:defRPr/>
            </a:lvl4pPr>
            <a:lvl5pPr marL="2057400" indent="-228600">
              <a:buFont typeface="Wingdings" charset="2"/>
              <a:buChar char="§"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 dirty="0"/>
          </a:p>
        </p:txBody>
      </p:sp>
      <p:pic>
        <p:nvPicPr>
          <p:cNvPr id="7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2300" y="6471389"/>
            <a:ext cx="2743200" cy="365125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800228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74A6E3-FAE6-2C46-87B1-8CC204400471}" type="datetime1">
              <a:rPr lang="sk-SK" smtClean="0"/>
              <a:t>5. 6. 2026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EFBB7-CA9C-F545-AAC5-256F9A190217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70873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17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sk-S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74A6E3-FAE6-2C46-87B1-8CC204400471}" type="datetime1">
              <a:rPr lang="sk-SK" smtClean="0"/>
              <a:t>5. 6. 2026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EFBB7-CA9C-F545-AAC5-256F9A190217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274309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33926" y="2563346"/>
            <a:ext cx="7810500" cy="1325563"/>
          </a:xfrm>
        </p:spPr>
        <p:txBody>
          <a:bodyPr anchor="b">
            <a:normAutofit fontScale="90000"/>
          </a:bodyPr>
          <a:lstStyle/>
          <a:p>
            <a:pPr algn="l"/>
            <a:r>
              <a:rPr sz="2800" b="0">
                <a:solidFill>
                  <a:srgbClr val="FFFFFF"/>
                </a:solidFill>
              </a:rPr>
              <a:t>Analýza bezpečnostných rizík</a:t>
            </a:r>
          </a:p>
          <a:p>
            <a:pPr algn="l"/>
            <a:r>
              <a:rPr sz="2800" b="0">
                <a:solidFill>
                  <a:srgbClr val="FFFFFF"/>
                </a:solidFill>
              </a:rPr>
              <a:t>pri návrhu softvéru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FDCBE908-5C3A-FC27-6C7F-35BE760FAE5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33926" y="3888909"/>
            <a:ext cx="5672931" cy="470218"/>
          </a:xfrm>
        </p:spPr>
        <p:txBody>
          <a:bodyPr>
            <a:normAutofit/>
          </a:bodyPr>
          <a:lstStyle/>
          <a:p>
            <a:pPr algn="l"/>
            <a:r>
              <a:rPr sz="1600" dirty="0" err="1">
                <a:solidFill>
                  <a:srgbClr val="FFFFFF"/>
                </a:solidFill>
              </a:rPr>
              <a:t>Čomu</a:t>
            </a:r>
            <a:r>
              <a:rPr sz="1600" dirty="0">
                <a:solidFill>
                  <a:srgbClr val="FFFFFF"/>
                </a:solidFill>
              </a:rPr>
              <a:t> </a:t>
            </a:r>
            <a:r>
              <a:rPr sz="1600" dirty="0" err="1">
                <a:solidFill>
                  <a:srgbClr val="FFFFFF"/>
                </a:solidFill>
              </a:rPr>
              <a:t>sa</a:t>
            </a:r>
            <a:r>
              <a:rPr sz="1600" dirty="0">
                <a:solidFill>
                  <a:srgbClr val="FFFFFF"/>
                </a:solidFill>
              </a:rPr>
              <a:t> </a:t>
            </a:r>
            <a:r>
              <a:rPr sz="1600" dirty="0" err="1">
                <a:solidFill>
                  <a:srgbClr val="FFFFFF"/>
                </a:solidFill>
              </a:rPr>
              <a:t>vyvarovať</a:t>
            </a:r>
            <a:r>
              <a:rPr sz="1600" dirty="0">
                <a:solidFill>
                  <a:srgbClr val="FFFFFF"/>
                </a:solidFill>
              </a:rPr>
              <a:t> z </a:t>
            </a:r>
            <a:r>
              <a:rPr sz="1600" dirty="0" err="1">
                <a:solidFill>
                  <a:srgbClr val="FFFFFF"/>
                </a:solidFill>
              </a:rPr>
              <a:t>pohľadu</a:t>
            </a:r>
            <a:r>
              <a:rPr sz="1600" dirty="0">
                <a:solidFill>
                  <a:srgbClr val="FFFFFF"/>
                </a:solidFill>
              </a:rPr>
              <a:t> </a:t>
            </a:r>
            <a:r>
              <a:rPr sz="1600" dirty="0" err="1">
                <a:solidFill>
                  <a:srgbClr val="FFFFFF"/>
                </a:solidFill>
              </a:rPr>
              <a:t>kybernetickej</a:t>
            </a:r>
            <a:r>
              <a:rPr sz="1600" dirty="0">
                <a:solidFill>
                  <a:srgbClr val="FFFFFF"/>
                </a:solidFill>
              </a:rPr>
              <a:t> </a:t>
            </a:r>
            <a:r>
              <a:rPr sz="1600" dirty="0" err="1">
                <a:solidFill>
                  <a:srgbClr val="FFFFFF"/>
                </a:solidFill>
              </a:rPr>
              <a:t>bezpečnosti</a:t>
            </a:r>
            <a:endParaRPr sz="1600" dirty="0">
              <a:solidFill>
                <a:srgbClr val="FFFFFF"/>
              </a:solidFill>
            </a:endParaRPr>
          </a:p>
        </p:txBody>
      </p:sp>
      <p:sp>
        <p:nvSpPr>
          <p:cNvPr id="6" name="Zástupný text 5">
            <a:extLst>
              <a:ext uri="{FF2B5EF4-FFF2-40B4-BE49-F238E27FC236}">
                <a16:creationId xmlns:a16="http://schemas.microsoft.com/office/drawing/2014/main" id="{0CF65206-395B-46D0-1D62-79672DD9488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38775" y="4909759"/>
            <a:ext cx="5567362" cy="419100"/>
          </a:xfrm>
        </p:spPr>
        <p:txBody>
          <a:bodyPr/>
          <a:lstStyle/>
          <a:p>
            <a:pPr algn="l"/>
            <a:r>
              <a:rPr sz="1400">
                <a:solidFill>
                  <a:srgbClr val="FFFFFF"/>
                </a:solidFill>
              </a:rPr>
              <a:t>Predmet: Softvérové inžinierstvo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7A61B8C-BCED-AFE8-6F2E-0F209AAB955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02" r="436" b="2117"/>
          <a:stretch>
            <a:fillRect/>
          </a:stretch>
        </p:blipFill>
        <p:spPr>
          <a:xfrm>
            <a:off x="126569" y="5365890"/>
            <a:ext cx="11938862" cy="140282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600" b="1">
                <a:solidFill>
                  <a:srgbClr val="1F4E79"/>
                </a:solidFill>
              </a:rPr>
              <a:t>Bezpečnostné požiadavky a misuse cases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 lIns="45720" tIns="18288" rIns="45720" bIns="18288"/>
          <a:lstStyle/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100">
                <a:solidFill>
                  <a:srgbClr val="1E1E1E"/>
                </a:solidFill>
              </a:rPr>
              <a:t>ku každej citlivej funkcii musí existovať bezpečnostné akceptačné kritérium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100">
                <a:solidFill>
                  <a:srgbClr val="1E1E1E"/>
                </a:solidFill>
              </a:rPr>
              <a:t>misuse case opisuje, ako môže byť funkcia zneužitá alebo obídená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100">
                <a:solidFill>
                  <a:srgbClr val="1E1E1E"/>
                </a:solidFill>
              </a:rPr>
              <a:t>požiadavky majú pokrývať identitu, autorizáciu, dáta, audit, obnovu a limity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100">
                <a:solidFill>
                  <a:srgbClr val="1E1E1E"/>
                </a:solidFill>
              </a:rPr>
              <a:t>nebezpečné je testovať len úspešnú cestu „správny používateľ urobí správnu akciu“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100">
                <a:solidFill>
                  <a:srgbClr val="1E1E1E"/>
                </a:solidFill>
              </a:rPr>
              <a:t>dobrý návrh obsahuje aj scenár „nesprávny používateľ skúša zakázanú akciu“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600" b="1">
                <a:solidFill>
                  <a:srgbClr val="1F4E79"/>
                </a:solidFill>
              </a:rPr>
              <a:t>Autorizácia: návrh matice oprávnení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1051560" y="1417320"/>
          <a:ext cx="9875520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0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20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20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688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</a:rPr>
                        <a:t>Rola / objekt</a:t>
                      </a:r>
                    </a:p>
                  </a:txBody>
                  <a:tcPr marL="45720" marR="45720"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</a:rPr>
                        <a:t>Vlastný záznam</a:t>
                      </a:r>
                    </a:p>
                  </a:txBody>
                  <a:tcPr marL="45720" marR="45720"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</a:rPr>
                        <a:t>Cudzí záznam</a:t>
                      </a:r>
                    </a:p>
                  </a:txBody>
                  <a:tcPr marL="45720" marR="45720"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</a:rPr>
                        <a:t>Export</a:t>
                      </a:r>
                    </a:p>
                  </a:txBody>
                  <a:tcPr marL="45720" marR="45720"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</a:rPr>
                        <a:t>Admin akcia</a:t>
                      </a:r>
                    </a:p>
                  </a:txBody>
                  <a:tcPr marL="45720" marR="45720">
                    <a:solidFill>
                      <a:srgbClr val="1F4E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sz="1100" b="1">
                          <a:solidFill>
                            <a:srgbClr val="1E1E1E"/>
                          </a:solidFill>
                        </a:rPr>
                        <a:t>Študent</a:t>
                      </a:r>
                    </a:p>
                  </a:txBody>
                  <a:tcPr marL="45720" marR="45720">
                    <a:solidFill>
                      <a:srgbClr val="F2F4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100" b="0">
                          <a:solidFill>
                            <a:srgbClr val="1E1E1E"/>
                          </a:solidFill>
                        </a:rPr>
                        <a:t>čítať/upraviť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100" b="0">
                          <a:solidFill>
                            <a:srgbClr val="1E1E1E"/>
                          </a:solidFill>
                        </a:rPr>
                        <a:t>zakázané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100" b="0">
                          <a:solidFill>
                            <a:srgbClr val="1E1E1E"/>
                          </a:solidFill>
                        </a:rPr>
                        <a:t>zakázané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100" b="0">
                          <a:solidFill>
                            <a:srgbClr val="1E1E1E"/>
                          </a:solidFill>
                        </a:rPr>
                        <a:t>zakázané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sz="1100" b="1">
                          <a:solidFill>
                            <a:srgbClr val="1E1E1E"/>
                          </a:solidFill>
                        </a:rPr>
                        <a:t>Učiteľ</a:t>
                      </a:r>
                    </a:p>
                  </a:txBody>
                  <a:tcPr marL="45720" marR="45720">
                    <a:solidFill>
                      <a:srgbClr val="F2F4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100" b="0">
                          <a:solidFill>
                            <a:srgbClr val="1E1E1E"/>
                          </a:solidFill>
                        </a:rPr>
                        <a:t>čítať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100" b="0">
                          <a:solidFill>
                            <a:srgbClr val="1E1E1E"/>
                          </a:solidFill>
                        </a:rPr>
                        <a:t>čítať triedu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100" b="0">
                          <a:solidFill>
                            <a:srgbClr val="1E1E1E"/>
                          </a:solidFill>
                        </a:rPr>
                        <a:t>obmedzene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100" b="0">
                          <a:solidFill>
                            <a:srgbClr val="1E1E1E"/>
                          </a:solidFill>
                        </a:rPr>
                        <a:t>zakázané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sz="1100" b="1">
                          <a:solidFill>
                            <a:srgbClr val="1E1E1E"/>
                          </a:solidFill>
                        </a:rPr>
                        <a:t>Administrátor</a:t>
                      </a:r>
                    </a:p>
                  </a:txBody>
                  <a:tcPr marL="45720" marR="45720">
                    <a:solidFill>
                      <a:srgbClr val="F2F4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100" b="0">
                          <a:solidFill>
                            <a:srgbClr val="1E1E1E"/>
                          </a:solidFill>
                        </a:rPr>
                        <a:t>čítať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100" b="0">
                          <a:solidFill>
                            <a:srgbClr val="1E1E1E"/>
                          </a:solidFill>
                        </a:rPr>
                        <a:t>čítať/upraviť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100" b="0">
                          <a:solidFill>
                            <a:srgbClr val="1E1E1E"/>
                          </a:solidFill>
                        </a:rPr>
                        <a:t>schválený export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100" b="0">
                          <a:solidFill>
                            <a:srgbClr val="1E1E1E"/>
                          </a:solidFill>
                        </a:rPr>
                        <a:t>auditované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051560" y="3886200"/>
            <a:ext cx="9875520" cy="1280160"/>
          </a:xfrm>
          <a:prstGeom prst="rect">
            <a:avLst/>
          </a:prstGeom>
          <a:noFill/>
        </p:spPr>
        <p:txBody>
          <a:bodyPr wrap="square" lIns="45720" tIns="18288" rIns="45720" bIns="18288">
            <a:spAutoFit/>
          </a:bodyPr>
          <a:lstStyle/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1900">
                <a:solidFill>
                  <a:srgbClr val="1E1E1E"/>
                </a:solidFill>
              </a:rPr>
              <a:t>• autentifikácia odpovedá na otázku „kto si?“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1900">
                <a:solidFill>
                  <a:srgbClr val="1E1E1E"/>
                </a:solidFill>
              </a:rPr>
              <a:t>• autorizácia odpovedá na otázku „čo môžeš urobiť s konkrétnym objektom?“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1900">
                <a:solidFill>
                  <a:srgbClr val="1E1E1E"/>
                </a:solidFill>
              </a:rPr>
              <a:t>• kontrola musí byť na serveri, nie iba vo formulári alebo v menu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600" b="1">
                <a:solidFill>
                  <a:srgbClr val="1F4E79"/>
                </a:solidFill>
              </a:rPr>
              <a:t>API a objektová autorizácia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 lIns="45720" tIns="18288" rIns="45720" bIns="18288"/>
          <a:lstStyle/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100">
                <a:solidFill>
                  <a:srgbClr val="1E1E1E"/>
                </a:solidFill>
              </a:rPr>
              <a:t>endpoint nesmie vracať alebo meniť objekt iba podľa ID bez kontroly vlastníctva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100">
                <a:solidFill>
                  <a:srgbClr val="1E1E1E"/>
                </a:solidFill>
              </a:rPr>
              <a:t>skryté tlačidlo vo frontende nie je bezpečnostná kontrola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100">
                <a:solidFill>
                  <a:srgbClr val="1E1E1E"/>
                </a:solidFill>
              </a:rPr>
              <a:t>backend musí overovať právo používateľa ku konkrétnej funkcii aj konkrétnemu objektu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100">
                <a:solidFill>
                  <a:srgbClr val="1E1E1E"/>
                </a:solidFill>
              </a:rPr>
              <a:t>pri zápise sa používa allowlist povolených polí, nie slepé prevzatie celého requestu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100">
                <a:solidFill>
                  <a:srgbClr val="1E1E1E"/>
                </a:solidFill>
              </a:rPr>
              <a:t>každý externý vstup má mať schému, validáciu a ošetrenie chýb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600" b="1">
                <a:solidFill>
                  <a:srgbClr val="1F4E79"/>
                </a:solidFill>
              </a:rPr>
              <a:t>Dáta, súkromie a kryptografia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 lIns="45720" tIns="18288" rIns="45720" bIns="18288"/>
          <a:lstStyle/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100">
                <a:solidFill>
                  <a:srgbClr val="1E1E1E"/>
                </a:solidFill>
              </a:rPr>
              <a:t>zbierať len dáta, ktoré majú jasný účel a dobu uchovávania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100">
                <a:solidFill>
                  <a:srgbClr val="1E1E1E"/>
                </a:solidFill>
              </a:rPr>
              <a:t>rozlišovať verejné, interné, osobné, citlivé a technické údaje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100">
                <a:solidFill>
                  <a:srgbClr val="1E1E1E"/>
                </a:solidFill>
              </a:rPr>
              <a:t>nenavrhovať vlastné kryptografické algoritmy ani vlastné ukladanie hesiel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100">
                <a:solidFill>
                  <a:srgbClr val="1E1E1E"/>
                </a:solidFill>
              </a:rPr>
              <a:t>myslieť na retenciu: staré tokeny, exporty, logy a zálohy môžu byť rizikom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100">
                <a:solidFill>
                  <a:srgbClr val="1E1E1E"/>
                </a:solidFill>
              </a:rPr>
              <a:t>prístup k dátam má byť kontrolovaný na serveri, nie iba podľa obrazovky v UI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600" b="1">
                <a:solidFill>
                  <a:srgbClr val="1F4E79"/>
                </a:solidFill>
              </a:rPr>
              <a:t>Supply chain a deployment riziká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 lIns="45720" tIns="18288" rIns="45720" bIns="18288"/>
          <a:lstStyle/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000">
                <a:solidFill>
                  <a:srgbClr val="1E1E1E"/>
                </a:solidFill>
              </a:rPr>
              <a:t>moderný softvér je zložený z vlastného kódu, knižníc, kontajnerov, služieb a CI/CD pipeline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000">
                <a:solidFill>
                  <a:srgbClr val="1E1E1E"/>
                </a:solidFill>
              </a:rPr>
              <a:t>nekontrolované balíky, staré image a neznáme build artefakty sú návrhovým rizikom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000">
                <a:solidFill>
                  <a:srgbClr val="1E1E1E"/>
                </a:solidFill>
              </a:rPr>
              <a:t>tajomstvá nepatria do repozitára, dokumentácie, testovacích dát ani screenshotov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000">
                <a:solidFill>
                  <a:srgbClr val="1E1E1E"/>
                </a:solidFill>
              </a:rPr>
              <a:t>nasadenie má mať oddelené prostredia, bezpečné predvolené nastavenia a auditovateľný proces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000">
                <a:solidFill>
                  <a:srgbClr val="1E1E1E"/>
                </a:solidFill>
              </a:rPr>
              <a:t>závislosti treba pravidelne auditovať a minimalizovať ich počet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600" b="1">
                <a:solidFill>
                  <a:srgbClr val="1F4E79"/>
                </a:solidFill>
              </a:rPr>
              <a:t>Prevádzka, logovanie a incidenty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 lIns="45720" tIns="18288" rIns="45720" bIns="18288"/>
          <a:lstStyle/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000">
                <a:solidFill>
                  <a:srgbClr val="1E1E1E"/>
                </a:solidFill>
              </a:rPr>
              <a:t>návrh musí obsahovať, ktoré udalosti sa logujú: prihlásenia, zmeny práv, exporty, admin akcie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000">
                <a:solidFill>
                  <a:srgbClr val="1E1E1E"/>
                </a:solidFill>
              </a:rPr>
              <a:t>do logov nepatria heslá, tokeny, celé osobné údaje ani session identifikátory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000">
                <a:solidFill>
                  <a:srgbClr val="1E1E1E"/>
                </a:solidFill>
              </a:rPr>
              <a:t>zálohy sú bezpečnostným aktívom – treba riešiť prístup, integritu a test obnovy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000">
                <a:solidFill>
                  <a:srgbClr val="1E1E1E"/>
                </a:solidFill>
              </a:rPr>
              <a:t>incident runbook opisuje: zastavenie škody, zber dôkazov, opravu, komunikáciu a poučenie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000">
                <a:solidFill>
                  <a:srgbClr val="1E1E1E"/>
                </a:solidFill>
              </a:rPr>
              <a:t>monitoring má zachytiť nielen výpadok, ale aj podozrivé správanie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600" b="1">
                <a:solidFill>
                  <a:srgbClr val="1F4E79"/>
                </a:solidFill>
              </a:rPr>
              <a:t>Návrhové anti-patterny: čomu sa vyvarovať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051560" y="1234440"/>
            <a:ext cx="4617720" cy="868680"/>
          </a:xfrm>
          <a:prstGeom prst="roundRect">
            <a:avLst/>
          </a:prstGeom>
          <a:solidFill>
            <a:srgbClr val="FFF5F5"/>
          </a:solidFill>
          <a:ln>
            <a:solidFill>
              <a:srgbClr val="B71C1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400" b="1">
                <a:solidFill>
                  <a:srgbClr val="B71C1C"/>
                </a:solidFill>
              </a:rPr>
              <a:t>„Frontend to nedovolí“</a:t>
            </a:r>
          </a:p>
          <a:p>
            <a:pPr algn="ctr"/>
            <a:r>
              <a:rPr sz="1100" b="0">
                <a:solidFill>
                  <a:srgbClr val="1E1E1E"/>
                </a:solidFill>
              </a:rPr>
              <a:t>Pravidlá sa musia vynucovať na serveri.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6035040" y="1234440"/>
            <a:ext cx="4617720" cy="868680"/>
          </a:xfrm>
          <a:prstGeom prst="roundRect">
            <a:avLst/>
          </a:prstGeom>
          <a:solidFill>
            <a:srgbClr val="FFF5F5"/>
          </a:solidFill>
          <a:ln>
            <a:solidFill>
              <a:srgbClr val="B71C1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400" b="1">
                <a:solidFill>
                  <a:srgbClr val="B71C1C"/>
                </a:solidFill>
              </a:rPr>
              <a:t>„Máme login, sme bezpeční“</a:t>
            </a:r>
          </a:p>
          <a:p>
            <a:pPr algn="ctr"/>
            <a:r>
              <a:rPr sz="1100" b="0">
                <a:solidFill>
                  <a:srgbClr val="1E1E1E"/>
                </a:solidFill>
              </a:rPr>
              <a:t>Login nerieši prístup ku konkrétnym dátam.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051560" y="2377440"/>
            <a:ext cx="4617720" cy="868680"/>
          </a:xfrm>
          <a:prstGeom prst="roundRect">
            <a:avLst/>
          </a:prstGeom>
          <a:solidFill>
            <a:srgbClr val="FFF5F5"/>
          </a:solidFill>
          <a:ln>
            <a:solidFill>
              <a:srgbClr val="B71C1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400" b="1">
                <a:solidFill>
                  <a:srgbClr val="B71C1C"/>
                </a:solidFill>
              </a:rPr>
              <a:t>„Admin môže všetko“</a:t>
            </a:r>
          </a:p>
          <a:p>
            <a:pPr algn="ctr"/>
            <a:r>
              <a:rPr sz="1100" b="0">
                <a:solidFill>
                  <a:srgbClr val="1E1E1E"/>
                </a:solidFill>
              </a:rPr>
              <a:t>Aj admin akcie potrebujú audit a kontrolu.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35040" y="2377440"/>
            <a:ext cx="4617720" cy="868680"/>
          </a:xfrm>
          <a:prstGeom prst="roundRect">
            <a:avLst/>
          </a:prstGeom>
          <a:solidFill>
            <a:srgbClr val="FFF5F5"/>
          </a:solidFill>
          <a:ln>
            <a:solidFill>
              <a:srgbClr val="B71C1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400" b="1">
                <a:solidFill>
                  <a:srgbClr val="B71C1C"/>
                </a:solidFill>
              </a:rPr>
              <a:t>„Bezpečnosť doplníme neskôr“</a:t>
            </a:r>
          </a:p>
          <a:p>
            <a:pPr algn="ctr"/>
            <a:r>
              <a:rPr sz="1100" b="0">
                <a:solidFill>
                  <a:srgbClr val="1E1E1E"/>
                </a:solidFill>
              </a:rPr>
              <a:t>Neskorá bezpečnosť je drahý technický dlh.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051560" y="3520440"/>
            <a:ext cx="4617720" cy="868680"/>
          </a:xfrm>
          <a:prstGeom prst="roundRect">
            <a:avLst/>
          </a:prstGeom>
          <a:solidFill>
            <a:srgbClr val="FFF5F5"/>
          </a:solidFill>
          <a:ln>
            <a:solidFill>
              <a:srgbClr val="B71C1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400" b="1">
                <a:solidFill>
                  <a:srgbClr val="B71C1C"/>
                </a:solidFill>
              </a:rPr>
              <a:t>„Dočasné heslo v kóde“</a:t>
            </a:r>
          </a:p>
          <a:p>
            <a:pPr algn="ctr"/>
            <a:r>
              <a:rPr sz="1100" b="0">
                <a:solidFill>
                  <a:srgbClr val="1E1E1E"/>
                </a:solidFill>
              </a:rPr>
              <a:t>Dočasné tajomstvá často zostanú navždy.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035040" y="3520440"/>
            <a:ext cx="4617720" cy="868680"/>
          </a:xfrm>
          <a:prstGeom prst="roundRect">
            <a:avLst/>
          </a:prstGeom>
          <a:solidFill>
            <a:srgbClr val="FFF5F5"/>
          </a:solidFill>
          <a:ln>
            <a:solidFill>
              <a:srgbClr val="B71C1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400" b="1">
                <a:solidFill>
                  <a:srgbClr val="B71C1C"/>
                </a:solidFill>
              </a:rPr>
              <a:t>„Skener to nájde“</a:t>
            </a:r>
          </a:p>
          <a:p>
            <a:pPr algn="ctr"/>
            <a:r>
              <a:rPr sz="1100" b="0">
                <a:solidFill>
                  <a:srgbClr val="1E1E1E"/>
                </a:solidFill>
              </a:rPr>
              <a:t>Skener nenahrádza threat modeling a review návrhu.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51560" y="6062472"/>
            <a:ext cx="996696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>
                <a:solidFill>
                  <a:srgbClr val="5A5A5A"/>
                </a:solidFill>
              </a:rPr>
              <a:t>Didaktická pointa: študenti sa majú naučiť rozpoznať opakujúce sa zlé návrhové rozhodnutia ešte pred implementáciou.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600" b="1">
                <a:solidFill>
                  <a:srgbClr val="1F4E79"/>
                </a:solidFill>
              </a:rPr>
              <a:t>Register rizík ako pracovný nástroj tímu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960120" y="1325880"/>
          <a:ext cx="10058400" cy="2240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2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5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0632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60070">
                <a:tc>
                  <a:txBody>
                    <a:bodyPr/>
                    <a:lstStyle/>
                    <a:p>
                      <a:pPr algn="ctr"/>
                      <a:r>
                        <a:rPr sz="950" b="1">
                          <a:solidFill>
                            <a:srgbClr val="FFFFFF"/>
                          </a:solidFill>
                        </a:rPr>
                        <a:t>ID</a:t>
                      </a:r>
                    </a:p>
                  </a:txBody>
                  <a:tcPr marL="27432" marR="27432"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50" b="1">
                          <a:solidFill>
                            <a:srgbClr val="FFFFFF"/>
                          </a:solidFill>
                        </a:rPr>
                        <a:t>Aktívum</a:t>
                      </a:r>
                    </a:p>
                  </a:txBody>
                  <a:tcPr marL="27432" marR="27432"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50" b="1">
                          <a:solidFill>
                            <a:srgbClr val="FFFFFF"/>
                          </a:solidFill>
                        </a:rPr>
                        <a:t>Hrozba</a:t>
                      </a:r>
                    </a:p>
                  </a:txBody>
                  <a:tcPr marL="27432" marR="27432"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50" b="1">
                          <a:solidFill>
                            <a:srgbClr val="FFFFFF"/>
                          </a:solidFill>
                        </a:rPr>
                        <a:t>Zraniteľnosť</a:t>
                      </a:r>
                    </a:p>
                  </a:txBody>
                  <a:tcPr marL="27432" marR="27432"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50" b="1">
                          <a:solidFill>
                            <a:srgbClr val="FFFFFF"/>
                          </a:solidFill>
                        </a:rPr>
                        <a:t>Dopad</a:t>
                      </a:r>
                    </a:p>
                  </a:txBody>
                  <a:tcPr marL="27432" marR="27432"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50" b="1">
                          <a:solidFill>
                            <a:srgbClr val="FFFFFF"/>
                          </a:solidFill>
                        </a:rPr>
                        <a:t>Opatrenie</a:t>
                      </a:r>
                    </a:p>
                  </a:txBody>
                  <a:tcPr marL="27432" marR="27432">
                    <a:solidFill>
                      <a:srgbClr val="1F4E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0070">
                <a:tc>
                  <a:txBody>
                    <a:bodyPr/>
                    <a:lstStyle/>
                    <a:p>
                      <a:pPr algn="ctr"/>
                      <a:r>
                        <a:rPr sz="950" b="0">
                          <a:solidFill>
                            <a:srgbClr val="1E1E1E"/>
                          </a:solidFill>
                        </a:rPr>
                        <a:t>R1</a:t>
                      </a:r>
                    </a:p>
                  </a:txBody>
                  <a:tcPr marL="27432" marR="27432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50" b="0">
                          <a:solidFill>
                            <a:srgbClr val="1E1E1E"/>
                          </a:solidFill>
                        </a:rPr>
                        <a:t>Účet</a:t>
                      </a:r>
                    </a:p>
                  </a:txBody>
                  <a:tcPr marL="27432" marR="27432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50" b="0">
                          <a:solidFill>
                            <a:srgbClr val="1E1E1E"/>
                          </a:solidFill>
                        </a:rPr>
                        <a:t>Prevzatie účtu</a:t>
                      </a:r>
                    </a:p>
                  </a:txBody>
                  <a:tcPr marL="27432" marR="27432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50" b="0">
                          <a:solidFill>
                            <a:srgbClr val="1E1E1E"/>
                          </a:solidFill>
                        </a:rPr>
                        <a:t>slabá obnova hesla</a:t>
                      </a:r>
                    </a:p>
                  </a:txBody>
                  <a:tcPr marL="27432" marR="27432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50" b="0">
                          <a:solidFill>
                            <a:srgbClr val="1E1E1E"/>
                          </a:solidFill>
                        </a:rPr>
                        <a:t>vysoký</a:t>
                      </a:r>
                    </a:p>
                  </a:txBody>
                  <a:tcPr marL="27432" marR="27432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50" b="0">
                          <a:solidFill>
                            <a:srgbClr val="1E1E1E"/>
                          </a:solidFill>
                        </a:rPr>
                        <a:t>silná obnova + limity</a:t>
                      </a:r>
                    </a:p>
                  </a:txBody>
                  <a:tcPr marL="27432" marR="27432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0070">
                <a:tc>
                  <a:txBody>
                    <a:bodyPr/>
                    <a:lstStyle/>
                    <a:p>
                      <a:pPr algn="ctr"/>
                      <a:r>
                        <a:rPr sz="950" b="0">
                          <a:solidFill>
                            <a:srgbClr val="1E1E1E"/>
                          </a:solidFill>
                        </a:rPr>
                        <a:t>R2</a:t>
                      </a:r>
                    </a:p>
                  </a:txBody>
                  <a:tcPr marL="27432" marR="27432">
                    <a:solidFill>
                      <a:srgbClr val="F2F4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50" b="0">
                          <a:solidFill>
                            <a:srgbClr val="1E1E1E"/>
                          </a:solidFill>
                        </a:rPr>
                        <a:t>Záznam</a:t>
                      </a:r>
                    </a:p>
                  </a:txBody>
                  <a:tcPr marL="27432" marR="27432">
                    <a:solidFill>
                      <a:srgbClr val="F2F4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50" b="0">
                          <a:solidFill>
                            <a:srgbClr val="1E1E1E"/>
                          </a:solidFill>
                        </a:rPr>
                        <a:t>Zmena cudzieho objektu</a:t>
                      </a:r>
                    </a:p>
                  </a:txBody>
                  <a:tcPr marL="27432" marR="27432">
                    <a:solidFill>
                      <a:srgbClr val="F2F4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50" b="0">
                          <a:solidFill>
                            <a:srgbClr val="1E1E1E"/>
                          </a:solidFill>
                        </a:rPr>
                        <a:t>kontrola len podľa ID</a:t>
                      </a:r>
                    </a:p>
                  </a:txBody>
                  <a:tcPr marL="27432" marR="27432">
                    <a:solidFill>
                      <a:srgbClr val="F2F4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50" b="0">
                          <a:solidFill>
                            <a:srgbClr val="1E1E1E"/>
                          </a:solidFill>
                        </a:rPr>
                        <a:t>vysoký</a:t>
                      </a:r>
                    </a:p>
                  </a:txBody>
                  <a:tcPr marL="27432" marR="27432">
                    <a:solidFill>
                      <a:srgbClr val="F2F4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50" b="0">
                          <a:solidFill>
                            <a:srgbClr val="1E1E1E"/>
                          </a:solidFill>
                        </a:rPr>
                        <a:t>object-level autorizácia</a:t>
                      </a:r>
                    </a:p>
                  </a:txBody>
                  <a:tcPr marL="27432" marR="27432">
                    <a:solidFill>
                      <a:srgbClr val="F2F4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0070">
                <a:tc>
                  <a:txBody>
                    <a:bodyPr/>
                    <a:lstStyle/>
                    <a:p>
                      <a:pPr algn="ctr"/>
                      <a:r>
                        <a:rPr sz="950" b="0">
                          <a:solidFill>
                            <a:srgbClr val="1E1E1E"/>
                          </a:solidFill>
                        </a:rPr>
                        <a:t>R3</a:t>
                      </a:r>
                    </a:p>
                  </a:txBody>
                  <a:tcPr marL="27432" marR="27432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50" b="0">
                          <a:solidFill>
                            <a:srgbClr val="1E1E1E"/>
                          </a:solidFill>
                        </a:rPr>
                        <a:t>Osobné údaje</a:t>
                      </a:r>
                    </a:p>
                  </a:txBody>
                  <a:tcPr marL="27432" marR="27432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50" b="0">
                          <a:solidFill>
                            <a:srgbClr val="1E1E1E"/>
                          </a:solidFill>
                        </a:rPr>
                        <a:t>Únik exportu</a:t>
                      </a:r>
                    </a:p>
                  </a:txBody>
                  <a:tcPr marL="27432" marR="27432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50" b="0">
                          <a:solidFill>
                            <a:srgbClr val="1E1E1E"/>
                          </a:solidFill>
                        </a:rPr>
                        <a:t>export bez schválenia</a:t>
                      </a:r>
                    </a:p>
                  </a:txBody>
                  <a:tcPr marL="27432" marR="27432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50" b="0">
                          <a:solidFill>
                            <a:srgbClr val="1E1E1E"/>
                          </a:solidFill>
                        </a:rPr>
                        <a:t>vysoký</a:t>
                      </a:r>
                    </a:p>
                  </a:txBody>
                  <a:tcPr marL="27432" marR="27432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50" b="0">
                          <a:solidFill>
                            <a:srgbClr val="1E1E1E"/>
                          </a:solidFill>
                        </a:rPr>
                        <a:t>audit + maskovanie</a:t>
                      </a:r>
                    </a:p>
                  </a:txBody>
                  <a:tcPr marL="27432" marR="27432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051560" y="3931920"/>
            <a:ext cx="9875520" cy="1325880"/>
          </a:xfrm>
          <a:prstGeom prst="rect">
            <a:avLst/>
          </a:prstGeom>
          <a:noFill/>
        </p:spPr>
        <p:txBody>
          <a:bodyPr wrap="square" lIns="45720" tIns="18288" rIns="45720" bIns="18288">
            <a:spAutoFit/>
          </a:bodyPr>
          <a:lstStyle/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1800">
                <a:solidFill>
                  <a:srgbClr val="1E1E1E"/>
                </a:solidFill>
              </a:rPr>
              <a:t>• register rizík nie je formálna príloha – je to prepojenie medzi návrhom a kontrolou bezpečnosti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1800">
                <a:solidFill>
                  <a:srgbClr val="1E1E1E"/>
                </a:solidFill>
              </a:rPr>
              <a:t>• ku každému riziku má existovať opatrenie, vlastník a spôsob overenia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1800">
                <a:solidFill>
                  <a:srgbClr val="1E1E1E"/>
                </a:solidFill>
              </a:rPr>
              <a:t>• riziká sa aktualizujú pri zmene požiadaviek, architektúry alebo použitých technológií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600" b="1">
                <a:solidFill>
                  <a:srgbClr val="1F4E79"/>
                </a:solidFill>
              </a:rPr>
              <a:t>Zhrnutie: pravidlá bezpečného návrhu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 lIns="45720" tIns="18288" rIns="45720" bIns="18288"/>
          <a:lstStyle/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200">
                <a:solidFill>
                  <a:srgbClr val="1E1E1E"/>
                </a:solidFill>
              </a:rPr>
              <a:t>bezpečnosť začína pri požiadavkách, nie pri testovaní hotovej aplikácie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200">
                <a:solidFill>
                  <a:srgbClr val="1E1E1E"/>
                </a:solidFill>
              </a:rPr>
              <a:t>nedôverovať klientovi, externým vstupom ani implicitným oprávneniam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200">
                <a:solidFill>
                  <a:srgbClr val="1E1E1E"/>
                </a:solidFill>
              </a:rPr>
              <a:t>vynucovať autorizáciu na serveri pre každú citlivú operáciu a objekt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200">
                <a:solidFill>
                  <a:srgbClr val="1E1E1E"/>
                </a:solidFill>
              </a:rPr>
              <a:t>minimalizovať dáta, závislosti, privilégiá a otvorené predvolené nastavenia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200">
                <a:solidFill>
                  <a:srgbClr val="1E1E1E"/>
                </a:solidFill>
              </a:rPr>
              <a:t>každé významné riziko má mať vlastné opatrenie, test a zodpovednosť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600" b="1">
                <a:solidFill>
                  <a:srgbClr val="1F4E79"/>
                </a:solidFill>
              </a:rPr>
              <a:t>Použité zdroje a rámce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 lIns="45720" tIns="18288" rIns="45720" bIns="18288"/>
          <a:lstStyle/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000">
                <a:solidFill>
                  <a:srgbClr val="1E1E1E"/>
                </a:solidFill>
              </a:rPr>
              <a:t>NIST SP 800-218: Secure Software Development Framework (SSDF)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000">
                <a:solidFill>
                  <a:srgbClr val="1E1E1E"/>
                </a:solidFill>
              </a:rPr>
              <a:t>NIST SP 800-160: Engineering Trustworthy Secure Systems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000">
                <a:solidFill>
                  <a:srgbClr val="1E1E1E"/>
                </a:solidFill>
              </a:rPr>
              <a:t>CISA Secure by Design a Secure by Default princípy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000">
                <a:solidFill>
                  <a:srgbClr val="1E1E1E"/>
                </a:solidFill>
              </a:rPr>
              <a:t>OWASP SAMM, OWASP ASVS a OWASP Threat Modeling Cheat Sheet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000">
                <a:solidFill>
                  <a:srgbClr val="1E1E1E"/>
                </a:solidFill>
              </a:rPr>
              <a:t>Microsoft Security Development Lifecycle a Threat Modeling odporúčania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000">
                <a:solidFill>
                  <a:srgbClr val="1E1E1E"/>
                </a:solidFill>
              </a:rPr>
              <a:t>OWASP Top 10 ako orientačný katalóg aplikačných rizík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600" b="1">
                <a:solidFill>
                  <a:srgbClr val="1F4E79"/>
                </a:solidFill>
              </a:rPr>
              <a:t>Cieľ prednášky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 lIns="45720" tIns="18288" rIns="45720" bIns="18288"/>
          <a:lstStyle/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200">
                <a:solidFill>
                  <a:srgbClr val="1E1E1E"/>
                </a:solidFill>
              </a:rPr>
              <a:t>pochopiť, že bezpečnostné riziká vznikajú už pri požiadavkách a architektúre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200">
                <a:solidFill>
                  <a:srgbClr val="1E1E1E"/>
                </a:solidFill>
              </a:rPr>
              <a:t>vedieť identifikovať aktíva, hrozby, zraniteľnosti, dopady a opatrenia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200">
                <a:solidFill>
                  <a:srgbClr val="1E1E1E"/>
                </a:solidFill>
              </a:rPr>
              <a:t>naučiť sa použiť threat modeling ako bežnú súčasť návrhu softvéru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200">
                <a:solidFill>
                  <a:srgbClr val="1E1E1E"/>
                </a:solidFill>
              </a:rPr>
              <a:t>vedieť pomenovať návrhové anti-patterny, ktorým sa treba vyvarovať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200">
                <a:solidFill>
                  <a:srgbClr val="1E1E1E"/>
                </a:solidFill>
              </a:rPr>
              <a:t>pripraviť študentov na bezpečnostnú časť semestrálneho projektu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sz="2800">
                <a:solidFill>
                  <a:srgbClr val="FFFFFF"/>
                </a:solidFill>
              </a:rPr>
              <a:t>Ďakujem za pozornosť</a:t>
            </a:r>
          </a:p>
          <a:p>
            <a:pPr algn="l"/>
            <a:r>
              <a:rPr sz="2800">
                <a:solidFill>
                  <a:srgbClr val="FFFFFF"/>
                </a:solidFill>
              </a:rPr>
              <a:t>Otázky a diskusia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600" b="1">
                <a:solidFill>
                  <a:srgbClr val="1F4E79"/>
                </a:solidFill>
              </a:rPr>
              <a:t>Základná téza: bezpečnosť nie je doplnok na konci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 lIns="45720" tIns="18288" rIns="45720" bIns="18288"/>
          <a:lstStyle/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200">
                <a:solidFill>
                  <a:srgbClr val="1E1E1E"/>
                </a:solidFill>
              </a:rPr>
              <a:t>ak bezpečnosť nie je požiadavka, tím ju nemá ako overiť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200">
                <a:solidFill>
                  <a:srgbClr val="1E1E1E"/>
                </a:solidFill>
              </a:rPr>
              <a:t>ak nie sú definované roly a hranice dôvery, vznikajú nejasné oprávnenia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200">
                <a:solidFill>
                  <a:srgbClr val="1E1E1E"/>
                </a:solidFill>
              </a:rPr>
              <a:t>ak návrh nerieši zneužitie, implementácia často rieši iba ideálne scenáre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200">
                <a:solidFill>
                  <a:srgbClr val="1E1E1E"/>
                </a:solidFill>
              </a:rPr>
              <a:t>ak sa chýbajúce rozhodnutia presunú do kódu, oprava býva drahšia a neúplná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200">
                <a:solidFill>
                  <a:srgbClr val="1E1E1E"/>
                </a:solidFill>
              </a:rPr>
              <a:t>bezpečný návrh znižuje technický dlh aj prevádzkové riziká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600" b="1">
                <a:solidFill>
                  <a:srgbClr val="1F4E79"/>
                </a:solidFill>
              </a:rPr>
              <a:t>Čo znamená „bezpečný návrh“ v softvérovom inžinierstve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 lIns="45720" tIns="18288" rIns="45720" bIns="18288"/>
          <a:lstStyle/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100">
                <a:solidFill>
                  <a:srgbClr val="1E1E1E"/>
                </a:solidFill>
              </a:rPr>
              <a:t>bezpečnostné požiadavky sú súčasťou funkčných aj nefunkčných požiadaviek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100">
                <a:solidFill>
                  <a:srgbClr val="1E1E1E"/>
                </a:solidFill>
              </a:rPr>
              <a:t>architektúra jasne pomenúva komponenty, dátové toky a hranice dôvery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100">
                <a:solidFill>
                  <a:srgbClr val="1E1E1E"/>
                </a:solidFill>
              </a:rPr>
              <a:t>autorizácia, správa dát, logovanie a chybové stavy sú navrhnuté pred implementáciou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100">
                <a:solidFill>
                  <a:srgbClr val="1E1E1E"/>
                </a:solidFill>
              </a:rPr>
              <a:t>projekt obsahuje register rizík a rozhodnutia ADR pre významné bezpečnostné voľby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100">
                <a:solidFill>
                  <a:srgbClr val="1E1E1E"/>
                </a:solidFill>
              </a:rPr>
              <a:t>akceptácia projektu obsahuje aj negatívne a bezpečnostné scenáre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600" b="1">
                <a:solidFill>
                  <a:srgbClr val="1F4E79"/>
                </a:solidFill>
              </a:rPr>
              <a:t>Bezpečnosť v životnom cykle softvéru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960120" y="1417320"/>
            <a:ext cx="1417320" cy="868680"/>
          </a:xfrm>
          <a:prstGeom prst="roundRect">
            <a:avLst/>
          </a:prstGeom>
          <a:solidFill>
            <a:srgbClr val="E8F1FA"/>
          </a:solidFill>
          <a:ln>
            <a:solidFill>
              <a:srgbClr val="1F4E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900" b="0">
                <a:solidFill>
                  <a:srgbClr val="1F4E79"/>
                </a:solidFill>
              </a:rPr>
              <a:t>Požiadavky</a:t>
            </a:r>
          </a:p>
          <a:p>
            <a:pPr algn="ctr"/>
            <a:r>
              <a:rPr sz="900" b="0">
                <a:solidFill>
                  <a:srgbClr val="1F4E79"/>
                </a:solidFill>
              </a:rPr>
              <a:t>bezpečnostné požiadavky</a:t>
            </a:r>
          </a:p>
          <a:p>
            <a:pPr algn="ctr"/>
            <a:r>
              <a:rPr sz="900" b="0">
                <a:solidFill>
                  <a:srgbClr val="1F4E79"/>
                </a:solidFill>
              </a:rPr>
              <a:t>misuse cases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2377440" y="0"/>
            <a:ext cx="91440" cy="0"/>
          </a:xfrm>
          <a:prstGeom prst="line">
            <a:avLst/>
          </a:prstGeom>
          <a:ln w="15240">
            <a:solidFill>
              <a:srgbClr val="5A5A5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Rounded Rectangle 4"/>
          <p:cNvSpPr/>
          <p:nvPr/>
        </p:nvSpPr>
        <p:spPr>
          <a:xfrm>
            <a:off x="2468880" y="1417320"/>
            <a:ext cx="1417320" cy="868680"/>
          </a:xfrm>
          <a:prstGeom prst="roundRect">
            <a:avLst/>
          </a:prstGeom>
          <a:solidFill>
            <a:srgbClr val="E8F6EC"/>
          </a:solidFill>
          <a:ln>
            <a:solidFill>
              <a:srgbClr val="00843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900" b="0">
                <a:solidFill>
                  <a:srgbClr val="1F4E79"/>
                </a:solidFill>
              </a:rPr>
              <a:t>Analýza</a:t>
            </a:r>
          </a:p>
          <a:p>
            <a:pPr algn="ctr"/>
            <a:r>
              <a:rPr sz="900" b="0">
                <a:solidFill>
                  <a:srgbClr val="1F4E79"/>
                </a:solidFill>
              </a:rPr>
              <a:t>aktéri, aktíva</a:t>
            </a:r>
          </a:p>
          <a:p>
            <a:pPr algn="ctr"/>
            <a:r>
              <a:rPr sz="900" b="0">
                <a:solidFill>
                  <a:srgbClr val="1F4E79"/>
                </a:solidFill>
              </a:rPr>
              <a:t>dátové toky</a:t>
            </a:r>
          </a:p>
        </p:txBody>
      </p:sp>
      <p:cxnSp>
        <p:nvCxnSpPr>
          <p:cNvPr id="6" name="Connector 5"/>
          <p:cNvCxnSpPr/>
          <p:nvPr/>
        </p:nvCxnSpPr>
        <p:spPr>
          <a:xfrm>
            <a:off x="3886200" y="0"/>
            <a:ext cx="91440" cy="0"/>
          </a:xfrm>
          <a:prstGeom prst="line">
            <a:avLst/>
          </a:prstGeom>
          <a:ln w="15240">
            <a:solidFill>
              <a:srgbClr val="5A5A5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6"/>
          <p:cNvSpPr/>
          <p:nvPr/>
        </p:nvSpPr>
        <p:spPr>
          <a:xfrm>
            <a:off x="3977640" y="1417320"/>
            <a:ext cx="1417320" cy="868680"/>
          </a:xfrm>
          <a:prstGeom prst="roundRect">
            <a:avLst/>
          </a:prstGeom>
          <a:solidFill>
            <a:srgbClr val="E8F1FA"/>
          </a:solidFill>
          <a:ln>
            <a:solidFill>
              <a:srgbClr val="1F4E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900" b="0">
                <a:solidFill>
                  <a:srgbClr val="1F4E79"/>
                </a:solidFill>
              </a:rPr>
              <a:t>Architektúra</a:t>
            </a:r>
          </a:p>
          <a:p>
            <a:pPr algn="ctr"/>
            <a:r>
              <a:rPr sz="900" b="0">
                <a:solidFill>
                  <a:srgbClr val="1F4E79"/>
                </a:solidFill>
              </a:rPr>
              <a:t>hranice dôvery</a:t>
            </a:r>
          </a:p>
          <a:p>
            <a:pPr algn="ctr"/>
            <a:r>
              <a:rPr sz="900" b="0">
                <a:solidFill>
                  <a:srgbClr val="1F4E79"/>
                </a:solidFill>
              </a:rPr>
              <a:t>threat model</a:t>
            </a:r>
          </a:p>
        </p:txBody>
      </p:sp>
      <p:cxnSp>
        <p:nvCxnSpPr>
          <p:cNvPr id="8" name="Connector 7"/>
          <p:cNvCxnSpPr/>
          <p:nvPr/>
        </p:nvCxnSpPr>
        <p:spPr>
          <a:xfrm>
            <a:off x="5394960" y="0"/>
            <a:ext cx="91440" cy="0"/>
          </a:xfrm>
          <a:prstGeom prst="line">
            <a:avLst/>
          </a:prstGeom>
          <a:ln w="15240">
            <a:solidFill>
              <a:srgbClr val="5A5A5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5486400" y="1417320"/>
            <a:ext cx="1417320" cy="868680"/>
          </a:xfrm>
          <a:prstGeom prst="roundRect">
            <a:avLst/>
          </a:prstGeom>
          <a:solidFill>
            <a:srgbClr val="E8F6EC"/>
          </a:solidFill>
          <a:ln>
            <a:solidFill>
              <a:srgbClr val="00843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900" b="0">
                <a:solidFill>
                  <a:srgbClr val="1F4E79"/>
                </a:solidFill>
              </a:rPr>
              <a:t>Návrh</a:t>
            </a:r>
          </a:p>
          <a:p>
            <a:pPr algn="ctr"/>
            <a:r>
              <a:rPr sz="900" b="0">
                <a:solidFill>
                  <a:srgbClr val="1F4E79"/>
                </a:solidFill>
              </a:rPr>
              <a:t>autorizácia, dáta</a:t>
            </a:r>
          </a:p>
          <a:p>
            <a:pPr algn="ctr"/>
            <a:r>
              <a:rPr sz="900" b="0">
                <a:solidFill>
                  <a:srgbClr val="1F4E79"/>
                </a:solidFill>
              </a:rPr>
              <a:t>API pravidlá</a:t>
            </a:r>
          </a:p>
        </p:txBody>
      </p:sp>
      <p:cxnSp>
        <p:nvCxnSpPr>
          <p:cNvPr id="10" name="Connector 9"/>
          <p:cNvCxnSpPr/>
          <p:nvPr/>
        </p:nvCxnSpPr>
        <p:spPr>
          <a:xfrm>
            <a:off x="6903720" y="0"/>
            <a:ext cx="91440" cy="0"/>
          </a:xfrm>
          <a:prstGeom prst="line">
            <a:avLst/>
          </a:prstGeom>
          <a:ln w="15240">
            <a:solidFill>
              <a:srgbClr val="5A5A5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ounded Rectangle 10"/>
          <p:cNvSpPr/>
          <p:nvPr/>
        </p:nvSpPr>
        <p:spPr>
          <a:xfrm>
            <a:off x="6995160" y="1417320"/>
            <a:ext cx="1417320" cy="868680"/>
          </a:xfrm>
          <a:prstGeom prst="roundRect">
            <a:avLst/>
          </a:prstGeom>
          <a:solidFill>
            <a:srgbClr val="E8F1FA"/>
          </a:solidFill>
          <a:ln>
            <a:solidFill>
              <a:srgbClr val="1F4E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900" b="0">
                <a:solidFill>
                  <a:srgbClr val="1F4E79"/>
                </a:solidFill>
              </a:rPr>
              <a:t>Implementácia</a:t>
            </a:r>
          </a:p>
          <a:p>
            <a:pPr algn="ctr"/>
            <a:r>
              <a:rPr sz="900" b="0">
                <a:solidFill>
                  <a:srgbClr val="1F4E79"/>
                </a:solidFill>
              </a:rPr>
              <a:t>secure coding</a:t>
            </a:r>
          </a:p>
          <a:p>
            <a:pPr algn="ctr"/>
            <a:r>
              <a:rPr sz="900" b="0">
                <a:solidFill>
                  <a:srgbClr val="1F4E79"/>
                </a:solidFill>
              </a:rPr>
              <a:t>dependency audit</a:t>
            </a:r>
          </a:p>
        </p:txBody>
      </p:sp>
      <p:cxnSp>
        <p:nvCxnSpPr>
          <p:cNvPr id="12" name="Connector 11"/>
          <p:cNvCxnSpPr/>
          <p:nvPr/>
        </p:nvCxnSpPr>
        <p:spPr>
          <a:xfrm>
            <a:off x="8412480" y="0"/>
            <a:ext cx="91440" cy="0"/>
          </a:xfrm>
          <a:prstGeom prst="line">
            <a:avLst/>
          </a:prstGeom>
          <a:ln w="15240">
            <a:solidFill>
              <a:srgbClr val="5A5A5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12"/>
          <p:cNvSpPr/>
          <p:nvPr/>
        </p:nvSpPr>
        <p:spPr>
          <a:xfrm>
            <a:off x="8503920" y="1417320"/>
            <a:ext cx="1417320" cy="868680"/>
          </a:xfrm>
          <a:prstGeom prst="roundRect">
            <a:avLst/>
          </a:prstGeom>
          <a:solidFill>
            <a:srgbClr val="E8F6EC"/>
          </a:solidFill>
          <a:ln>
            <a:solidFill>
              <a:srgbClr val="00843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900" b="0">
                <a:solidFill>
                  <a:srgbClr val="1F4E79"/>
                </a:solidFill>
              </a:rPr>
              <a:t>Testovanie</a:t>
            </a:r>
          </a:p>
          <a:p>
            <a:pPr algn="ctr"/>
            <a:r>
              <a:rPr sz="900" b="0">
                <a:solidFill>
                  <a:srgbClr val="1F4E79"/>
                </a:solidFill>
              </a:rPr>
              <a:t>negatívne testy</a:t>
            </a:r>
          </a:p>
          <a:p>
            <a:pPr algn="ctr"/>
            <a:r>
              <a:rPr sz="900" b="0">
                <a:solidFill>
                  <a:srgbClr val="1F4E79"/>
                </a:solidFill>
              </a:rPr>
              <a:t>security review</a:t>
            </a:r>
          </a:p>
        </p:txBody>
      </p:sp>
      <p:cxnSp>
        <p:nvCxnSpPr>
          <p:cNvPr id="14" name="Connector 13"/>
          <p:cNvCxnSpPr/>
          <p:nvPr/>
        </p:nvCxnSpPr>
        <p:spPr>
          <a:xfrm>
            <a:off x="9921240" y="0"/>
            <a:ext cx="91440" cy="0"/>
          </a:xfrm>
          <a:prstGeom prst="line">
            <a:avLst/>
          </a:prstGeom>
          <a:ln w="15240">
            <a:solidFill>
              <a:srgbClr val="5A5A5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ounded Rectangle 14"/>
          <p:cNvSpPr/>
          <p:nvPr/>
        </p:nvSpPr>
        <p:spPr>
          <a:xfrm>
            <a:off x="10012680" y="1417320"/>
            <a:ext cx="1417320" cy="868680"/>
          </a:xfrm>
          <a:prstGeom prst="roundRect">
            <a:avLst/>
          </a:prstGeom>
          <a:solidFill>
            <a:srgbClr val="E8F1FA"/>
          </a:solidFill>
          <a:ln>
            <a:solidFill>
              <a:srgbClr val="1F4E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900" b="0">
                <a:solidFill>
                  <a:srgbClr val="1F4E79"/>
                </a:solidFill>
              </a:rPr>
              <a:t>Prevádzka</a:t>
            </a:r>
          </a:p>
          <a:p>
            <a:pPr algn="ctr"/>
            <a:r>
              <a:rPr sz="900" b="0">
                <a:solidFill>
                  <a:srgbClr val="1F4E79"/>
                </a:solidFill>
              </a:rPr>
              <a:t>logy, monitoring</a:t>
            </a:r>
          </a:p>
          <a:p>
            <a:pPr algn="ctr"/>
            <a:r>
              <a:rPr sz="900" b="0">
                <a:solidFill>
                  <a:srgbClr val="1F4E79"/>
                </a:solidFill>
              </a:rPr>
              <a:t>incident runbook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51560" y="2743200"/>
            <a:ext cx="9875520" cy="2103120"/>
          </a:xfrm>
          <a:prstGeom prst="rect">
            <a:avLst/>
          </a:prstGeom>
          <a:noFill/>
        </p:spPr>
        <p:txBody>
          <a:bodyPr wrap="square" lIns="45720" tIns="18288" rIns="45720" bIns="18288">
            <a:spAutoFit/>
          </a:bodyPr>
          <a:lstStyle/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200">
                <a:solidFill>
                  <a:srgbClr val="1E1E1E"/>
                </a:solidFill>
              </a:rPr>
              <a:t>• bezpečnostné rozhodnutia musia vzniknúť ešte pred programovaním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200">
                <a:solidFill>
                  <a:srgbClr val="1E1E1E"/>
                </a:solidFill>
              </a:rPr>
              <a:t>• každá fáza SDLC má vlastný bezpečnostný výstup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200">
                <a:solidFill>
                  <a:srgbClr val="1E1E1E"/>
                </a:solidFill>
              </a:rPr>
              <a:t>• ak výstup chýba, riziko sa často presúva do kódu alebo prevádzky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2200">
                <a:solidFill>
                  <a:srgbClr val="1E1E1E"/>
                </a:solidFill>
              </a:rPr>
              <a:t>• bezpečnosť je súčasť kvality návrhu, nie iba výsledok penetračného testu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51560" y="6062472"/>
            <a:ext cx="996696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>
                <a:solidFill>
                  <a:srgbClr val="5A5A5A"/>
                </a:solidFill>
              </a:rPr>
              <a:t>Cieľ pre študentov: ku každej fáze projektu priradiť bezpečnostný artefakt, ktorý vedia odovzdať a obhájiť.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600" b="1">
                <a:solidFill>
                  <a:srgbClr val="1F4E79"/>
                </a:solidFill>
              </a:rPr>
              <a:t>Základný model analýzy rizík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051560" y="1234440"/>
            <a:ext cx="3063240" cy="640080"/>
          </a:xfrm>
          <a:prstGeom prst="roundRect">
            <a:avLst/>
          </a:prstGeom>
          <a:solidFill>
            <a:srgbClr val="E8F1FA"/>
          </a:solidFill>
          <a:ln>
            <a:solidFill>
              <a:srgbClr val="1F4E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500" b="1">
                <a:solidFill>
                  <a:srgbClr val="1F4E79"/>
                </a:solidFill>
              </a:rPr>
              <a:t>Aktívum</a:t>
            </a:r>
          </a:p>
          <a:p>
            <a:pPr algn="ctr"/>
            <a:r>
              <a:rPr sz="1200" b="0">
                <a:solidFill>
                  <a:srgbClr val="1F4E79"/>
                </a:solidFill>
              </a:rPr>
              <a:t>čo chránime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051560" y="2148840"/>
            <a:ext cx="3063240" cy="640080"/>
          </a:xfrm>
          <a:prstGeom prst="roundRect">
            <a:avLst/>
          </a:prstGeom>
          <a:solidFill>
            <a:srgbClr val="E8F1FA"/>
          </a:solidFill>
          <a:ln>
            <a:solidFill>
              <a:srgbClr val="1F4E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500" b="1">
                <a:solidFill>
                  <a:srgbClr val="1F4E79"/>
                </a:solidFill>
              </a:rPr>
              <a:t>Hrozba</a:t>
            </a:r>
          </a:p>
          <a:p>
            <a:pPr algn="ctr"/>
            <a:r>
              <a:rPr sz="1200" b="0">
                <a:solidFill>
                  <a:srgbClr val="1F4E79"/>
                </a:solidFill>
              </a:rPr>
              <a:t>čo sa môže stať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051560" y="3063240"/>
            <a:ext cx="3063240" cy="640080"/>
          </a:xfrm>
          <a:prstGeom prst="roundRect">
            <a:avLst/>
          </a:prstGeom>
          <a:solidFill>
            <a:srgbClr val="E8F1FA"/>
          </a:solidFill>
          <a:ln>
            <a:solidFill>
              <a:srgbClr val="1F4E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500" b="1">
                <a:solidFill>
                  <a:srgbClr val="1F4E79"/>
                </a:solidFill>
              </a:rPr>
              <a:t>Zraniteľnosť</a:t>
            </a:r>
          </a:p>
          <a:p>
            <a:pPr algn="ctr"/>
            <a:r>
              <a:rPr sz="1200" b="0">
                <a:solidFill>
                  <a:srgbClr val="1F4E79"/>
                </a:solidFill>
              </a:rPr>
              <a:t>prečo to môže uspieť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989320" y="1234440"/>
            <a:ext cx="3063240" cy="640080"/>
          </a:xfrm>
          <a:prstGeom prst="roundRect">
            <a:avLst/>
          </a:prstGeom>
          <a:solidFill>
            <a:srgbClr val="E8F6EC"/>
          </a:solidFill>
          <a:ln>
            <a:solidFill>
              <a:srgbClr val="00843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500" b="1">
                <a:solidFill>
                  <a:srgbClr val="00843D"/>
                </a:solidFill>
              </a:rPr>
              <a:t>Dopad</a:t>
            </a:r>
          </a:p>
          <a:p>
            <a:pPr algn="ctr"/>
            <a:r>
              <a:rPr sz="1200" b="0">
                <a:solidFill>
                  <a:srgbClr val="00843D"/>
                </a:solidFill>
              </a:rPr>
              <a:t>aká škoda vznikne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989320" y="2148840"/>
            <a:ext cx="3063240" cy="640080"/>
          </a:xfrm>
          <a:prstGeom prst="roundRect">
            <a:avLst/>
          </a:prstGeom>
          <a:solidFill>
            <a:srgbClr val="E8F6EC"/>
          </a:solidFill>
          <a:ln>
            <a:solidFill>
              <a:srgbClr val="00843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500" b="1">
                <a:solidFill>
                  <a:srgbClr val="00843D"/>
                </a:solidFill>
              </a:rPr>
              <a:t>Pravdepodobnosť</a:t>
            </a:r>
          </a:p>
          <a:p>
            <a:pPr algn="ctr"/>
            <a:r>
              <a:rPr sz="1200" b="0">
                <a:solidFill>
                  <a:srgbClr val="00843D"/>
                </a:solidFill>
              </a:rPr>
              <a:t>ako reálne je riziko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989320" y="3063240"/>
            <a:ext cx="3063240" cy="640080"/>
          </a:xfrm>
          <a:prstGeom prst="roundRect">
            <a:avLst/>
          </a:prstGeom>
          <a:solidFill>
            <a:srgbClr val="E8F6EC"/>
          </a:solidFill>
          <a:ln>
            <a:solidFill>
              <a:srgbClr val="00843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500" b="1">
                <a:solidFill>
                  <a:srgbClr val="00843D"/>
                </a:solidFill>
              </a:rPr>
              <a:t>Opatrenie</a:t>
            </a:r>
          </a:p>
          <a:p>
            <a:pPr algn="ctr"/>
            <a:r>
              <a:rPr sz="1200" b="0">
                <a:solidFill>
                  <a:srgbClr val="00843D"/>
                </a:solidFill>
              </a:rPr>
              <a:t>ako riziko znížime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920240" y="4251960"/>
            <a:ext cx="7498079" cy="685800"/>
          </a:xfrm>
          <a:prstGeom prst="roundRect">
            <a:avLst/>
          </a:prstGeom>
          <a:solidFill>
            <a:srgbClr val="FFEBEE"/>
          </a:solidFill>
          <a:ln>
            <a:solidFill>
              <a:srgbClr val="B71C1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2100" b="1">
                <a:solidFill>
                  <a:srgbClr val="B71C1C"/>
                </a:solidFill>
              </a:rPr>
              <a:t>Riziko = hrozba × zraniteľnosť × dopad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97545" y="5463540"/>
            <a:ext cx="97840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600" dirty="0" err="1">
                <a:solidFill>
                  <a:srgbClr val="1E1E1E"/>
                </a:solidFill>
              </a:rPr>
              <a:t>Praktický</a:t>
            </a:r>
            <a:r>
              <a:rPr sz="1600" dirty="0">
                <a:solidFill>
                  <a:srgbClr val="1E1E1E"/>
                </a:solidFill>
              </a:rPr>
              <a:t> </a:t>
            </a:r>
            <a:r>
              <a:rPr sz="1600" dirty="0" err="1">
                <a:solidFill>
                  <a:srgbClr val="1E1E1E"/>
                </a:solidFill>
              </a:rPr>
              <a:t>význam</a:t>
            </a:r>
            <a:r>
              <a:rPr sz="1600" dirty="0">
                <a:solidFill>
                  <a:srgbClr val="1E1E1E"/>
                </a:solidFill>
              </a:rPr>
              <a:t>: </a:t>
            </a:r>
            <a:r>
              <a:rPr sz="1600" dirty="0" err="1">
                <a:solidFill>
                  <a:srgbClr val="1E1E1E"/>
                </a:solidFill>
              </a:rPr>
              <a:t>nestačí</a:t>
            </a:r>
            <a:r>
              <a:rPr sz="1600" dirty="0">
                <a:solidFill>
                  <a:srgbClr val="1E1E1E"/>
                </a:solidFill>
              </a:rPr>
              <a:t> </a:t>
            </a:r>
            <a:r>
              <a:rPr sz="1600" dirty="0" err="1">
                <a:solidFill>
                  <a:srgbClr val="1E1E1E"/>
                </a:solidFill>
              </a:rPr>
              <a:t>pomenovať</a:t>
            </a:r>
            <a:r>
              <a:rPr sz="1600" dirty="0">
                <a:solidFill>
                  <a:srgbClr val="1E1E1E"/>
                </a:solidFill>
              </a:rPr>
              <a:t> </a:t>
            </a:r>
            <a:r>
              <a:rPr sz="1600" dirty="0" err="1">
                <a:solidFill>
                  <a:srgbClr val="1E1E1E"/>
                </a:solidFill>
              </a:rPr>
              <a:t>slabinu</a:t>
            </a:r>
            <a:r>
              <a:rPr sz="1600" dirty="0">
                <a:solidFill>
                  <a:srgbClr val="1E1E1E"/>
                </a:solidFill>
              </a:rPr>
              <a:t>. Treba </a:t>
            </a:r>
            <a:r>
              <a:rPr sz="1600" dirty="0" err="1">
                <a:solidFill>
                  <a:srgbClr val="1E1E1E"/>
                </a:solidFill>
              </a:rPr>
              <a:t>vedieť</a:t>
            </a:r>
            <a:r>
              <a:rPr sz="1600" dirty="0">
                <a:solidFill>
                  <a:srgbClr val="1E1E1E"/>
                </a:solidFill>
              </a:rPr>
              <a:t>, </a:t>
            </a:r>
            <a:r>
              <a:rPr sz="1600" dirty="0" err="1">
                <a:solidFill>
                  <a:srgbClr val="1E1E1E"/>
                </a:solidFill>
              </a:rPr>
              <a:t>aké</a:t>
            </a:r>
            <a:r>
              <a:rPr sz="1600" dirty="0">
                <a:solidFill>
                  <a:srgbClr val="1E1E1E"/>
                </a:solidFill>
              </a:rPr>
              <a:t> </a:t>
            </a:r>
            <a:r>
              <a:rPr sz="1600" dirty="0" err="1">
                <a:solidFill>
                  <a:srgbClr val="1E1E1E"/>
                </a:solidFill>
              </a:rPr>
              <a:t>aktívum</a:t>
            </a:r>
            <a:r>
              <a:rPr sz="1600" dirty="0">
                <a:solidFill>
                  <a:srgbClr val="1E1E1E"/>
                </a:solidFill>
              </a:rPr>
              <a:t> </a:t>
            </a:r>
            <a:r>
              <a:rPr sz="1600" dirty="0" err="1">
                <a:solidFill>
                  <a:srgbClr val="1E1E1E"/>
                </a:solidFill>
              </a:rPr>
              <a:t>ohrozuje</a:t>
            </a:r>
            <a:r>
              <a:rPr sz="1600" dirty="0">
                <a:solidFill>
                  <a:srgbClr val="1E1E1E"/>
                </a:solidFill>
              </a:rPr>
              <a:t>, </a:t>
            </a:r>
            <a:r>
              <a:rPr sz="1600" dirty="0" err="1">
                <a:solidFill>
                  <a:srgbClr val="1E1E1E"/>
                </a:solidFill>
              </a:rPr>
              <a:t>aký</a:t>
            </a:r>
            <a:r>
              <a:rPr sz="1600" dirty="0">
                <a:solidFill>
                  <a:srgbClr val="1E1E1E"/>
                </a:solidFill>
              </a:rPr>
              <a:t> </a:t>
            </a:r>
            <a:r>
              <a:rPr sz="1600" dirty="0" err="1">
                <a:solidFill>
                  <a:srgbClr val="1E1E1E"/>
                </a:solidFill>
              </a:rPr>
              <a:t>má</a:t>
            </a:r>
            <a:r>
              <a:rPr sz="1600" dirty="0">
                <a:solidFill>
                  <a:srgbClr val="1E1E1E"/>
                </a:solidFill>
              </a:rPr>
              <a:t> </a:t>
            </a:r>
            <a:r>
              <a:rPr sz="1600" dirty="0" err="1">
                <a:solidFill>
                  <a:srgbClr val="1E1E1E"/>
                </a:solidFill>
              </a:rPr>
              <a:t>dopad</a:t>
            </a:r>
            <a:r>
              <a:rPr sz="1600" dirty="0">
                <a:solidFill>
                  <a:srgbClr val="1E1E1E"/>
                </a:solidFill>
              </a:rPr>
              <a:t> a </a:t>
            </a:r>
            <a:r>
              <a:rPr sz="1600" dirty="0" err="1">
                <a:solidFill>
                  <a:srgbClr val="1E1E1E"/>
                </a:solidFill>
              </a:rPr>
              <a:t>akým</a:t>
            </a:r>
            <a:r>
              <a:rPr sz="1600" dirty="0">
                <a:solidFill>
                  <a:srgbClr val="1E1E1E"/>
                </a:solidFill>
              </a:rPr>
              <a:t> </a:t>
            </a:r>
            <a:r>
              <a:rPr sz="1600" dirty="0" err="1">
                <a:solidFill>
                  <a:srgbClr val="1E1E1E"/>
                </a:solidFill>
              </a:rPr>
              <a:t>návrhovým</a:t>
            </a:r>
            <a:r>
              <a:rPr sz="1600" dirty="0">
                <a:solidFill>
                  <a:srgbClr val="1E1E1E"/>
                </a:solidFill>
              </a:rPr>
              <a:t> </a:t>
            </a:r>
            <a:r>
              <a:rPr sz="1600" dirty="0" err="1">
                <a:solidFill>
                  <a:srgbClr val="1E1E1E"/>
                </a:solidFill>
              </a:rPr>
              <a:t>rozhodnutím</a:t>
            </a:r>
            <a:r>
              <a:rPr sz="1600" dirty="0">
                <a:solidFill>
                  <a:srgbClr val="1E1E1E"/>
                </a:solidFill>
              </a:rPr>
              <a:t> </a:t>
            </a:r>
            <a:r>
              <a:rPr sz="1600" dirty="0" err="1">
                <a:solidFill>
                  <a:srgbClr val="1E1E1E"/>
                </a:solidFill>
              </a:rPr>
              <a:t>sa</a:t>
            </a:r>
            <a:r>
              <a:rPr sz="1600" dirty="0">
                <a:solidFill>
                  <a:srgbClr val="1E1E1E"/>
                </a:solidFill>
              </a:rPr>
              <a:t> </a:t>
            </a:r>
            <a:r>
              <a:rPr sz="1600" dirty="0" err="1">
                <a:solidFill>
                  <a:srgbClr val="1E1E1E"/>
                </a:solidFill>
              </a:rPr>
              <a:t>riziko</a:t>
            </a:r>
            <a:r>
              <a:rPr sz="1600" dirty="0">
                <a:solidFill>
                  <a:srgbClr val="1E1E1E"/>
                </a:solidFill>
              </a:rPr>
              <a:t> </a:t>
            </a:r>
            <a:r>
              <a:rPr sz="1600" dirty="0" err="1">
                <a:solidFill>
                  <a:srgbClr val="1E1E1E"/>
                </a:solidFill>
              </a:rPr>
              <a:t>zníži</a:t>
            </a:r>
            <a:r>
              <a:rPr sz="1600" dirty="0">
                <a:solidFill>
                  <a:srgbClr val="1E1E1E"/>
                </a:solidFill>
              </a:rPr>
              <a:t>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600" b="1">
                <a:solidFill>
                  <a:srgbClr val="1F4E79"/>
                </a:solidFill>
              </a:rPr>
              <a:t>Threat modeling: jednoduchý postup pre študentov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051560" y="1325880"/>
            <a:ext cx="4800600" cy="4434840"/>
          </a:xfrm>
          <a:prstGeom prst="roundRect">
            <a:avLst/>
          </a:prstGeom>
          <a:solidFill>
            <a:srgbClr val="E8F1FA"/>
          </a:solidFill>
          <a:ln>
            <a:solidFill>
              <a:srgbClr val="D2DC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1252728" y="1490472"/>
            <a:ext cx="4398264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900" b="1">
                <a:solidFill>
                  <a:srgbClr val="1F4E79"/>
                </a:solidFill>
              </a:rPr>
              <a:t>Postup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52728" y="1984248"/>
            <a:ext cx="4398264" cy="3611880"/>
          </a:xfrm>
          <a:prstGeom prst="rect">
            <a:avLst/>
          </a:prstGeom>
          <a:noFill/>
        </p:spPr>
        <p:txBody>
          <a:bodyPr wrap="square" lIns="45720" tIns="18288" rIns="45720" bIns="18288">
            <a:spAutoFit/>
          </a:bodyPr>
          <a:lstStyle/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1700">
                <a:solidFill>
                  <a:srgbClr val="1E1E1E"/>
                </a:solidFill>
              </a:rPr>
              <a:t>• rozložiť systém na komponenty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1700">
                <a:solidFill>
                  <a:srgbClr val="1E1E1E"/>
                </a:solidFill>
              </a:rPr>
              <a:t>• nakresliť dátové toky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1700">
                <a:solidFill>
                  <a:srgbClr val="1E1E1E"/>
                </a:solidFill>
              </a:rPr>
              <a:t>• označiť hranice dôvery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1700">
                <a:solidFill>
                  <a:srgbClr val="1E1E1E"/>
                </a:solidFill>
              </a:rPr>
              <a:t>• použiť STRIDE otázky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1700">
                <a:solidFill>
                  <a:srgbClr val="1E1E1E"/>
                </a:solidFill>
              </a:rPr>
              <a:t>• ku hrozbám navrhnúť opatrenia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172200" y="1325880"/>
            <a:ext cx="4800600" cy="4434840"/>
          </a:xfrm>
          <a:prstGeom prst="roundRect">
            <a:avLst/>
          </a:prstGeom>
          <a:solidFill>
            <a:srgbClr val="E8F6EC"/>
          </a:solidFill>
          <a:ln>
            <a:solidFill>
              <a:srgbClr val="D2DC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6373368" y="1490472"/>
            <a:ext cx="4398264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900" b="1">
                <a:solidFill>
                  <a:srgbClr val="00843D"/>
                </a:solidFill>
              </a:rPr>
              <a:t>Výstupy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373368" y="1984248"/>
            <a:ext cx="4398264" cy="3611880"/>
          </a:xfrm>
          <a:prstGeom prst="rect">
            <a:avLst/>
          </a:prstGeom>
          <a:noFill/>
        </p:spPr>
        <p:txBody>
          <a:bodyPr wrap="square" lIns="45720" tIns="18288" rIns="45720" bIns="18288">
            <a:spAutoFit/>
          </a:bodyPr>
          <a:lstStyle/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1700">
                <a:solidFill>
                  <a:srgbClr val="1E1E1E"/>
                </a:solidFill>
              </a:rPr>
              <a:t>• kontextový alebo dátový diagram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1700">
                <a:solidFill>
                  <a:srgbClr val="1E1E1E"/>
                </a:solidFill>
              </a:rPr>
              <a:t>• zoznam TOP rizík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1700">
                <a:solidFill>
                  <a:srgbClr val="1E1E1E"/>
                </a:solidFill>
              </a:rPr>
              <a:t>• opatrenia a zvyškové riziko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1700">
                <a:solidFill>
                  <a:srgbClr val="1E1E1E"/>
                </a:solidFill>
              </a:rPr>
              <a:t>• testy alebo dôkazy kontroly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1700">
                <a:solidFill>
                  <a:srgbClr val="1E1E1E"/>
                </a:solidFill>
              </a:rPr>
              <a:t>• rozhodnutia do dokumentácie projektu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600" b="1">
                <a:solidFill>
                  <a:srgbClr val="1F4E79"/>
                </a:solidFill>
              </a:rPr>
              <a:t>STRIDE: otázky pre návrhovú diskusiu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051560" y="1234440"/>
            <a:ext cx="3154680" cy="1143000"/>
          </a:xfrm>
          <a:prstGeom prst="roundRect">
            <a:avLst/>
          </a:prstGeom>
          <a:solidFill>
            <a:srgbClr val="E8F1FA"/>
          </a:solidFill>
          <a:ln>
            <a:solidFill>
              <a:srgbClr val="1F4E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Oval 3"/>
          <p:cNvSpPr/>
          <p:nvPr/>
        </p:nvSpPr>
        <p:spPr>
          <a:xfrm>
            <a:off x="1188720" y="1417320"/>
            <a:ext cx="502920" cy="502920"/>
          </a:xfrm>
          <a:prstGeom prst="ellipse">
            <a:avLst/>
          </a:prstGeom>
          <a:solidFill>
            <a:srgbClr val="1F4E79"/>
          </a:solidFill>
          <a:ln>
            <a:solidFill>
              <a:srgbClr val="1F4E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600" b="1">
                <a:solidFill>
                  <a:srgbClr val="FFFFFF"/>
                </a:solidFill>
              </a:rPr>
              <a:t>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83080" y="1344168"/>
            <a:ext cx="2286000" cy="9601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400" b="1">
                <a:solidFill>
                  <a:srgbClr val="1F4E79"/>
                </a:solidFill>
              </a:rPr>
              <a:t>Spoofing</a:t>
            </a:r>
          </a:p>
          <a:p>
            <a:r>
              <a:rPr sz="1100" b="0">
                <a:solidFill>
                  <a:srgbClr val="1E1E1E"/>
                </a:solidFill>
              </a:rPr>
              <a:t>Vie sa niekto vydávať za iného?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4407408" y="1234440"/>
            <a:ext cx="3154680" cy="1143000"/>
          </a:xfrm>
          <a:prstGeom prst="roundRect">
            <a:avLst/>
          </a:prstGeom>
          <a:solidFill>
            <a:srgbClr val="E8F1FA"/>
          </a:solidFill>
          <a:ln>
            <a:solidFill>
              <a:srgbClr val="1F4E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Oval 6"/>
          <p:cNvSpPr/>
          <p:nvPr/>
        </p:nvSpPr>
        <p:spPr>
          <a:xfrm>
            <a:off x="4544568" y="1417320"/>
            <a:ext cx="502920" cy="502920"/>
          </a:xfrm>
          <a:prstGeom prst="ellipse">
            <a:avLst/>
          </a:prstGeom>
          <a:solidFill>
            <a:srgbClr val="1F4E79"/>
          </a:solidFill>
          <a:ln>
            <a:solidFill>
              <a:srgbClr val="1F4E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600" b="1">
                <a:solidFill>
                  <a:srgbClr val="FFFFFF"/>
                </a:solidFill>
              </a:rPr>
              <a:t>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138928" y="1344168"/>
            <a:ext cx="2286000" cy="9601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400" b="1">
                <a:solidFill>
                  <a:srgbClr val="1F4E79"/>
                </a:solidFill>
              </a:rPr>
              <a:t>Tampering</a:t>
            </a:r>
          </a:p>
          <a:p>
            <a:r>
              <a:rPr sz="1100" b="0">
                <a:solidFill>
                  <a:srgbClr val="1E1E1E"/>
                </a:solidFill>
              </a:rPr>
              <a:t>Vie útočník zmeniť dáta alebo parametre?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763256" y="1234440"/>
            <a:ext cx="3154680" cy="1143000"/>
          </a:xfrm>
          <a:prstGeom prst="roundRect">
            <a:avLst/>
          </a:prstGeom>
          <a:solidFill>
            <a:srgbClr val="E8F1FA"/>
          </a:solidFill>
          <a:ln>
            <a:solidFill>
              <a:srgbClr val="1F4E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Oval 9"/>
          <p:cNvSpPr/>
          <p:nvPr/>
        </p:nvSpPr>
        <p:spPr>
          <a:xfrm>
            <a:off x="7900416" y="1417320"/>
            <a:ext cx="502920" cy="502920"/>
          </a:xfrm>
          <a:prstGeom prst="ellipse">
            <a:avLst/>
          </a:prstGeom>
          <a:solidFill>
            <a:srgbClr val="1F4E79"/>
          </a:solidFill>
          <a:ln>
            <a:solidFill>
              <a:srgbClr val="1F4E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600" b="1">
                <a:solidFill>
                  <a:srgbClr val="FFFFFF"/>
                </a:solidFill>
              </a:rPr>
              <a:t>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494776" y="1344168"/>
            <a:ext cx="2286000" cy="9601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400" b="1">
                <a:solidFill>
                  <a:srgbClr val="1F4E79"/>
                </a:solidFill>
              </a:rPr>
              <a:t>Repudiation</a:t>
            </a:r>
          </a:p>
          <a:p>
            <a:r>
              <a:rPr sz="1100" b="0">
                <a:solidFill>
                  <a:srgbClr val="1E1E1E"/>
                </a:solidFill>
              </a:rPr>
              <a:t>Vieme dokázať citlivú akciu?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051560" y="2651760"/>
            <a:ext cx="3154680" cy="1143000"/>
          </a:xfrm>
          <a:prstGeom prst="roundRect">
            <a:avLst/>
          </a:prstGeom>
          <a:solidFill>
            <a:srgbClr val="E8F1FA"/>
          </a:solidFill>
          <a:ln>
            <a:solidFill>
              <a:srgbClr val="1F4E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Oval 12"/>
          <p:cNvSpPr/>
          <p:nvPr/>
        </p:nvSpPr>
        <p:spPr>
          <a:xfrm>
            <a:off x="1188720" y="2834640"/>
            <a:ext cx="502920" cy="502920"/>
          </a:xfrm>
          <a:prstGeom prst="ellipse">
            <a:avLst/>
          </a:prstGeom>
          <a:solidFill>
            <a:srgbClr val="1F4E79"/>
          </a:solidFill>
          <a:ln>
            <a:solidFill>
              <a:srgbClr val="1F4E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600" b="1">
                <a:solidFill>
                  <a:srgbClr val="FFFFFF"/>
                </a:solidFill>
              </a:rPr>
              <a:t>I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755648" y="2743200"/>
            <a:ext cx="18637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400" b="1" dirty="0">
                <a:solidFill>
                  <a:srgbClr val="1F4E79"/>
                </a:solidFill>
              </a:rPr>
              <a:t>Information disclosure</a:t>
            </a:r>
          </a:p>
          <a:p>
            <a:r>
              <a:rPr sz="1100" b="0" dirty="0" err="1">
                <a:solidFill>
                  <a:srgbClr val="1E1E1E"/>
                </a:solidFill>
              </a:rPr>
              <a:t>Môžu</a:t>
            </a:r>
            <a:r>
              <a:rPr sz="1100" b="0" dirty="0">
                <a:solidFill>
                  <a:srgbClr val="1E1E1E"/>
                </a:solidFill>
              </a:rPr>
              <a:t> </a:t>
            </a:r>
            <a:r>
              <a:rPr sz="1100" b="0" dirty="0" err="1">
                <a:solidFill>
                  <a:srgbClr val="1E1E1E"/>
                </a:solidFill>
              </a:rPr>
              <a:t>uniknúť</a:t>
            </a:r>
            <a:r>
              <a:rPr sz="1100" b="0" dirty="0">
                <a:solidFill>
                  <a:srgbClr val="1E1E1E"/>
                </a:solidFill>
              </a:rPr>
              <a:t> </a:t>
            </a:r>
            <a:r>
              <a:rPr sz="1100" b="0" dirty="0" err="1">
                <a:solidFill>
                  <a:srgbClr val="1E1E1E"/>
                </a:solidFill>
              </a:rPr>
              <a:t>osobné</a:t>
            </a:r>
            <a:r>
              <a:rPr sz="1100" b="0" dirty="0">
                <a:solidFill>
                  <a:srgbClr val="1E1E1E"/>
                </a:solidFill>
              </a:rPr>
              <a:t> </a:t>
            </a:r>
            <a:r>
              <a:rPr sz="1100" b="0" dirty="0" err="1">
                <a:solidFill>
                  <a:srgbClr val="1E1E1E"/>
                </a:solidFill>
              </a:rPr>
              <a:t>alebo</a:t>
            </a:r>
            <a:r>
              <a:rPr sz="1100" b="0" dirty="0">
                <a:solidFill>
                  <a:srgbClr val="1E1E1E"/>
                </a:solidFill>
              </a:rPr>
              <a:t> </a:t>
            </a:r>
            <a:endParaRPr lang="sk-SK" sz="1100" b="0" dirty="0">
              <a:solidFill>
                <a:srgbClr val="1E1E1E"/>
              </a:solidFill>
            </a:endParaRPr>
          </a:p>
          <a:p>
            <a:r>
              <a:rPr sz="1100" b="0" dirty="0" err="1">
                <a:solidFill>
                  <a:srgbClr val="1E1E1E"/>
                </a:solidFill>
              </a:rPr>
              <a:t>technické</a:t>
            </a:r>
            <a:r>
              <a:rPr sz="1100" b="0" dirty="0">
                <a:solidFill>
                  <a:srgbClr val="1E1E1E"/>
                </a:solidFill>
              </a:rPr>
              <a:t> </a:t>
            </a:r>
            <a:r>
              <a:rPr sz="1100" b="0" dirty="0" err="1">
                <a:solidFill>
                  <a:srgbClr val="1E1E1E"/>
                </a:solidFill>
              </a:rPr>
              <a:t>dáta</a:t>
            </a:r>
            <a:r>
              <a:rPr sz="1100" b="0" dirty="0">
                <a:solidFill>
                  <a:srgbClr val="1E1E1E"/>
                </a:solidFill>
              </a:rPr>
              <a:t>?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4407408" y="2651760"/>
            <a:ext cx="3154680" cy="1143000"/>
          </a:xfrm>
          <a:prstGeom prst="roundRect">
            <a:avLst/>
          </a:prstGeom>
          <a:solidFill>
            <a:srgbClr val="E8F1FA"/>
          </a:solidFill>
          <a:ln>
            <a:solidFill>
              <a:srgbClr val="1F4E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Oval 15"/>
          <p:cNvSpPr/>
          <p:nvPr/>
        </p:nvSpPr>
        <p:spPr>
          <a:xfrm>
            <a:off x="4544568" y="2834640"/>
            <a:ext cx="502920" cy="502920"/>
          </a:xfrm>
          <a:prstGeom prst="ellipse">
            <a:avLst/>
          </a:prstGeom>
          <a:solidFill>
            <a:srgbClr val="1F4E79"/>
          </a:solidFill>
          <a:ln>
            <a:solidFill>
              <a:srgbClr val="1F4E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600" b="1">
                <a:solidFill>
                  <a:srgbClr val="FFFFFF"/>
                </a:solidFill>
              </a:rPr>
              <a:t>D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138928" y="2761488"/>
            <a:ext cx="2286000" cy="9601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400" b="1">
                <a:solidFill>
                  <a:srgbClr val="1F4E79"/>
                </a:solidFill>
              </a:rPr>
              <a:t>Denial of service</a:t>
            </a:r>
          </a:p>
          <a:p>
            <a:r>
              <a:rPr sz="1100" b="0">
                <a:solidFill>
                  <a:srgbClr val="1E1E1E"/>
                </a:solidFill>
              </a:rPr>
              <a:t>Vie niekto službu zahltiť alebo vyradiť?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7763256" y="2651760"/>
            <a:ext cx="3154680" cy="1143000"/>
          </a:xfrm>
          <a:prstGeom prst="roundRect">
            <a:avLst/>
          </a:prstGeom>
          <a:solidFill>
            <a:srgbClr val="E8F1FA"/>
          </a:solidFill>
          <a:ln>
            <a:solidFill>
              <a:srgbClr val="1F4E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Oval 18"/>
          <p:cNvSpPr/>
          <p:nvPr/>
        </p:nvSpPr>
        <p:spPr>
          <a:xfrm>
            <a:off x="7900416" y="2834640"/>
            <a:ext cx="502920" cy="502920"/>
          </a:xfrm>
          <a:prstGeom prst="ellipse">
            <a:avLst/>
          </a:prstGeom>
          <a:solidFill>
            <a:srgbClr val="1F4E79"/>
          </a:solidFill>
          <a:ln>
            <a:solidFill>
              <a:srgbClr val="1F4E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600" b="1">
                <a:solidFill>
                  <a:srgbClr val="FFFFFF"/>
                </a:solidFill>
              </a:rPr>
              <a:t>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494776" y="2761488"/>
            <a:ext cx="2286000" cy="9601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400" b="1">
                <a:solidFill>
                  <a:srgbClr val="1F4E79"/>
                </a:solidFill>
              </a:rPr>
              <a:t>Elevation of privilege</a:t>
            </a:r>
          </a:p>
          <a:p>
            <a:r>
              <a:rPr sz="1100" b="0">
                <a:solidFill>
                  <a:srgbClr val="1E1E1E"/>
                </a:solidFill>
              </a:rPr>
              <a:t>Vie bežný používateľ získať vyššie práva?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01168" y="4434840"/>
            <a:ext cx="9875520" cy="10058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 dirty="0" err="1">
                <a:solidFill>
                  <a:srgbClr val="1E1E1E"/>
                </a:solidFill>
              </a:rPr>
              <a:t>Použitie</a:t>
            </a:r>
            <a:r>
              <a:rPr sz="1800" dirty="0">
                <a:solidFill>
                  <a:srgbClr val="1E1E1E"/>
                </a:solidFill>
              </a:rPr>
              <a:t> v </a:t>
            </a:r>
            <a:r>
              <a:rPr sz="1800" dirty="0" err="1">
                <a:solidFill>
                  <a:srgbClr val="1E1E1E"/>
                </a:solidFill>
              </a:rPr>
              <a:t>predmete</a:t>
            </a:r>
            <a:r>
              <a:rPr sz="1800" dirty="0">
                <a:solidFill>
                  <a:srgbClr val="1E1E1E"/>
                </a:solidFill>
              </a:rPr>
              <a:t>: </a:t>
            </a:r>
            <a:r>
              <a:rPr sz="1800" dirty="0" err="1">
                <a:solidFill>
                  <a:srgbClr val="1E1E1E"/>
                </a:solidFill>
              </a:rPr>
              <a:t>študenti</a:t>
            </a:r>
            <a:r>
              <a:rPr sz="1800" dirty="0">
                <a:solidFill>
                  <a:srgbClr val="1E1E1E"/>
                </a:solidFill>
              </a:rPr>
              <a:t> </a:t>
            </a:r>
            <a:r>
              <a:rPr sz="1800" dirty="0" err="1">
                <a:solidFill>
                  <a:srgbClr val="1E1E1E"/>
                </a:solidFill>
              </a:rPr>
              <a:t>nemajú</a:t>
            </a:r>
            <a:r>
              <a:rPr sz="1800" dirty="0">
                <a:solidFill>
                  <a:srgbClr val="1E1E1E"/>
                </a:solidFill>
              </a:rPr>
              <a:t> </a:t>
            </a:r>
            <a:r>
              <a:rPr sz="1800" dirty="0" err="1">
                <a:solidFill>
                  <a:srgbClr val="1E1E1E"/>
                </a:solidFill>
              </a:rPr>
              <a:t>dokazovať</a:t>
            </a:r>
            <a:r>
              <a:rPr sz="1800" dirty="0">
                <a:solidFill>
                  <a:srgbClr val="1E1E1E"/>
                </a:solidFill>
              </a:rPr>
              <a:t> </a:t>
            </a:r>
            <a:r>
              <a:rPr sz="1800" dirty="0" err="1">
                <a:solidFill>
                  <a:srgbClr val="1E1E1E"/>
                </a:solidFill>
              </a:rPr>
              <a:t>útok</a:t>
            </a:r>
            <a:r>
              <a:rPr sz="1800" dirty="0">
                <a:solidFill>
                  <a:srgbClr val="1E1E1E"/>
                </a:solidFill>
              </a:rPr>
              <a:t>, ale </a:t>
            </a:r>
            <a:r>
              <a:rPr sz="1800" dirty="0" err="1">
                <a:solidFill>
                  <a:srgbClr val="1E1E1E"/>
                </a:solidFill>
              </a:rPr>
              <a:t>pomenovať</a:t>
            </a:r>
            <a:r>
              <a:rPr sz="1800" dirty="0">
                <a:solidFill>
                  <a:srgbClr val="1E1E1E"/>
                </a:solidFill>
              </a:rPr>
              <a:t> </a:t>
            </a:r>
            <a:r>
              <a:rPr sz="1800" dirty="0" err="1">
                <a:solidFill>
                  <a:srgbClr val="1E1E1E"/>
                </a:solidFill>
              </a:rPr>
              <a:t>návrhovú</a:t>
            </a:r>
            <a:r>
              <a:rPr sz="1800" dirty="0">
                <a:solidFill>
                  <a:srgbClr val="1E1E1E"/>
                </a:solidFill>
              </a:rPr>
              <a:t> </a:t>
            </a:r>
            <a:r>
              <a:rPr sz="1800" dirty="0" err="1">
                <a:solidFill>
                  <a:srgbClr val="1E1E1E"/>
                </a:solidFill>
              </a:rPr>
              <a:t>slabinu</a:t>
            </a:r>
            <a:r>
              <a:rPr sz="1800" dirty="0">
                <a:solidFill>
                  <a:srgbClr val="1E1E1E"/>
                </a:solidFill>
              </a:rPr>
              <a:t> a </a:t>
            </a:r>
            <a:r>
              <a:rPr sz="1800" dirty="0" err="1">
                <a:solidFill>
                  <a:srgbClr val="1E1E1E"/>
                </a:solidFill>
              </a:rPr>
              <a:t>navrhnúť</a:t>
            </a:r>
            <a:r>
              <a:rPr sz="1800" dirty="0">
                <a:solidFill>
                  <a:srgbClr val="1E1E1E"/>
                </a:solidFill>
              </a:rPr>
              <a:t> </a:t>
            </a:r>
            <a:r>
              <a:rPr sz="1800" dirty="0" err="1">
                <a:solidFill>
                  <a:srgbClr val="1E1E1E"/>
                </a:solidFill>
              </a:rPr>
              <a:t>kontrolu</a:t>
            </a:r>
            <a:r>
              <a:rPr sz="1800" dirty="0">
                <a:solidFill>
                  <a:srgbClr val="1E1E1E"/>
                </a:solidFill>
              </a:rPr>
              <a:t>, </a:t>
            </a:r>
            <a:r>
              <a:rPr sz="1800" dirty="0" err="1">
                <a:solidFill>
                  <a:srgbClr val="1E1E1E"/>
                </a:solidFill>
              </a:rPr>
              <a:t>ktorá</a:t>
            </a:r>
            <a:r>
              <a:rPr sz="1800" dirty="0">
                <a:solidFill>
                  <a:srgbClr val="1E1E1E"/>
                </a:solidFill>
              </a:rPr>
              <a:t> </a:t>
            </a:r>
            <a:r>
              <a:rPr sz="1800" dirty="0" err="1">
                <a:solidFill>
                  <a:srgbClr val="1E1E1E"/>
                </a:solidFill>
              </a:rPr>
              <a:t>ju</a:t>
            </a:r>
            <a:r>
              <a:rPr sz="1800" dirty="0">
                <a:solidFill>
                  <a:srgbClr val="1E1E1E"/>
                </a:solidFill>
              </a:rPr>
              <a:t> </a:t>
            </a:r>
            <a:r>
              <a:rPr sz="1800" dirty="0" err="1">
                <a:solidFill>
                  <a:srgbClr val="1E1E1E"/>
                </a:solidFill>
              </a:rPr>
              <a:t>znižuje</a:t>
            </a:r>
            <a:r>
              <a:rPr sz="1800" dirty="0">
                <a:solidFill>
                  <a:srgbClr val="1E1E1E"/>
                </a:solidFill>
              </a:rPr>
              <a:t>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600" b="1">
                <a:solidFill>
                  <a:srgbClr val="1F4E79"/>
                </a:solidFill>
              </a:rPr>
              <a:t>Hranice dôvery a dátové toky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188720" y="1828800"/>
            <a:ext cx="1645920" cy="685800"/>
          </a:xfrm>
          <a:prstGeom prst="roundRect">
            <a:avLst/>
          </a:prstGeom>
          <a:solidFill>
            <a:srgbClr val="E8F6EC"/>
          </a:solidFill>
          <a:ln>
            <a:solidFill>
              <a:srgbClr val="00843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400" b="1">
                <a:solidFill>
                  <a:srgbClr val="00843D"/>
                </a:solidFill>
              </a:rPr>
              <a:t>Používateľ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3337560" y="1828800"/>
            <a:ext cx="1645920" cy="685800"/>
          </a:xfrm>
          <a:prstGeom prst="roundRect">
            <a:avLst/>
          </a:prstGeom>
          <a:solidFill>
            <a:srgbClr val="E8F1FA"/>
          </a:solidFill>
          <a:ln>
            <a:solidFill>
              <a:srgbClr val="1F4E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400" b="1">
                <a:solidFill>
                  <a:srgbClr val="1F4E79"/>
                </a:solidFill>
              </a:rPr>
              <a:t>Frontend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0" y="1828800"/>
            <a:ext cx="1645920" cy="685800"/>
          </a:xfrm>
          <a:prstGeom prst="roundRect">
            <a:avLst/>
          </a:prstGeom>
          <a:solidFill>
            <a:srgbClr val="E8F1FA"/>
          </a:solidFill>
          <a:ln>
            <a:solidFill>
              <a:srgbClr val="1F4E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400" b="1">
                <a:solidFill>
                  <a:srgbClr val="1F4E79"/>
                </a:solidFill>
              </a:rPr>
              <a:t>Backend API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726679" y="1828800"/>
            <a:ext cx="1645920" cy="685800"/>
          </a:xfrm>
          <a:prstGeom prst="roundRect">
            <a:avLst/>
          </a:prstGeom>
          <a:solidFill>
            <a:srgbClr val="E8F6EC"/>
          </a:solidFill>
          <a:ln>
            <a:solidFill>
              <a:srgbClr val="00843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400" b="1">
                <a:solidFill>
                  <a:srgbClr val="00843D"/>
                </a:solidFill>
              </a:rPr>
              <a:t>Databáza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486400" y="3657600"/>
            <a:ext cx="1645920" cy="685800"/>
          </a:xfrm>
          <a:prstGeom prst="roundRect">
            <a:avLst/>
          </a:prstGeom>
          <a:solidFill>
            <a:srgbClr val="FFF3E0"/>
          </a:solidFill>
          <a:ln>
            <a:solidFill>
              <a:srgbClr val="F57C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400" b="1">
                <a:solidFill>
                  <a:srgbClr val="F57C00"/>
                </a:solidFill>
              </a:rPr>
              <a:t>Externá služba</a:t>
            </a:r>
          </a:p>
        </p:txBody>
      </p:sp>
      <p:cxnSp>
        <p:nvCxnSpPr>
          <p:cNvPr id="8" name="Connector 7"/>
          <p:cNvCxnSpPr/>
          <p:nvPr/>
        </p:nvCxnSpPr>
        <p:spPr>
          <a:xfrm>
            <a:off x="2834640" y="0"/>
            <a:ext cx="502920" cy="0"/>
          </a:xfrm>
          <a:prstGeom prst="line">
            <a:avLst/>
          </a:prstGeom>
          <a:ln w="17780">
            <a:solidFill>
              <a:srgbClr val="5A5A5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or 8"/>
          <p:cNvCxnSpPr/>
          <p:nvPr/>
        </p:nvCxnSpPr>
        <p:spPr>
          <a:xfrm>
            <a:off x="4983480" y="0"/>
            <a:ext cx="502920" cy="0"/>
          </a:xfrm>
          <a:prstGeom prst="line">
            <a:avLst/>
          </a:prstGeom>
          <a:ln w="17780">
            <a:solidFill>
              <a:srgbClr val="5A5A5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or 9"/>
          <p:cNvCxnSpPr/>
          <p:nvPr/>
        </p:nvCxnSpPr>
        <p:spPr>
          <a:xfrm>
            <a:off x="7132320" y="0"/>
            <a:ext cx="594359" cy="0"/>
          </a:xfrm>
          <a:prstGeom prst="line">
            <a:avLst/>
          </a:prstGeom>
          <a:ln w="17780">
            <a:solidFill>
              <a:srgbClr val="5A5A5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or 10"/>
          <p:cNvCxnSpPr/>
          <p:nvPr/>
        </p:nvCxnSpPr>
        <p:spPr>
          <a:xfrm flipH="1">
            <a:off x="5486400" y="0"/>
            <a:ext cx="1645920" cy="0"/>
          </a:xfrm>
          <a:prstGeom prst="line">
            <a:avLst/>
          </a:prstGeom>
          <a:ln w="17780">
            <a:solidFill>
              <a:srgbClr val="5A5A5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>
            <a:off x="2971800" y="1234440"/>
            <a:ext cx="0" cy="3657600"/>
          </a:xfrm>
          <a:prstGeom prst="line">
            <a:avLst/>
          </a:prstGeom>
          <a:ln w="15240">
            <a:solidFill>
              <a:srgbClr val="B71C1C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>
            <a:off x="5166360" y="1234440"/>
            <a:ext cx="0" cy="3657600"/>
          </a:xfrm>
          <a:prstGeom prst="line">
            <a:avLst/>
          </a:prstGeom>
          <a:ln w="15240">
            <a:solidFill>
              <a:srgbClr val="B71C1C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or 13"/>
          <p:cNvCxnSpPr/>
          <p:nvPr/>
        </p:nvCxnSpPr>
        <p:spPr>
          <a:xfrm>
            <a:off x="7406640" y="1234440"/>
            <a:ext cx="0" cy="3657600"/>
          </a:xfrm>
          <a:prstGeom prst="line">
            <a:avLst/>
          </a:prstGeom>
          <a:ln w="15240">
            <a:solidFill>
              <a:srgbClr val="B71C1C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051560" y="5074920"/>
            <a:ext cx="9692640" cy="640080"/>
          </a:xfrm>
          <a:prstGeom prst="rect">
            <a:avLst/>
          </a:prstGeom>
          <a:noFill/>
        </p:spPr>
        <p:txBody>
          <a:bodyPr wrap="square" lIns="45720" tIns="18288" rIns="45720" bIns="18288">
            <a:spAutoFit/>
          </a:bodyPr>
          <a:lstStyle/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1500">
                <a:solidFill>
                  <a:srgbClr val="1E1E1E"/>
                </a:solidFill>
              </a:rPr>
              <a:t>• každý prechod cez hranicu dôvery vyžaduje validáciu, autentifikáciu, autorizáciu alebo šifrovaný protokol</a:t>
            </a:r>
          </a:p>
          <a:p>
            <a:pPr>
              <a:lnSpc>
                <a:spcPct val="105000"/>
              </a:lnSpc>
              <a:spcAft>
                <a:spcPts val="400"/>
              </a:spcAft>
            </a:pPr>
            <a:r>
              <a:rPr sz="1500">
                <a:solidFill>
                  <a:srgbClr val="1E1E1E"/>
                </a:solidFill>
              </a:rPr>
              <a:t>• najväčšia chyba: považovať vstup z frontendu, externej služby alebo iného modulu za dôveryhodný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PVAI_GRE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6" id="{D07962AF-E6D4-2345-A762-9D32AC987772}" vid="{6F17F2B5-310B-2A48-AB2A-62A76C254F95}"/>
    </a:ext>
  </a:extLst>
</a:theme>
</file>

<file path=ppt/theme/theme2.xml><?xml version="1.0" encoding="utf-8"?>
<a:theme xmlns:a="http://schemas.openxmlformats.org/drawingml/2006/main" name="FPVAI_WHI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6" id="{D07962AF-E6D4-2345-A762-9D32AC987772}" vid="{E3EED27C-A93E-F44B-8F86-CE581C13413B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IT_v_NR</Template>
  <TotalTime>4166</TotalTime>
  <Words>1242</Words>
  <Application>Microsoft Office PowerPoint</Application>
  <PresentationFormat>Širokouhlá</PresentationFormat>
  <Paragraphs>217</Paragraphs>
  <Slides>20</Slides>
  <Notes>0</Notes>
  <HiddenSlides>0</HiddenSlides>
  <MMClips>0</MMClips>
  <ScaleCrop>false</ScaleCrop>
  <HeadingPairs>
    <vt:vector size="6" baseType="variant">
      <vt:variant>
        <vt:lpstr>Použité písma</vt:lpstr>
      </vt:variant>
      <vt:variant>
        <vt:i4>4</vt:i4>
      </vt:variant>
      <vt:variant>
        <vt:lpstr>Motív</vt:lpstr>
      </vt:variant>
      <vt:variant>
        <vt:i4>2</vt:i4>
      </vt:variant>
      <vt:variant>
        <vt:lpstr>Nadpisy snímok</vt:lpstr>
      </vt:variant>
      <vt:variant>
        <vt:i4>20</vt:i4>
      </vt:variant>
    </vt:vector>
  </HeadingPairs>
  <TitlesOfParts>
    <vt:vector size="26" baseType="lpstr">
      <vt:lpstr>Arial</vt:lpstr>
      <vt:lpstr>Calibri</vt:lpstr>
      <vt:lpstr>Calibri Light</vt:lpstr>
      <vt:lpstr>Wingdings</vt:lpstr>
      <vt:lpstr>FPVAI_GREEN</vt:lpstr>
      <vt:lpstr>FPVAI_WHITE</vt:lpstr>
      <vt:lpstr>Analýza bezpečnostných rizík pri návrhu softvéru</vt:lpstr>
      <vt:lpstr>Cieľ prednášky</vt:lpstr>
      <vt:lpstr>Základná téza: bezpečnosť nie je doplnok na konci</vt:lpstr>
      <vt:lpstr>Čo znamená „bezpečný návrh“ v softvérovom inžinierstve</vt:lpstr>
      <vt:lpstr>Bezpečnosť v životnom cykle softvéru</vt:lpstr>
      <vt:lpstr>Základný model analýzy rizík</vt:lpstr>
      <vt:lpstr>Threat modeling: jednoduchý postup pre študentov</vt:lpstr>
      <vt:lpstr>STRIDE: otázky pre návrhovú diskusiu</vt:lpstr>
      <vt:lpstr>Hranice dôvery a dátové toky</vt:lpstr>
      <vt:lpstr>Bezpečnostné požiadavky a misuse cases</vt:lpstr>
      <vt:lpstr>Autorizácia: návrh matice oprávnení</vt:lpstr>
      <vt:lpstr>API a objektová autorizácia</vt:lpstr>
      <vt:lpstr>Dáta, súkromie a kryptografia</vt:lpstr>
      <vt:lpstr>Supply chain a deployment riziká</vt:lpstr>
      <vt:lpstr>Prevádzka, logovanie a incidenty</vt:lpstr>
      <vt:lpstr>Návrhové anti-patterny: čomu sa vyvarovať</vt:lpstr>
      <vt:lpstr>Register rizík ako pracovný nástroj tímu</vt:lpstr>
      <vt:lpstr>Zhrnutie: pravidlá bezpečného návrhu</vt:lpstr>
      <vt:lpstr>Použité zdroje a rámce</vt:lpstr>
      <vt:lpstr>Ďakujem za pozornosť Otázky a diskusia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Umelá inteligencia</dc:title>
  <dc:creator>Jozef Kapusta</dc:creator>
  <cp:lastModifiedBy>Dominik Halvoník</cp:lastModifiedBy>
  <cp:revision>35</cp:revision>
  <dcterms:created xsi:type="dcterms:W3CDTF">2022-05-16T12:44:26Z</dcterms:created>
  <dcterms:modified xsi:type="dcterms:W3CDTF">2026-06-05T17:17:02Z</dcterms:modified>
</cp:coreProperties>
</file>