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73" r:id="rId3"/>
    <p:sldId id="274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92"/>
    <p:restoredTop sz="94610"/>
  </p:normalViewPr>
  <p:slideViewPr>
    <p:cSldViewPr snapToGrid="0" snapToObjects="1">
      <p:cViewPr varScale="1">
        <p:scale>
          <a:sx n="222" d="100"/>
          <a:sy n="222" d="100"/>
        </p:scale>
        <p:origin x="74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568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32C3AA-0D03-F407-35D6-6DDDEEC794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71460E0-3CFD-99D8-1A18-8B7887BFB1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D81B99B-84F0-9379-5DE2-AD5C94C797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6134C2-BACD-734B-6334-F3F451FD3FB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464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09BFE7-C846-A7F7-FBD6-BC5B512C85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BDA794-96F8-5834-5FC3-D5E915D4C9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63F27-347A-8CEE-15CD-76CD65A0C2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CA18CE-4355-018C-5678-B44A0C1D259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442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30C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65760" cy="6858000"/>
          </a:xfrm>
          <a:prstGeom prst="rect">
            <a:avLst/>
          </a:prstGeom>
          <a:solidFill>
            <a:srgbClr val="E8924A"/>
          </a:solidFill>
          <a:ln/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365760" y="0"/>
            <a:ext cx="91440" cy="6858000"/>
          </a:xfrm>
          <a:prstGeom prst="rect">
            <a:avLst/>
          </a:prstGeom>
          <a:solidFill>
            <a:srgbClr val="C75A93"/>
          </a:solidFill>
          <a:ln/>
        </p:spPr>
        <p:txBody>
          <a:bodyPr/>
          <a:lstStyle/>
          <a:p>
            <a:endParaRPr/>
          </a:p>
        </p:txBody>
      </p:sp>
      <p:sp>
        <p:nvSpPr>
          <p:cNvPr id="4" name="Text 2"/>
          <p:cNvSpPr/>
          <p:nvPr/>
        </p:nvSpPr>
        <p:spPr>
          <a:xfrm>
            <a:off x="960120" y="1554480"/>
            <a:ext cx="10058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kern="0" spc="300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POČÍTAČOVÁ ANALÝZA DÁT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914400" y="1965960"/>
            <a:ext cx="10515600" cy="1188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54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AI v analýze dát</a:t>
            </a:r>
            <a:endParaRPr lang="en-US" sz="5400" dirty="0"/>
          </a:p>
        </p:txBody>
      </p:sp>
      <p:sp>
        <p:nvSpPr>
          <p:cNvPr id="6" name="Text 4"/>
          <p:cNvSpPr/>
          <p:nvPr/>
        </p:nvSpPr>
        <p:spPr>
          <a:xfrm>
            <a:off x="960120" y="3246120"/>
            <a:ext cx="10058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100" i="1" dirty="0">
                <a:solidFill>
                  <a:srgbClr val="DAD3E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Kritické používanie generatívnej AI pri analýze dát</a:t>
            </a:r>
            <a:endParaRPr lang="en-US" sz="2100" dirty="0"/>
          </a:p>
        </p:txBody>
      </p:sp>
      <p:sp>
        <p:nvSpPr>
          <p:cNvPr id="7" name="Text 5"/>
          <p:cNvSpPr/>
          <p:nvPr/>
        </p:nvSpPr>
        <p:spPr>
          <a:xfrm>
            <a:off x="960120" y="5212080"/>
            <a:ext cx="100584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Mgr. Jaroslav Reichel, PhD.</a:t>
            </a:r>
            <a:endParaRPr lang="en-US" sz="1500" dirty="0"/>
          </a:p>
          <a:p>
            <a:pPr marL="0" indent="0">
              <a:buNone/>
            </a:pPr>
            <a:r>
              <a:rPr lang="en-US" sz="12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jreichel@ukf.sk · FPVaI UKF v Nitre</a:t>
            </a:r>
            <a:endParaRPr lang="en-US" sz="15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1B1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" cy="6858000"/>
          </a:xfrm>
          <a:prstGeom prst="rect">
            <a:avLst/>
          </a:prstGeom>
          <a:solidFill>
            <a:srgbClr val="E8924A"/>
          </a:solidFill>
          <a:ln/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640080" y="457200"/>
            <a:ext cx="10881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kern="0" spc="300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NIČ BEZ KONTROLY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9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Validácia výstupov</a:t>
            </a:r>
            <a:endParaRPr lang="en-US" sz="2900" dirty="0"/>
          </a:p>
        </p:txBody>
      </p:sp>
      <p:sp>
        <p:nvSpPr>
          <p:cNvPr id="5" name="Text 3"/>
          <p:cNvSpPr/>
          <p:nvPr/>
        </p:nvSpPr>
        <p:spPr>
          <a:xfrm>
            <a:off x="64008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v analýze dát · Počítačová analýza dát (KI/PAD/22)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1115568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640080" y="2011680"/>
            <a:ext cx="3502152" cy="3017520"/>
          </a:xfrm>
          <a:prstGeom prst="roundRect">
            <a:avLst>
              <a:gd name="adj" fmla="val 1818"/>
            </a:avLst>
          </a:prstGeom>
          <a:solidFill>
            <a:srgbClr val="2A1F45"/>
          </a:solidFill>
          <a:ln w="12700">
            <a:solidFill>
              <a:srgbClr val="4A3A6E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8" name="Text 6"/>
          <p:cNvSpPr/>
          <p:nvPr/>
        </p:nvSpPr>
        <p:spPr>
          <a:xfrm>
            <a:off x="896112" y="2194560"/>
            <a:ext cx="2990088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Kód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896112" y="2761488"/>
            <a:ext cx="2990088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Spustiť na vlastných dátach</a:t>
            </a:r>
            <a:endParaRPr lang="en-US" sz="13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Otestovať na príklade so známym výsledkom</a:t>
            </a:r>
            <a:endParaRPr lang="en-US" sz="13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Skontrolovať hraničné prípady</a:t>
            </a:r>
            <a:endParaRPr lang="en-US" sz="1350" dirty="0"/>
          </a:p>
        </p:txBody>
      </p:sp>
      <p:sp>
        <p:nvSpPr>
          <p:cNvPr id="10" name="Shape 8"/>
          <p:cNvSpPr/>
          <p:nvPr/>
        </p:nvSpPr>
        <p:spPr>
          <a:xfrm>
            <a:off x="4416552" y="2011680"/>
            <a:ext cx="3502152" cy="3017520"/>
          </a:xfrm>
          <a:prstGeom prst="roundRect">
            <a:avLst>
              <a:gd name="adj" fmla="val 1818"/>
            </a:avLst>
          </a:prstGeom>
          <a:solidFill>
            <a:srgbClr val="2A1F45"/>
          </a:solidFill>
          <a:ln w="12700">
            <a:solidFill>
              <a:srgbClr val="4A3A6E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1" name="Text 9"/>
          <p:cNvSpPr/>
          <p:nvPr/>
        </p:nvSpPr>
        <p:spPr>
          <a:xfrm>
            <a:off x="4672584" y="2194560"/>
            <a:ext cx="2990088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Analýza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4672584" y="2761488"/>
            <a:ext cx="2990088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Porovnať podvzorku s ručným výpočtom</a:t>
            </a:r>
            <a:endParaRPr lang="en-US" sz="13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Overiť zmysel v kontexte</a:t>
            </a:r>
            <a:endParaRPr lang="en-US" sz="13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Uchovať prompty aj kód (reprodukovateľnosť)</a:t>
            </a:r>
            <a:endParaRPr lang="en-US" sz="1350" dirty="0"/>
          </a:p>
        </p:txBody>
      </p:sp>
      <p:sp>
        <p:nvSpPr>
          <p:cNvPr id="13" name="Shape 11"/>
          <p:cNvSpPr/>
          <p:nvPr/>
        </p:nvSpPr>
        <p:spPr>
          <a:xfrm>
            <a:off x="8193024" y="2011680"/>
            <a:ext cx="3502152" cy="3017520"/>
          </a:xfrm>
          <a:prstGeom prst="roundRect">
            <a:avLst>
              <a:gd name="adj" fmla="val 1818"/>
            </a:avLst>
          </a:prstGeom>
          <a:solidFill>
            <a:srgbClr val="2A1F45"/>
          </a:solidFill>
          <a:ln w="12700">
            <a:solidFill>
              <a:srgbClr val="4A3A6E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4" name="Text 12"/>
          <p:cNvSpPr/>
          <p:nvPr/>
        </p:nvSpPr>
        <p:spPr>
          <a:xfrm>
            <a:off x="8449056" y="2194560"/>
            <a:ext cx="2990088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Interpretácia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8449056" y="2761488"/>
            <a:ext cx="2990088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Overiť existenciu každého zdroja</a:t>
            </a:r>
            <a:endParaRPr lang="en-US" sz="13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Korelácia ≠ kauzalita</a:t>
            </a:r>
            <a:endParaRPr lang="en-US" sz="13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Doplniť praktickú významnosť, nielen p-hodnotu</a:t>
            </a:r>
            <a:endParaRPr lang="en-US" sz="13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1B1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" cy="6858000"/>
          </a:xfrm>
          <a:prstGeom prst="rect">
            <a:avLst/>
          </a:prstGeom>
          <a:solidFill>
            <a:srgbClr val="E8924A"/>
          </a:solidFill>
          <a:ln/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640080" y="457200"/>
            <a:ext cx="10881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kern="0" spc="300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ČO NAOZAJ ROZHODUJE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9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Nástroj nie je cieľ</a:t>
            </a:r>
            <a:endParaRPr lang="en-US" sz="2900" dirty="0"/>
          </a:p>
        </p:txBody>
      </p:sp>
      <p:sp>
        <p:nvSpPr>
          <p:cNvPr id="5" name="Text 3"/>
          <p:cNvSpPr/>
          <p:nvPr/>
        </p:nvSpPr>
        <p:spPr>
          <a:xfrm>
            <a:off x="64008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v analýze dát · Počítačová analýza dát (KI/PAD/22)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1115568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640080" y="1874520"/>
            <a:ext cx="5212080" cy="3291840"/>
          </a:xfrm>
          <a:prstGeom prst="roundRect">
            <a:avLst>
              <a:gd name="adj" fmla="val 1667"/>
            </a:avLst>
          </a:prstGeom>
          <a:solidFill>
            <a:srgbClr val="2A1F45"/>
          </a:solidFill>
          <a:ln w="12700">
            <a:solidFill>
              <a:srgbClr val="4A3A6E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8" name="Text 6"/>
          <p:cNvSpPr/>
          <p:nvPr/>
        </p:nvSpPr>
        <p:spPr>
          <a:xfrm>
            <a:off x="896112" y="2057400"/>
            <a:ext cx="470001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Rozhodujúce nie je…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896112" y="2624328"/>
            <a:ext cx="4700016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4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…akým nástrojom sa analýza vykoná,</a:t>
            </a:r>
            <a:endParaRPr lang="en-US" sz="14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4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ale či autor rozumie, čo sa deje pod kapotou.</a:t>
            </a:r>
            <a:endParaRPr lang="en-US" sz="14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4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Aj “</a:t>
            </a:r>
            <a:r>
              <a:rPr lang="en-US" sz="145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klikací</a:t>
            </a:r>
            <a:r>
              <a:rPr lang="en-US" sz="14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” </a:t>
            </a:r>
            <a:r>
              <a:rPr lang="en-US" sz="145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štatistický</a:t>
            </a:r>
            <a:r>
              <a:rPr lang="en-US" sz="14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softvér môže nútiť premýšľať viac než hotový kód od AI.</a:t>
            </a:r>
            <a:endParaRPr lang="en-US" sz="14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4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vyrobí hladký výsledok aj tam, kde pochopenie chýba.</a:t>
            </a:r>
            <a:endParaRPr lang="en-US" sz="1450" dirty="0"/>
          </a:p>
        </p:txBody>
      </p:sp>
      <p:sp>
        <p:nvSpPr>
          <p:cNvPr id="10" name="Shape 8"/>
          <p:cNvSpPr/>
          <p:nvPr/>
        </p:nvSpPr>
        <p:spPr>
          <a:xfrm>
            <a:off x="6309360" y="1874520"/>
            <a:ext cx="5212080" cy="3291840"/>
          </a:xfrm>
          <a:prstGeom prst="roundRect">
            <a:avLst>
              <a:gd name="adj" fmla="val 2222"/>
            </a:avLst>
          </a:prstGeom>
          <a:solidFill>
            <a:srgbClr val="E8924A"/>
          </a:solidFill>
          <a:ln/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1" name="Text 9"/>
          <p:cNvSpPr/>
          <p:nvPr/>
        </p:nvSpPr>
        <p:spPr>
          <a:xfrm>
            <a:off x="6629400" y="2148840"/>
            <a:ext cx="46634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 err="1">
                <a:solidFill>
                  <a:srgbClr val="1B123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Čo</a:t>
            </a:r>
            <a:r>
              <a:rPr lang="en-US" sz="1800" b="1" dirty="0">
                <a:solidFill>
                  <a:srgbClr val="1B123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 je </a:t>
            </a:r>
            <a:r>
              <a:rPr lang="en-US" sz="1800" b="1" dirty="0" err="1">
                <a:solidFill>
                  <a:srgbClr val="1B123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dôležité</a:t>
            </a:r>
            <a:r>
              <a:rPr lang="en-US" sz="1800" b="1" dirty="0">
                <a:solidFill>
                  <a:srgbClr val="1B123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 </a:t>
            </a:r>
            <a:r>
              <a:rPr lang="en-US" sz="1800" b="1" dirty="0" err="1">
                <a:solidFill>
                  <a:srgbClr val="1B123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pri</a:t>
            </a:r>
            <a:r>
              <a:rPr lang="en-US" sz="1800" b="1" dirty="0">
                <a:solidFill>
                  <a:srgbClr val="1B123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 </a:t>
            </a:r>
            <a:r>
              <a:rPr lang="en-US" sz="1800" b="1" dirty="0" err="1">
                <a:solidFill>
                  <a:srgbClr val="1B123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analýze</a:t>
            </a:r>
            <a:r>
              <a:rPr lang="en-US" sz="1800" b="1" dirty="0">
                <a:solidFill>
                  <a:srgbClr val="1B123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 </a:t>
            </a:r>
            <a:r>
              <a:rPr lang="en-US" sz="1800" b="1" dirty="0" err="1">
                <a:solidFill>
                  <a:srgbClr val="1B123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dát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6629400" y="2743200"/>
            <a:ext cx="4663440" cy="2194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1B12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Nie je </a:t>
            </a:r>
            <a:r>
              <a:rPr lang="en-US" sz="1900" b="1" dirty="0" err="1">
                <a:solidFill>
                  <a:srgbClr val="1B12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dôležité</a:t>
            </a:r>
            <a:r>
              <a:rPr lang="en-US" sz="1900" b="1" dirty="0">
                <a:solidFill>
                  <a:srgbClr val="1B12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či bola AI </a:t>
            </a:r>
            <a:r>
              <a:rPr lang="en-US" sz="1900" b="1" dirty="0" err="1">
                <a:solidFill>
                  <a:srgbClr val="1B12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použitá</a:t>
            </a:r>
            <a:r>
              <a:rPr lang="en-US" sz="1900" b="1" dirty="0">
                <a:solidFill>
                  <a:srgbClr val="1B12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ale či autor vie vysvetliť a obhájiť každý krok svojej analýzy.</a:t>
            </a:r>
            <a:endParaRPr lang="en-US" sz="1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1B1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" cy="6858000"/>
          </a:xfrm>
          <a:prstGeom prst="rect">
            <a:avLst/>
          </a:prstGeom>
          <a:solidFill>
            <a:srgbClr val="E8924A"/>
          </a:solidFill>
          <a:ln/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640080" y="457200"/>
            <a:ext cx="10881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kern="0" spc="300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FALOŠNÁ ISTOTA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9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Identifikácia chýb AI</a:t>
            </a:r>
            <a:endParaRPr lang="en-US" sz="2900" dirty="0"/>
          </a:p>
        </p:txBody>
      </p:sp>
      <p:sp>
        <p:nvSpPr>
          <p:cNvPr id="5" name="Text 3"/>
          <p:cNvSpPr/>
          <p:nvPr/>
        </p:nvSpPr>
        <p:spPr>
          <a:xfrm>
            <a:off x="64008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v analýze dát · Počítačová analýza dát (KI/PAD/22)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1115568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640080" y="2103120"/>
            <a:ext cx="10881360" cy="2377440"/>
          </a:xfrm>
          <a:prstGeom prst="roundRect">
            <a:avLst>
              <a:gd name="adj" fmla="val 3077"/>
            </a:avLst>
          </a:prstGeom>
          <a:solidFill>
            <a:srgbClr val="2A1F45"/>
          </a:solidFill>
          <a:ln w="19050">
            <a:solidFill>
              <a:srgbClr val="E8924A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8" name="Text 6"/>
          <p:cNvSpPr/>
          <p:nvPr/>
        </p:nvSpPr>
        <p:spPr>
          <a:xfrm>
            <a:off x="1005840" y="2468880"/>
            <a:ext cx="10149840" cy="1737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spcAft>
                <a:spcPts val="1200"/>
              </a:spcAft>
              <a:buNone/>
            </a:pPr>
            <a:r>
              <a:rPr lang="en-US" sz="19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Najnebezpečnejšie nie sú </a:t>
            </a:r>
            <a:r>
              <a:rPr lang="en-US" sz="190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zjavné</a:t>
            </a:r>
            <a:r>
              <a:rPr lang="en-US" sz="19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90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chyby</a:t>
            </a:r>
            <a:r>
              <a:rPr lang="en-US" sz="19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tie </a:t>
            </a:r>
            <a:r>
              <a:rPr lang="en-US" sz="190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</a:t>
            </a:r>
            <a:r>
              <a:rPr lang="en-US" sz="19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90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často</a:t>
            </a:r>
            <a:r>
              <a:rPr lang="en-US" sz="19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zachytia.</a:t>
            </a:r>
            <a:endParaRPr lang="en-US" sz="1900" dirty="0"/>
          </a:p>
          <a:p>
            <a:pPr marL="0" indent="0">
              <a:buNone/>
            </a:pPr>
            <a:r>
              <a:rPr lang="en-US" sz="1900" b="1" dirty="0">
                <a:solidFill>
                  <a:srgbClr val="E892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Nebezpečná je falošná istota: výstup, ktorý vyzerá presne a presvedčivo, ale stojí na chybnom základe.</a:t>
            </a:r>
            <a:endParaRPr lang="en-US" sz="1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1B1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" cy="6858000"/>
          </a:xfrm>
          <a:prstGeom prst="rect">
            <a:avLst/>
          </a:prstGeom>
          <a:solidFill>
            <a:srgbClr val="E8924A"/>
          </a:solidFill>
          <a:ln/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640080" y="457200"/>
            <a:ext cx="10881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kern="0" spc="300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ČO PRESNE KONTROLOVAŤ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9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Typológia chýb AI podľa oblasti</a:t>
            </a:r>
            <a:endParaRPr lang="en-US" sz="2900" dirty="0"/>
          </a:p>
        </p:txBody>
      </p:sp>
      <p:sp>
        <p:nvSpPr>
          <p:cNvPr id="5" name="Text 3"/>
          <p:cNvSpPr/>
          <p:nvPr/>
        </p:nvSpPr>
        <p:spPr>
          <a:xfrm>
            <a:off x="64008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v analýze dát · Počítačová analýza dát (KI/PAD/22)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1115568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640080" y="1737360"/>
            <a:ext cx="5212080" cy="1828800"/>
          </a:xfrm>
          <a:prstGeom prst="roundRect">
            <a:avLst>
              <a:gd name="adj" fmla="val 3000"/>
            </a:avLst>
          </a:prstGeom>
          <a:solidFill>
            <a:srgbClr val="2A1F45"/>
          </a:solidFill>
          <a:ln w="12700">
            <a:solidFill>
              <a:srgbClr val="4A3A6E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8" name="Text 6"/>
          <p:cNvSpPr/>
          <p:nvPr/>
        </p:nvSpPr>
        <p:spPr>
          <a:xfrm>
            <a:off x="896112" y="1920240"/>
            <a:ext cx="470001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 kóde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896112" y="2487168"/>
            <a:ext cx="4700016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2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Logicky zlý, no spustiteľný kód</a:t>
            </a:r>
            <a:endParaRPr lang="en-US" sz="120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2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Zastaralé/neexistujúce funkcie</a:t>
            </a:r>
            <a:endParaRPr lang="en-US" sz="120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2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Neefektívnosť na väčších dátach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6309360" y="1737360"/>
            <a:ext cx="5212080" cy="1828800"/>
          </a:xfrm>
          <a:prstGeom prst="roundRect">
            <a:avLst>
              <a:gd name="adj" fmla="val 3000"/>
            </a:avLst>
          </a:prstGeom>
          <a:solidFill>
            <a:srgbClr val="2A1F45"/>
          </a:solidFill>
          <a:ln w="12700">
            <a:solidFill>
              <a:srgbClr val="4A3A6E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1" name="Text 9"/>
          <p:cNvSpPr/>
          <p:nvPr/>
        </p:nvSpPr>
        <p:spPr>
          <a:xfrm>
            <a:off x="6565392" y="1920240"/>
            <a:ext cx="470001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 štatistike a metóde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6565392" y="2487168"/>
            <a:ext cx="4700016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2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Nevhodný test / porušené predpoklady</a:t>
            </a:r>
            <a:endParaRPr lang="en-US" sz="120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2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Nevhodná imputácia</a:t>
            </a:r>
            <a:endParaRPr lang="en-US" sz="120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2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P-hacking (test za </a:t>
            </a:r>
            <a:r>
              <a:rPr lang="en-US" sz="120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testom</a:t>
            </a:r>
            <a:r>
              <a:rPr lang="en-US" sz="12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</a:t>
            </a:r>
            <a:r>
              <a:rPr lang="en-US" sz="120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kým</a:t>
            </a:r>
            <a:r>
              <a:rPr lang="en-US" sz="12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nedosiahne</a:t>
            </a:r>
            <a:r>
              <a:rPr lang="en-US" sz="12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p &lt; 0,05)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640080" y="3703320"/>
            <a:ext cx="5212080" cy="1828800"/>
          </a:xfrm>
          <a:prstGeom prst="roundRect">
            <a:avLst>
              <a:gd name="adj" fmla="val 3000"/>
            </a:avLst>
          </a:prstGeom>
          <a:solidFill>
            <a:srgbClr val="2A1F45"/>
          </a:solidFill>
          <a:ln w="12700">
            <a:solidFill>
              <a:srgbClr val="4A3A6E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4" name="Text 12"/>
          <p:cNvSpPr/>
          <p:nvPr/>
        </p:nvSpPr>
        <p:spPr>
          <a:xfrm>
            <a:off x="896112" y="3886200"/>
            <a:ext cx="470001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Vo vizualizácii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896112" y="4453128"/>
            <a:ext cx="4700016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2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Os Y nie od nuly, 3D efekty</a:t>
            </a:r>
            <a:endParaRPr lang="en-US" sz="120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2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Cherry-picking</a:t>
            </a:r>
            <a:endParaRPr lang="en-US" sz="120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2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Neprístupné farby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6309360" y="3703320"/>
            <a:ext cx="5212080" cy="1828800"/>
          </a:xfrm>
          <a:prstGeom prst="roundRect">
            <a:avLst>
              <a:gd name="adj" fmla="val 3000"/>
            </a:avLst>
          </a:prstGeom>
          <a:solidFill>
            <a:srgbClr val="2A1F45"/>
          </a:solidFill>
          <a:ln w="12700">
            <a:solidFill>
              <a:srgbClr val="4A3A6E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7" name="Text 15"/>
          <p:cNvSpPr/>
          <p:nvPr/>
        </p:nvSpPr>
        <p:spPr>
          <a:xfrm>
            <a:off x="6565392" y="3886200"/>
            <a:ext cx="470001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 interpretácii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6565392" y="4453128"/>
            <a:ext cx="4700016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2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Korelácia ≠ kauzalita</a:t>
            </a:r>
            <a:endParaRPr lang="en-US" sz="120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2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Prehnaná istota</a:t>
            </a:r>
            <a:endParaRPr lang="en-US" sz="120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2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Vymyslené štúdie a citácie</a:t>
            </a:r>
            <a:endParaRPr lang="en-US" sz="1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1B1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" cy="6858000"/>
          </a:xfrm>
          <a:prstGeom prst="rect">
            <a:avLst/>
          </a:prstGeom>
          <a:solidFill>
            <a:srgbClr val="E8924A"/>
          </a:solidFill>
          <a:ln/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640080" y="457200"/>
            <a:ext cx="10881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kern="0" spc="300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PRI KAŽDEJ ÚLOHE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9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Rámec 4D (AI Fluency)</a:t>
            </a:r>
            <a:endParaRPr lang="en-US" sz="2900" dirty="0"/>
          </a:p>
        </p:txBody>
      </p:sp>
      <p:sp>
        <p:nvSpPr>
          <p:cNvPr id="5" name="Text 3"/>
          <p:cNvSpPr/>
          <p:nvPr/>
        </p:nvSpPr>
        <p:spPr>
          <a:xfrm>
            <a:off x="64008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v analýze dát · Počítačová analýza dát (KI/PAD/22)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1115568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640080" y="2011680"/>
            <a:ext cx="2587752" cy="3383280"/>
          </a:xfrm>
          <a:prstGeom prst="roundRect">
            <a:avLst>
              <a:gd name="adj" fmla="val 2120"/>
            </a:avLst>
          </a:prstGeom>
          <a:solidFill>
            <a:srgbClr val="2A1F45"/>
          </a:solidFill>
          <a:ln w="12700">
            <a:solidFill>
              <a:srgbClr val="4A3A6E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8" name="Text 6"/>
          <p:cNvSpPr/>
          <p:nvPr/>
        </p:nvSpPr>
        <p:spPr>
          <a:xfrm>
            <a:off x="841248" y="2286000"/>
            <a:ext cx="218541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Delegation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841248" y="2788920"/>
            <a:ext cx="218541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i="1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Delegovanie</a:t>
            </a:r>
            <a:endParaRPr lang="en-US" sz="1250" dirty="0"/>
          </a:p>
        </p:txBody>
      </p:sp>
      <p:sp>
        <p:nvSpPr>
          <p:cNvPr id="10" name="Shape 8"/>
          <p:cNvSpPr/>
          <p:nvPr/>
        </p:nvSpPr>
        <p:spPr>
          <a:xfrm>
            <a:off x="841248" y="3246120"/>
            <a:ext cx="2185416" cy="0"/>
          </a:xfrm>
          <a:prstGeom prst="line">
            <a:avLst/>
          </a:prstGeom>
          <a:noFill/>
          <a:ln w="19050">
            <a:solidFill>
              <a:srgbClr val="E8924A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1" name="Text 9"/>
          <p:cNvSpPr/>
          <p:nvPr/>
        </p:nvSpPr>
        <p:spPr>
          <a:xfrm>
            <a:off x="841248" y="3383280"/>
            <a:ext cx="2185416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Čo možno zveriť AI a čo nie?</a:t>
            </a:r>
            <a:endParaRPr lang="en-US" sz="1350" dirty="0"/>
          </a:p>
        </p:txBody>
      </p:sp>
      <p:sp>
        <p:nvSpPr>
          <p:cNvPr id="12" name="Shape 10"/>
          <p:cNvSpPr/>
          <p:nvPr/>
        </p:nvSpPr>
        <p:spPr>
          <a:xfrm>
            <a:off x="3483864" y="2011680"/>
            <a:ext cx="2587752" cy="3383280"/>
          </a:xfrm>
          <a:prstGeom prst="roundRect">
            <a:avLst>
              <a:gd name="adj" fmla="val 2120"/>
            </a:avLst>
          </a:prstGeom>
          <a:solidFill>
            <a:srgbClr val="2A1F45"/>
          </a:solidFill>
          <a:ln w="12700">
            <a:solidFill>
              <a:srgbClr val="4A3A6E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3" name="Text 11"/>
          <p:cNvSpPr/>
          <p:nvPr/>
        </p:nvSpPr>
        <p:spPr>
          <a:xfrm>
            <a:off x="3685032" y="2286000"/>
            <a:ext cx="218541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Description</a:t>
            </a:r>
            <a:endParaRPr lang="en-US" sz="1700" dirty="0"/>
          </a:p>
        </p:txBody>
      </p:sp>
      <p:sp>
        <p:nvSpPr>
          <p:cNvPr id="14" name="Text 12"/>
          <p:cNvSpPr/>
          <p:nvPr/>
        </p:nvSpPr>
        <p:spPr>
          <a:xfrm>
            <a:off x="3685032" y="2788920"/>
            <a:ext cx="218541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i="1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Popis / kontext</a:t>
            </a:r>
            <a:endParaRPr lang="en-US" sz="1250" dirty="0"/>
          </a:p>
        </p:txBody>
      </p:sp>
      <p:sp>
        <p:nvSpPr>
          <p:cNvPr id="15" name="Shape 13"/>
          <p:cNvSpPr/>
          <p:nvPr/>
        </p:nvSpPr>
        <p:spPr>
          <a:xfrm>
            <a:off x="3685032" y="3246120"/>
            <a:ext cx="2185416" cy="0"/>
          </a:xfrm>
          <a:prstGeom prst="line">
            <a:avLst/>
          </a:prstGeom>
          <a:noFill/>
          <a:ln w="19050">
            <a:solidFill>
              <a:srgbClr val="E8924A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6" name="Text 14"/>
          <p:cNvSpPr/>
          <p:nvPr/>
        </p:nvSpPr>
        <p:spPr>
          <a:xfrm>
            <a:off x="3685032" y="3383280"/>
            <a:ext cx="2185416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Ako zadať úlohu, aby AI pochopila zámer?</a:t>
            </a:r>
            <a:endParaRPr lang="en-US" sz="1350" dirty="0"/>
          </a:p>
        </p:txBody>
      </p:sp>
      <p:sp>
        <p:nvSpPr>
          <p:cNvPr id="17" name="Shape 15"/>
          <p:cNvSpPr/>
          <p:nvPr/>
        </p:nvSpPr>
        <p:spPr>
          <a:xfrm>
            <a:off x="6327648" y="2011680"/>
            <a:ext cx="2587752" cy="3383280"/>
          </a:xfrm>
          <a:prstGeom prst="roundRect">
            <a:avLst>
              <a:gd name="adj" fmla="val 2120"/>
            </a:avLst>
          </a:prstGeom>
          <a:solidFill>
            <a:srgbClr val="2A1F45"/>
          </a:solidFill>
          <a:ln w="12700">
            <a:solidFill>
              <a:srgbClr val="4A3A6E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8" name="Text 16"/>
          <p:cNvSpPr/>
          <p:nvPr/>
        </p:nvSpPr>
        <p:spPr>
          <a:xfrm>
            <a:off x="6528816" y="2286000"/>
            <a:ext cx="218541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Discernment</a:t>
            </a:r>
            <a:endParaRPr lang="en-US" sz="1700" dirty="0"/>
          </a:p>
        </p:txBody>
      </p:sp>
      <p:sp>
        <p:nvSpPr>
          <p:cNvPr id="19" name="Text 17"/>
          <p:cNvSpPr/>
          <p:nvPr/>
        </p:nvSpPr>
        <p:spPr>
          <a:xfrm>
            <a:off x="6528816" y="2788920"/>
            <a:ext cx="218541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i="1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Rozlišovanie</a:t>
            </a:r>
            <a:endParaRPr lang="en-US" sz="1250" dirty="0"/>
          </a:p>
        </p:txBody>
      </p:sp>
      <p:sp>
        <p:nvSpPr>
          <p:cNvPr id="20" name="Shape 18"/>
          <p:cNvSpPr/>
          <p:nvPr/>
        </p:nvSpPr>
        <p:spPr>
          <a:xfrm>
            <a:off x="6528816" y="3246120"/>
            <a:ext cx="2185416" cy="0"/>
          </a:xfrm>
          <a:prstGeom prst="line">
            <a:avLst/>
          </a:prstGeom>
          <a:noFill/>
          <a:ln w="19050">
            <a:solidFill>
              <a:srgbClr val="E8924A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1" name="Text 19"/>
          <p:cNvSpPr/>
          <p:nvPr/>
        </p:nvSpPr>
        <p:spPr>
          <a:xfrm>
            <a:off x="6528816" y="3383280"/>
            <a:ext cx="2185416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Ako rozpoznať chyby a limity výstupu?</a:t>
            </a:r>
            <a:endParaRPr lang="en-US" sz="1350" dirty="0"/>
          </a:p>
        </p:txBody>
      </p:sp>
      <p:sp>
        <p:nvSpPr>
          <p:cNvPr id="22" name="Shape 20"/>
          <p:cNvSpPr/>
          <p:nvPr/>
        </p:nvSpPr>
        <p:spPr>
          <a:xfrm>
            <a:off x="9171432" y="2011680"/>
            <a:ext cx="2587752" cy="3383280"/>
          </a:xfrm>
          <a:prstGeom prst="roundRect">
            <a:avLst>
              <a:gd name="adj" fmla="val 2120"/>
            </a:avLst>
          </a:prstGeom>
          <a:solidFill>
            <a:srgbClr val="2A1F45"/>
          </a:solidFill>
          <a:ln w="12700">
            <a:solidFill>
              <a:srgbClr val="4A3A6E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23" name="Text 21"/>
          <p:cNvSpPr/>
          <p:nvPr/>
        </p:nvSpPr>
        <p:spPr>
          <a:xfrm>
            <a:off x="9372600" y="2286000"/>
            <a:ext cx="218541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Diligence</a:t>
            </a:r>
            <a:endParaRPr lang="en-US" sz="1700" dirty="0"/>
          </a:p>
        </p:txBody>
      </p:sp>
      <p:sp>
        <p:nvSpPr>
          <p:cNvPr id="24" name="Text 22"/>
          <p:cNvSpPr/>
          <p:nvPr/>
        </p:nvSpPr>
        <p:spPr>
          <a:xfrm>
            <a:off x="9372600" y="2788920"/>
            <a:ext cx="218541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i="1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Validácia</a:t>
            </a:r>
            <a:endParaRPr lang="en-US" sz="1250" dirty="0"/>
          </a:p>
        </p:txBody>
      </p:sp>
      <p:sp>
        <p:nvSpPr>
          <p:cNvPr id="25" name="Shape 23"/>
          <p:cNvSpPr/>
          <p:nvPr/>
        </p:nvSpPr>
        <p:spPr>
          <a:xfrm>
            <a:off x="9372600" y="3246120"/>
            <a:ext cx="2185416" cy="0"/>
          </a:xfrm>
          <a:prstGeom prst="line">
            <a:avLst/>
          </a:prstGeom>
          <a:noFill/>
          <a:ln w="19050">
            <a:solidFill>
              <a:srgbClr val="E8924A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6" name="Text 24"/>
          <p:cNvSpPr/>
          <p:nvPr/>
        </p:nvSpPr>
        <p:spPr>
          <a:xfrm>
            <a:off x="9372600" y="3383280"/>
            <a:ext cx="2185416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Ako overiť, že výsledok je správny?</a:t>
            </a:r>
            <a:endParaRPr lang="en-US" sz="13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1B1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" cy="6858000"/>
          </a:xfrm>
          <a:prstGeom prst="rect">
            <a:avLst/>
          </a:prstGeom>
          <a:solidFill>
            <a:srgbClr val="E8924A"/>
          </a:solidFill>
          <a:ln/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640080" y="457200"/>
            <a:ext cx="10881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kern="0" spc="300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FALOŠNÉ ISTOTY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9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Senior vs. junior</a:t>
            </a:r>
            <a:endParaRPr lang="en-US" sz="2900" dirty="0"/>
          </a:p>
        </p:txBody>
      </p:sp>
      <p:sp>
        <p:nvSpPr>
          <p:cNvPr id="5" name="Text 3"/>
          <p:cNvSpPr/>
          <p:nvPr/>
        </p:nvSpPr>
        <p:spPr>
          <a:xfrm>
            <a:off x="64008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v analýze dát · Počítačová analýza dát (KI/PAD/22)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1115568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640080" y="1920240"/>
            <a:ext cx="5212080" cy="2286000"/>
          </a:xfrm>
          <a:prstGeom prst="roundRect">
            <a:avLst>
              <a:gd name="adj" fmla="val 2400"/>
            </a:avLst>
          </a:prstGeom>
          <a:solidFill>
            <a:srgbClr val="2A1F45"/>
          </a:solidFill>
          <a:ln w="12700">
            <a:solidFill>
              <a:srgbClr val="4A3A6E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8" name="Text 6"/>
          <p:cNvSpPr/>
          <p:nvPr/>
        </p:nvSpPr>
        <p:spPr>
          <a:xfrm>
            <a:off x="896112" y="2103120"/>
            <a:ext cx="470001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Senior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896112" y="2670048"/>
            <a:ext cx="4700016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6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Skracuje cestu, ktorú pozná.</a:t>
            </a:r>
            <a:endParaRPr lang="en-US" sz="160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6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Vie, ktoré kroky smie vynechať.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6309360" y="1920240"/>
            <a:ext cx="5212080" cy="2286000"/>
          </a:xfrm>
          <a:prstGeom prst="roundRect">
            <a:avLst>
              <a:gd name="adj" fmla="val 2400"/>
            </a:avLst>
          </a:prstGeom>
          <a:solidFill>
            <a:srgbClr val="2A1F45"/>
          </a:solidFill>
          <a:ln w="12700">
            <a:solidFill>
              <a:srgbClr val="4A3A6E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1" name="Text 9"/>
          <p:cNvSpPr/>
          <p:nvPr/>
        </p:nvSpPr>
        <p:spPr>
          <a:xfrm>
            <a:off x="6565392" y="2103120"/>
            <a:ext cx="470001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Junior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6565392" y="2670048"/>
            <a:ext cx="4700016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6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Niekedy nevie, že nejaká cesta vôbec existuje.</a:t>
            </a:r>
            <a:endParaRPr lang="en-US" sz="160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6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Preskočí časti, ktoré ešte nepochopil.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640080" y="4572000"/>
            <a:ext cx="10881360" cy="1143000"/>
          </a:xfrm>
          <a:prstGeom prst="roundRect">
            <a:avLst>
              <a:gd name="adj" fmla="val 4800"/>
            </a:avLst>
          </a:prstGeom>
          <a:solidFill>
            <a:srgbClr val="2A1F45"/>
          </a:solidFill>
          <a:ln w="12700">
            <a:solidFill>
              <a:srgbClr val="E8924A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4" name="Text 12"/>
          <p:cNvSpPr/>
          <p:nvPr/>
        </p:nvSpPr>
        <p:spPr>
          <a:xfrm>
            <a:off x="1005840" y="4572000"/>
            <a:ext cx="10149840" cy="1143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i="1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Keď AI preskočí pochopenie problému za analytika, vznikajú falošné istoty. Najprv pochopiť postup, až potom ho zrýchľovať pomocou AI.</a:t>
            </a:r>
            <a:endParaRPr lang="en-US" sz="1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1B1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" cy="6858000"/>
          </a:xfrm>
          <a:prstGeom prst="rect">
            <a:avLst/>
          </a:prstGeom>
          <a:solidFill>
            <a:srgbClr val="E8924A"/>
          </a:solidFill>
          <a:ln/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640080" y="457200"/>
            <a:ext cx="10881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kern="0" spc="300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PRECVIČENIE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9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Úlohy pre študentov</a:t>
            </a:r>
            <a:endParaRPr lang="en-US" sz="2900" dirty="0"/>
          </a:p>
        </p:txBody>
      </p:sp>
      <p:sp>
        <p:nvSpPr>
          <p:cNvPr id="5" name="Text 3"/>
          <p:cNvSpPr/>
          <p:nvPr/>
        </p:nvSpPr>
        <p:spPr>
          <a:xfrm>
            <a:off x="64008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v analýze dát · Počítačová analýza dát (KI/PAD/22)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1115568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640080" y="1737360"/>
            <a:ext cx="5212080" cy="1828800"/>
          </a:xfrm>
          <a:prstGeom prst="roundRect">
            <a:avLst>
              <a:gd name="adj" fmla="val 3000"/>
            </a:avLst>
          </a:prstGeom>
          <a:solidFill>
            <a:srgbClr val="2A1F45"/>
          </a:solidFill>
          <a:ln w="12700">
            <a:solidFill>
              <a:srgbClr val="4A3A6E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8" name="Text 6"/>
          <p:cNvSpPr/>
          <p:nvPr/>
        </p:nvSpPr>
        <p:spPr>
          <a:xfrm>
            <a:off x="896112" y="1920240"/>
            <a:ext cx="470001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 · Audit AI kódu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896112" y="2487168"/>
            <a:ext cx="4700016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spcAft>
                <a:spcPts val="500"/>
              </a:spcAft>
              <a:buNone/>
            </a:pPr>
            <a:r>
              <a:rPr lang="en-US" sz="12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Prečítať vygenerovaný kód, spustiť na známom príklade a nájsť aspoň jednu chybu či riziko.</a:t>
            </a:r>
            <a:endParaRPr lang="en-US" sz="1250" dirty="0"/>
          </a:p>
        </p:txBody>
      </p:sp>
      <p:sp>
        <p:nvSpPr>
          <p:cNvPr id="10" name="Shape 8"/>
          <p:cNvSpPr/>
          <p:nvPr/>
        </p:nvSpPr>
        <p:spPr>
          <a:xfrm>
            <a:off x="6309360" y="1737360"/>
            <a:ext cx="5212080" cy="1828800"/>
          </a:xfrm>
          <a:prstGeom prst="roundRect">
            <a:avLst>
              <a:gd name="adj" fmla="val 3000"/>
            </a:avLst>
          </a:prstGeom>
          <a:solidFill>
            <a:srgbClr val="2A1F45"/>
          </a:solidFill>
          <a:ln w="12700">
            <a:solidFill>
              <a:srgbClr val="4A3A6E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1" name="Text 9"/>
          <p:cNvSpPr/>
          <p:nvPr/>
        </p:nvSpPr>
        <p:spPr>
          <a:xfrm>
            <a:off x="6565392" y="1920240"/>
            <a:ext cx="470001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 · Detektív manipulatívneho grafu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6565392" y="2487168"/>
            <a:ext cx="4700016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spcAft>
                <a:spcPts val="500"/>
              </a:spcAft>
              <a:buNone/>
            </a:pPr>
            <a:r>
              <a:rPr lang="en-US" sz="12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Prejsť AI graf checklistom, pomenovať manipulačné techniky a navrhnúť poctivú alternatívu.</a:t>
            </a:r>
            <a:endParaRPr lang="en-US" sz="1250" dirty="0"/>
          </a:p>
        </p:txBody>
      </p:sp>
      <p:sp>
        <p:nvSpPr>
          <p:cNvPr id="13" name="Shape 11"/>
          <p:cNvSpPr/>
          <p:nvPr/>
        </p:nvSpPr>
        <p:spPr>
          <a:xfrm>
            <a:off x="640080" y="3703320"/>
            <a:ext cx="5212080" cy="1828800"/>
          </a:xfrm>
          <a:prstGeom prst="roundRect">
            <a:avLst>
              <a:gd name="adj" fmla="val 3000"/>
            </a:avLst>
          </a:prstGeom>
          <a:solidFill>
            <a:srgbClr val="2A1F45"/>
          </a:solidFill>
          <a:ln w="12700">
            <a:solidFill>
              <a:srgbClr val="4A3A6E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4" name="Text 12"/>
          <p:cNvSpPr/>
          <p:nvPr/>
        </p:nvSpPr>
        <p:spPr>
          <a:xfrm>
            <a:off x="896112" y="3886200"/>
            <a:ext cx="470001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 · Korelácia verzus kauzalita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896112" y="4453128"/>
            <a:ext cx="4700016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spcAft>
                <a:spcPts val="500"/>
              </a:spcAft>
              <a:buNone/>
            </a:pPr>
            <a:r>
              <a:rPr lang="en-US" sz="12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Odhaliť zámenu súbežnosti za príčinu, navrhnúť tretí faktor a opatrnú interpretáciu.</a:t>
            </a:r>
            <a:endParaRPr lang="en-US" sz="1250" dirty="0"/>
          </a:p>
        </p:txBody>
      </p:sp>
      <p:sp>
        <p:nvSpPr>
          <p:cNvPr id="16" name="Shape 14"/>
          <p:cNvSpPr/>
          <p:nvPr/>
        </p:nvSpPr>
        <p:spPr>
          <a:xfrm>
            <a:off x="6309360" y="3703320"/>
            <a:ext cx="5212080" cy="1828800"/>
          </a:xfrm>
          <a:prstGeom prst="roundRect">
            <a:avLst>
              <a:gd name="adj" fmla="val 3000"/>
            </a:avLst>
          </a:prstGeom>
          <a:solidFill>
            <a:srgbClr val="2A1F45"/>
          </a:solidFill>
          <a:ln w="12700">
            <a:solidFill>
              <a:srgbClr val="4A3A6E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7" name="Text 15"/>
          <p:cNvSpPr/>
          <p:nvPr/>
        </p:nvSpPr>
        <p:spPr>
          <a:xfrm>
            <a:off x="6565392" y="3886200"/>
            <a:ext cx="470001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4 · Overenie zdrojov a integrita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6565392" y="4453128"/>
            <a:ext cx="4700016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spcAft>
                <a:spcPts val="500"/>
              </a:spcAft>
              <a:buNone/>
            </a:pPr>
            <a:r>
              <a:rPr lang="en-US" sz="12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Overiť citácie, označiť halucinované zdroje a zamyslieť sa nad akademickou integritou.</a:t>
            </a:r>
            <a:endParaRPr lang="en-US" sz="125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1B1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" cy="6858000"/>
          </a:xfrm>
          <a:prstGeom prst="rect">
            <a:avLst/>
          </a:prstGeom>
          <a:solidFill>
            <a:srgbClr val="E8924A"/>
          </a:solidFill>
          <a:ln/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640080" y="457200"/>
            <a:ext cx="10881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kern="0" spc="300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KTO TOMU ROZUMIE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9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Obhajoba projektu</a:t>
            </a:r>
            <a:endParaRPr lang="en-US" sz="2900" dirty="0"/>
          </a:p>
        </p:txBody>
      </p:sp>
      <p:sp>
        <p:nvSpPr>
          <p:cNvPr id="5" name="Text 3"/>
          <p:cNvSpPr/>
          <p:nvPr/>
        </p:nvSpPr>
        <p:spPr>
          <a:xfrm>
            <a:off x="64008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v analýze dát · Počítačová analýza dát (KI/PAD/22)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1115568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640080" y="2423160"/>
            <a:ext cx="10881360" cy="658368"/>
          </a:xfrm>
          <a:prstGeom prst="rect">
            <a:avLst/>
          </a:prstGeom>
          <a:solidFill>
            <a:srgbClr val="241A3E"/>
          </a:solidFill>
          <a:ln w="6350">
            <a:solidFill>
              <a:srgbClr val="4A3A6E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9" name="Text 7"/>
          <p:cNvSpPr/>
          <p:nvPr/>
        </p:nvSpPr>
        <p:spPr>
          <a:xfrm>
            <a:off x="822960" y="2423160"/>
            <a:ext cx="31089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Pochopenie postupu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4023360" y="2423160"/>
            <a:ext cx="73152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Vysvetliť každý krok vlastnými slovami, nielen prečítať kód.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640080" y="3081528"/>
            <a:ext cx="10881360" cy="658368"/>
          </a:xfrm>
          <a:prstGeom prst="rect">
            <a:avLst/>
          </a:prstGeom>
          <a:solidFill>
            <a:srgbClr val="2A1F45"/>
          </a:solidFill>
          <a:ln w="6350">
            <a:solidFill>
              <a:srgbClr val="4A3A6E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2" name="Text 10"/>
          <p:cNvSpPr/>
          <p:nvPr/>
        </p:nvSpPr>
        <p:spPr>
          <a:xfrm>
            <a:off x="822960" y="3081528"/>
            <a:ext cx="31089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Voľba metódy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4023360" y="3081528"/>
            <a:ext cx="73152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Zdôvodniť test a jeho predpoklady (nie „lebo to navrhla AI“).</a:t>
            </a:r>
            <a:endParaRPr lang="en-US" sz="1250" dirty="0"/>
          </a:p>
        </p:txBody>
      </p:sp>
      <p:sp>
        <p:nvSpPr>
          <p:cNvPr id="14" name="Shape 12"/>
          <p:cNvSpPr/>
          <p:nvPr/>
        </p:nvSpPr>
        <p:spPr>
          <a:xfrm>
            <a:off x="640080" y="3739896"/>
            <a:ext cx="10881360" cy="658368"/>
          </a:xfrm>
          <a:prstGeom prst="rect">
            <a:avLst/>
          </a:prstGeom>
          <a:solidFill>
            <a:srgbClr val="241A3E"/>
          </a:solidFill>
          <a:ln w="6350">
            <a:solidFill>
              <a:srgbClr val="4A3A6E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5" name="Text 13"/>
          <p:cNvSpPr/>
          <p:nvPr/>
        </p:nvSpPr>
        <p:spPr>
          <a:xfrm>
            <a:off x="822960" y="3739896"/>
            <a:ext cx="31089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Rola AI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4023360" y="3739896"/>
            <a:ext cx="73152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Povedať, kde AI pomohla a kde bolo treba vlastný úsudok; uviesť jej chybu.</a:t>
            </a:r>
            <a:endParaRPr lang="en-US" sz="1250" dirty="0"/>
          </a:p>
        </p:txBody>
      </p:sp>
      <p:sp>
        <p:nvSpPr>
          <p:cNvPr id="17" name="Shape 15"/>
          <p:cNvSpPr/>
          <p:nvPr/>
        </p:nvSpPr>
        <p:spPr>
          <a:xfrm>
            <a:off x="640080" y="4398264"/>
            <a:ext cx="10881360" cy="658368"/>
          </a:xfrm>
          <a:prstGeom prst="rect">
            <a:avLst/>
          </a:prstGeom>
          <a:solidFill>
            <a:srgbClr val="2A1F45"/>
          </a:solidFill>
          <a:ln w="6350">
            <a:solidFill>
              <a:srgbClr val="4A3A6E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8" name="Text 16"/>
          <p:cNvSpPr/>
          <p:nvPr/>
        </p:nvSpPr>
        <p:spPr>
          <a:xfrm>
            <a:off x="822960" y="4398264"/>
            <a:ext cx="31089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Overenie a zdroje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4023360" y="4398264"/>
            <a:ext cx="73152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Doložiť validáciu a </a:t>
            </a:r>
            <a:r>
              <a:rPr lang="en-US" sz="125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overené</a:t>
            </a:r>
            <a:r>
              <a:rPr lang="en-US" sz="12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5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zdroje</a:t>
            </a:r>
            <a:r>
              <a:rPr lang="en-US" sz="12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(</a:t>
            </a:r>
            <a:r>
              <a:rPr lang="en-US" sz="125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žiadne</a:t>
            </a:r>
            <a:r>
              <a:rPr lang="en-US" sz="12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5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halucinácie</a:t>
            </a:r>
            <a:r>
              <a:rPr lang="en-US" sz="12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).</a:t>
            </a:r>
            <a:endParaRPr lang="en-US" sz="1250" dirty="0"/>
          </a:p>
        </p:txBody>
      </p:sp>
      <p:sp>
        <p:nvSpPr>
          <p:cNvPr id="20" name="Shape 18"/>
          <p:cNvSpPr/>
          <p:nvPr/>
        </p:nvSpPr>
        <p:spPr>
          <a:xfrm>
            <a:off x="640080" y="5056632"/>
            <a:ext cx="10881360" cy="658368"/>
          </a:xfrm>
          <a:prstGeom prst="rect">
            <a:avLst/>
          </a:prstGeom>
          <a:solidFill>
            <a:srgbClr val="241A3E"/>
          </a:solidFill>
          <a:ln w="6350">
            <a:solidFill>
              <a:srgbClr val="4A3A6E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1" name="Text 19"/>
          <p:cNvSpPr/>
          <p:nvPr/>
        </p:nvSpPr>
        <p:spPr>
          <a:xfrm>
            <a:off x="822960" y="5056632"/>
            <a:ext cx="31089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Praktická významnosť</a:t>
            </a:r>
            <a:endParaRPr lang="en-US" sz="1300" dirty="0"/>
          </a:p>
        </p:txBody>
      </p:sp>
      <p:sp>
        <p:nvSpPr>
          <p:cNvPr id="22" name="Text 20"/>
          <p:cNvSpPr/>
          <p:nvPr/>
        </p:nvSpPr>
        <p:spPr>
          <a:xfrm>
            <a:off x="4023360" y="5056632"/>
            <a:ext cx="73152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Interpretovať v kontexte, nielen ako p-hodnotu.</a:t>
            </a:r>
            <a:endParaRPr lang="en-US" sz="125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130C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65760" cy="6858000"/>
          </a:xfrm>
          <a:prstGeom prst="rect">
            <a:avLst/>
          </a:prstGeom>
          <a:solidFill>
            <a:srgbClr val="E8924A"/>
          </a:solidFill>
          <a:ln/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365760" y="0"/>
            <a:ext cx="91440" cy="6858000"/>
          </a:xfrm>
          <a:prstGeom prst="rect">
            <a:avLst/>
          </a:prstGeom>
          <a:solidFill>
            <a:srgbClr val="C75A93"/>
          </a:solidFill>
          <a:ln/>
        </p:spPr>
        <p:txBody>
          <a:bodyPr/>
          <a:lstStyle/>
          <a:p>
            <a:endParaRPr/>
          </a:p>
        </p:txBody>
      </p:sp>
      <p:sp>
        <p:nvSpPr>
          <p:cNvPr id="4" name="Text 2"/>
          <p:cNvSpPr/>
          <p:nvPr/>
        </p:nvSpPr>
        <p:spPr>
          <a:xfrm>
            <a:off x="960120" y="914400"/>
            <a:ext cx="10058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kern="0" spc="300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NA ZÁVER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960120" y="1554480"/>
            <a:ext cx="1042416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spcAft>
                <a:spcPts val="1600"/>
              </a:spcAft>
              <a:buNone/>
            </a:pPr>
            <a:r>
              <a:rPr lang="en-US" sz="26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Pekný graf z AI ešte nie je dátová analýza.</a:t>
            </a:r>
            <a:endParaRPr lang="en-US" sz="2600" dirty="0"/>
          </a:p>
          <a:p>
            <a:pPr marL="0" indent="0">
              <a:spcAft>
                <a:spcPts val="1000"/>
              </a:spcAft>
              <a:buNone/>
            </a:pPr>
            <a:r>
              <a:rPr lang="en-US" sz="17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vracia mimoriadne sebavedomý výstup, ktorý môže byť </a:t>
            </a:r>
            <a:r>
              <a:rPr lang="en-US" sz="170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úplne</a:t>
            </a:r>
            <a:r>
              <a:rPr lang="en-US" sz="17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70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mimo</a:t>
            </a:r>
            <a:r>
              <a:rPr lang="en-US" sz="17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… a vyzerá presvedčivo.</a:t>
            </a:r>
            <a:endParaRPr lang="en-US" sz="2600" dirty="0"/>
          </a:p>
          <a:p>
            <a:pPr marL="0" indent="0">
              <a:spcAft>
                <a:spcPts val="1400"/>
              </a:spcAft>
              <a:buNone/>
            </a:pPr>
            <a:r>
              <a:rPr lang="en-US" sz="17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Dôsledok: hodiny nad nezmyselnými „insightmi“, alebo rozhodnutia postavené </a:t>
            </a:r>
            <a:r>
              <a:rPr lang="en-US" sz="170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</a:t>
            </a:r>
            <a:r>
              <a:rPr lang="en-US" sz="17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70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halucinácii</a:t>
            </a:r>
            <a:endParaRPr lang="en-US" sz="2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123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9E9034-59B6-03B7-D0FB-1DBD8A4A5F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6A5FDEFD-1834-92B9-595D-0E0386AB6E92}"/>
              </a:ext>
            </a:extLst>
          </p:cNvPr>
          <p:cNvSpPr/>
          <p:nvPr/>
        </p:nvSpPr>
        <p:spPr>
          <a:xfrm>
            <a:off x="0" y="0"/>
            <a:ext cx="146304" cy="6858000"/>
          </a:xfrm>
          <a:prstGeom prst="rect">
            <a:avLst/>
          </a:prstGeom>
          <a:solidFill>
            <a:srgbClr val="E8924A"/>
          </a:solidFill>
          <a:ln/>
        </p:spPr>
        <p:txBody>
          <a:bodyPr/>
          <a:lstStyle/>
          <a:p>
            <a:endParaRPr/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1F36596A-7C9A-A629-F230-3BCA16588538}"/>
              </a:ext>
            </a:extLst>
          </p:cNvPr>
          <p:cNvSpPr/>
          <p:nvPr/>
        </p:nvSpPr>
        <p:spPr>
          <a:xfrm>
            <a:off x="64008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v analýze dát · Počítačová analýza dát (KI/PAD/22)</a:t>
            </a:r>
            <a:endParaRPr lang="en-US" sz="900" dirty="0"/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0029B227-66B5-96B5-DEC4-7DB357C00118}"/>
              </a:ext>
            </a:extLst>
          </p:cNvPr>
          <p:cNvSpPr/>
          <p:nvPr/>
        </p:nvSpPr>
        <p:spPr>
          <a:xfrm>
            <a:off x="1115568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9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F202DA0-64B8-ECF3-9BB2-7B2943A7B15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50001"/>
          <a:stretch>
            <a:fillRect/>
          </a:stretch>
        </p:blipFill>
        <p:spPr>
          <a:xfrm>
            <a:off x="3273557" y="1712093"/>
            <a:ext cx="6411310" cy="3214560"/>
          </a:xfrm>
          <a:prstGeom prst="rect">
            <a:avLst/>
          </a:prstGeom>
        </p:spPr>
      </p:pic>
      <p:sp>
        <p:nvSpPr>
          <p:cNvPr id="12" name="Text 1">
            <a:extLst>
              <a:ext uri="{FF2B5EF4-FFF2-40B4-BE49-F238E27FC236}">
                <a16:creationId xmlns:a16="http://schemas.microsoft.com/office/drawing/2014/main" id="{244128E1-34F0-080A-D4FD-7130A4CC597C}"/>
              </a:ext>
            </a:extLst>
          </p:cNvPr>
          <p:cNvSpPr/>
          <p:nvPr/>
        </p:nvSpPr>
        <p:spPr>
          <a:xfrm>
            <a:off x="640080" y="457200"/>
            <a:ext cx="10881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kern="0" spc="300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VÝCHODISKO</a:t>
            </a:r>
            <a:endParaRPr lang="en-US" sz="1150" dirty="0"/>
          </a:p>
        </p:txBody>
      </p:sp>
    </p:spTree>
    <p:extLst>
      <p:ext uri="{BB962C8B-B14F-4D97-AF65-F5344CB8AC3E}">
        <p14:creationId xmlns:p14="http://schemas.microsoft.com/office/powerpoint/2010/main" val="2146185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123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039CFCC-9D4B-08A8-EADE-ACD9FE7457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77D2E76B-B181-DC39-D0A2-78D84692F6B0}"/>
              </a:ext>
            </a:extLst>
          </p:cNvPr>
          <p:cNvSpPr/>
          <p:nvPr/>
        </p:nvSpPr>
        <p:spPr>
          <a:xfrm>
            <a:off x="0" y="0"/>
            <a:ext cx="146304" cy="6858000"/>
          </a:xfrm>
          <a:prstGeom prst="rect">
            <a:avLst/>
          </a:prstGeom>
          <a:solidFill>
            <a:srgbClr val="E8924A"/>
          </a:solidFill>
          <a:ln/>
        </p:spPr>
        <p:txBody>
          <a:bodyPr/>
          <a:lstStyle/>
          <a:p>
            <a:endParaRPr/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1EE2CFBD-9134-593A-44FD-AD71B19904F6}"/>
              </a:ext>
            </a:extLst>
          </p:cNvPr>
          <p:cNvSpPr/>
          <p:nvPr/>
        </p:nvSpPr>
        <p:spPr>
          <a:xfrm>
            <a:off x="64008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v analýze dát · Počítačová analýza dát (KI/PAD/22)</a:t>
            </a:r>
            <a:endParaRPr lang="en-US" sz="900" dirty="0"/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B6B9C6D4-AA55-E266-55EB-3A610AC3EADA}"/>
              </a:ext>
            </a:extLst>
          </p:cNvPr>
          <p:cNvSpPr/>
          <p:nvPr/>
        </p:nvSpPr>
        <p:spPr>
          <a:xfrm>
            <a:off x="1115568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900" dirty="0"/>
          </a:p>
        </p:txBody>
      </p:sp>
      <p:sp>
        <p:nvSpPr>
          <p:cNvPr id="12" name="Text 1">
            <a:extLst>
              <a:ext uri="{FF2B5EF4-FFF2-40B4-BE49-F238E27FC236}">
                <a16:creationId xmlns:a16="http://schemas.microsoft.com/office/drawing/2014/main" id="{57B5D4B5-CD12-BB14-F4C9-C40F08A852F3}"/>
              </a:ext>
            </a:extLst>
          </p:cNvPr>
          <p:cNvSpPr/>
          <p:nvPr/>
        </p:nvSpPr>
        <p:spPr>
          <a:xfrm>
            <a:off x="640080" y="457200"/>
            <a:ext cx="10881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kern="0" spc="300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VÝCHODISKO</a:t>
            </a:r>
            <a:endParaRPr lang="en-US" sz="115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414E1B-EE2F-993B-11EE-384D374C65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4877" y="731520"/>
            <a:ext cx="5312087" cy="5326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612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B1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" cy="6858000"/>
          </a:xfrm>
          <a:prstGeom prst="rect">
            <a:avLst/>
          </a:prstGeom>
          <a:solidFill>
            <a:srgbClr val="E8924A"/>
          </a:solidFill>
          <a:ln/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640080" y="457200"/>
            <a:ext cx="10881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kern="0" spc="300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VÝCHODISKO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9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Najprv otázka, potom nástroj</a:t>
            </a:r>
            <a:endParaRPr lang="en-US" sz="2900" dirty="0"/>
          </a:p>
        </p:txBody>
      </p:sp>
      <p:sp>
        <p:nvSpPr>
          <p:cNvPr id="5" name="Text 3"/>
          <p:cNvSpPr/>
          <p:nvPr/>
        </p:nvSpPr>
        <p:spPr>
          <a:xfrm>
            <a:off x="64008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v analýze dát · Počítačová analýza dát (KI/PAD/22)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1115568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640080" y="1828800"/>
            <a:ext cx="4114800" cy="3840480"/>
          </a:xfrm>
          <a:prstGeom prst="roundRect">
            <a:avLst>
              <a:gd name="adj" fmla="val 1905"/>
            </a:avLst>
          </a:prstGeom>
          <a:solidFill>
            <a:srgbClr val="2A1F45"/>
          </a:solidFill>
          <a:ln w="19050">
            <a:solidFill>
              <a:srgbClr val="E8924A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8" name="Text 6"/>
          <p:cNvSpPr/>
          <p:nvPr/>
        </p:nvSpPr>
        <p:spPr>
          <a:xfrm>
            <a:off x="640080" y="2286000"/>
            <a:ext cx="411480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000" b="1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90 %</a:t>
            </a:r>
            <a:endParaRPr lang="en-US" sz="7000" dirty="0"/>
          </a:p>
        </p:txBody>
      </p:sp>
      <p:sp>
        <p:nvSpPr>
          <p:cNvPr id="9" name="Text 7"/>
          <p:cNvSpPr/>
          <p:nvPr/>
        </p:nvSpPr>
        <p:spPr>
          <a:xfrm>
            <a:off x="1005840" y="3657600"/>
            <a:ext cx="338328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práce analytika nie je tvorba grafov ani kódu</a:t>
            </a:r>
            <a:endParaRPr lang="en-US" sz="1700" dirty="0"/>
          </a:p>
        </p:txBody>
      </p:sp>
      <p:sp>
        <p:nvSpPr>
          <p:cNvPr id="10" name="Text 8"/>
          <p:cNvSpPr/>
          <p:nvPr/>
        </p:nvSpPr>
        <p:spPr>
          <a:xfrm>
            <a:off x="5212080" y="2103120"/>
            <a:ext cx="6217920" cy="3291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spcAft>
                <a:spcPts val="1400"/>
              </a:spcAft>
              <a:buNone/>
            </a:pPr>
            <a:r>
              <a:rPr lang="en-US" sz="2000" b="1" dirty="0">
                <a:solidFill>
                  <a:srgbClr val="EE9CB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Je to presné definovanie toho, čo vlastne chceme zistiť.</a:t>
            </a:r>
            <a:endParaRPr lang="en-US" sz="2000" dirty="0"/>
          </a:p>
          <a:p>
            <a:pPr marL="0" indent="0">
              <a:spcAft>
                <a:spcPts val="1000"/>
              </a:spcAft>
              <a:buNone/>
            </a:pPr>
            <a:r>
              <a:rPr lang="en-US" sz="16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je výborná v </a:t>
            </a:r>
            <a:r>
              <a:rPr lang="en-US" sz="160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mechanickej</a:t>
            </a:r>
            <a:r>
              <a:rPr lang="en-US" sz="16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60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časti</a:t>
            </a:r>
            <a:endParaRPr lang="en-US" sz="1600" dirty="0">
              <a:solidFill>
                <a:srgbClr val="DAD3EC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napísať</a:t>
            </a:r>
            <a:r>
              <a:rPr lang="en-US" sz="16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kód, 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vykresliť</a:t>
            </a:r>
            <a:r>
              <a:rPr lang="en-US" sz="16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graf.</a:t>
            </a:r>
            <a:endParaRPr lang="en-US" sz="2000" dirty="0"/>
          </a:p>
          <a:p>
            <a:pPr marL="0" indent="0">
              <a:buNone/>
            </a:pPr>
            <a:r>
              <a:rPr lang="en-US" sz="16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Definíciu problému jej však </a:t>
            </a:r>
            <a:r>
              <a:rPr lang="en-US" sz="160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zveriť</a:t>
            </a:r>
            <a:r>
              <a:rPr lang="en-US" sz="16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60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nemožno</a:t>
            </a:r>
            <a:endParaRPr lang="en-US" sz="1600" dirty="0">
              <a:solidFill>
                <a:srgbClr val="DAD3EC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ak</a:t>
            </a:r>
            <a:r>
              <a:rPr lang="en-US" sz="16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jej zveríme aj otázku, dostaneme presnú odpoveď na nesprávne položený problém.</a:t>
            </a:r>
            <a:endParaRPr lang="en-US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B1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" cy="6858000"/>
          </a:xfrm>
          <a:prstGeom prst="rect">
            <a:avLst/>
          </a:prstGeom>
          <a:solidFill>
            <a:srgbClr val="E8924A"/>
          </a:solidFill>
          <a:ln/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640080" y="457200"/>
            <a:ext cx="10881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kern="0" spc="300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AKO TO FUNGUJE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9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Čo je generatívna AI a prečo halucinuje</a:t>
            </a:r>
            <a:endParaRPr lang="en-US" sz="2900" dirty="0"/>
          </a:p>
        </p:txBody>
      </p:sp>
      <p:sp>
        <p:nvSpPr>
          <p:cNvPr id="5" name="Text 3"/>
          <p:cNvSpPr/>
          <p:nvPr/>
        </p:nvSpPr>
        <p:spPr>
          <a:xfrm>
            <a:off x="64008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v analýze dát · Počítačová analýza dát (KI/PAD/22)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1115568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640080" y="1737360"/>
            <a:ext cx="5669280" cy="3200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spcAft>
                <a:spcPts val="1000"/>
              </a:spcAft>
              <a:buNone/>
            </a:pPr>
            <a:r>
              <a:rPr lang="en-US" sz="16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Veľký jazykový model (LLM) bol natrénovaný predpovedať ďalšie slovo (token). </a:t>
            </a:r>
            <a:endParaRPr lang="en-US" sz="1600" dirty="0"/>
          </a:p>
          <a:p>
            <a:pPr marL="0" indent="0">
              <a:spcAft>
                <a:spcPts val="1000"/>
              </a:spcAft>
              <a:buNone/>
            </a:pPr>
            <a:r>
              <a:rPr lang="en-US" sz="1800" i="1" dirty="0">
                <a:solidFill>
                  <a:srgbClr val="EE9CB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Kľúčové pre </a:t>
            </a:r>
            <a:r>
              <a:rPr lang="en-US" sz="1800" i="1" dirty="0" err="1">
                <a:solidFill>
                  <a:srgbClr val="EE9CB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kritické</a:t>
            </a:r>
            <a:r>
              <a:rPr lang="en-US" sz="1800" i="1" dirty="0">
                <a:solidFill>
                  <a:srgbClr val="EE9CB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800" i="1" dirty="0" err="1">
                <a:solidFill>
                  <a:srgbClr val="EE9CB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používanie</a:t>
            </a:r>
            <a:r>
              <a:rPr lang="en-US" sz="1800" i="1" dirty="0">
                <a:solidFill>
                  <a:srgbClr val="EE9CB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GenAI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EE9CB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 negeneruje pravdu, generuje pravdepodobný text.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Odpoveď, ktorá znie najprirodzenejšie, nemusí byť správna.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6492240" y="1965960"/>
            <a:ext cx="5029200" cy="2834640"/>
          </a:xfrm>
          <a:prstGeom prst="roundRect">
            <a:avLst>
              <a:gd name="adj" fmla="val 1935"/>
            </a:avLst>
          </a:prstGeom>
          <a:solidFill>
            <a:srgbClr val="2A1F45"/>
          </a:solidFill>
          <a:ln w="12700">
            <a:solidFill>
              <a:srgbClr val="4A3A6E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9" name="Text 7"/>
          <p:cNvSpPr/>
          <p:nvPr/>
        </p:nvSpPr>
        <p:spPr>
          <a:xfrm>
            <a:off x="6748272" y="2148840"/>
            <a:ext cx="451713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Halucinácia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6748272" y="2715768"/>
            <a:ext cx="4517136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spcAft>
                <a:spcPts val="500"/>
              </a:spcAft>
              <a:buNone/>
            </a:pPr>
            <a:r>
              <a:rPr lang="en-US" sz="15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 sebavedomo uvedie neexistujúcu funkciu, vymyslenú štúdiu alebo </a:t>
            </a:r>
            <a:r>
              <a:rPr lang="en-US" sz="150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nesprávny</a:t>
            </a:r>
            <a:r>
              <a:rPr lang="en-US" sz="15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50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výpočet</a:t>
            </a:r>
            <a:r>
              <a:rPr lang="en-US" sz="15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</a:t>
            </a:r>
            <a:r>
              <a:rPr lang="en-US" sz="150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pretože</a:t>
            </a:r>
            <a:r>
              <a:rPr lang="en-US" sz="15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taký text je „pravdepodobný“, hoci nie je pravdivý.</a:t>
            </a:r>
            <a:endParaRPr lang="en-US" sz="1500" dirty="0"/>
          </a:p>
          <a:p>
            <a:pPr marL="0" indent="0">
              <a:spcAft>
                <a:spcPts val="500"/>
              </a:spcAft>
              <a:buNone/>
            </a:pPr>
            <a:r>
              <a:rPr lang="en-US" sz="1500" i="1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Preto každý výstup treba overiť, nie mu uveriť.</a:t>
            </a:r>
            <a:endParaRPr lang="en-US" sz="1500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1B1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" cy="6858000"/>
          </a:xfrm>
          <a:prstGeom prst="rect">
            <a:avLst/>
          </a:prstGeom>
          <a:solidFill>
            <a:srgbClr val="E8924A"/>
          </a:solidFill>
          <a:ln/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640080" y="457200"/>
            <a:ext cx="10881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kern="0" spc="300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KONTROLA VS. RÝCHLOSŤ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9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Dva spôsoby, ako AI v analýze používame</a:t>
            </a:r>
            <a:endParaRPr lang="en-US" sz="2900" dirty="0"/>
          </a:p>
        </p:txBody>
      </p:sp>
      <p:sp>
        <p:nvSpPr>
          <p:cNvPr id="5" name="Text 3"/>
          <p:cNvSpPr/>
          <p:nvPr/>
        </p:nvSpPr>
        <p:spPr>
          <a:xfrm>
            <a:off x="64008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v analýze dát · Počítačová analýza dát (KI/PAD/22)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1115568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640080" y="1691640"/>
            <a:ext cx="5212080" cy="3291840"/>
          </a:xfrm>
          <a:prstGeom prst="roundRect">
            <a:avLst>
              <a:gd name="adj" fmla="val 1667"/>
            </a:avLst>
          </a:prstGeom>
          <a:solidFill>
            <a:srgbClr val="2A1F45"/>
          </a:solidFill>
          <a:ln w="12700">
            <a:solidFill>
              <a:srgbClr val="4A3A6E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8" name="Text 6"/>
          <p:cNvSpPr/>
          <p:nvPr/>
        </p:nvSpPr>
        <p:spPr>
          <a:xfrm>
            <a:off x="896112" y="1874520"/>
            <a:ext cx="470001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AI generuje kód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896112" y="2441448"/>
            <a:ext cx="4700016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Skript sa spustí lokálne</a:t>
            </a:r>
            <a:endParaRPr lang="en-US" sz="13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Plná </a:t>
            </a:r>
            <a:r>
              <a:rPr lang="en-US" sz="135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kontrola</a:t>
            </a: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(</a:t>
            </a:r>
            <a:r>
              <a:rPr lang="en-US" sz="135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viditeľný</a:t>
            </a: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5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každý</a:t>
            </a: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5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krok</a:t>
            </a: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5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postupu</a:t>
            </a: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5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analýzy</a:t>
            </a: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)</a:t>
            </a:r>
            <a:endParaRPr lang="en-US" sz="13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Vysoká reprodukovateľnosť</a:t>
            </a:r>
            <a:endParaRPr lang="en-US" sz="13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Bezpečné pri citlivých dátach</a:t>
            </a:r>
            <a:endParaRPr lang="en-US" sz="1350" dirty="0"/>
          </a:p>
        </p:txBody>
      </p:sp>
      <p:sp>
        <p:nvSpPr>
          <p:cNvPr id="10" name="Shape 8"/>
          <p:cNvSpPr/>
          <p:nvPr/>
        </p:nvSpPr>
        <p:spPr>
          <a:xfrm>
            <a:off x="6309360" y="1691640"/>
            <a:ext cx="5212080" cy="3291840"/>
          </a:xfrm>
          <a:prstGeom prst="roundRect">
            <a:avLst>
              <a:gd name="adj" fmla="val 1667"/>
            </a:avLst>
          </a:prstGeom>
          <a:solidFill>
            <a:srgbClr val="2A1F45"/>
          </a:solidFill>
          <a:ln w="12700">
            <a:solidFill>
              <a:srgbClr val="4A3A6E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1" name="Text 9"/>
          <p:cNvSpPr/>
          <p:nvPr/>
        </p:nvSpPr>
        <p:spPr>
          <a:xfrm>
            <a:off x="6565392" y="1874520"/>
            <a:ext cx="470001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AI priamo spracuje dáta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6565392" y="2441448"/>
            <a:ext cx="4700016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Dáta sa nahrajú do AI</a:t>
            </a:r>
            <a:endParaRPr lang="en-US" sz="13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Rýchle, bez programovania</a:t>
            </a:r>
            <a:endParaRPr lang="en-US" sz="13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Black-box (</a:t>
            </a:r>
            <a:r>
              <a:rPr lang="en-US" sz="135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nevidno</a:t>
            </a: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čo </a:t>
            </a:r>
            <a:r>
              <a:rPr lang="en-US" sz="135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</a:t>
            </a: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5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stalo</a:t>
            </a: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)</a:t>
            </a:r>
            <a:endParaRPr lang="en-US" sz="13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Rizikové pre súkromie</a:t>
            </a:r>
            <a:endParaRPr lang="en-US" sz="1350" dirty="0"/>
          </a:p>
        </p:txBody>
      </p:sp>
      <p:sp>
        <p:nvSpPr>
          <p:cNvPr id="13" name="Text 11"/>
          <p:cNvSpPr/>
          <p:nvPr/>
        </p:nvSpPr>
        <p:spPr>
          <a:xfrm>
            <a:off x="640080" y="5212080"/>
            <a:ext cx="108813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EE9CB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Súkromie: </a:t>
            </a:r>
            <a:r>
              <a:rPr lang="en-US" sz="13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osobné, mzdové či zdravotné dáta nikdy nenahrávať priamo do </a:t>
            </a:r>
            <a:r>
              <a:rPr lang="en-US" sz="130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verejných</a:t>
            </a:r>
            <a:r>
              <a:rPr lang="en-US" sz="13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AI, </a:t>
            </a:r>
            <a:r>
              <a:rPr lang="en-US" sz="130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radšej</a:t>
            </a:r>
            <a:r>
              <a:rPr lang="en-US" sz="130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nechať vygenerovať kód a spustiť lokálne.</a:t>
            </a:r>
            <a:endParaRPr lang="en-US" sz="1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1B1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" cy="6858000"/>
          </a:xfrm>
          <a:prstGeom prst="rect">
            <a:avLst/>
          </a:prstGeom>
          <a:solidFill>
            <a:srgbClr val="E8924A"/>
          </a:solidFill>
          <a:ln/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640080" y="457200"/>
            <a:ext cx="10881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kern="0" spc="300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CONTEXT ENGINEERING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9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Od promptu ku kontextu</a:t>
            </a:r>
            <a:endParaRPr lang="en-US" sz="2900" dirty="0"/>
          </a:p>
        </p:txBody>
      </p:sp>
      <p:sp>
        <p:nvSpPr>
          <p:cNvPr id="5" name="Text 3"/>
          <p:cNvSpPr/>
          <p:nvPr/>
        </p:nvSpPr>
        <p:spPr>
          <a:xfrm>
            <a:off x="64008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v analýze dát · Počítačová analýza dát (KI/PAD/22)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1115568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640080" y="1645920"/>
            <a:ext cx="108813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i="1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Práca s AI nie je o jednom dokonalom prompte, ale o kontexte. Namiesto jednej dlhej požiadavky sa oplatí začať krátkym rozhovorom.</a:t>
            </a:r>
            <a:endParaRPr lang="en-US" sz="1500" dirty="0"/>
          </a:p>
        </p:txBody>
      </p:sp>
      <p:sp>
        <p:nvSpPr>
          <p:cNvPr id="8" name="Shape 6"/>
          <p:cNvSpPr/>
          <p:nvPr/>
        </p:nvSpPr>
        <p:spPr>
          <a:xfrm>
            <a:off x="640080" y="2468880"/>
            <a:ext cx="5212080" cy="3108960"/>
          </a:xfrm>
          <a:prstGeom prst="roundRect">
            <a:avLst>
              <a:gd name="adj" fmla="val 1765"/>
            </a:avLst>
          </a:prstGeom>
          <a:solidFill>
            <a:srgbClr val="2A1F45"/>
          </a:solidFill>
          <a:ln w="12700">
            <a:solidFill>
              <a:srgbClr val="4A3A6E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9" name="Text 7"/>
          <p:cNvSpPr/>
          <p:nvPr/>
        </p:nvSpPr>
        <p:spPr>
          <a:xfrm>
            <a:off x="896112" y="2651760"/>
            <a:ext cx="470001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Začni rozhovorom, nie príkazom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896112" y="3218688"/>
            <a:ext cx="4700016" cy="2194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„Skôr než začneš, polož mi 3 - 5 otázok, ktoré potrebuješ na pochopenie cieľa a dát.“</a:t>
            </a:r>
            <a:endParaRPr lang="en-US" sz="13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 vyplní medzery, ktoré by inak doplnil dohadom.</a:t>
            </a:r>
            <a:endParaRPr lang="en-US" sz="13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Odpovede tvoria kontext pre analýzu.</a:t>
            </a:r>
            <a:endParaRPr lang="en-US" sz="1350" dirty="0"/>
          </a:p>
        </p:txBody>
      </p:sp>
      <p:sp>
        <p:nvSpPr>
          <p:cNvPr id="11" name="Shape 9"/>
          <p:cNvSpPr/>
          <p:nvPr/>
        </p:nvSpPr>
        <p:spPr>
          <a:xfrm>
            <a:off x="6309360" y="2468880"/>
            <a:ext cx="5212080" cy="3108960"/>
          </a:xfrm>
          <a:prstGeom prst="roundRect">
            <a:avLst>
              <a:gd name="adj" fmla="val 1765"/>
            </a:avLst>
          </a:prstGeom>
          <a:solidFill>
            <a:srgbClr val="2A1F45"/>
          </a:solidFill>
          <a:ln w="12700">
            <a:solidFill>
              <a:srgbClr val="4A3A6E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2" name="Text 10"/>
          <p:cNvSpPr/>
          <p:nvPr/>
        </p:nvSpPr>
        <p:spPr>
          <a:xfrm>
            <a:off x="6565392" y="2651760"/>
            <a:ext cx="470001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Štyri zložky kontextu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6565392" y="3218688"/>
            <a:ext cx="4700016" cy="2194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Aké dáta sú k dispozícii (typy premenných)</a:t>
            </a:r>
            <a:endParaRPr lang="en-US" sz="13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Čo presne sa požaduje</a:t>
            </a:r>
            <a:endParaRPr lang="en-US" sz="13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 akom nástroji či jazyku</a:t>
            </a:r>
            <a:endParaRPr lang="en-US" sz="13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 akom rozsahu / formáte výstup</a:t>
            </a:r>
            <a:endParaRPr lang="en-US" sz="13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1B1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" cy="6858000"/>
          </a:xfrm>
          <a:prstGeom prst="rect">
            <a:avLst/>
          </a:prstGeom>
          <a:solidFill>
            <a:srgbClr val="E8924A"/>
          </a:solidFill>
          <a:ln/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640080" y="457200"/>
            <a:ext cx="10881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kern="0" spc="300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DVE SITUÁCIE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9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Ako zadať analýzu: EDA vs. ISA</a:t>
            </a:r>
            <a:endParaRPr lang="en-US" sz="2900" dirty="0"/>
          </a:p>
        </p:txBody>
      </p:sp>
      <p:sp>
        <p:nvSpPr>
          <p:cNvPr id="5" name="Text 3"/>
          <p:cNvSpPr/>
          <p:nvPr/>
        </p:nvSpPr>
        <p:spPr>
          <a:xfrm>
            <a:off x="64008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v analýze dát · Počítačová analýza dát (KI/PAD/22)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1115568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640080" y="1828800"/>
            <a:ext cx="5212080" cy="3383280"/>
          </a:xfrm>
          <a:prstGeom prst="roundRect">
            <a:avLst>
              <a:gd name="adj" fmla="val 1622"/>
            </a:avLst>
          </a:prstGeom>
          <a:solidFill>
            <a:srgbClr val="2A1F45"/>
          </a:solidFill>
          <a:ln w="12700">
            <a:solidFill>
              <a:srgbClr val="4A3A6E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8" name="Text 6"/>
          <p:cNvSpPr/>
          <p:nvPr/>
        </p:nvSpPr>
        <p:spPr>
          <a:xfrm>
            <a:off x="896112" y="2011680"/>
            <a:ext cx="470001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EDA - exploračná analýza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896112" y="2578608"/>
            <a:ext cx="4700016" cy="24688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4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Cieľ je </a:t>
            </a:r>
            <a:r>
              <a:rPr lang="en-US" sz="145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objavovanie</a:t>
            </a:r>
            <a:r>
              <a:rPr lang="en-US" sz="14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</a:t>
            </a:r>
            <a:r>
              <a:rPr lang="en-US" sz="145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preto</a:t>
            </a:r>
            <a:r>
              <a:rPr lang="en-US" sz="14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450" dirty="0" err="1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výstup</a:t>
            </a:r>
            <a:r>
              <a:rPr lang="en-US" sz="14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nešpecifikuj rigidne</a:t>
            </a:r>
            <a:endParaRPr lang="en-US" sz="14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4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Ujasni otázku, premenné a typy</a:t>
            </a:r>
            <a:endParaRPr lang="en-US" sz="14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4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Povedz, ako naložiť s chýbajúcimi a odľahlými hodnotami</a:t>
            </a:r>
            <a:endParaRPr lang="en-US" sz="14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4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Nechaj priestor na nečakané vzory</a:t>
            </a:r>
            <a:endParaRPr lang="en-US" sz="1450" dirty="0"/>
          </a:p>
        </p:txBody>
      </p:sp>
      <p:sp>
        <p:nvSpPr>
          <p:cNvPr id="10" name="Shape 8"/>
          <p:cNvSpPr/>
          <p:nvPr/>
        </p:nvSpPr>
        <p:spPr>
          <a:xfrm>
            <a:off x="6309360" y="1828800"/>
            <a:ext cx="5212080" cy="3383280"/>
          </a:xfrm>
          <a:prstGeom prst="roundRect">
            <a:avLst>
              <a:gd name="adj" fmla="val 1622"/>
            </a:avLst>
          </a:prstGeom>
          <a:solidFill>
            <a:srgbClr val="2A1F45"/>
          </a:solidFill>
          <a:ln w="12700">
            <a:solidFill>
              <a:srgbClr val="4A3A6E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1" name="Text 9"/>
          <p:cNvSpPr/>
          <p:nvPr/>
        </p:nvSpPr>
        <p:spPr>
          <a:xfrm>
            <a:off x="6565392" y="2011680"/>
            <a:ext cx="470001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ISA - inferenčná analýza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6565392" y="2578608"/>
            <a:ext cx="4700016" cy="24688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4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Musí byť jasná konkrétna hypotéza (H0/H1)</a:t>
            </a:r>
            <a:endParaRPr lang="en-US" sz="14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4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Závislé/nezávislé vzorky, smer testu, hladina α</a:t>
            </a:r>
            <a:endParaRPr lang="en-US" sz="14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4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Nechaj AI najprv navrhnúť a overiť test</a:t>
            </a:r>
            <a:endParaRPr lang="en-US" sz="14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4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Až potom počítať a interpretovať</a:t>
            </a:r>
            <a:endParaRPr lang="en-US" sz="14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1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" cy="6858000"/>
          </a:xfrm>
          <a:prstGeom prst="rect">
            <a:avLst/>
          </a:prstGeom>
          <a:solidFill>
            <a:srgbClr val="E8924A"/>
          </a:solidFill>
          <a:ln/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640080" y="457200"/>
            <a:ext cx="10881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kern="0" spc="300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AJ PRI ONE-SHOT PROMPTE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9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Rozpíš kroky a vymenuj možnosti</a:t>
            </a:r>
            <a:endParaRPr lang="en-US" sz="2900" dirty="0"/>
          </a:p>
        </p:txBody>
      </p:sp>
      <p:sp>
        <p:nvSpPr>
          <p:cNvPr id="5" name="Text 3"/>
          <p:cNvSpPr/>
          <p:nvPr/>
        </p:nvSpPr>
        <p:spPr>
          <a:xfrm>
            <a:off x="64008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v analýze dát · Počítačová analýza dát (KI/PAD/22)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1115568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640080" y="1691640"/>
            <a:ext cx="108813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i="1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Čo nespomenieš, to model spravidla nevyužije. Pokojne píš dlhšie a </a:t>
            </a:r>
            <a:r>
              <a:rPr lang="en-US" sz="1500" i="1" dirty="0" err="1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konkrétnejšie</a:t>
            </a:r>
            <a:r>
              <a:rPr lang="en-US" sz="1500" i="1" dirty="0">
                <a:solidFill>
                  <a:srgbClr val="A99F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vymenuj kroky aj možnosti (kvalita dát, metriky, grafy, korelácie, anomálie, segmentácia).</a:t>
            </a:r>
            <a:endParaRPr lang="en-US" sz="1500" dirty="0"/>
          </a:p>
        </p:txBody>
      </p:sp>
      <p:sp>
        <p:nvSpPr>
          <p:cNvPr id="8" name="Shape 6"/>
          <p:cNvSpPr/>
          <p:nvPr/>
        </p:nvSpPr>
        <p:spPr>
          <a:xfrm>
            <a:off x="640080" y="2560320"/>
            <a:ext cx="5486400" cy="3017520"/>
          </a:xfrm>
          <a:prstGeom prst="roundRect">
            <a:avLst>
              <a:gd name="adj" fmla="val 1818"/>
            </a:avLst>
          </a:prstGeom>
          <a:solidFill>
            <a:srgbClr val="2A1F45"/>
          </a:solidFill>
          <a:ln w="12700">
            <a:solidFill>
              <a:srgbClr val="4A3A6E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9" name="Text 7"/>
          <p:cNvSpPr/>
          <p:nvPr/>
        </p:nvSpPr>
        <p:spPr>
          <a:xfrm>
            <a:off x="896112" y="2743200"/>
            <a:ext cx="497433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E892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Šablóna promptu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896112" y="3310128"/>
            <a:ext cx="4974336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Rola · Kontext a cieľ · Nástroj</a:t>
            </a:r>
            <a:endParaRPr lang="en-US" sz="13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Postup (kroky 1, 2, 3…)</a:t>
            </a:r>
            <a:endParaRPr lang="en-US" sz="13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Čo zvážiť (metriky, grafy, korelácie, anomálie)</a:t>
            </a:r>
            <a:endParaRPr lang="en-US" sz="13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Výstup (formát a rozsah)</a:t>
            </a:r>
            <a:endParaRPr lang="en-US" sz="13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Pravidlá (opýtaj sa; korelácia ≠ kauzalita; žiadne vymyslené zdroje)</a:t>
            </a:r>
            <a:endParaRPr lang="en-US" sz="1350" dirty="0"/>
          </a:p>
        </p:txBody>
      </p:sp>
      <p:sp>
        <p:nvSpPr>
          <p:cNvPr id="11" name="Shape 9"/>
          <p:cNvSpPr/>
          <p:nvPr/>
        </p:nvSpPr>
        <p:spPr>
          <a:xfrm>
            <a:off x="6583680" y="2560320"/>
            <a:ext cx="4937760" cy="3017520"/>
          </a:xfrm>
          <a:prstGeom prst="roundRect">
            <a:avLst>
              <a:gd name="adj" fmla="val 1818"/>
            </a:avLst>
          </a:prstGeom>
          <a:solidFill>
            <a:srgbClr val="2A1F45"/>
          </a:solidFill>
          <a:ln w="12700">
            <a:solidFill>
              <a:srgbClr val="4A3A6E"/>
            </a:solidFill>
            <a:prstDash val="solid"/>
          </a:ln>
          <a:effectLst>
            <a:outerShdw blurRad="114300" dist="381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2" name="Text 10"/>
          <p:cNvSpPr/>
          <p:nvPr/>
        </p:nvSpPr>
        <p:spPr>
          <a:xfrm>
            <a:off x="6839712" y="2743200"/>
            <a:ext cx="442569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EE9CB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Tip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6839712" y="3310128"/>
            <a:ext cx="4425696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Doplň zástupné polia [doplň: …].</a:t>
            </a:r>
            <a:endParaRPr lang="en-US" sz="13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Nie každý riadok je vždy potrebný.</a:t>
            </a:r>
            <a:endParaRPr lang="en-US" sz="1350" dirty="0"/>
          </a:p>
          <a:p>
            <a:pPr marL="152400" indent="-152400">
              <a:spcAft>
                <a:spcPts val="500"/>
              </a:spcAft>
              <a:buSzPct val="100000"/>
              <a:buChar char="•"/>
            </a:pPr>
            <a:r>
              <a:rPr lang="en-US" sz="1350" dirty="0">
                <a:solidFill>
                  <a:srgbClr val="DAD3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 dlhej ponuky si vyberieš, čo treba.</a:t>
            </a:r>
            <a:endParaRPr lang="en-US" sz="13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1361</Words>
  <Application>Microsoft Macintosh PowerPoint</Application>
  <PresentationFormat>Widescreen</PresentationFormat>
  <Paragraphs>220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Georgia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 v analýze dát</dc:title>
  <dc:subject>PptxGenJS Presentation</dc:subject>
  <dc:creator>Mgr. Jaroslav Reichel, PhD.</dc:creator>
  <cp:lastModifiedBy>Jaroslav Reichel</cp:lastModifiedBy>
  <cp:revision>2</cp:revision>
  <dcterms:created xsi:type="dcterms:W3CDTF">2026-06-07T12:49:47Z</dcterms:created>
  <dcterms:modified xsi:type="dcterms:W3CDTF">2026-06-07T17:47:32Z</dcterms:modified>
</cp:coreProperties>
</file>