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34.xml" ContentType="application/vnd.openxmlformats-officedocument.presentationml.slide+xml"/>
  <Override PartName="/ppt/slides/slide36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38.xml" ContentType="application/vnd.openxmlformats-officedocument.presentationml.slide+xml"/>
  <Override PartName="/ppt/slides/slide18.xml" ContentType="application/vnd.openxmlformats-officedocument.presentationml.slide+xml"/>
  <Override PartName="/ppt/slides/slide41.xml" ContentType="application/vnd.openxmlformats-officedocument.presentationml.slide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16.xml" ContentType="application/vnd.openxmlformats-officedocument.presentationml.slide+xml"/>
  <Override PartName="/ppt/slides/slide40.xml" ContentType="application/vnd.openxmlformats-officedocument.presentationml.slide+xml"/>
  <Override PartName="/ppt/slides/slide2.xml" ContentType="application/vnd.openxmlformats-officedocument.presentationml.slide+xml"/>
  <Override PartName="/ppt/slides/slide23.xml" ContentType="application/vnd.openxmlformats-officedocument.presentationml.slide+xml"/>
  <Override PartName="/ppt/slides/slide5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32.xml" ContentType="application/vnd.openxmlformats-officedocument.presentationml.slide+xml"/>
  <Override PartName="/ppt/slides/slide39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2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13.xml" ContentType="application/vnd.openxmlformats-officedocument.presentationml.slide+xml"/>
  <Override PartName="/ppt/slides/slide45.xml" ContentType="application/vnd.openxmlformats-officedocument.presentationml.slide+xml"/>
  <Override PartName="/ppt/slides/slide11.xml" ContentType="application/vnd.openxmlformats-officedocument.presentationml.slide+xml"/>
  <Override PartName="/ppt/slides/slide28.xml" ContentType="application/vnd.openxmlformats-officedocument.presentationml.slide+xml"/>
  <Override PartName="/ppt/slides/slide42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Úvodná snímk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defRPr lang="sk-SK" sz="60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</a:pPr>
            <a:r>
              <a:rPr lang="sk-SK" sz="60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6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 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82A9D7F-ECF3-4CE7-8B7E-35F738853DDA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1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  <a:lvl6pPr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6pPr>
            <a:lvl7pPr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7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Click to edit the outline text format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864000" lvl="1" indent="-324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Second Outline Level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296000" lvl="2" indent="-288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Third Outline Level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728000" lvl="3" indent="-216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Fourth Outline Level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160000" lvl="4" indent="-216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Fifth Outline Level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592000" lvl="5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Sixth Outline Level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3024000" lvl="6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Seventh Outline Level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sah s popisom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sk-SK" sz="16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sk-SK" sz="16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16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1D6A215-7268-4B09-9A02-ADCCEE3D596D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rázok s popisom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  <a:lvl6pPr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6pPr>
            <a:lvl7pPr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7pPr>
          </a:lstStyle>
          <a:p>
            <a: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Click to edit the outline text format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457200"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Second Outline Level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914400"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Third Outline Level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371600"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Fourth Outline Level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828800"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Fifth Outline Level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0"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Sixth Outline Level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743200"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k-SK" sz="32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Seventh Outline Level</a:t>
            </a:r>
            <a:endParaRPr lang="sk-SK" sz="32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sk-SK" sz="16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sk-SK" sz="16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16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A6AC1AE-35CE-4012-9BAC-D7D280A59296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Nadpis a zvislý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8C50B84-575C-4F7B-AB3A-7645D5D51447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Zvislý nadpis a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 vert="eaVert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 vert="eaVer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AE824F3-3033-4878-8AB8-325DF4744FDD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Nadpis a obsah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85F4ED3-9F4A-4DBA-84FD-9AC8FBC891A5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Hlavička sekc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60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60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6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sk-SK" sz="24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sk-SK" sz="24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400" b="0" u="none" strike="noStrike">
              <a:solidFill>
                <a:schemeClr val="dk1">
                  <a:tint val="82000"/>
                </a:schemeClr>
              </a:solidFill>
              <a:effectLst/>
              <a:uFillTx/>
              <a:latin typeface="Aptos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62CBB0B-7276-4B78-9F8F-92245CC56BA6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va obsah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2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6755EDB-28D0-447C-B2E2-8476B6EC0C37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orovnani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sk-SK" sz="2400" b="1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sk-SK" sz="24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sk-SK" sz="2400" b="1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sk-SK" sz="24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Kliknite sem a upravte štýly predlohy textu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Druhá úroveň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20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Tretia úroveň</a:t>
            </a:r>
            <a:endParaRPr lang="sk-SK" sz="20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Štvrtá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sk-SK" sz="1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Piata úroveň</a:t>
            </a:r>
            <a:endParaRPr lang="sk-SK" sz="1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4BDCD03-0128-4196-BA54-A2C15F2A5CA5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Len nadpi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sk-SK" sz="44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Kliknutím upravte štýl predlohy nadpisu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268AA90-718A-4616-8BF7-6E2E2AC586A6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rázdna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66F2932-AE91-454D-A013-B74288F78F82}" type="slidenum">
              <a:rPr lang="sk-SK" sz="1200" b="0" u="none" strike="noStrike">
                <a:solidFill>
                  <a:schemeClr val="dk1">
                    <a:tint val="82000"/>
                  </a:schemeClr>
                </a:solidFill>
                <a:effectLst/>
                <a:uFillTx/>
                <a:latin typeface="Aptos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lang="sk-SK" sz="6000" b="0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AI-powered kybernetické útoky</a:t>
            </a:r>
            <a:endParaRPr lang="sk-SK" sz="6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František Forgáč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36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3: Klonovaný hlas a urgentná žiadosť 1/2</a:t>
            </a:r>
            <a:endParaRPr lang="sk-SK" sz="36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Majiteľka škôlky v Indii prišla o úspory po tom, čo jej zavolal „príbuzný“ (klonovaný hlas) s prosbou o peniaze na urgentnú operáciu.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newindianexpress.com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the420.in.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36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3: Klonovaný hlas a urgentná žiadosť 2/2</a:t>
            </a:r>
            <a:endParaRPr lang="sk-SK" sz="36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Finančný podvod zneužívajúci emócie.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urgentná kríza,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platba cez QR kód,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odmietanie spätného hovoru.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ukončiť hovor a zavolať príbuznému na jeho známe číslo.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0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4: Falošné AI videá lúpeže v Louvre 1/2</a:t>
            </a:r>
            <a:endParaRPr lang="sk-SK" sz="4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 lúpeži šperkov v Louvre sa online šírili AI-generované videá, ktoré mali zobrazovať samotný priebeh lúpeže. Tieto videá obsahovali vizuálne chyby ako miznúce objekty, morphing artefakty a čiastočné vodoznaky generatívneho nástroja Sora. Zobrazené scény navyše nezodpovedali skutočnej architektúre Apollo Gallery.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scmp.com.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0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4: Falošné AI videá lúpeže v Louvre 2/2</a:t>
            </a:r>
            <a:endParaRPr lang="sk-SK" sz="4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AI-generované falošné videá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, ktoré sa snažia zneužiť aktuálnu krízovú udalosť.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Deformácia postáv a predmetov,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nesúlad architektúry s realitou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absencia oficiálneho zdroja.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Porovnanie záberov so skutočnými fotografiami miesta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overenie cez dôveryhodné médiá.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5: AI-upravená fotografia policajného dôkazu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Polícia v Maine zverejnila fotografiu z drogovej razie, ktorú neúmyselne zmenil AI editačný nástroj. Úprava vytvorila falošné vizuálne prvky a zmenila detaily na balení dôkazov. Polícia neskôr použitie AI priznala a za chybu sa ospravedlnila.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boston.com.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5: AI-upravená fotografia policajného dôkazu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AI-upravený obsah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, kde technológia narušila dôveryhodnosť dôkazov aj bez zlého úmyslu.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Nezmyselné texty na obaloch,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neprirodzené hrany a príliš vyhladené detaily.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Transparentné označovanie akýchkoľvek AI úprav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kontrola integrity pôvodných fotografií.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6: AI-asistovaný phishing cez Google kontext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Útočníci cielili na zakladateľa Hack Clubu pomocou sofistikovaného phishingu, pri ktorom sfalšovali číslo Google Assistant a použili AI hlasové prvky podpory Google. Dôveryhodnosť útoku posilnili e-mailom z oficiálne vyzerajúcej domény Google Workspace.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theregister.com,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technadu.com,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cybernews.com,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nypost.com.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6: AI-asistovaný phishing cez Google kontext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Tento prípad predstavuje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AI-asistovaný sociálny inžiniering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, ktorý je vďaka kombinácii viacerých kanálov mimoriadne presvedčivý.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Tlak na okamžitú reakciu a požiadavka na úkon mimo bežného rozhrania.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Overovať požiadavky výhradne cez oficiálne rozhranie služby, nie cez odkazy zaslané v hovore.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7: Politické deepfaky v indických voľbách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 indických voľbách v roku 2024 boli použité deepfaky na personalizované oslovovanie voličov v rôznych jazykoch. Voliči často nevedeli, že komunikujú so syntetickou verziou politika.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wired.com.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7: Politické deepfaky v indických voľbách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politickú manipuláciu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, ktorá môže byť zavádzajúca, ak chýba jasné označenie syntetického obsahu.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Opakovanie rovnakých gest v rôznych jazykových mutáciách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absencia videa na oficiálnom kanáli kampane.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Vyžadovať transparentnosť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overovať pôvod politických správ.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Čo je deepfake a prečo je problémom?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Definícia: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Deepfake je forma syntetického obsahu vytvoreného pomocou umelej inteligencie (video, obraz, hlas, text), ktorý pôsobí dôveryhodne, ale zobrazuje niečo, čo sa nikdy nestalo.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Technológia: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Využíva strojové učenie a neurónové siete (napr. GAN – generatívne adversariálne siete), ktoré sa učia z reálnych dát danej osoby.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Riziko: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Zneužíva ľudskú dôveru. Ak útočník napodobní známu tvár alebo hlas, ľahšie presvedčí obeť na prevod peňazí alebo zdieľanie údajov.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8: Deepfake investičný pump-and-dump podvod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Podvodná kampaň v Izraeli zneužila tváre politikov a celebrít na propagáciu konkrétnych akcií cez platené reklamy a WhatsApp skupiny. Obete boli smerované na falošné investičné platformy.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ynetnews.com.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8: Deepfake investičný pump-and-dump podvod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AI-posilnený finančný podvod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Prísľub rýchleho zisku,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nátlak na vstup do súkromných komunikačných skupín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odporúčanie celebrity bez potvrdenia na jej profile.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Ignorovať garantované výnosy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overovať licencie platforiem u regulátora.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9: Deepfake investičné reklamy vo Švédsku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Viac ako 5 000 investorov vo Švédsku prišlo o milióny korún kvôli deepfake reklamám, ktoré napodobňovali známe finančné osobnosti ako Günter Mårder. Podvodníci šírili falošné akciové tipy na sociálnych sieťach.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tv4.se,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sverigesradio.se,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omni.se.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9: Deepfake investičné reklamy vo Švédsku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Prípad ukazuje rozsah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investičných podvodov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využívajúcich autoritu odborníkov.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Platená reklama so známou tvárou smerujúca na neoverený web.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Overenie informácií cez oficiálne finančné médiá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nezávislé profily daných osobností.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10: Zneužitie tvárí a hlasov influenceriek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Podvodníci použili nástroje ako HeyGen na vytvorenie deepfake videí reálnych influenceriek (napr. Olga Loiek), ktoré následne propagovali urážlivé alebo falošné produkty.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washingtonpost.com,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nytimes.com.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10: Zneužitie tvárí a hlasov influenceriek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deepfake zneužitie identity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na komerčné alebo dezinformačné účely.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Obsah nezodpovedá štýlu influencerky,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hlas znie plocho a pohyb pier je nepresný.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Sledovať oficiálne vyjadrenia dotknutých osôb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hlásiť falošné reklamy.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11: Deepfake realitného makléra v romantickom podvode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Podvodník použil identitu makléra z Miami na ročný romantický vzťah s obeťou z Británie, pričom využíval videá s jeho tvárou a klonovaný hlas.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local10.com.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11: Deepfake realitného makléra v romantickom podvode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Tento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deepfake romance scam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ukazuje, ako AI nahrádza textovú komunikáciu vizuálnou pre zvýšenie dôvery.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Odkladanie osobného stretnutia a následná žiadosť o peniaze.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Používať nepredvídateľné otázky počas hovoru a overiť identitu cez iné zdroje.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12: Deepfake Jasona Momou v romantickom podvode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Britská vdova prišla o viac ako 600 000 USD po tom, čo uverila, že je vo vzťahu s hercom Jasonom Momoom, ktorý ju o peniaze žiadal cez AI-generované videá.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wisbechstandard.co.uk,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thesun.co.uk,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cryptopolitan.com.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12: Deepfake Jasona Momou v romantickom podvode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extrémny prípad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romantického a finančného podvodu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Celebrita kontaktuje neznámeho človeka zo súkromného neovereného účtu.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Reálne celebrity nežiadajú fanúšikov o peniaze cez súkromné správy.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Typy deepfake obsahu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Obrazový: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AI-generované fotografie (napr. falošné profily).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Video: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Zmanipulované videá, kde osoba hovorí alebo robí niečo nepravdivé.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Hlasový: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Klonovaný hlas použitý v telefonátoch alebo správach.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Textový: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Text napodobňujúci štýl konkrétnej osoby.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Live deepfake: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Manipulácia tváre/hlasu v reálnom čase počas hovoru.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13: Deepfake Elton John a „push button“ zárobok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Muž z Ohia prišiel o 20 000 USD po tom, čo ho deepfake Eltona Johna presvedčil o jednoduchom zárobku cez internetový obchod, čo viedlo k otvoreniu rizikových úverov.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news5cleveland.com.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13: Deepfake Elton John a „push button“ zárobok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kombináciu deepfake scamu a sociálneho inžinierstva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Nereálne sľuby zisku "na jedno kliknutie"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požiadavka na poskytnutie citlivých finančných údajov.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Preverovať obchodné podmienky firiem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ignorovať reklamy sľubujúce peniaze za nič.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14: Deepfake reklamy s Tomom Hanksom a Gayle King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Známi moderátori a herci upozornili na reklamy na dentálne plány a prípravky na chudnutie, ktoré bez ich vedomia použili ich AI-generovanú podobu.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nytimes.com,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usatoday.com,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theguardian.com.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14: Deepfake reklamy s Tomom Hanksom a Gayle King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reklamy bez súhlasu osoby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(endorsement scam).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Krátke videá orientované na okamžitý nákup „zázračného“ produktu.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Overovať zdravotnícke služby cez oficiálne licencie a weby, nie cez sociálne siete.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15: Deepfake politické reklamy na vládne príspevky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Na sociálnych sieťach sa šírili reklamy s deepfake podobami Donalda Trumpa či Elona Muska, ktoré sľubovali falošné vládne príspevky vo výške 5 000 USD.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nytimes.com,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japantimes.co.jp.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15: Deepfake politické reklamy na vládne príspevky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podvod zameraný na získanie osobných údajov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Politik oznamuje finančný benefit cez platenú reklamu smerujúcu na neoficiálny web.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Štátne dávky overovať výhradne na oficiálnych vládnych doménach.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16: Deepfake Elon Musk a investičný podvod v Kanade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Pár z Ottawy stratil vyše 177 000 CAD kvôli videu Elona Muska. Podvodníci následne získali vzdialený prístup k ich počítaču a previedli peniaze na kryptomeny.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ctvnews.ca.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16: Deepfake Elon Musk a investičný podvod v Kanade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Klasický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investičný podvod posilnený o vzdialený prístup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Žiadosť o inštaláciu softvéru na vzdialené ovládanie a platby v kryptomenách.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Nikdy nepovoľovať vzdialený prístup neznámym osobám.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17: Pokus o impersonáciu CEO spoločnosti WPP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Útočníci napodobnili Marka Reada pomocou klonovaného hlasu a verejných záberov z YouTube, aby cez Teams a WhatsApp vylákali od zamestnancov peniaze.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theguardian.com,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ft.com.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17: Pokus o impersonáciu CEO spoločnosti WPP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sofistikovaný firemný podvod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(CEO fraud).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Neštandardný komunikačný kanál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tlak na obídenie interných schvaľovacích procesov.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Zavedenie dvojitého schvaľovania platieb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overenie požiadavky iným kanálom.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Ako rozpoznať deepfake (Vizuálne a zvukové znaky)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Vizuálne: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Neprirodzený pohyb pier, nesúlad s hlasom, príliš hladká pokožka, deformované ruky/zuby, zvláštne tiene alebo miznúce objekty.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Zvukové: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Neprirodzená intonácia, chýbajúce emócie, zvláštne pauzy a opakovanie fráz.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18: Deepfake Taylor Swift a Le Creuset giveaway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Falošné reklamy s Taylor Swift sľubovali drahý riad zadarmo. Obete mali zaplatiť len malý poplatok za dopravu, čím sa však nevedomky prihlásili k drahému predplatnému.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malwaretips.com,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nytimes.com.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18: Deepfake Taylor Swift a Le Creuset giveaway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giveaway scam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Ponuka „iba za dopravu“ a umelo pôsobiaci hlas celebrity.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Overovať súťaže priamo na oficiálnych stránkach značiek.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19: Falošný hlas Joea Bidena v robocall kampani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Pred voľbami v New Hampshire dostávali voliči automatické hovory s AI hlasom Joea Bidena, ktorý ich odrádzal od účasti na hlasovaní.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theguardian.com,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nbcnews.com,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reuters.com.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19: Falošný hlas Joea Bidena v robocall kampani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Prípad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volebnej manipulácie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pomocou klonovania hlasu.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Nečakaný obsah správy a spoofing ID volajúceho.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Overovať volebné informácie u oficiálnych komisií a v serióznych médiách.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20: Falošné LinkedIn profily s GAN fotografiami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Výskumníci odhalili viac ako 1 000 falošných profilov na LinkedIn, ktoré používali AI-generované fotografie tvárí na budovanie neautentických sietí.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npr.org,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siliconrepublic.com,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gizmodo.com.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20: Falošné LinkedIn profily s GAN fotografiami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Použitie </a:t>
            </a: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AI-generovaných identít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na sociálny inžiniering a špionáž.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Dokonale vycentrovaná tvár,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rozmazané pozadie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asymetrické detaily (náušnice, okuliare).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Kontrola pracovnej histórie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 spoločných kontaktov pred prijatím žiadosti.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Postup overovania S.T.O.P.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S – Spomaľ: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Nereaguj v emócii a pod tlakom.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T – Testuj zdroj: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Over si, kto obsah zverejnil a či je účet oficiálny.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 – Over inde: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Hľadaj informáciu v iných dôveryhodných médiách.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 – Potvrď druhým kanálom: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Ak ide o peniaze/heslá, zavolaj danej osobe na známe číslo iným spôsobom.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0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1: Deepfake uchádzač na pohovore 1/2</a:t>
            </a:r>
            <a:endParaRPr lang="sk-SK" sz="4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Japonská IT firma komunikovala s uchádzačom, ktorý použil AI video na napodobnenie IT manažéra Kenbuna Yoshiiho. Boli zaznamenané vizuálne a zvukové nezrovnalosti.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asiatoday.co.kr, businessinsider.jp.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0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1: Deepfake uchádzač na pohovore 2/2</a:t>
            </a:r>
            <a:endParaRPr lang="sk-SK" sz="40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Ide o podvod s identitou.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nesúlad pier a hlasu, „plávajúce“ okraje tváre,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oneskorené reakcie.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nestačí vizuálna kontrola,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treba živú nepredvídateľnú úlohu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a overenie referencií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2: Reklama s Ashley James 1/2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Online reklama zneužila AI podobu moderátorky Ashley James na predaj tabletiek na chudnutie. Video napodobnilo jej tvár aj hlas.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i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Zdroje: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metro.co.uk.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</a:pP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p>
            <a:pPr indent="0" algn="l" defTabSz="914400">
              <a:lnSpc>
                <a:spcPct val="90000"/>
              </a:lnSpc>
              <a:buNone/>
            </a:pPr>
            <a:r>
              <a:rPr lang="sk-SK" sz="4400" b="1" u="none" strike="noStrike">
                <a:solidFill>
                  <a:schemeClr val="dk1"/>
                </a:solidFill>
                <a:effectLst/>
                <a:uFillTx/>
                <a:latin typeface="Aptos Display"/>
              </a:rPr>
              <a:t>Incident 2: Reklama s Ashley James 2/2</a:t>
            </a:r>
            <a:endParaRPr lang="sk-SK" sz="4400" b="0" u="none" strike="noStrike">
              <a:solidFill>
                <a:schemeClr val="dk1"/>
              </a:solidFill>
              <a:effectLst/>
              <a:uFillTx/>
              <a:latin typeface="Aptos Display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Deepfake endorsement scam.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Príznaky: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celebrita propaguje produkt na neznámom účte,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umelá intonácia,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silný tlak na zľavu. 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sk-SK" sz="2800" b="1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Obrana:</a:t>
            </a:r>
            <a:r>
              <a:rPr lang="sk-SK" sz="28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 </a:t>
            </a:r>
            <a:endParaRPr lang="sk-SK" sz="28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k-SK" sz="2400" b="0" u="none" strike="noStrike">
                <a:solidFill>
                  <a:schemeClr val="dk1"/>
                </a:solidFill>
                <a:effectLst/>
                <a:uFillTx/>
                <a:latin typeface="Aptos"/>
              </a:rPr>
              <a:t>hľadať potvrdenie na oficiálnom profile celebrity.</a:t>
            </a:r>
            <a:endParaRPr lang="sk-SK" sz="2400" b="0" u="none" strike="noStrike">
              <a:solidFill>
                <a:schemeClr val="dk1"/>
              </a:solidFill>
              <a:effectLst/>
              <a:uFillTx/>
              <a:latin typeface="Apto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Motív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 pitchFamily="0" charset="1"/>
        <a:ea typeface=""/>
        <a:cs typeface=""/>
      </a:majorFont>
      <a:minorFont>
        <a:latin typeface="Aptos" panose="0211000402020202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  <a:ln w="2540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Application>LibreOffice/26.2.3.2$Linux_X86_64 LibreOffice_project/620$Build-2</Application>
  <AppVersion>15.0000</AppVersion>
  <Words>2174</Words>
  <Paragraphs>263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2026-06-08T08:38:26Z</dcterms:created>
  <dc:creator>forgac fero</dc:creator>
  <dc:description/>
  <dc:language>en-US</dc:language>
  <cp:lastModifiedBy/>
  <dcterms:modified xsi:type="dcterms:W3CDTF">2026-06-08T13:44:25Z</dcterms:modified>
  <cp:revision>7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Širokouhlá</vt:lpwstr>
  </property>
  <property fmtid="{D5CDD505-2E9C-101B-9397-08002B2CF9AE}" pid="3" name="Slides">
    <vt:i4>45</vt:i4>
  </property>
</Properties>
</file>